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6" r:id="rId4"/>
  </p:sldMasterIdLst>
  <p:notesMasterIdLst>
    <p:notesMasterId r:id="rId14"/>
  </p:notesMasterIdLst>
  <p:handoutMasterIdLst>
    <p:handoutMasterId r:id="rId15"/>
  </p:handoutMasterIdLst>
  <p:sldIdLst>
    <p:sldId id="445" r:id="rId5"/>
    <p:sldId id="752" r:id="rId6"/>
    <p:sldId id="753" r:id="rId7"/>
    <p:sldId id="746" r:id="rId8"/>
    <p:sldId id="747" r:id="rId9"/>
    <p:sldId id="749" r:id="rId10"/>
    <p:sldId id="750" r:id="rId11"/>
    <p:sldId id="751" r:id="rId12"/>
    <p:sldId id="643" r:id="rId13"/>
  </p:sldIdLst>
  <p:sldSz cx="13820775" cy="7773988"/>
  <p:notesSz cx="7010400" cy="9236075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ACF"/>
    <a:srgbClr val="2699D2"/>
    <a:srgbClr val="308ACA"/>
    <a:srgbClr val="005798"/>
    <a:srgbClr val="EBEBEB"/>
    <a:srgbClr val="FF9900"/>
    <a:srgbClr val="FDFDFD"/>
    <a:srgbClr val="FBFBFB"/>
    <a:srgbClr val="F6F6F6"/>
    <a:srgbClr val="01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419" autoAdjust="0"/>
  </p:normalViewPr>
  <p:slideViewPr>
    <p:cSldViewPr snapToGrid="0">
      <p:cViewPr varScale="1">
        <p:scale>
          <a:sx n="36" d="100"/>
          <a:sy n="36" d="100"/>
        </p:scale>
        <p:origin x="808" y="5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-16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286" y="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>
              <a:defRPr sz="1200"/>
            </a:lvl1pPr>
          </a:lstStyle>
          <a:p>
            <a:fld id="{12FD9A2C-1224-45BB-9EC2-ED85A337299D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>
              <a:defRPr sz="1200"/>
            </a:lvl1pPr>
          </a:lstStyle>
          <a:p>
            <a:fld id="{09221B24-783F-4785-AEFA-DC900429CF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6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>
              <a:defRPr sz="1200"/>
            </a:lvl1pPr>
          </a:lstStyle>
          <a:p>
            <a:fld id="{5D4E8348-5C75-4277-B91F-4768596546A6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5" tIns="46237" rIns="92475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75" tIns="46237" rIns="92475" bIns="4623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>
              <a:defRPr sz="1200"/>
            </a:lvl1pPr>
          </a:lstStyle>
          <a:p>
            <a:fld id="{93BAB81E-59E5-497E-A9DA-40D5ABD012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9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6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44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33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AB81E-59E5-497E-A9DA-40D5ABD012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3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26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Building Inspection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7BC9-533C-4821-AFAD-5AC134C1EC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7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4" y="1813934"/>
            <a:ext cx="12588826" cy="5130473"/>
          </a:xfrm>
        </p:spPr>
        <p:txBody>
          <a:bodyPr/>
          <a:lstStyle>
            <a:lvl1pPr>
              <a:defRPr sz="3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DE07-257E-4BD7-8021-B7FBCAB5F43E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Building Inspection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2252959" y="7205339"/>
            <a:ext cx="876777" cy="413893"/>
          </a:xfrm>
          <a:prstGeom prst="rect">
            <a:avLst/>
          </a:prstGeom>
          <a:solidFill>
            <a:srgbClr val="2699D2"/>
          </a:solidFill>
        </p:spPr>
        <p:txBody>
          <a:bodyPr/>
          <a:lstStyle>
            <a:defPPr>
              <a:defRPr lang="en-US"/>
            </a:defPPr>
            <a:lvl1pPr marL="0" algn="r" defTabSz="1043056" rtl="0" eaLnBrk="1" latinLnBrk="0" hangingPunct="1">
              <a:defRPr sz="2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437BC9-533C-4821-AFAD-5AC134C1EC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0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title"/>
          </p:nvPr>
        </p:nvSpPr>
        <p:spPr>
          <a:xfrm>
            <a:off x="2" y="263857"/>
            <a:ext cx="12438600" cy="1295700"/>
          </a:xfrm>
          <a:prstGeom prst="rect">
            <a:avLst/>
          </a:prstGeom>
          <a:solidFill>
            <a:srgbClr val="2699D2"/>
          </a:solidFill>
          <a:ln>
            <a:noFill/>
          </a:ln>
        </p:spPr>
        <p:txBody>
          <a:bodyPr spcFirstLastPara="1" wrap="square" lIns="104300" tIns="52150" rIns="104300" bIns="5215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body" idx="1"/>
          </p:nvPr>
        </p:nvSpPr>
        <p:spPr>
          <a:xfrm>
            <a:off x="528034" y="2321398"/>
            <a:ext cx="12673900" cy="453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394045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394045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94045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94045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94045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ldNum" idx="12"/>
          </p:nvPr>
        </p:nvSpPr>
        <p:spPr>
          <a:xfrm>
            <a:off x="12252959" y="7205339"/>
            <a:ext cx="876777" cy="413893"/>
          </a:xfrm>
          <a:prstGeom prst="rect">
            <a:avLst/>
          </a:prstGeom>
          <a:solidFill>
            <a:srgbClr val="2699D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0" lvl="1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0" lvl="2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0" lvl="3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0" lvl="4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0" lvl="5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0" lvl="6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0" lvl="7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0" lvl="8" indent="0" algn="r">
              <a:spcBef>
                <a:spcPts val="0"/>
              </a:spcBef>
              <a:buNone/>
              <a:defRPr sz="2100" b="1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13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263857"/>
            <a:ext cx="12438697" cy="1295665"/>
          </a:xfrm>
          <a:prstGeom prst="rect">
            <a:avLst/>
          </a:prstGeom>
          <a:solidFill>
            <a:srgbClr val="2699D2"/>
          </a:solidFill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914" y="1813934"/>
            <a:ext cx="12588826" cy="513047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040" y="7205339"/>
            <a:ext cx="3224848" cy="41389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101" y="7205339"/>
            <a:ext cx="4376579" cy="41389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Building Inspection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52959" y="7205339"/>
            <a:ext cx="876777" cy="413893"/>
          </a:xfrm>
          <a:prstGeom prst="rect">
            <a:avLst/>
          </a:prstGeom>
          <a:solidFill>
            <a:srgbClr val="2699D2"/>
          </a:solidFill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CF437BC9-533C-4821-AFAD-5AC134C1EC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4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39" r:id="rId2"/>
    <p:sldLayoutId id="2147483737" r:id="rId3"/>
    <p:sldLayoutId id="2147483740" r:id="rId4"/>
  </p:sldLayoutIdLst>
  <p:hf hdr="0" ftr="0" dt="0"/>
  <p:txStyles>
    <p:titleStyle>
      <a:lvl1pPr marL="463550" indent="0" algn="l" defTabSz="1043044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91141" indent="-391141" algn="l" defTabSz="104304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847474" indent="-325951" algn="l" defTabSz="104304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303806" indent="-260761" algn="l" defTabSz="1043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825328" indent="-260761" algn="l" defTabSz="104304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346850" indent="-260761" algn="l" defTabSz="104304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868372" indent="-260761" algn="l" defTabSz="10430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95" indent="-260761" algn="l" defTabSz="10430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17" indent="-260761" algn="l" defTabSz="10430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39" indent="-260761" algn="l" defTabSz="10430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2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44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66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89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11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34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56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178" algn="l" defTabSz="10430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Cheng@sfgov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1791"/>
            <a:ext cx="14028515" cy="9335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522435"/>
            <a:ext cx="11305310" cy="20313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457195"/>
            <a:r>
              <a:rPr lang="en-US" sz="4200" b="1" dirty="0">
                <a:solidFill>
                  <a:schemeClr val="bg1"/>
                </a:solidFill>
              </a:rPr>
              <a:t>SF Solar PV Program</a:t>
            </a:r>
          </a:p>
          <a:p>
            <a:pPr marL="457195"/>
            <a:r>
              <a:rPr lang="en-US" sz="2800" dirty="0">
                <a:solidFill>
                  <a:schemeClr val="bg1"/>
                </a:solidFill>
              </a:rPr>
              <a:t>James Zhan, Specialty Review Manager, Department of Building Inspection</a:t>
            </a:r>
          </a:p>
          <a:p>
            <a:pPr marL="457195"/>
            <a:r>
              <a:rPr lang="en-US" sz="2800" dirty="0">
                <a:solidFill>
                  <a:schemeClr val="bg1"/>
                </a:solidFill>
              </a:rPr>
              <a:t>February 28, 2024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402520" y="16625"/>
            <a:ext cx="1663700" cy="1323439"/>
            <a:chOff x="10401300" y="0"/>
            <a:chExt cx="1663700" cy="1323439"/>
          </a:xfrm>
        </p:grpSpPr>
        <p:sp>
          <p:nvSpPr>
            <p:cNvPr id="6" name="TextBox 5"/>
            <p:cNvSpPr txBox="1"/>
            <p:nvPr/>
          </p:nvSpPr>
          <p:spPr>
            <a:xfrm>
              <a:off x="10401300" y="0"/>
              <a:ext cx="1663700" cy="13234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marL="115888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948" y="258611"/>
              <a:ext cx="1104403" cy="8062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50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63857"/>
            <a:ext cx="12438600" cy="827964"/>
          </a:xfrm>
        </p:spPr>
        <p:txBody>
          <a:bodyPr>
            <a:normAutofit/>
          </a:bodyPr>
          <a:lstStyle/>
          <a:p>
            <a:r>
              <a:rPr lang="en-US" sz="2800" dirty="0"/>
              <a:t>2022 California Energy Standards - Expanded Solar Requirement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87" y="2012049"/>
            <a:ext cx="12673900" cy="453208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cs typeface="Futura Medium" panose="020B0602020204020303" pitchFamily="34" charset="-79"/>
              </a:rPr>
              <a:t>PV (installation, no longer “ready”)requirement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Futura Medium" panose="020B0602020204020303" pitchFamily="34" charset="-79"/>
              </a:rPr>
              <a:t>= lesser of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cs typeface="Futura Medium" panose="020B0602020204020303" pitchFamily="34" charset="-79"/>
              </a:rPr>
              <a:t>Minimum based on building size and use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Futura Medium" panose="020B0602020204020303" pitchFamily="34" charset="-79"/>
              </a:rPr>
              <a:t>or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cs typeface="Futura Medium" panose="020B0602020204020303" pitchFamily="34" charset="-79"/>
              </a:rPr>
              <a:t>Minimum based on useful roof area (Solar Access Roof Area, “SARA”)</a:t>
            </a:r>
          </a:p>
          <a:p>
            <a:pPr marL="114300">
              <a:spcAft>
                <a:spcPts val="1200"/>
              </a:spcAft>
            </a:pPr>
            <a:endParaRPr lang="en-US" sz="3200" b="1" dirty="0">
              <a:cs typeface="Futura Medium" panose="020B0602020204020303" pitchFamily="34" charset="-79"/>
            </a:endParaRPr>
          </a:p>
          <a:p>
            <a:pPr marL="114300"/>
            <a:r>
              <a:rPr lang="en-US" sz="3200" dirty="0">
                <a:cs typeface="Futura Medium" panose="020B0602020204020303" pitchFamily="34" charset="-79"/>
              </a:rPr>
              <a:t>Applies to new multifamily and to most new commercial buildings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4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5"/>
            <a:ext cx="11918660" cy="643172"/>
          </a:xfrm>
        </p:spPr>
        <p:txBody>
          <a:bodyPr>
            <a:noAutofit/>
          </a:bodyPr>
          <a:lstStyle/>
          <a:p>
            <a:r>
              <a:rPr lang="en-US" sz="2800" dirty="0"/>
              <a:t>Contractors Eligible For Pulling Solar Permits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795" y="1332932"/>
            <a:ext cx="10580704" cy="5026925"/>
          </a:xfrm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600" dirty="0"/>
              <a:t>Only licensed contractors with the following license types may apply for a solar PV permit: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A - General Engineering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C-10 - Electrical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C-46 – Solar, without any Battery Energy System (BESS)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B - General Building, for new construction or substantial remodel of a building.</a:t>
            </a:r>
            <a:endParaRPr lang="en-US" sz="2100" dirty="0"/>
          </a:p>
          <a:p>
            <a:pPr marL="571500" lvl="1" indent="0">
              <a:buNone/>
            </a:pPr>
            <a:endParaRPr lang="en-US" sz="2100" b="1" dirty="0"/>
          </a:p>
          <a:p>
            <a:pPr marL="114300" indent="0">
              <a:buNone/>
            </a:pPr>
            <a:endParaRPr lang="en-US" sz="2600" b="1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1278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5"/>
            <a:ext cx="11918660" cy="643172"/>
          </a:xfrm>
        </p:spPr>
        <p:txBody>
          <a:bodyPr>
            <a:noAutofit/>
          </a:bodyPr>
          <a:lstStyle/>
          <a:p>
            <a:r>
              <a:rPr lang="en-US" sz="2800" dirty="0"/>
              <a:t>Type of Solar Permits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835" y="819648"/>
            <a:ext cx="10580704" cy="6190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400" b="1" dirty="0"/>
          </a:p>
          <a:p>
            <a:pPr marL="114300" indent="0">
              <a:buNone/>
            </a:pPr>
            <a:r>
              <a:rPr lang="en-US" sz="2400" b="1" dirty="0"/>
              <a:t>Electrical (trade) Permits </a:t>
            </a:r>
          </a:p>
          <a:p>
            <a:pPr marL="114300" indent="0">
              <a:buNone/>
            </a:pPr>
            <a:r>
              <a:rPr lang="en-US" sz="2400" dirty="0"/>
              <a:t>The following solar PV system can be permitted by Electrical Permits:</a:t>
            </a:r>
          </a:p>
          <a:p>
            <a:r>
              <a:rPr lang="en-US" sz="2400" dirty="0"/>
              <a:t>4 </a:t>
            </a:r>
            <a:r>
              <a:rPr lang="en-US" sz="2400" dirty="0" err="1"/>
              <a:t>KWdc</a:t>
            </a:r>
            <a:r>
              <a:rPr lang="en-US" sz="2400" dirty="0"/>
              <a:t> and under – instantaneous online electrical permits;</a:t>
            </a:r>
          </a:p>
          <a:p>
            <a:r>
              <a:rPr lang="en-US" sz="2400" dirty="0"/>
              <a:t>Single or two family home installation with more than 4 </a:t>
            </a:r>
            <a:r>
              <a:rPr lang="en-US" sz="2400" dirty="0" err="1"/>
              <a:t>KWdc</a:t>
            </a:r>
            <a:r>
              <a:rPr lang="en-US" sz="2400" dirty="0"/>
              <a:t> and meets </a:t>
            </a:r>
            <a:r>
              <a:rPr lang="en-US" sz="2400" dirty="0" err="1"/>
              <a:t>SolarAPP</a:t>
            </a:r>
            <a:r>
              <a:rPr lang="en-US" sz="2400" dirty="0"/>
              <a:t>+ specifications – </a:t>
            </a:r>
            <a:r>
              <a:rPr lang="en-US" sz="2400" dirty="0" err="1"/>
              <a:t>SolarAPP</a:t>
            </a:r>
            <a:r>
              <a:rPr lang="en-US" sz="2400" dirty="0"/>
              <a:t>+ online permits</a:t>
            </a:r>
          </a:p>
          <a:p>
            <a:r>
              <a:rPr lang="en-US" sz="2400" dirty="0"/>
              <a:t>All other solar PV installations are required to be reviewed by Electrical, Structural and Fire plan checkers by providing online submittal of PV plans.</a:t>
            </a:r>
          </a:p>
          <a:p>
            <a:pPr marL="114300" indent="0">
              <a:buNone/>
            </a:pPr>
            <a:r>
              <a:rPr lang="en-US" sz="2400" b="1" dirty="0"/>
              <a:t>Limited Building Permits</a:t>
            </a:r>
          </a:p>
          <a:p>
            <a:r>
              <a:rPr lang="en-US" sz="2400" dirty="0"/>
              <a:t>If a structural upgrade is needed to support the installation of a solar PV system, a building permit is required, in addition to an electrical permit. Out of the 1138 solar permits filed in 2023, </a:t>
            </a:r>
            <a:r>
              <a:rPr lang="en-US" sz="2400"/>
              <a:t>only less than 8</a:t>
            </a:r>
            <a:r>
              <a:rPr lang="en-US" sz="2400" dirty="0"/>
              <a:t>% needs structural upgrade.</a:t>
            </a:r>
          </a:p>
        </p:txBody>
      </p:sp>
    </p:spTree>
    <p:extLst>
      <p:ext uri="{BB962C8B-B14F-4D97-AF65-F5344CB8AC3E}">
        <p14:creationId xmlns:p14="http://schemas.microsoft.com/office/powerpoint/2010/main" val="347325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5"/>
            <a:ext cx="11918660" cy="787034"/>
          </a:xfrm>
        </p:spPr>
        <p:txBody>
          <a:bodyPr>
            <a:noAutofit/>
          </a:bodyPr>
          <a:lstStyle/>
          <a:p>
            <a:r>
              <a:rPr lang="en-US" sz="2800" dirty="0"/>
              <a:t>Solar PV Inspections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633" y="1264655"/>
            <a:ext cx="10580704" cy="54682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Online electrical permit holders for PV systems 4 </a:t>
            </a:r>
            <a:r>
              <a:rPr lang="en-US" sz="2400" dirty="0" err="1"/>
              <a:t>KWdc</a:t>
            </a:r>
            <a:r>
              <a:rPr lang="en-US" sz="2400" dirty="0"/>
              <a:t> and under can schedule electrical inspections online;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Electrical permit holders using </a:t>
            </a:r>
            <a:r>
              <a:rPr lang="en-US" sz="2400" dirty="0" err="1"/>
              <a:t>SolarAPP</a:t>
            </a:r>
            <a:r>
              <a:rPr lang="en-US" sz="2400" dirty="0"/>
              <a:t>+ and PV Plans programs are required to get their PV system inspected by SFFD prior to DBI electrical inspections;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Building permit holders are required to get their PV system inspected by SFFD and DBI Electrical Inspection Division before a final inspection can be scheduled.</a:t>
            </a:r>
          </a:p>
        </p:txBody>
      </p:sp>
    </p:spTree>
    <p:extLst>
      <p:ext uri="{BB962C8B-B14F-4D97-AF65-F5344CB8AC3E}">
        <p14:creationId xmlns:p14="http://schemas.microsoft.com/office/powerpoint/2010/main" val="225228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5"/>
            <a:ext cx="11918660" cy="787034"/>
          </a:xfrm>
        </p:spPr>
        <p:txBody>
          <a:bodyPr>
            <a:noAutofit/>
          </a:bodyPr>
          <a:lstStyle/>
          <a:p>
            <a:r>
              <a:rPr lang="en-US" sz="2800" dirty="0"/>
              <a:t>California’s Solar Rights Act &amp; Solar Easements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633" y="1264655"/>
            <a:ext cx="10580704" cy="546824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act limits CC&amp;R’s and local government’s restriction on solar PV installations (California Civil Code Sections 714 &amp; 714.1).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act establishes the legal right to a solar easement, which protects access to sunlight across adjacent properties. It also describes the minimum requirements needed to create a solar easement (California Civil Code Sections 801 &amp; 801.5).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Obtaining a solar easement can be difficult and costly.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54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5"/>
            <a:ext cx="11918660" cy="787034"/>
          </a:xfrm>
        </p:spPr>
        <p:txBody>
          <a:bodyPr>
            <a:noAutofit/>
          </a:bodyPr>
          <a:lstStyle/>
          <a:p>
            <a:r>
              <a:rPr lang="en-US" sz="2800" dirty="0"/>
              <a:t>California’s Solar Rights Act &amp; Solar Easements (continue)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633" y="1264655"/>
            <a:ext cx="10580704" cy="546824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Relevant Case: </a:t>
            </a:r>
            <a:r>
              <a:rPr lang="en-US" sz="2400" dirty="0" err="1"/>
              <a:t>Zipperer</a:t>
            </a:r>
            <a:r>
              <a:rPr lang="en-US" sz="2400" dirty="0"/>
              <a:t> v. County of Santa Clara (2004)</a:t>
            </a:r>
          </a:p>
          <a:p>
            <a:pPr marL="114300" indent="0">
              <a:buNone/>
            </a:pPr>
            <a:r>
              <a:rPr lang="en-US" sz="2400" dirty="0"/>
              <a:t>In the unpublished portion of its opinion, the court held that all solar easements must be written to be enforceable. At a minimum, it shall include all of the following: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/>
              <a:t>Description of the dimensions of the easement expressed in measurable terms;</a:t>
            </a:r>
          </a:p>
          <a:p>
            <a:r>
              <a:rPr lang="en-US" sz="2400" dirty="0"/>
              <a:t>Restrictions that would impair or obstruct the passage of sunlight through the easement; and </a:t>
            </a:r>
          </a:p>
          <a:p>
            <a:r>
              <a:rPr lang="en-US" sz="2400" dirty="0"/>
              <a:t>The term or conditions, if any, under which the easement may be revised or terminated.</a:t>
            </a:r>
          </a:p>
        </p:txBody>
      </p:sp>
    </p:spTree>
    <p:extLst>
      <p:ext uri="{BB962C8B-B14F-4D97-AF65-F5344CB8AC3E}">
        <p14:creationId xmlns:p14="http://schemas.microsoft.com/office/powerpoint/2010/main" val="22401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8768"/>
            <a:ext cx="11918660" cy="787034"/>
          </a:xfrm>
        </p:spPr>
        <p:txBody>
          <a:bodyPr>
            <a:noAutofit/>
          </a:bodyPr>
          <a:lstStyle/>
          <a:p>
            <a:r>
              <a:rPr lang="en-US" sz="2800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985" y="2515737"/>
            <a:ext cx="10580704" cy="3693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James Zhan, Specialty Review Manager, </a:t>
            </a:r>
          </a:p>
          <a:p>
            <a:pPr marL="114300" indent="0">
              <a:buNone/>
            </a:pPr>
            <a:r>
              <a:rPr lang="en-US" sz="2400" dirty="0"/>
              <a:t>james.zhan@sfgov.org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Jason Cheng, Electrical Review Supervisor, </a:t>
            </a:r>
            <a:r>
              <a:rPr lang="en-US" sz="2400" dirty="0">
                <a:hlinkClick r:id="rId3"/>
              </a:rPr>
              <a:t>J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Jason.cheng@sfgov.org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Ken Burke, Chief Electrical Inspector</a:t>
            </a:r>
          </a:p>
          <a:p>
            <a:pPr marL="114300" indent="0">
              <a:buNone/>
            </a:pPr>
            <a:r>
              <a:rPr lang="en-US" sz="2400" dirty="0"/>
              <a:t>Kenneth.burke@sfgov.org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0044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942888" y="7205663"/>
            <a:ext cx="877887" cy="414337"/>
          </a:xfrm>
        </p:spPr>
        <p:txBody>
          <a:bodyPr/>
          <a:lstStyle/>
          <a:p>
            <a:fld id="{CF437BC9-533C-4821-AFAD-5AC134C1EC0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53720"/>
            <a:ext cx="9543011" cy="9165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463550" indent="0" algn="l" defTabSz="1043044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THANK YOU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402520" y="16625"/>
            <a:ext cx="1663700" cy="1323439"/>
            <a:chOff x="10401300" y="0"/>
            <a:chExt cx="1663700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0401300" y="0"/>
              <a:ext cx="1663700" cy="13234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marL="115888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  <a:p>
              <a:pPr marL="457195"/>
              <a:endParaRPr lang="en-US" sz="16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948" y="258611"/>
              <a:ext cx="1104403" cy="8062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2160804"/>
      </p:ext>
    </p:extLst>
  </p:cSld>
  <p:clrMapOvr>
    <a:masterClrMapping/>
  </p:clrMapOvr>
</p:sld>
</file>

<file path=ppt/theme/theme1.xml><?xml version="1.0" encoding="utf-8"?>
<a:theme xmlns:a="http://schemas.openxmlformats.org/drawingml/2006/main" name="Six Letter Light">
  <a:themeElements>
    <a:clrScheme name="Six Reasons">
      <a:dk1>
        <a:srgbClr val="018CCF"/>
      </a:dk1>
      <a:lt1>
        <a:sysClr val="window" lastClr="FFFFFF"/>
      </a:lt1>
      <a:dk2>
        <a:srgbClr val="72808A"/>
      </a:dk2>
      <a:lt2>
        <a:srgbClr val="006CB9"/>
      </a:lt2>
      <a:accent1>
        <a:srgbClr val="015998"/>
      </a:accent1>
      <a:accent2>
        <a:srgbClr val="394147"/>
      </a:accent2>
      <a:accent3>
        <a:srgbClr val="12254C"/>
      </a:accent3>
      <a:accent4>
        <a:srgbClr val="D8D8D8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2">
      <a:majorFont>
        <a:latin typeface="Novecento sans wide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tarel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9.24.18.potx" id="{84925BCF-D625-4565-B1CD-5909ADACDC9E}" vid="{3EF41783-5120-4148-A46B-01717E861D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FB5B970007647990EA14FC7C0E950" ma:contentTypeVersion="4" ma:contentTypeDescription="Create a new document." ma:contentTypeScope="" ma:versionID="020a9bfc225c08d9f6e7e684347c2588">
  <xsd:schema xmlns:xsd="http://www.w3.org/2001/XMLSchema" xmlns:xs="http://www.w3.org/2001/XMLSchema" xmlns:p="http://schemas.microsoft.com/office/2006/metadata/properties" xmlns:ns2="1d9040a5-4c23-4eda-9216-e2bf4c0cd9cd" xmlns:ns3="01e9c971-ff9f-4744-9e6d-2636029864da" targetNamespace="http://schemas.microsoft.com/office/2006/metadata/properties" ma:root="true" ma:fieldsID="73775ef562250c300d59be6003c56327" ns2:_="" ns3:_="">
    <xsd:import namespace="1d9040a5-4c23-4eda-9216-e2bf4c0cd9cd"/>
    <xsd:import namespace="01e9c971-ff9f-4744-9e6d-2636029864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040a5-4c23-4eda-9216-e2bf4c0cd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9c971-ff9f-4744-9e6d-2636029864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5B73B-F34B-4AF1-AA67-C20F07117D8C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1e9c971-ff9f-4744-9e6d-2636029864da"/>
    <ds:schemaRef ds:uri="1d9040a5-4c23-4eda-9216-e2bf4c0cd9cd"/>
  </ds:schemaRefs>
</ds:datastoreItem>
</file>

<file path=customXml/itemProps2.xml><?xml version="1.0" encoding="utf-8"?>
<ds:datastoreItem xmlns:ds="http://schemas.openxmlformats.org/officeDocument/2006/customXml" ds:itemID="{9C339AB7-002C-4262-A247-29F599CBF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9040a5-4c23-4eda-9216-e2bf4c0cd9cd"/>
    <ds:schemaRef ds:uri="01e9c971-ff9f-4744-9e6d-2636029864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312520-2DF4-4B19-BE5B-7785EC692B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145827</TotalTime>
  <Words>572</Words>
  <Application>Microsoft Office PowerPoint</Application>
  <PresentationFormat>Custom</PresentationFormat>
  <Paragraphs>69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Cantarell</vt:lpstr>
      <vt:lpstr>Futura Medium</vt:lpstr>
      <vt:lpstr>Novecento sans wide Medium</vt:lpstr>
      <vt:lpstr>Wingdings</vt:lpstr>
      <vt:lpstr>Six Letter Light</vt:lpstr>
      <vt:lpstr>PowerPoint Presentation</vt:lpstr>
      <vt:lpstr>2022 California Energy Standards - Expanded Solar Requirement</vt:lpstr>
      <vt:lpstr>Contractors Eligible For Pulling Solar Permits</vt:lpstr>
      <vt:lpstr>Type of Solar Permits</vt:lpstr>
      <vt:lpstr>Solar PV Inspections</vt:lpstr>
      <vt:lpstr>California’s Solar Rights Act &amp; Solar Easements</vt:lpstr>
      <vt:lpstr>California’s Solar Rights Act &amp; Solar Easements (continue)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Jayin</dc:creator>
  <cp:lastModifiedBy>Longaway, Alec (BOA)</cp:lastModifiedBy>
  <cp:revision>766</cp:revision>
  <cp:lastPrinted>2022-11-07T22:20:57Z</cp:lastPrinted>
  <dcterms:created xsi:type="dcterms:W3CDTF">2017-12-05T19:44:30Z</dcterms:created>
  <dcterms:modified xsi:type="dcterms:W3CDTF">2024-02-28T21:40:37Z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0x010100305FB5B970007647990EA14FC7C0E950</vt:lpwstr>
  </property>
</Properties>
</file>