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84" r:id="rId5"/>
    <p:sldId id="258" r:id="rId6"/>
    <p:sldId id="261" r:id="rId7"/>
    <p:sldId id="262" r:id="rId8"/>
    <p:sldId id="263" r:id="rId9"/>
    <p:sldId id="259" r:id="rId10"/>
    <p:sldId id="266" r:id="rId11"/>
    <p:sldId id="267" r:id="rId12"/>
    <p:sldId id="268" r:id="rId13"/>
    <p:sldId id="272" r:id="rId14"/>
    <p:sldId id="277" r:id="rId15"/>
    <p:sldId id="270" r:id="rId16"/>
    <p:sldId id="269" r:id="rId17"/>
    <p:sldId id="271" r:id="rId18"/>
    <p:sldId id="273" r:id="rId19"/>
    <p:sldId id="278" r:id="rId20"/>
    <p:sldId id="274" r:id="rId21"/>
    <p:sldId id="279" r:id="rId22"/>
    <p:sldId id="280" r:id="rId23"/>
    <p:sldId id="283" r:id="rId24"/>
    <p:sldId id="282" r:id="rId25"/>
    <p:sldId id="281" r:id="rId26"/>
    <p:sldId id="275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9E737-6B8A-1829-0BB2-3D4C47529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52A5C-2E20-C740-1CBA-42FDA0C0E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AF4C8-4DDE-66D9-BC9C-46B03726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D221-3838-477D-8D91-D8F3C3EB9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28374-380A-77C7-59F1-F2A5FA681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1D9E4-A523-4B99-097F-7FB01DE2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7C65-A5CB-4A1F-A972-AF46EAD35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2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590DA-1DCE-BF2A-6BF3-CC36ACAEE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A2015C-0183-1DB2-85D3-3DA7361DB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6D888-5768-51D9-CF47-DDAFBAE0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D221-3838-477D-8D91-D8F3C3EB9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C41CA-8797-4D77-F102-77F596D1B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882FA-38C8-5C67-B5FE-69D7CE43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7C65-A5CB-4A1F-A972-AF46EAD35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9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29E577-6343-DAFD-20E6-32EAB935D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B40DF-25CA-0841-2564-2FDCA7D91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83157-48B4-A6DD-89D3-C05C3D90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D221-3838-477D-8D91-D8F3C3EB9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8ED23-DA7A-6A74-30E3-6EB27B46D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33A59-0AA1-02C8-939F-6DC16460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7C65-A5CB-4A1F-A972-AF46EAD35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4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FECCB-7A72-E66D-4F19-AB01D9C2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5C939-9A3D-CEFC-22B9-C57F09FCE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43380-E6BC-D0CC-625F-4F99E97D1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D221-3838-477D-8D91-D8F3C3EB9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ADD8A-D0B6-5C5A-1BB4-0B405E4E9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CE02B-02FE-7935-232B-CF1D6166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7C65-A5CB-4A1F-A972-AF46EAD35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6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09F3B-0F6E-AE19-7D44-1CAF98621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19C58-5F0F-8750-E9A7-682B1239B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8F674-6BC9-96A8-3B34-D047666CA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D221-3838-477D-8D91-D8F3C3EB9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E90A3-EEC1-6E5C-F687-4161FC5A2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91F87-DF2E-71C2-3502-553C714D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7C65-A5CB-4A1F-A972-AF46EAD35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1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2D56-4082-3765-2C3D-3AFDDF981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4AC65-875F-825F-10A0-C193180C5D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77C7E-A999-07D1-1FCE-2D222BB34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C9477-B0EE-F540-F389-0274D1F42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D221-3838-477D-8D91-D8F3C3EB9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E6189-4093-31D1-DCEA-6AF271933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4AAD2-5A45-39B9-1F6D-720E06B08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7C65-A5CB-4A1F-A972-AF46EAD35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4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F39CF-AAC5-6C69-39ED-0E32550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7822D-9E5E-8416-84F0-3D4F641D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82B06-9EDD-E7FE-19B3-98A0214E5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AC7A65-F264-E261-3B39-1826F3767F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E9FC7F-704B-E4C3-04AB-BF7CCC403A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09218-497D-7C8F-B9E2-57BAB3E32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D221-3838-477D-8D91-D8F3C3EB9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892EC2-9968-9684-632D-8B85B8471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92FEC4-5A4D-C2FE-F1A0-C7406EDF1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7C65-A5CB-4A1F-A972-AF46EAD35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20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A920-85B5-B34D-6195-102797BD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22DB55-5716-3B59-CF4C-5194BE6AC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D221-3838-477D-8D91-D8F3C3EB9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E98960-5A63-E8ED-C6B7-DC844A6E5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D632D-32E3-2016-9B87-793CA06E5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7C65-A5CB-4A1F-A972-AF46EAD35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1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9DA667-8166-75B8-B946-C07D9C149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D221-3838-477D-8D91-D8F3C3EB9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C720A-A5EF-37C4-D442-CA0BF418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51281-7CA8-A050-187E-4900B0CAE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7C65-A5CB-4A1F-A972-AF46EAD35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72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BEE12-7587-4E08-C492-8FAC90A0A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0E69C-A160-2DC1-0B10-6DCE37B8D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3B71E-286E-FACD-EA92-29CA71653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7CFFC-47BF-9E4C-9D79-FE20623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D221-3838-477D-8D91-D8F3C3EB9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0ED74-59C6-81C7-5788-16128BB6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1D537-F21F-B929-FFE3-5F91A0C1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7C65-A5CB-4A1F-A972-AF46EAD35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40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46A1-2BA0-1709-E2DF-C4F990FF9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8F8BD3-F0B9-4BD1-891B-F94CB1637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FBB34-A175-22C3-9E8B-BBB7BC826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8BFE3-61E7-B2E6-6BA1-19A1ADD6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AD221-3838-477D-8D91-D8F3C3EB9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95945-617F-5E08-AEF3-0BB5D8217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A18B1-46EA-A449-64AF-DFA30E5E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77C65-A5CB-4A1F-A972-AF46EAD35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906846-54DE-CF66-A477-3428CA6B3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A0C32-7F6A-14A7-2A2B-A9549EDFC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7A58B-2408-FA7C-DE4C-2A1ACE8AF1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AD221-3838-477D-8D91-D8F3C3EB927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D50E7-6804-D17D-F09B-5DEC07A59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79660-CEF8-4B6D-E30B-F74BAF7C5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77C65-A5CB-4A1F-A972-AF46EAD35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7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sf.gov/departments/shelter-monitoring-committe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1781F-4B03-F54E-C635-C36E79BB4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300" y="1122363"/>
            <a:ext cx="10401300" cy="2735262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Shelter Monitoring Committee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01927-EA25-2C60-6D68-C1EE8B847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1924"/>
            <a:ext cx="9144000" cy="2409826"/>
          </a:xfrm>
        </p:spPr>
        <p:txBody>
          <a:bodyPr>
            <a:normAutofit fontScale="92500"/>
          </a:bodyPr>
          <a:lstStyle/>
          <a:p>
            <a:r>
              <a:rPr lang="en-US" sz="4300" dirty="0">
                <a:solidFill>
                  <a:schemeClr val="accent2">
                    <a:lumMod val="50000"/>
                  </a:schemeClr>
                </a:solidFill>
              </a:rPr>
              <a:t>Annual Report to the </a:t>
            </a:r>
          </a:p>
          <a:p>
            <a:r>
              <a:rPr lang="en-US" sz="4800" i="1" dirty="0">
                <a:solidFill>
                  <a:schemeClr val="accent2">
                    <a:lumMod val="50000"/>
                  </a:schemeClr>
                </a:solidFill>
              </a:rPr>
              <a:t>Homelessness Oversight Commission</a:t>
            </a:r>
          </a:p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Fiscal year 2022 - 2023</a:t>
            </a:r>
          </a:p>
        </p:txBody>
      </p:sp>
    </p:spTree>
    <p:extLst>
      <p:ext uri="{BB962C8B-B14F-4D97-AF65-F5344CB8AC3E}">
        <p14:creationId xmlns:p14="http://schemas.microsoft.com/office/powerpoint/2010/main" val="1826601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0A1655-2EA5-971C-9740-6D01DD3A9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750" y="518480"/>
            <a:ext cx="11088370" cy="6024559"/>
          </a:xfrm>
        </p:spPr>
      </p:pic>
    </p:spTree>
    <p:extLst>
      <p:ext uri="{BB962C8B-B14F-4D97-AF65-F5344CB8AC3E}">
        <p14:creationId xmlns:p14="http://schemas.microsoft.com/office/powerpoint/2010/main" val="2828210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7DD2F5-7F27-6279-F587-9B791B9A4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720" y="523148"/>
            <a:ext cx="10468098" cy="5908131"/>
          </a:xfrm>
        </p:spPr>
      </p:pic>
    </p:spTree>
    <p:extLst>
      <p:ext uri="{BB962C8B-B14F-4D97-AF65-F5344CB8AC3E}">
        <p14:creationId xmlns:p14="http://schemas.microsoft.com/office/powerpoint/2010/main" val="2713864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B4C77-4102-AEC2-5B36-6566C8EA7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8314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Number of allegations by Standard of Care (FY22-23):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9A433E-B3C2-EEA1-B069-D624FF7AB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027" y="885108"/>
            <a:ext cx="10231453" cy="5527895"/>
          </a:xfrm>
        </p:spPr>
      </p:pic>
    </p:spTree>
    <p:extLst>
      <p:ext uri="{BB962C8B-B14F-4D97-AF65-F5344CB8AC3E}">
        <p14:creationId xmlns:p14="http://schemas.microsoft.com/office/powerpoint/2010/main" val="3593899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634FA-22F9-4CB0-2C8F-C465D1B1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55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Complaints by site - Fiscal year 2022 – 2023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E4A0B10-BC66-2354-0E65-C3B0963936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1064828"/>
              </p:ext>
            </p:extLst>
          </p:nvPr>
        </p:nvGraphicFramePr>
        <p:xfrm>
          <a:off x="914400" y="1303020"/>
          <a:ext cx="10241281" cy="4800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5111">
                  <a:extLst>
                    <a:ext uri="{9D8B030D-6E8A-4147-A177-3AD203B41FA5}">
                      <a16:colId xmlns:a16="http://schemas.microsoft.com/office/drawing/2014/main" val="2697493428"/>
                    </a:ext>
                  </a:extLst>
                </a:gridCol>
                <a:gridCol w="1916912">
                  <a:extLst>
                    <a:ext uri="{9D8B030D-6E8A-4147-A177-3AD203B41FA5}">
                      <a16:colId xmlns:a16="http://schemas.microsoft.com/office/drawing/2014/main" val="4032857209"/>
                    </a:ext>
                  </a:extLst>
                </a:gridCol>
                <a:gridCol w="3532088">
                  <a:extLst>
                    <a:ext uri="{9D8B030D-6E8A-4147-A177-3AD203B41FA5}">
                      <a16:colId xmlns:a16="http://schemas.microsoft.com/office/drawing/2014/main" val="1418496135"/>
                    </a:ext>
                  </a:extLst>
                </a:gridCol>
                <a:gridCol w="1757170">
                  <a:extLst>
                    <a:ext uri="{9D8B030D-6E8A-4147-A177-3AD203B41FA5}">
                      <a16:colId xmlns:a16="http://schemas.microsoft.com/office/drawing/2014/main" val="259776862"/>
                    </a:ext>
                  </a:extLst>
                </a:gridCol>
              </a:tblGrid>
              <a:tr h="4244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Shelter</a:t>
                      </a:r>
                      <a:endParaRPr lang="en-US" sz="2400" b="1" i="0" u="none" strike="noStrike" dirty="0">
                        <a:solidFill>
                          <a:srgbClr val="DBDBDB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Total </a:t>
                      </a:r>
                      <a:endParaRPr lang="en-US" sz="2400" b="1" i="0" u="none" strike="noStrike" dirty="0">
                        <a:solidFill>
                          <a:srgbClr val="DBDBDB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Navigation Center</a:t>
                      </a:r>
                      <a:endParaRPr lang="en-US" sz="2400" b="1" i="0" u="none" strike="noStrike" dirty="0">
                        <a:solidFill>
                          <a:srgbClr val="DBDBDB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Total </a:t>
                      </a:r>
                      <a:endParaRPr lang="en-US" sz="2400" b="1" i="0" u="none" strike="noStrike" dirty="0">
                        <a:solidFill>
                          <a:srgbClr val="DBDBDB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2215575"/>
                  </a:ext>
                </a:extLst>
              </a:tr>
              <a:tr h="4390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A Woman’s Place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Bayview Nav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6567962"/>
                  </a:ext>
                </a:extLst>
              </a:tr>
              <a:tr h="4390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AWP Drop-in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  6*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Central Waterfront Nav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557951"/>
                  </a:ext>
                </a:extLst>
              </a:tr>
              <a:tr h="4390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 err="1">
                          <a:effectLst/>
                        </a:rPr>
                        <a:t>Adante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Division Circle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867241"/>
                  </a:ext>
                </a:extLst>
              </a:tr>
              <a:tr h="4390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Hamilton Family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Lower Polk TAY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5035796"/>
                  </a:ext>
                </a:extLst>
              </a:tr>
              <a:tr h="4390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Monarch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Taimon Booton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1574663"/>
                  </a:ext>
                </a:extLst>
              </a:tr>
              <a:tr h="4390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MSC-South 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  5*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5655033"/>
                  </a:ext>
                </a:extLst>
              </a:tr>
              <a:tr h="4390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Next Door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9727783"/>
                  </a:ext>
                </a:extLst>
              </a:tr>
              <a:tr h="4390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Sanctuary (ECS)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 12*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2681100"/>
                  </a:ext>
                </a:extLst>
              </a:tr>
              <a:tr h="424444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0977565"/>
                  </a:ext>
                </a:extLst>
              </a:tr>
              <a:tr h="4390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>
                          <a:effectLst/>
                        </a:rPr>
                        <a:t>Total</a:t>
                      </a:r>
                      <a:endParaRPr lang="en-US" sz="2400" b="1" i="0" u="none" strike="noStrike">
                        <a:solidFill>
                          <a:srgbClr val="DBDBDB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37</a:t>
                      </a:r>
                      <a:r>
                        <a:rPr lang="en-US" sz="2400" b="0" u="none" strike="noStrike" dirty="0">
                          <a:effectLst/>
                        </a:rPr>
                        <a:t>*</a:t>
                      </a:r>
                      <a:endParaRPr lang="en-US" sz="2400" b="0" i="0" u="none" strike="noStrike" dirty="0">
                        <a:solidFill>
                          <a:srgbClr val="DBDBDB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* Includes non-unique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complainants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4856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56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02394-E837-2199-C4A7-213F9A03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365126"/>
            <a:ext cx="1489710" cy="2663824"/>
          </a:xfrm>
        </p:spPr>
        <p:txBody>
          <a:bodyPr>
            <a:normAutofit/>
          </a:bodyPr>
          <a:lstStyle/>
          <a:p>
            <a:r>
              <a:rPr lang="en-US" sz="3200" b="1" dirty="0"/>
              <a:t>Site Visits</a:t>
            </a:r>
            <a:br>
              <a:rPr lang="en-US" sz="3200" b="1" dirty="0"/>
            </a:br>
            <a:r>
              <a:rPr lang="en-US" sz="2000" b="1" dirty="0"/>
              <a:t>(Inspections)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870484-B333-174D-E59B-FFCDE76B4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4963" y="537210"/>
            <a:ext cx="9649357" cy="5945952"/>
          </a:xfrm>
        </p:spPr>
      </p:pic>
    </p:spTree>
    <p:extLst>
      <p:ext uri="{BB962C8B-B14F-4D97-AF65-F5344CB8AC3E}">
        <p14:creationId xmlns:p14="http://schemas.microsoft.com/office/powerpoint/2010/main" val="200136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5A801-D3A1-07B0-F5B9-0B244564D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230"/>
          </a:xfrm>
        </p:spPr>
        <p:txBody>
          <a:bodyPr/>
          <a:lstStyle/>
          <a:p>
            <a:r>
              <a:rPr lang="en-US" dirty="0"/>
              <a:t>Central Waterfront Navigation Center</a:t>
            </a:r>
          </a:p>
        </p:txBody>
      </p:sp>
      <p:pic>
        <p:nvPicPr>
          <p:cNvPr id="5" name="Content Placeholder 4" descr="A picture containing sky, outdoor, ground">
            <a:extLst>
              <a:ext uri="{FF2B5EF4-FFF2-40B4-BE49-F238E27FC236}">
                <a16:creationId xmlns:a16="http://schemas.microsoft.com/office/drawing/2014/main" id="{9228666F-8C61-099D-DCE1-44F4E68C8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57" y="1317086"/>
            <a:ext cx="7118555" cy="5338917"/>
          </a:xfrm>
        </p:spPr>
      </p:pic>
    </p:spTree>
    <p:extLst>
      <p:ext uri="{BB962C8B-B14F-4D97-AF65-F5344CB8AC3E}">
        <p14:creationId xmlns:p14="http://schemas.microsoft.com/office/powerpoint/2010/main" val="3564839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C0AC07A-1E18-2CE0-BC72-BB8009DD1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6930"/>
          </a:xfrm>
        </p:spPr>
        <p:txBody>
          <a:bodyPr/>
          <a:lstStyle/>
          <a:p>
            <a:r>
              <a:rPr lang="en-US" dirty="0"/>
              <a:t>Members look at restrooms and showers:</a:t>
            </a:r>
          </a:p>
        </p:txBody>
      </p:sp>
      <p:pic>
        <p:nvPicPr>
          <p:cNvPr id="5" name="Content Placeholder 4" descr="A close-up of a lamp">
            <a:extLst>
              <a:ext uri="{FF2B5EF4-FFF2-40B4-BE49-F238E27FC236}">
                <a16:creationId xmlns:a16="http://schemas.microsoft.com/office/drawing/2014/main" id="{E995A8AA-F4FC-77E4-60FE-0749C481DF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0951" y="1851949"/>
            <a:ext cx="5024766" cy="3768574"/>
          </a:xfrm>
        </p:spPr>
      </p:pic>
      <p:pic>
        <p:nvPicPr>
          <p:cNvPr id="12" name="Content Placeholder 4" descr="A picture containing indoor, bathroom">
            <a:extLst>
              <a:ext uri="{FF2B5EF4-FFF2-40B4-BE49-F238E27FC236}">
                <a16:creationId xmlns:a16="http://schemas.microsoft.com/office/drawing/2014/main" id="{54665242-6712-D843-FBCE-D82318250A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1180" y="1851949"/>
            <a:ext cx="5024766" cy="3768574"/>
          </a:xfrm>
        </p:spPr>
      </p:pic>
    </p:spTree>
    <p:extLst>
      <p:ext uri="{BB962C8B-B14F-4D97-AF65-F5344CB8AC3E}">
        <p14:creationId xmlns:p14="http://schemas.microsoft.com/office/powerpoint/2010/main" val="4041987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8EB1C-5EA5-B900-8B6C-E68440C0F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12669" cy="1148365"/>
          </a:xfrm>
        </p:spPr>
        <p:txBody>
          <a:bodyPr/>
          <a:lstStyle/>
          <a:p>
            <a:r>
              <a:rPr lang="en-US" dirty="0"/>
              <a:t>Are vents dirty? Rust is okay; heavy dust is not:</a:t>
            </a: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D0D22E44-B5B9-BEF6-7A02-61A7EFD12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427" y="1334814"/>
            <a:ext cx="6676879" cy="5007659"/>
          </a:xfrm>
        </p:spPr>
      </p:pic>
    </p:spTree>
    <p:extLst>
      <p:ext uri="{BB962C8B-B14F-4D97-AF65-F5344CB8AC3E}">
        <p14:creationId xmlns:p14="http://schemas.microsoft.com/office/powerpoint/2010/main" val="1998596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F3588-5D60-5B91-6183-92AE7622F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992"/>
          </a:xfrm>
        </p:spPr>
        <p:txBody>
          <a:bodyPr/>
          <a:lstStyle/>
          <a:p>
            <a:r>
              <a:rPr lang="en-US" dirty="0"/>
              <a:t>Do guests have lockable storage?  Water?</a:t>
            </a:r>
          </a:p>
        </p:txBody>
      </p:sp>
      <p:pic>
        <p:nvPicPr>
          <p:cNvPr id="5" name="Content Placeholder 4" descr="A picture containing indoor, ceiling, wall, floor&#10;&#10;Description automatically generated">
            <a:extLst>
              <a:ext uri="{FF2B5EF4-FFF2-40B4-BE49-F238E27FC236}">
                <a16:creationId xmlns:a16="http://schemas.microsoft.com/office/drawing/2014/main" id="{2C17EE00-D8D2-2288-D11B-C6D86D1B6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93" y="1100439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498078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52E10-F2F4-5920-3699-2620C06A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4746"/>
          </a:xfrm>
        </p:spPr>
        <p:txBody>
          <a:bodyPr/>
          <a:lstStyle/>
          <a:p>
            <a:r>
              <a:rPr lang="en-US" dirty="0"/>
              <a:t>Is there adequate bedding? Electrical outlets?</a:t>
            </a:r>
          </a:p>
        </p:txBody>
      </p:sp>
      <p:pic>
        <p:nvPicPr>
          <p:cNvPr id="5" name="Content Placeholder 4" descr="A picture containing dirty">
            <a:extLst>
              <a:ext uri="{FF2B5EF4-FFF2-40B4-BE49-F238E27FC236}">
                <a16:creationId xmlns:a16="http://schemas.microsoft.com/office/drawing/2014/main" id="{84553308-DECF-4331-1A1E-EB882AD19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6952" y="1775079"/>
            <a:ext cx="5571616" cy="4178711"/>
          </a:xfrm>
        </p:spPr>
      </p:pic>
    </p:spTree>
    <p:extLst>
      <p:ext uri="{BB962C8B-B14F-4D97-AF65-F5344CB8AC3E}">
        <p14:creationId xmlns:p14="http://schemas.microsoft.com/office/powerpoint/2010/main" val="2227112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5D4737-FDC1-60CA-9C97-8397004AD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2669" y="600075"/>
            <a:ext cx="7318406" cy="5576888"/>
          </a:xfrm>
        </p:spPr>
      </p:pic>
    </p:spTree>
    <p:extLst>
      <p:ext uri="{BB962C8B-B14F-4D97-AF65-F5344CB8AC3E}">
        <p14:creationId xmlns:p14="http://schemas.microsoft.com/office/powerpoint/2010/main" val="2716771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ABDF4-B254-A466-6DB2-42D8408D6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427" y="662151"/>
            <a:ext cx="2743201" cy="3384331"/>
          </a:xfrm>
        </p:spPr>
        <p:txBody>
          <a:bodyPr>
            <a:normAutofit/>
          </a:bodyPr>
          <a:lstStyle/>
          <a:p>
            <a:r>
              <a:rPr lang="en-US" sz="4800" b="1" dirty="0"/>
              <a:t>Are beds too close together?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276BD7-397C-D7FA-1058-C58A33A03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372" y="429577"/>
            <a:ext cx="4844199" cy="64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61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4392B-BDB7-26FF-653B-D29CC408B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services offered in a safe environment?</a:t>
            </a:r>
          </a:p>
        </p:txBody>
      </p:sp>
      <p:pic>
        <p:nvPicPr>
          <p:cNvPr id="5" name="Content Placeholder 4" descr="A picture containing text">
            <a:extLst>
              <a:ext uri="{FF2B5EF4-FFF2-40B4-BE49-F238E27FC236}">
                <a16:creationId xmlns:a16="http://schemas.microsoft.com/office/drawing/2014/main" id="{ABF0A0C7-893F-8A90-26B2-C432C19C3A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84" y="2010450"/>
            <a:ext cx="5228277" cy="3920810"/>
          </a:xfrm>
        </p:spPr>
      </p:pic>
      <p:pic>
        <p:nvPicPr>
          <p:cNvPr id="7" name="Content Placeholder 4" descr="A picture containing tool">
            <a:extLst>
              <a:ext uri="{FF2B5EF4-FFF2-40B4-BE49-F238E27FC236}">
                <a16:creationId xmlns:a16="http://schemas.microsoft.com/office/drawing/2014/main" id="{F93B27AE-714F-8B11-D489-28B01CC00C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0876" y="2010481"/>
            <a:ext cx="5227966" cy="3920974"/>
          </a:xfrm>
        </p:spPr>
      </p:pic>
    </p:spTree>
    <p:extLst>
      <p:ext uri="{BB962C8B-B14F-4D97-AF65-F5344CB8AC3E}">
        <p14:creationId xmlns:p14="http://schemas.microsoft.com/office/powerpoint/2010/main" val="1634489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DCB1-ECDB-099C-748D-AD6D1820F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876" y="365125"/>
            <a:ext cx="2406869" cy="4459123"/>
          </a:xfrm>
        </p:spPr>
        <p:txBody>
          <a:bodyPr>
            <a:normAutofit/>
          </a:bodyPr>
          <a:lstStyle/>
          <a:p>
            <a:r>
              <a:rPr lang="en-US" sz="4800" b="1" dirty="0"/>
              <a:t>Is the shelter clean?  </a:t>
            </a:r>
          </a:p>
        </p:txBody>
      </p:sp>
      <p:pic>
        <p:nvPicPr>
          <p:cNvPr id="5" name="Content Placeholder 4" descr="A picture containing text">
            <a:extLst>
              <a:ext uri="{FF2B5EF4-FFF2-40B4-BE49-F238E27FC236}">
                <a16:creationId xmlns:a16="http://schemas.microsoft.com/office/drawing/2014/main" id="{AB93571C-FF8C-12A3-BD99-28059C54B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6872" y="1121269"/>
            <a:ext cx="6214244" cy="4660682"/>
          </a:xfrm>
        </p:spPr>
      </p:pic>
    </p:spTree>
    <p:extLst>
      <p:ext uri="{BB962C8B-B14F-4D97-AF65-F5344CB8AC3E}">
        <p14:creationId xmlns:p14="http://schemas.microsoft.com/office/powerpoint/2010/main" val="1428229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D6562-DAAD-B7ED-61F6-4E0516E1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92" y="365126"/>
            <a:ext cx="2255444" cy="3459622"/>
          </a:xfrm>
        </p:spPr>
        <p:txBody>
          <a:bodyPr/>
          <a:lstStyle/>
          <a:p>
            <a:r>
              <a:rPr lang="en-US" dirty="0"/>
              <a:t>Are staff properly trained?</a:t>
            </a:r>
          </a:p>
        </p:txBody>
      </p:sp>
      <p:pic>
        <p:nvPicPr>
          <p:cNvPr id="5" name="Content Placeholder 4" descr="A picture containing diagram">
            <a:extLst>
              <a:ext uri="{FF2B5EF4-FFF2-40B4-BE49-F238E27FC236}">
                <a16:creationId xmlns:a16="http://schemas.microsoft.com/office/drawing/2014/main" id="{A4B4795D-DB0C-D120-58E6-AEFCCE32E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461" y="365126"/>
            <a:ext cx="8296648" cy="6222487"/>
          </a:xfrm>
        </p:spPr>
      </p:pic>
    </p:spTree>
    <p:extLst>
      <p:ext uri="{BB962C8B-B14F-4D97-AF65-F5344CB8AC3E}">
        <p14:creationId xmlns:p14="http://schemas.microsoft.com/office/powerpoint/2010/main" val="2776159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CCD9-1420-A12A-A794-773170151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 shelter welcoming?</a:t>
            </a:r>
          </a:p>
        </p:txBody>
      </p:sp>
      <p:pic>
        <p:nvPicPr>
          <p:cNvPr id="5" name="Content Placeholder 4" descr="A picture containing text">
            <a:extLst>
              <a:ext uri="{FF2B5EF4-FFF2-40B4-BE49-F238E27FC236}">
                <a16:creationId xmlns:a16="http://schemas.microsoft.com/office/drawing/2014/main" id="{5F742756-3B89-C6B8-6F86-C20FBF99A4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5702" y="2063071"/>
            <a:ext cx="4703610" cy="3527350"/>
          </a:xfrm>
        </p:spPr>
      </p:pic>
      <p:pic>
        <p:nvPicPr>
          <p:cNvPr id="7" name="Content Placeholder 4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CEB3198E-06E6-E343-0844-24FCDCE8CF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48" y="1474940"/>
            <a:ext cx="6272749" cy="4703611"/>
          </a:xfrm>
        </p:spPr>
      </p:pic>
    </p:spTree>
    <p:extLst>
      <p:ext uri="{BB962C8B-B14F-4D97-AF65-F5344CB8AC3E}">
        <p14:creationId xmlns:p14="http://schemas.microsoft.com/office/powerpoint/2010/main" val="1787009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0E602-8CB6-6D90-F896-B7E7325E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230" y="365125"/>
            <a:ext cx="1065657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Other SMC Activities at the Shelters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41BC66-7DEA-CF32-85FD-ADA688559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570" y="1825625"/>
            <a:ext cx="10222230" cy="4351338"/>
          </a:xfrm>
        </p:spPr>
        <p:txBody>
          <a:bodyPr/>
          <a:lstStyle/>
          <a:p>
            <a:r>
              <a:rPr lang="en-US" sz="4000" dirty="0"/>
              <a:t>Participation in Town Hall Meetings</a:t>
            </a:r>
          </a:p>
          <a:p>
            <a:r>
              <a:rPr lang="en-US" sz="4000" dirty="0"/>
              <a:t>Surveys of client satisfaction</a:t>
            </a:r>
          </a:p>
          <a:p>
            <a:r>
              <a:rPr lang="en-US" sz="4000" dirty="0"/>
              <a:t>Investigation of complaints that are not resolved to the satisfaction of the complainant</a:t>
            </a:r>
          </a:p>
          <a:p>
            <a:r>
              <a:rPr lang="en-US" sz="4000" dirty="0"/>
              <a:t>Standard-of-Care Training for Staff</a:t>
            </a:r>
          </a:p>
          <a:p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435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C20C0-243F-1C34-B5B4-688E42BB3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7029"/>
          </a:xfrm>
        </p:spPr>
        <p:txBody>
          <a:bodyPr>
            <a:normAutofit/>
          </a:bodyPr>
          <a:lstStyle/>
          <a:p>
            <a:r>
              <a:rPr lang="en-US" sz="3200" b="1" dirty="0"/>
              <a:t>So far in Fiscal Year 2023 - 2024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16986C3-B4DB-6965-F8E9-50AEAD904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213" y="854148"/>
            <a:ext cx="10284628" cy="5638726"/>
          </a:xfrm>
        </p:spPr>
      </p:pic>
    </p:spTree>
    <p:extLst>
      <p:ext uri="{BB962C8B-B14F-4D97-AF65-F5344CB8AC3E}">
        <p14:creationId xmlns:p14="http://schemas.microsoft.com/office/powerpoint/2010/main" val="794107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582C8-0824-8152-F201-7EAAA5B1F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866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Near-term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BDDF-3471-93ED-375E-F16D21D24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3793"/>
            <a:ext cx="10515600" cy="5257798"/>
          </a:xfrm>
        </p:spPr>
        <p:txBody>
          <a:bodyPr>
            <a:normAutofit/>
          </a:bodyPr>
          <a:lstStyle/>
          <a:p>
            <a:r>
              <a:rPr lang="en-US" sz="3000" dirty="0"/>
              <a:t>Member Concerns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/>
              <a:t>Training of shelter staff should be given more focus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/>
              <a:t> There are still two vacancies (Seats 1 and 5)</a:t>
            </a:r>
          </a:p>
          <a:p>
            <a:r>
              <a:rPr lang="en-US" sz="3000" dirty="0"/>
              <a:t>New Officers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/>
              <a:t>Britt Creech was elected Vice Chair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/>
              <a:t>Angie David was elected Secretary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000" dirty="0"/>
              <a:t>Diana Almanza was elected to another term as Chair</a:t>
            </a:r>
          </a:p>
          <a:p>
            <a:r>
              <a:rPr lang="en-US" sz="3000" dirty="0"/>
              <a:t>Site Visit Schedule has been disseminated to Members</a:t>
            </a:r>
          </a:p>
          <a:p>
            <a:r>
              <a:rPr lang="en-US" sz="3000" dirty="0"/>
              <a:t>A second staffer should be hired early in the new year</a:t>
            </a:r>
          </a:p>
          <a:p>
            <a:r>
              <a:rPr lang="en-US" sz="3000" dirty="0"/>
              <a:t>The Hot-line phone number will be changed to an HSH number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32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554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D9516-A341-09E3-B579-8BDF373EB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20" y="528320"/>
            <a:ext cx="10565930" cy="619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5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A52D1-6610-2A22-B6DE-D54D6D637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837490"/>
            <a:ext cx="10898944" cy="54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96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3CE160-CF64-1A88-5D47-398CC586C67F}"/>
              </a:ext>
            </a:extLst>
          </p:cNvPr>
          <p:cNvSpPr txBox="1"/>
          <p:nvPr/>
        </p:nvSpPr>
        <p:spPr>
          <a:xfrm>
            <a:off x="609599" y="666750"/>
            <a:ext cx="11134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0000FF"/>
                </a:solidFill>
              </a:rPr>
              <a:t>https://sf.gov/sites/default/files/2022-12/Standard%20of%20Care%20List%202019.pdf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C7CA5-D20F-37E1-3EC5-245F62725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49" y="1022509"/>
            <a:ext cx="10182226" cy="583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61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62CB1-D68E-402A-27F8-D2779EE31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u="sng" dirty="0"/>
              <a:t>Complaints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41ED0-F0E0-4A0C-6106-65B368F3F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66900"/>
            <a:ext cx="11144251" cy="4743450"/>
          </a:xfrm>
        </p:spPr>
        <p:txBody>
          <a:bodyPr>
            <a:normAutofit/>
          </a:bodyPr>
          <a:lstStyle/>
          <a:p>
            <a:r>
              <a:rPr lang="en-US" sz="4800" dirty="0"/>
              <a:t>Phone (415) 255-3642</a:t>
            </a:r>
          </a:p>
          <a:p>
            <a:r>
              <a:rPr lang="en-US" sz="4800" dirty="0"/>
              <a:t>Email shelter.monitoring@sfgov.org</a:t>
            </a:r>
          </a:p>
          <a:p>
            <a:r>
              <a:rPr lang="en-US" sz="4800" dirty="0"/>
              <a:t>On-line form </a:t>
            </a:r>
            <a:r>
              <a:rPr lang="en-US" sz="3200" dirty="0"/>
              <a:t>↓</a:t>
            </a:r>
            <a:r>
              <a:rPr lang="en-US" sz="4800" dirty="0"/>
              <a:t> </a:t>
            </a:r>
          </a:p>
          <a:p>
            <a:pPr marL="0" indent="0">
              <a:buNone/>
            </a:pPr>
            <a:r>
              <a:rPr lang="en-US" sz="3600" dirty="0">
                <a:hlinkClick r:id="rId2"/>
              </a:rPr>
              <a:t>Shelter Monitoring Committee | San Francisco (sf.gov)</a:t>
            </a:r>
            <a:endParaRPr lang="en-US" sz="4800" dirty="0"/>
          </a:p>
          <a:p>
            <a:r>
              <a:rPr lang="en-US" sz="4800" dirty="0"/>
              <a:t>In-person 440 Turk St. Monday, Wednesday </a:t>
            </a:r>
          </a:p>
        </p:txBody>
      </p:sp>
    </p:spTree>
    <p:extLst>
      <p:ext uri="{BB962C8B-B14F-4D97-AF65-F5344CB8AC3E}">
        <p14:creationId xmlns:p14="http://schemas.microsoft.com/office/powerpoint/2010/main" val="1782090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11B2F4-571B-9AD1-353A-8C6BF1225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50" y="876300"/>
            <a:ext cx="9944100" cy="5300663"/>
          </a:xfrm>
        </p:spPr>
      </p:pic>
    </p:spTree>
    <p:extLst>
      <p:ext uri="{BB962C8B-B14F-4D97-AF65-F5344CB8AC3E}">
        <p14:creationId xmlns:p14="http://schemas.microsoft.com/office/powerpoint/2010/main" val="122552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32345-7185-6954-E9C3-030396F26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77" y="487680"/>
            <a:ext cx="10313323" cy="59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14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B5DF67-8854-79DE-AE48-182049DA1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50" y="474339"/>
            <a:ext cx="10251450" cy="597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54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347</Words>
  <Application>Microsoft Office PowerPoint</Application>
  <PresentationFormat>Widescreen</PresentationFormat>
  <Paragraphs>75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Franklin Gothic Demi</vt:lpstr>
      <vt:lpstr>Times New Roman</vt:lpstr>
      <vt:lpstr>Wingdings</vt:lpstr>
      <vt:lpstr>Office Theme</vt:lpstr>
      <vt:lpstr>Shelter Monitoring Committee</vt:lpstr>
      <vt:lpstr>PowerPoint Presentation</vt:lpstr>
      <vt:lpstr>PowerPoint Presentation</vt:lpstr>
      <vt:lpstr>PowerPoint Presentation</vt:lpstr>
      <vt:lpstr>PowerPoint Presentation</vt:lpstr>
      <vt:lpstr>Complaints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Number of allegations by Standard of Care (FY22-23):</vt:lpstr>
      <vt:lpstr>Complaints by site - Fiscal year 2022 – 2023</vt:lpstr>
      <vt:lpstr>Site Visits (Inspections)</vt:lpstr>
      <vt:lpstr>Central Waterfront Navigation Center</vt:lpstr>
      <vt:lpstr>Members look at restrooms and showers:</vt:lpstr>
      <vt:lpstr>Are vents dirty? Rust is okay; heavy dust is not:</vt:lpstr>
      <vt:lpstr>Do guests have lockable storage?  Water?</vt:lpstr>
      <vt:lpstr>Is there adequate bedding? Electrical outlets?</vt:lpstr>
      <vt:lpstr>Are beds too close together? </vt:lpstr>
      <vt:lpstr>Are services offered in a safe environment?</vt:lpstr>
      <vt:lpstr>Is the shelter clean?  </vt:lpstr>
      <vt:lpstr>Are staff properly trained?</vt:lpstr>
      <vt:lpstr>Is the shelter welcoming?</vt:lpstr>
      <vt:lpstr>Other SMC Activities at the Shelters</vt:lpstr>
      <vt:lpstr>So far in Fiscal Year 2023 - 2024</vt:lpstr>
      <vt:lpstr>Near-term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Shelter Monitoring Committee</dc:title>
  <dc:creator>Hill, Robert (HOM)</dc:creator>
  <cp:lastModifiedBy>Hill, Robert (HOM)</cp:lastModifiedBy>
  <cp:revision>18</cp:revision>
  <dcterms:created xsi:type="dcterms:W3CDTF">2023-12-05T20:57:07Z</dcterms:created>
  <dcterms:modified xsi:type="dcterms:W3CDTF">2023-12-06T20:40:13Z</dcterms:modified>
</cp:coreProperties>
</file>