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71" r:id="rId4"/>
    <p:sldId id="282" r:id="rId5"/>
    <p:sldId id="281" r:id="rId6"/>
    <p:sldId id="277" r:id="rId7"/>
    <p:sldId id="27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3BAC542-BEC8-8BBC-B9BF-D7B22777B65F}" name="Mitton, Michael (CON)" initials="MM" userId="S::michael.mitton@sfgov.org::27e79ab6-23b5-4b21-a7c2-d189a2e37e8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9B2D1F"/>
    <a:srgbClr val="3D8A73"/>
    <a:srgbClr val="6997AF"/>
    <a:srgbClr val="F0AA0C"/>
    <a:srgbClr val="954F72"/>
    <a:srgbClr val="244F6E"/>
    <a:srgbClr val="FCBA04"/>
    <a:srgbClr val="A49AA8"/>
    <a:srgbClr val="EF47F3"/>
    <a:srgbClr val="FF7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6" autoAdjust="0"/>
    <p:restoredTop sz="94660"/>
  </p:normalViewPr>
  <p:slideViewPr>
    <p:cSldViewPr snapToObjects="1">
      <p:cViewPr varScale="1">
        <p:scale>
          <a:sx n="86" d="100"/>
          <a:sy n="86" d="100"/>
        </p:scale>
        <p:origin x="1248" y="5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25EB228-3758-4978-AE9A-17E27FB3ABDF}"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311523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5EB228-3758-4978-AE9A-17E27FB3ABDF}"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1042658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5EB228-3758-4978-AE9A-17E27FB3ABDF}"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65438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5EB228-3758-4978-AE9A-17E27FB3ABDF}"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892873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5EB228-3758-4978-AE9A-17E27FB3ABDF}"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2958859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25EB228-3758-4978-AE9A-17E27FB3ABDF}" type="datetimeFigureOut">
              <a:rPr lang="en-US" smtClean="0"/>
              <a:t>12/29/2023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2854188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25EB228-3758-4978-AE9A-17E27FB3ABDF}" type="datetimeFigureOut">
              <a:rPr lang="en-US" smtClean="0"/>
              <a:t>12/29/2023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1364726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25EB228-3758-4978-AE9A-17E27FB3ABDF}" type="datetimeFigureOut">
              <a:rPr lang="en-US" smtClean="0"/>
              <a:t>12/29/2023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3492826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5EB228-3758-4978-AE9A-17E27FB3ABDF}" type="datetimeFigureOut">
              <a:rPr lang="en-US" smtClean="0"/>
              <a:t>12/29/2023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2925165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5EB228-3758-4978-AE9A-17E27FB3ABDF}" type="datetimeFigureOut">
              <a:rPr lang="en-US" smtClean="0"/>
              <a:t>12/29/2023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3450530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5EB228-3758-4978-AE9A-17E27FB3ABDF}" type="datetimeFigureOut">
              <a:rPr lang="en-US" smtClean="0"/>
              <a:t>12/29/2023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68CA3-B6DC-4665-A0C5-AA6CB4ED1FC4}" type="slidenum">
              <a:rPr lang="en-US" smtClean="0"/>
              <a:t>‹#›</a:t>
            </a:fld>
            <a:endParaRPr lang="en-US"/>
          </a:p>
        </p:txBody>
      </p:sp>
    </p:spTree>
    <p:extLst>
      <p:ext uri="{BB962C8B-B14F-4D97-AF65-F5344CB8AC3E}">
        <p14:creationId xmlns:p14="http://schemas.microsoft.com/office/powerpoint/2010/main" val="386631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5EB228-3758-4978-AE9A-17E27FB3ABDF}" type="datetimeFigureOut">
              <a:rPr lang="en-US" smtClean="0"/>
              <a:t>12/29/2023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D68CA3-B6DC-4665-A0C5-AA6CB4ED1FC4}" type="slidenum">
              <a:rPr lang="en-US" smtClean="0"/>
              <a:t>‹#›</a:t>
            </a:fld>
            <a:endParaRPr lang="en-US"/>
          </a:p>
        </p:txBody>
      </p:sp>
    </p:spTree>
    <p:extLst>
      <p:ext uri="{BB962C8B-B14F-4D97-AF65-F5344CB8AC3E}">
        <p14:creationId xmlns:p14="http://schemas.microsoft.com/office/powerpoint/2010/main" val="3822818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4821866"/>
            <a:ext cx="9144000"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rotWithShape="1">
          <a:blip r:embed="rId2" cstate="print">
            <a:extLst>
              <a:ext uri="{28A0092B-C50C-407E-A947-70E740481C1C}">
                <a14:useLocalDpi xmlns:a14="http://schemas.microsoft.com/office/drawing/2010/main" val="0"/>
              </a:ext>
            </a:extLst>
          </a:blip>
          <a:srcRect l="1" t="-1482" r="-4562"/>
          <a:stretch/>
        </p:blipFill>
        <p:spPr>
          <a:xfrm>
            <a:off x="361159" y="4671541"/>
            <a:ext cx="2114447" cy="2063428"/>
          </a:xfrm>
          <a:prstGeom prst="ellipse">
            <a:avLst/>
          </a:prstGeom>
        </p:spPr>
      </p:pic>
      <p:sp>
        <p:nvSpPr>
          <p:cNvPr id="12" name="TextBox 11"/>
          <p:cNvSpPr txBox="1"/>
          <p:nvPr/>
        </p:nvSpPr>
        <p:spPr>
          <a:xfrm>
            <a:off x="2397494" y="4833084"/>
            <a:ext cx="5984506" cy="430887"/>
          </a:xfrm>
          <a:prstGeom prst="rect">
            <a:avLst/>
          </a:prstGeom>
          <a:noFill/>
        </p:spPr>
        <p:txBody>
          <a:bodyPr wrap="square" rtlCol="0">
            <a:spAutoFit/>
          </a:bodyPr>
          <a:lstStyle/>
          <a:p>
            <a:r>
              <a:rPr lang="en-US" sz="2200" b="1" dirty="0">
                <a:solidFill>
                  <a:schemeClr val="bg1"/>
                </a:solidFill>
                <a:latin typeface="Khmer UI" panose="020B0502040204020203" pitchFamily="34" charset="0"/>
                <a:cs typeface="Khmer UI" panose="020B0502040204020203" pitchFamily="34" charset="0"/>
              </a:rPr>
              <a:t>CITY &amp; COUNTY OF SAN FRANCISCO</a:t>
            </a:r>
          </a:p>
        </p:txBody>
      </p:sp>
      <p:sp>
        <p:nvSpPr>
          <p:cNvPr id="13" name="TextBox 12"/>
          <p:cNvSpPr txBox="1"/>
          <p:nvPr/>
        </p:nvSpPr>
        <p:spPr>
          <a:xfrm>
            <a:off x="2379909" y="5300584"/>
            <a:ext cx="4227439" cy="584775"/>
          </a:xfrm>
          <a:prstGeom prst="rect">
            <a:avLst/>
          </a:prstGeom>
          <a:noFill/>
        </p:spPr>
        <p:txBody>
          <a:bodyPr wrap="none" rtlCol="0">
            <a:spAutoFit/>
          </a:bodyPr>
          <a:lstStyle/>
          <a:p>
            <a:r>
              <a:rPr lang="en-US" sz="3200" dirty="0">
                <a:solidFill>
                  <a:schemeClr val="tx2"/>
                </a:solidFill>
                <a:latin typeface="Segoe UI Semilight" panose="020B0402040204020203" pitchFamily="34" charset="0"/>
                <a:cs typeface="Segoe UI Semilight" panose="020B0402040204020203" pitchFamily="34" charset="0"/>
              </a:rPr>
              <a:t>Office of the Controller</a:t>
            </a:r>
          </a:p>
        </p:txBody>
      </p:sp>
      <p:sp>
        <p:nvSpPr>
          <p:cNvPr id="16" name="TextBox 15"/>
          <p:cNvSpPr txBox="1"/>
          <p:nvPr/>
        </p:nvSpPr>
        <p:spPr>
          <a:xfrm>
            <a:off x="6607348" y="6248592"/>
            <a:ext cx="2353772" cy="369332"/>
          </a:xfrm>
          <a:prstGeom prst="rect">
            <a:avLst/>
          </a:prstGeom>
          <a:noFill/>
        </p:spPr>
        <p:txBody>
          <a:bodyPr wrap="square" rtlCol="0">
            <a:spAutoFit/>
          </a:bodyPr>
          <a:lstStyle/>
          <a:p>
            <a:pPr algn="r"/>
            <a:r>
              <a:rPr lang="en-US" dirty="0">
                <a:solidFill>
                  <a:schemeClr val="tx2"/>
                </a:solidFill>
                <a:latin typeface="Segoe UI Semilight" panose="020B0402040204020203" pitchFamily="34" charset="0"/>
                <a:cs typeface="Segoe UI Semilight" panose="020B0402040204020203" pitchFamily="34" charset="0"/>
              </a:rPr>
              <a:t>12.08.2023</a:t>
            </a:r>
          </a:p>
        </p:txBody>
      </p:sp>
      <p:sp>
        <p:nvSpPr>
          <p:cNvPr id="4" name="Rectangle 3"/>
          <p:cNvSpPr/>
          <p:nvPr/>
        </p:nvSpPr>
        <p:spPr>
          <a:xfrm>
            <a:off x="1" y="-1"/>
            <a:ext cx="9143999" cy="481740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solidFill>
                  <a:schemeClr val="tx2"/>
                </a:solidFill>
                <a:latin typeface="Khmer UI" panose="020B0502040204020203" pitchFamily="34" charset="0"/>
                <a:cs typeface="Khmer UI" panose="020B0502040204020203" pitchFamily="34" charset="0"/>
              </a:rPr>
              <a:t>Homelessness Gross Receipts Tax </a:t>
            </a:r>
          </a:p>
          <a:p>
            <a:pPr algn="ctr"/>
            <a:r>
              <a:rPr lang="en-US" sz="5400" b="1" dirty="0">
                <a:solidFill>
                  <a:schemeClr val="tx2"/>
                </a:solidFill>
                <a:latin typeface="Khmer UI" panose="020B0502040204020203" pitchFamily="34" charset="0"/>
                <a:cs typeface="Khmer UI" panose="020B0502040204020203" pitchFamily="34" charset="0"/>
              </a:rPr>
              <a:t>Fall 2023 Update</a:t>
            </a:r>
          </a:p>
          <a:p>
            <a:pPr algn="ctr"/>
            <a:endParaRPr lang="en-US" sz="1100" b="1" dirty="0">
              <a:solidFill>
                <a:schemeClr val="tx2"/>
              </a:solidFill>
            </a:endParaRPr>
          </a:p>
        </p:txBody>
      </p:sp>
    </p:spTree>
    <p:extLst>
      <p:ext uri="{BB962C8B-B14F-4D97-AF65-F5344CB8AC3E}">
        <p14:creationId xmlns:p14="http://schemas.microsoft.com/office/powerpoint/2010/main" val="1115427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54"/>
          <p:cNvSpPr txBox="1"/>
          <p:nvPr/>
        </p:nvSpPr>
        <p:spPr>
          <a:xfrm>
            <a:off x="533401" y="1219200"/>
            <a:ext cx="7856825" cy="4524315"/>
          </a:xfrm>
          <a:prstGeom prst="rect">
            <a:avLst/>
          </a:prstGeom>
          <a:noFill/>
        </p:spPr>
        <p:txBody>
          <a:bodyPr wrap="square" rtlCol="0">
            <a:spAutoFit/>
          </a:bodyPr>
          <a:lstStyle/>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b="1" dirty="0">
                <a:solidFill>
                  <a:schemeClr val="tx1">
                    <a:lumMod val="85000"/>
                    <a:lumOff val="15000"/>
                  </a:schemeClr>
                </a:solidFill>
                <a:latin typeface="Segoe UI Semilight" panose="020B0402040204020203" pitchFamily="34" charset="0"/>
                <a:cs typeface="Segoe UI Semilight" panose="020B0402040204020203" pitchFamily="34" charset="0"/>
              </a:rPr>
              <a:t>San Francisco business taxes are volatile</a:t>
            </a: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 and budgets are based on forecasts at a moment in time.  We update those projections throughout the year to help policy-makers manage budgets to a changing reality.  </a:t>
            </a: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b="1" dirty="0">
                <a:solidFill>
                  <a:schemeClr val="tx1">
                    <a:lumMod val="85000"/>
                    <a:lumOff val="15000"/>
                  </a:schemeClr>
                </a:solidFill>
                <a:latin typeface="Segoe UI Semilight" panose="020B0402040204020203" pitchFamily="34" charset="0"/>
                <a:cs typeface="Segoe UI Semilight" panose="020B0402040204020203" pitchFamily="34" charset="0"/>
              </a:rPr>
              <a:t>We’re projecting a significant loss in business tax revenue versus budgeted levels, in both the current and future fiscal years</a:t>
            </a: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  Our November forecast projects approximately $40M up to $55M in annual losses in the current and future fiscal years from the prior projection. This revision is in addition to the downward revision of a similar magnitude made in the prior years.</a:t>
            </a: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b="1" dirty="0">
                <a:solidFill>
                  <a:schemeClr val="tx1">
                    <a:lumMod val="85000"/>
                    <a:lumOff val="15000"/>
                  </a:schemeClr>
                </a:solidFill>
                <a:latin typeface="Segoe UI Semilight" panose="020B0402040204020203" pitchFamily="34" charset="0"/>
                <a:cs typeface="Segoe UI Semilight" panose="020B0402040204020203" pitchFamily="34" charset="0"/>
              </a:rPr>
              <a:t>Some downside risk remains.</a:t>
            </a: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 While the forecast assumes little or no growth in the City’s underlying tax base, it is not a recession scenario. </a:t>
            </a: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b="1" dirty="0">
                <a:solidFill>
                  <a:schemeClr val="tx1">
                    <a:lumMod val="85000"/>
                    <a:lumOff val="15000"/>
                  </a:schemeClr>
                </a:solidFill>
                <a:latin typeface="Segoe UI Semilight" panose="020B0402040204020203" pitchFamily="34" charset="0"/>
                <a:cs typeface="Segoe UI Semilight" panose="020B0402040204020203" pitchFamily="34" charset="0"/>
              </a:rPr>
              <a:t>Current and </a:t>
            </a: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f</a:t>
            </a:r>
            <a:r>
              <a:rPr lang="en-US" b="1" dirty="0">
                <a:solidFill>
                  <a:schemeClr val="tx1">
                    <a:lumMod val="85000"/>
                    <a:lumOff val="15000"/>
                  </a:schemeClr>
                </a:solidFill>
                <a:latin typeface="Segoe UI Semilight" panose="020B0402040204020203" pitchFamily="34" charset="0"/>
                <a:cs typeface="Segoe UI Semilight" panose="020B0402040204020203" pitchFamily="34" charset="0"/>
              </a:rPr>
              <a:t>uture year plans may need to be revised. </a:t>
            </a: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We will have another forecast in Spring 2024, in time for the annual budget cycle. </a:t>
            </a:r>
          </a:p>
        </p:txBody>
      </p:sp>
      <p:sp>
        <p:nvSpPr>
          <p:cNvPr id="2" name="Rectangle 1"/>
          <p:cNvSpPr/>
          <p:nvPr/>
        </p:nvSpPr>
        <p:spPr>
          <a:xfrm>
            <a:off x="609600" y="523220"/>
            <a:ext cx="8534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 y="488721"/>
            <a:ext cx="525172" cy="307777"/>
          </a:xfrm>
          <a:prstGeom prst="rect">
            <a:avLst/>
          </a:prstGeom>
          <a:solidFill>
            <a:schemeClr val="tx2"/>
          </a:solidFill>
        </p:spPr>
        <p:txBody>
          <a:bodyPr wrap="square" rtlCol="0">
            <a:spAutoFit/>
          </a:bodyPr>
          <a:lstStyle/>
          <a:p>
            <a:pPr algn="ctr"/>
            <a:fld id="{ADD15582-5031-4164-91C0-295EE315BCAB}" type="slidenum">
              <a:rPr lang="en-US" sz="1400" b="1" smtClean="0">
                <a:solidFill>
                  <a:schemeClr val="bg1"/>
                </a:solidFill>
                <a:latin typeface="Segoe UI Semibold" panose="020B0702040204020203" pitchFamily="34" charset="0"/>
              </a:rPr>
              <a:t>2</a:t>
            </a:fld>
            <a:endParaRPr lang="en-US" sz="1400" b="1" dirty="0">
              <a:solidFill>
                <a:schemeClr val="bg1"/>
              </a:solidFill>
              <a:latin typeface="Segoe UI Semibold" panose="020B0702040204020203" pitchFamily="34" charset="0"/>
            </a:endParaRPr>
          </a:p>
        </p:txBody>
      </p:sp>
      <p:sp>
        <p:nvSpPr>
          <p:cNvPr id="9" name="TextBox 8"/>
          <p:cNvSpPr txBox="1"/>
          <p:nvPr/>
        </p:nvSpPr>
        <p:spPr>
          <a:xfrm>
            <a:off x="528105" y="838200"/>
            <a:ext cx="8082494" cy="523220"/>
          </a:xfrm>
          <a:prstGeom prst="rect">
            <a:avLst/>
          </a:prstGeom>
          <a:noFill/>
        </p:spPr>
        <p:txBody>
          <a:bodyPr wrap="square" rtlCol="0">
            <a:spAutoFit/>
          </a:bodyPr>
          <a:lstStyle/>
          <a:p>
            <a:r>
              <a:rPr lang="en-US" sz="2800" dirty="0">
                <a:solidFill>
                  <a:schemeClr val="tx1">
                    <a:lumMod val="85000"/>
                    <a:lumOff val="15000"/>
                  </a:schemeClr>
                </a:solidFill>
                <a:latin typeface="Segoe UI Semibold" panose="020B0702040204020203" pitchFamily="34" charset="0"/>
                <a:cs typeface="Segoe UI Semilight" panose="020B0402040204020203" pitchFamily="34" charset="0"/>
              </a:rPr>
              <a:t>Overview</a:t>
            </a:r>
          </a:p>
        </p:txBody>
      </p:sp>
    </p:spTree>
    <p:extLst>
      <p:ext uri="{BB962C8B-B14F-4D97-AF65-F5344CB8AC3E}">
        <p14:creationId xmlns:p14="http://schemas.microsoft.com/office/powerpoint/2010/main" val="4153199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54"/>
          <p:cNvSpPr txBox="1"/>
          <p:nvPr/>
        </p:nvSpPr>
        <p:spPr>
          <a:xfrm>
            <a:off x="525174" y="1447800"/>
            <a:ext cx="7856825" cy="507831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November 2018 Proposition C imposed a tax on gross receipts in excess of $50M, in addition to the existing gross receipts business tax. (i.e., if a business earned $150M, it pays taxes on $100M)</a:t>
            </a: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Rate:  HGR tax rates differ by industry</a:t>
            </a: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Base:  Homelessness gross receipts tax (HGR) payors include the largest payors of the existing gross receipts (GR) tax.  In tax year 2022, there were 358 payors of HGR versus 10,492 payors of GR.</a:t>
            </a: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2" name="Rectangle 1"/>
          <p:cNvSpPr/>
          <p:nvPr/>
        </p:nvSpPr>
        <p:spPr>
          <a:xfrm>
            <a:off x="609600" y="523220"/>
            <a:ext cx="8534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 y="488721"/>
            <a:ext cx="525172" cy="307777"/>
          </a:xfrm>
          <a:prstGeom prst="rect">
            <a:avLst/>
          </a:prstGeom>
          <a:solidFill>
            <a:schemeClr val="tx2"/>
          </a:solidFill>
        </p:spPr>
        <p:txBody>
          <a:bodyPr wrap="square" rtlCol="0">
            <a:spAutoFit/>
          </a:bodyPr>
          <a:lstStyle/>
          <a:p>
            <a:pPr algn="ctr"/>
            <a:fld id="{ADD15582-5031-4164-91C0-295EE315BCAB}" type="slidenum">
              <a:rPr lang="en-US" sz="1400" b="1" smtClean="0">
                <a:solidFill>
                  <a:schemeClr val="bg1"/>
                </a:solidFill>
                <a:latin typeface="Segoe UI Semibold" panose="020B0702040204020203" pitchFamily="34" charset="0"/>
              </a:rPr>
              <a:t>3</a:t>
            </a:fld>
            <a:endParaRPr lang="en-US" sz="1400" b="1" dirty="0">
              <a:solidFill>
                <a:schemeClr val="bg1"/>
              </a:solidFill>
              <a:latin typeface="Segoe UI Semibold" panose="020B0702040204020203" pitchFamily="34" charset="0"/>
            </a:endParaRPr>
          </a:p>
        </p:txBody>
      </p:sp>
      <p:sp>
        <p:nvSpPr>
          <p:cNvPr id="9" name="TextBox 8"/>
          <p:cNvSpPr txBox="1"/>
          <p:nvPr/>
        </p:nvSpPr>
        <p:spPr>
          <a:xfrm>
            <a:off x="528105" y="838200"/>
            <a:ext cx="8082494" cy="523220"/>
          </a:xfrm>
          <a:prstGeom prst="rect">
            <a:avLst/>
          </a:prstGeom>
          <a:noFill/>
        </p:spPr>
        <p:txBody>
          <a:bodyPr wrap="square" rtlCol="0">
            <a:spAutoFit/>
          </a:bodyPr>
          <a:lstStyle/>
          <a:p>
            <a:r>
              <a:rPr lang="en-US" sz="2800" dirty="0">
                <a:solidFill>
                  <a:schemeClr val="tx1">
                    <a:lumMod val="85000"/>
                    <a:lumOff val="15000"/>
                  </a:schemeClr>
                </a:solidFill>
                <a:latin typeface="Segoe UI Semibold" panose="020B0702040204020203" pitchFamily="34" charset="0"/>
                <a:cs typeface="Segoe UI Semilight" panose="020B0402040204020203" pitchFamily="34" charset="0"/>
              </a:rPr>
              <a:t>Basics of Homelessness Gross Receipts Tax (HGR)</a:t>
            </a:r>
          </a:p>
        </p:txBody>
      </p:sp>
      <p:pic>
        <p:nvPicPr>
          <p:cNvPr id="10" name="Picture 9">
            <a:extLst>
              <a:ext uri="{FF2B5EF4-FFF2-40B4-BE49-F238E27FC236}">
                <a16:creationId xmlns:a16="http://schemas.microsoft.com/office/drawing/2014/main" id="{72A86A08-C9C4-4F0E-8748-8E44E0D125E3}"/>
              </a:ext>
            </a:extLst>
          </p:cNvPr>
          <p:cNvPicPr>
            <a:picLocks noChangeAspect="1"/>
          </p:cNvPicPr>
          <p:nvPr/>
        </p:nvPicPr>
        <p:blipFill>
          <a:blip r:embed="rId2"/>
          <a:stretch>
            <a:fillRect/>
          </a:stretch>
        </p:blipFill>
        <p:spPr>
          <a:xfrm>
            <a:off x="1600200" y="2971800"/>
            <a:ext cx="4482084" cy="2139958"/>
          </a:xfrm>
          <a:prstGeom prst="rect">
            <a:avLst/>
          </a:prstGeom>
        </p:spPr>
      </p:pic>
    </p:spTree>
    <p:extLst>
      <p:ext uri="{BB962C8B-B14F-4D97-AF65-F5344CB8AC3E}">
        <p14:creationId xmlns:p14="http://schemas.microsoft.com/office/powerpoint/2010/main" val="1230684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23220"/>
            <a:ext cx="8534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 y="488721"/>
            <a:ext cx="525172" cy="307777"/>
          </a:xfrm>
          <a:prstGeom prst="rect">
            <a:avLst/>
          </a:prstGeom>
          <a:solidFill>
            <a:schemeClr val="tx2"/>
          </a:solidFill>
        </p:spPr>
        <p:txBody>
          <a:bodyPr wrap="square" rtlCol="0">
            <a:spAutoFit/>
          </a:bodyPr>
          <a:lstStyle/>
          <a:p>
            <a:pPr algn="ctr"/>
            <a:fld id="{ADD15582-5031-4164-91C0-295EE315BCAB}" type="slidenum">
              <a:rPr lang="en-US" sz="1400" b="1" smtClean="0">
                <a:solidFill>
                  <a:schemeClr val="bg1"/>
                </a:solidFill>
                <a:latin typeface="Segoe UI Semibold" panose="020B0702040204020203" pitchFamily="34" charset="0"/>
              </a:rPr>
              <a:t>4</a:t>
            </a:fld>
            <a:endParaRPr lang="en-US" sz="1400" b="1" dirty="0">
              <a:solidFill>
                <a:schemeClr val="bg1"/>
              </a:solidFill>
              <a:latin typeface="Segoe UI Semibold" panose="020B0702040204020203" pitchFamily="34" charset="0"/>
            </a:endParaRPr>
          </a:p>
        </p:txBody>
      </p:sp>
      <p:sp>
        <p:nvSpPr>
          <p:cNvPr id="9" name="TextBox 8"/>
          <p:cNvSpPr txBox="1"/>
          <p:nvPr/>
        </p:nvSpPr>
        <p:spPr>
          <a:xfrm>
            <a:off x="530753" y="762000"/>
            <a:ext cx="8082494" cy="523220"/>
          </a:xfrm>
          <a:prstGeom prst="rect">
            <a:avLst/>
          </a:prstGeom>
          <a:noFill/>
        </p:spPr>
        <p:txBody>
          <a:bodyPr wrap="square" rtlCol="0">
            <a:spAutoFit/>
          </a:bodyPr>
          <a:lstStyle/>
          <a:p>
            <a:r>
              <a:rPr lang="en-US" sz="2800" dirty="0">
                <a:solidFill>
                  <a:schemeClr val="tx1">
                    <a:lumMod val="85000"/>
                    <a:lumOff val="15000"/>
                  </a:schemeClr>
                </a:solidFill>
                <a:latin typeface="Segoe UI Semibold" panose="020B0702040204020203" pitchFamily="34" charset="0"/>
                <a:cs typeface="Segoe UI Semilight" panose="020B0402040204020203" pitchFamily="34" charset="0"/>
              </a:rPr>
              <a:t>Volatile and Unpredictable Revenue Source</a:t>
            </a:r>
          </a:p>
        </p:txBody>
      </p:sp>
      <p:sp>
        <p:nvSpPr>
          <p:cNvPr id="8" name="TextBox 7">
            <a:extLst>
              <a:ext uri="{FF2B5EF4-FFF2-40B4-BE49-F238E27FC236}">
                <a16:creationId xmlns:a16="http://schemas.microsoft.com/office/drawing/2014/main" id="{81516B87-0A16-4AF9-7B27-4FC1FE8BBD1D}"/>
              </a:ext>
            </a:extLst>
          </p:cNvPr>
          <p:cNvSpPr txBox="1"/>
          <p:nvPr/>
        </p:nvSpPr>
        <p:spPr>
          <a:xfrm>
            <a:off x="530753" y="1317175"/>
            <a:ext cx="8237826" cy="480131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HGR Tax revenue came in significantly below budget in the last 2 years (by $57M in FY22 and $65M in FY23).</a:t>
            </a: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These variances are primarily due to (1) the taxpayer basis being highly concentrated so changes at a few large firms have an outsized effect on revenue (2) high levels of active business tax litigation that can affect prior year payments.</a:t>
            </a: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pic>
        <p:nvPicPr>
          <p:cNvPr id="16" name="Picture 15">
            <a:extLst>
              <a:ext uri="{FF2B5EF4-FFF2-40B4-BE49-F238E27FC236}">
                <a16:creationId xmlns:a16="http://schemas.microsoft.com/office/drawing/2014/main" id="{341655CE-4928-4811-78D8-3CF0FD670DC3}"/>
              </a:ext>
            </a:extLst>
          </p:cNvPr>
          <p:cNvPicPr>
            <a:picLocks noChangeAspect="1"/>
          </p:cNvPicPr>
          <p:nvPr/>
        </p:nvPicPr>
        <p:blipFill>
          <a:blip r:embed="rId2"/>
          <a:stretch>
            <a:fillRect/>
          </a:stretch>
        </p:blipFill>
        <p:spPr>
          <a:xfrm>
            <a:off x="2007093" y="3124200"/>
            <a:ext cx="6179736" cy="3429000"/>
          </a:xfrm>
          <a:prstGeom prst="rect">
            <a:avLst/>
          </a:prstGeom>
        </p:spPr>
      </p:pic>
      <p:sp>
        <p:nvSpPr>
          <p:cNvPr id="4" name="TextBox 3">
            <a:extLst>
              <a:ext uri="{FF2B5EF4-FFF2-40B4-BE49-F238E27FC236}">
                <a16:creationId xmlns:a16="http://schemas.microsoft.com/office/drawing/2014/main" id="{E70ACDAA-1459-E31B-5D6D-85DA87E7DF6C}"/>
              </a:ext>
            </a:extLst>
          </p:cNvPr>
          <p:cNvSpPr txBox="1"/>
          <p:nvPr/>
        </p:nvSpPr>
        <p:spPr>
          <a:xfrm>
            <a:off x="7344792" y="5143500"/>
            <a:ext cx="457200" cy="215444"/>
          </a:xfrm>
          <a:prstGeom prst="rect">
            <a:avLst/>
          </a:prstGeom>
          <a:solidFill>
            <a:schemeClr val="bg1"/>
          </a:solidFill>
        </p:spPr>
        <p:txBody>
          <a:bodyPr wrap="square" rtlCol="0">
            <a:spAutoFit/>
          </a:bodyPr>
          <a:lstStyle/>
          <a:p>
            <a:r>
              <a:rPr lang="en-US" sz="800" b="1" dirty="0">
                <a:solidFill>
                  <a:schemeClr val="accent1"/>
                </a:solidFill>
              </a:rPr>
              <a:t>247.5</a:t>
            </a:r>
          </a:p>
        </p:txBody>
      </p:sp>
      <p:sp>
        <p:nvSpPr>
          <p:cNvPr id="5" name="Flowchart: Connector 4">
            <a:extLst>
              <a:ext uri="{FF2B5EF4-FFF2-40B4-BE49-F238E27FC236}">
                <a16:creationId xmlns:a16="http://schemas.microsoft.com/office/drawing/2014/main" id="{B9B8186C-D8B3-D3C0-AB0B-C5A9AC163851}"/>
              </a:ext>
            </a:extLst>
          </p:cNvPr>
          <p:cNvSpPr/>
          <p:nvPr/>
        </p:nvSpPr>
        <p:spPr>
          <a:xfrm>
            <a:off x="6248400" y="4038600"/>
            <a:ext cx="685800" cy="533400"/>
          </a:xfrm>
          <a:prstGeom prst="flowChartConnector">
            <a:avLst/>
          </a:prstGeom>
          <a:solidFill>
            <a:schemeClr val="bg1">
              <a:lumMod val="95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accent1"/>
                </a:solidFill>
                <a:latin typeface="+mj-lt"/>
              </a:rPr>
              <a:t>247.5</a:t>
            </a:r>
          </a:p>
        </p:txBody>
      </p:sp>
    </p:spTree>
    <p:extLst>
      <p:ext uri="{BB962C8B-B14F-4D97-AF65-F5344CB8AC3E}">
        <p14:creationId xmlns:p14="http://schemas.microsoft.com/office/powerpoint/2010/main" val="618731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23220"/>
            <a:ext cx="8534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 y="488721"/>
            <a:ext cx="525172" cy="307777"/>
          </a:xfrm>
          <a:prstGeom prst="rect">
            <a:avLst/>
          </a:prstGeom>
          <a:solidFill>
            <a:schemeClr val="tx2"/>
          </a:solidFill>
        </p:spPr>
        <p:txBody>
          <a:bodyPr wrap="square" rtlCol="0">
            <a:spAutoFit/>
          </a:bodyPr>
          <a:lstStyle/>
          <a:p>
            <a:pPr algn="ctr"/>
            <a:fld id="{ADD15582-5031-4164-91C0-295EE315BCAB}" type="slidenum">
              <a:rPr lang="en-US" sz="1400" b="1" smtClean="0">
                <a:solidFill>
                  <a:schemeClr val="bg1"/>
                </a:solidFill>
                <a:latin typeface="Segoe UI Semibold" panose="020B0702040204020203" pitchFamily="34" charset="0"/>
              </a:rPr>
              <a:t>5</a:t>
            </a:fld>
            <a:endParaRPr lang="en-US" sz="1400" b="1" dirty="0">
              <a:solidFill>
                <a:schemeClr val="bg1"/>
              </a:solidFill>
              <a:latin typeface="Segoe UI Semibold" panose="020B0702040204020203" pitchFamily="34" charset="0"/>
            </a:endParaRPr>
          </a:p>
        </p:txBody>
      </p:sp>
      <p:sp>
        <p:nvSpPr>
          <p:cNvPr id="9" name="TextBox 8"/>
          <p:cNvSpPr txBox="1"/>
          <p:nvPr/>
        </p:nvSpPr>
        <p:spPr>
          <a:xfrm>
            <a:off x="528105" y="914400"/>
            <a:ext cx="8082494" cy="523220"/>
          </a:xfrm>
          <a:prstGeom prst="rect">
            <a:avLst/>
          </a:prstGeom>
          <a:noFill/>
        </p:spPr>
        <p:txBody>
          <a:bodyPr wrap="square" rtlCol="0">
            <a:spAutoFit/>
          </a:bodyPr>
          <a:lstStyle/>
          <a:p>
            <a:r>
              <a:rPr lang="en-US" sz="2800" dirty="0">
                <a:solidFill>
                  <a:schemeClr val="tx1">
                    <a:lumMod val="85000"/>
                    <a:lumOff val="15000"/>
                  </a:schemeClr>
                </a:solidFill>
                <a:latin typeface="Segoe UI Semibold" panose="020B0702040204020203" pitchFamily="34" charset="0"/>
                <a:cs typeface="Segoe UI Semilight" panose="020B0402040204020203" pitchFamily="34" charset="0"/>
              </a:rPr>
              <a:t>FY 24 through FY 28 Preliminary Forecast</a:t>
            </a:r>
          </a:p>
        </p:txBody>
      </p:sp>
      <p:sp>
        <p:nvSpPr>
          <p:cNvPr id="8" name="TextBox 7">
            <a:extLst>
              <a:ext uri="{FF2B5EF4-FFF2-40B4-BE49-F238E27FC236}">
                <a16:creationId xmlns:a16="http://schemas.microsoft.com/office/drawing/2014/main" id="{6C5DBB89-6009-45BC-8FD3-BE0BADEDBC06}"/>
              </a:ext>
            </a:extLst>
          </p:cNvPr>
          <p:cNvSpPr txBox="1"/>
          <p:nvPr/>
        </p:nvSpPr>
        <p:spPr>
          <a:xfrm>
            <a:off x="609600" y="1437620"/>
            <a:ext cx="7772402" cy="3539430"/>
          </a:xfrm>
          <a:prstGeom prst="rect">
            <a:avLst/>
          </a:prstGeom>
          <a:noFill/>
        </p:spPr>
        <p:txBody>
          <a:bodyPr wrap="square" rtlCol="0">
            <a:spAutoFit/>
          </a:bodyPr>
          <a:lstStyle/>
          <a:p>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742950" lvl="1" indent="-285750">
              <a:buFont typeface="Arial" panose="020B0604020202020204" pitchFamily="34" charset="0"/>
              <a:buChar char="•"/>
            </a:pPr>
            <a:endParaRPr lang="en-US" sz="1600" dirty="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15" name="TextBox 14">
            <a:extLst>
              <a:ext uri="{FF2B5EF4-FFF2-40B4-BE49-F238E27FC236}">
                <a16:creationId xmlns:a16="http://schemas.microsoft.com/office/drawing/2014/main" id="{42B06C91-3EEB-4032-A990-77912489E224}"/>
              </a:ext>
            </a:extLst>
          </p:cNvPr>
          <p:cNvSpPr txBox="1"/>
          <p:nvPr/>
        </p:nvSpPr>
        <p:spPr>
          <a:xfrm>
            <a:off x="4572000" y="1948076"/>
            <a:ext cx="4343399" cy="369331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Based on the volume of recent tax refund claims, the forecast was lowered from our previous assumption.</a:t>
            </a: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Key assumptions:</a:t>
            </a:r>
          </a:p>
          <a:p>
            <a:pPr marL="742950" lvl="1"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Slow or no growth of tax base in earlier years of forecast to reflect slowing of the economy, and back to inflation in future years.</a:t>
            </a:r>
          </a:p>
          <a:p>
            <a:pPr marL="742950" lvl="1"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Current levels of remote work continue. </a:t>
            </a:r>
          </a:p>
          <a:p>
            <a:pPr marL="742950" lvl="1"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Lower tax base to reflect ongoing litigation risk.</a:t>
            </a:r>
          </a:p>
        </p:txBody>
      </p:sp>
      <p:pic>
        <p:nvPicPr>
          <p:cNvPr id="7" name="Picture 6">
            <a:extLst>
              <a:ext uri="{FF2B5EF4-FFF2-40B4-BE49-F238E27FC236}">
                <a16:creationId xmlns:a16="http://schemas.microsoft.com/office/drawing/2014/main" id="{D2DECE84-D1B4-28E2-16A2-724126A23C1D}"/>
              </a:ext>
            </a:extLst>
          </p:cNvPr>
          <p:cNvPicPr>
            <a:picLocks noChangeAspect="1"/>
          </p:cNvPicPr>
          <p:nvPr/>
        </p:nvPicPr>
        <p:blipFill>
          <a:blip r:embed="rId2"/>
          <a:stretch>
            <a:fillRect/>
          </a:stretch>
        </p:blipFill>
        <p:spPr>
          <a:xfrm>
            <a:off x="390835" y="1668552"/>
            <a:ext cx="4549836" cy="3751828"/>
          </a:xfrm>
          <a:prstGeom prst="rect">
            <a:avLst/>
          </a:prstGeom>
        </p:spPr>
      </p:pic>
    </p:spTree>
    <p:extLst>
      <p:ext uri="{BB962C8B-B14F-4D97-AF65-F5344CB8AC3E}">
        <p14:creationId xmlns:p14="http://schemas.microsoft.com/office/powerpoint/2010/main" val="2957539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23220"/>
            <a:ext cx="8534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 y="488721"/>
            <a:ext cx="525172" cy="307777"/>
          </a:xfrm>
          <a:prstGeom prst="rect">
            <a:avLst/>
          </a:prstGeom>
          <a:solidFill>
            <a:schemeClr val="tx2"/>
          </a:solidFill>
        </p:spPr>
        <p:txBody>
          <a:bodyPr wrap="square" rtlCol="0">
            <a:spAutoFit/>
          </a:bodyPr>
          <a:lstStyle/>
          <a:p>
            <a:pPr algn="ctr"/>
            <a:fld id="{ADD15582-5031-4164-91C0-295EE315BCAB}" type="slidenum">
              <a:rPr lang="en-US" sz="1400" b="1" smtClean="0">
                <a:solidFill>
                  <a:schemeClr val="bg1"/>
                </a:solidFill>
                <a:latin typeface="Segoe UI Semibold" panose="020B0702040204020203" pitchFamily="34" charset="0"/>
              </a:rPr>
              <a:t>6</a:t>
            </a:fld>
            <a:endParaRPr lang="en-US" sz="1400" b="1" dirty="0">
              <a:solidFill>
                <a:schemeClr val="bg1"/>
              </a:solidFill>
              <a:latin typeface="Segoe UI Semibold" panose="020B0702040204020203" pitchFamily="34" charset="0"/>
            </a:endParaRPr>
          </a:p>
        </p:txBody>
      </p:sp>
      <p:sp>
        <p:nvSpPr>
          <p:cNvPr id="9" name="TextBox 8"/>
          <p:cNvSpPr txBox="1"/>
          <p:nvPr/>
        </p:nvSpPr>
        <p:spPr>
          <a:xfrm>
            <a:off x="528105" y="1058108"/>
            <a:ext cx="8082494" cy="523220"/>
          </a:xfrm>
          <a:prstGeom prst="rect">
            <a:avLst/>
          </a:prstGeom>
          <a:noFill/>
        </p:spPr>
        <p:txBody>
          <a:bodyPr wrap="square" rtlCol="0">
            <a:spAutoFit/>
          </a:bodyPr>
          <a:lstStyle/>
          <a:p>
            <a:r>
              <a:rPr lang="en-US" sz="2800" dirty="0">
                <a:solidFill>
                  <a:schemeClr val="tx1">
                    <a:lumMod val="85000"/>
                    <a:lumOff val="15000"/>
                  </a:schemeClr>
                </a:solidFill>
                <a:latin typeface="Segoe UI Semibold" panose="020B0702040204020203" pitchFamily="34" charset="0"/>
                <a:cs typeface="Segoe UI Semilight" panose="020B0402040204020203" pitchFamily="34" charset="0"/>
              </a:rPr>
              <a:t>Next Steps</a:t>
            </a:r>
          </a:p>
        </p:txBody>
      </p:sp>
      <p:sp>
        <p:nvSpPr>
          <p:cNvPr id="11" name="TextBox 10">
            <a:extLst>
              <a:ext uri="{FF2B5EF4-FFF2-40B4-BE49-F238E27FC236}">
                <a16:creationId xmlns:a16="http://schemas.microsoft.com/office/drawing/2014/main" id="{1D7DF0FC-ACD6-408F-9574-22C420EAEFC7}"/>
              </a:ext>
            </a:extLst>
          </p:cNvPr>
          <p:cNvSpPr txBox="1"/>
          <p:nvPr/>
        </p:nvSpPr>
        <p:spPr>
          <a:xfrm>
            <a:off x="800099" y="1676400"/>
            <a:ext cx="7848600" cy="2862322"/>
          </a:xfrm>
          <a:prstGeom prst="rect">
            <a:avLst/>
          </a:prstGeom>
          <a:noFill/>
        </p:spPr>
        <p:txBody>
          <a:bodyPr wrap="square" rtlCol="0">
            <a:spAutoFit/>
          </a:bodyPr>
          <a:lstStyle/>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January 2024, Controller, Mayor’s Office and Board of Supervisors issue the Five-Year Financial Plan</a:t>
            </a:r>
          </a:p>
          <a:p>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February 2024, Controller’s Six-Month Budget Update for FY 2023-24</a:t>
            </a: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March 2024, Controller, Mayor’s Office and Board of Supervisors issue an update to the Five-Year Financial Plan</a:t>
            </a: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May 2024, Controller’s Nine-Month Budget Update for FY 2023-24</a:t>
            </a:r>
          </a:p>
        </p:txBody>
      </p:sp>
    </p:spTree>
    <p:extLst>
      <p:ext uri="{BB962C8B-B14F-4D97-AF65-F5344CB8AC3E}">
        <p14:creationId xmlns:p14="http://schemas.microsoft.com/office/powerpoint/2010/main" val="1008276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54"/>
          <p:cNvSpPr txBox="1"/>
          <p:nvPr/>
        </p:nvSpPr>
        <p:spPr>
          <a:xfrm>
            <a:off x="533401" y="1600200"/>
            <a:ext cx="7856825" cy="2585323"/>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chemeClr val="tx1">
                    <a:lumMod val="85000"/>
                    <a:lumOff val="15000"/>
                  </a:schemeClr>
                </a:solidFill>
                <a:latin typeface="Segoe UI Semilight" panose="020B0402040204020203" pitchFamily="34" charset="0"/>
                <a:cs typeface="Segoe UI Semilight" panose="020B0402040204020203" pitchFamily="34" charset="0"/>
              </a:rPr>
              <a:t>Current year forecast. </a:t>
            </a: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As in the last two fiscal years, departments will need to ensure expenditure budgets align with forecasted revenue amounts in FY 2023-24. </a:t>
            </a: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b="1" dirty="0">
                <a:solidFill>
                  <a:schemeClr val="tx1">
                    <a:lumMod val="85000"/>
                    <a:lumOff val="15000"/>
                  </a:schemeClr>
                </a:solidFill>
                <a:latin typeface="Segoe UI Semilight" panose="020B0402040204020203" pitchFamily="34" charset="0"/>
                <a:cs typeface="Segoe UI Semilight" panose="020B0402040204020203" pitchFamily="34" charset="0"/>
              </a:rPr>
              <a:t>Spending plans in the upcoming budget years will need to be revisited.  </a:t>
            </a:r>
            <a:r>
              <a:rPr lang="en-US" dirty="0">
                <a:solidFill>
                  <a:schemeClr val="tx1">
                    <a:lumMod val="85000"/>
                    <a:lumOff val="15000"/>
                  </a:schemeClr>
                </a:solidFill>
                <a:latin typeface="Segoe UI Semilight" panose="020B0402040204020203" pitchFamily="34" charset="0"/>
                <a:cs typeface="Segoe UI Semilight" panose="020B0402040204020203" pitchFamily="34" charset="0"/>
              </a:rPr>
              <a:t>The Controller’s Office will update our future fiscal year forecasts in February and March of 2024 with the most recent information. </a:t>
            </a:r>
          </a:p>
          <a:p>
            <a:pPr marL="285750" indent="-285750">
              <a:buFont typeface="Arial" panose="020B0604020202020204" pitchFamily="34" charset="0"/>
              <a:buChar char="•"/>
            </a:pP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b="1" dirty="0">
                <a:solidFill>
                  <a:schemeClr val="tx1">
                    <a:lumMod val="85000"/>
                    <a:lumOff val="15000"/>
                  </a:schemeClr>
                </a:solidFill>
                <a:latin typeface="Segoe UI Semilight" panose="020B0402040204020203" pitchFamily="34" charset="0"/>
                <a:cs typeface="Segoe UI Semilight" panose="020B0402040204020203" pitchFamily="34" charset="0"/>
              </a:rPr>
              <a:t>There’s significant risk to this forecast.</a:t>
            </a:r>
            <a:endParaRPr lang="en-US" dirty="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2" name="Rectangle 1"/>
          <p:cNvSpPr/>
          <p:nvPr/>
        </p:nvSpPr>
        <p:spPr>
          <a:xfrm>
            <a:off x="609600" y="523220"/>
            <a:ext cx="8534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 y="488721"/>
            <a:ext cx="525172" cy="307777"/>
          </a:xfrm>
          <a:prstGeom prst="rect">
            <a:avLst/>
          </a:prstGeom>
          <a:solidFill>
            <a:schemeClr val="tx2"/>
          </a:solidFill>
        </p:spPr>
        <p:txBody>
          <a:bodyPr wrap="square" rtlCol="0">
            <a:spAutoFit/>
          </a:bodyPr>
          <a:lstStyle/>
          <a:p>
            <a:pPr algn="ctr"/>
            <a:fld id="{ADD15582-5031-4164-91C0-295EE315BCAB}" type="slidenum">
              <a:rPr lang="en-US" sz="1400" b="1" smtClean="0">
                <a:solidFill>
                  <a:schemeClr val="bg1"/>
                </a:solidFill>
                <a:latin typeface="Segoe UI Semibold" panose="020B0702040204020203" pitchFamily="34" charset="0"/>
              </a:rPr>
              <a:t>7</a:t>
            </a:fld>
            <a:endParaRPr lang="en-US" sz="1400" b="1" dirty="0">
              <a:solidFill>
                <a:schemeClr val="bg1"/>
              </a:solidFill>
              <a:latin typeface="Segoe UI Semibold" panose="020B0702040204020203" pitchFamily="34" charset="0"/>
            </a:endParaRPr>
          </a:p>
        </p:txBody>
      </p:sp>
      <p:sp>
        <p:nvSpPr>
          <p:cNvPr id="9" name="TextBox 8"/>
          <p:cNvSpPr txBox="1"/>
          <p:nvPr/>
        </p:nvSpPr>
        <p:spPr>
          <a:xfrm>
            <a:off x="528105" y="838200"/>
            <a:ext cx="8082494" cy="523220"/>
          </a:xfrm>
          <a:prstGeom prst="rect">
            <a:avLst/>
          </a:prstGeom>
          <a:noFill/>
        </p:spPr>
        <p:txBody>
          <a:bodyPr wrap="square" rtlCol="0">
            <a:spAutoFit/>
          </a:bodyPr>
          <a:lstStyle/>
          <a:p>
            <a:r>
              <a:rPr lang="en-US" sz="2800" dirty="0">
                <a:solidFill>
                  <a:schemeClr val="tx1">
                    <a:lumMod val="85000"/>
                    <a:lumOff val="15000"/>
                  </a:schemeClr>
                </a:solidFill>
                <a:latin typeface="Segoe UI Semibold" panose="020B0702040204020203" pitchFamily="34" charset="0"/>
                <a:cs typeface="Segoe UI Semilight" panose="020B0402040204020203" pitchFamily="34" charset="0"/>
              </a:rPr>
              <a:t>Closing</a:t>
            </a:r>
          </a:p>
        </p:txBody>
      </p:sp>
    </p:spTree>
    <p:extLst>
      <p:ext uri="{BB962C8B-B14F-4D97-AF65-F5344CB8AC3E}">
        <p14:creationId xmlns:p14="http://schemas.microsoft.com/office/powerpoint/2010/main" val="2167752508"/>
      </p:ext>
    </p:extLst>
  </p:cSld>
  <p:clrMapOvr>
    <a:masterClrMapping/>
  </p:clrMapOvr>
</p:sld>
</file>

<file path=ppt/theme/theme1.xml><?xml version="1.0" encoding="utf-8"?>
<a:theme xmlns:a="http://schemas.openxmlformats.org/drawingml/2006/main" name="Office Theme">
  <a:themeElements>
    <a:clrScheme name="City Performance">
      <a:dk1>
        <a:sysClr val="windowText" lastClr="000000"/>
      </a:dk1>
      <a:lt1>
        <a:sysClr val="window" lastClr="FFFFFF"/>
      </a:lt1>
      <a:dk2>
        <a:srgbClr val="43444D"/>
      </a:dk2>
      <a:lt2>
        <a:srgbClr val="E7E5E6"/>
      </a:lt2>
      <a:accent1>
        <a:srgbClr val="4280FF"/>
      </a:accent1>
      <a:accent2>
        <a:srgbClr val="F0AA0C"/>
      </a:accent2>
      <a:accent3>
        <a:srgbClr val="8C16C8"/>
      </a:accent3>
      <a:accent4>
        <a:srgbClr val="F03A47"/>
      </a:accent4>
      <a:accent5>
        <a:srgbClr val="FF7E00"/>
      </a:accent5>
      <a:accent6>
        <a:srgbClr val="20C69E"/>
      </a:accent6>
      <a:hlink>
        <a:srgbClr val="4280FF"/>
      </a:hlink>
      <a:folHlink>
        <a:srgbClr val="8C16C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N Template and Style Guide" id="{EEECB585-FAD1-4E01-AA76-771E4A2BA188}" vid="{CB5CC400-CF6D-48D9-9FF7-D8BE00A8FA98}"/>
    </a:ext>
  </a:extLst>
</a:theme>
</file>

<file path=docProps/app.xml><?xml version="1.0" encoding="utf-8"?>
<Properties xmlns="http://schemas.openxmlformats.org/officeDocument/2006/extended-properties" xmlns:vt="http://schemas.openxmlformats.org/officeDocument/2006/docPropsVTypes">
  <Template>CON Template and Style Guide</Template>
  <TotalTime>16354</TotalTime>
  <Words>563</Words>
  <Application>Microsoft Office PowerPoint</Application>
  <PresentationFormat>On-screen Show (4:3)</PresentationFormat>
  <Paragraphs>82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Khmer UI</vt:lpstr>
      <vt:lpstr>Segoe UI Semibold</vt:lpstr>
      <vt:lpstr>Segoe UI Semilight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Controllers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 Carol (CON)</dc:creator>
  <cp:lastModifiedBy>Huwald, Ivy (CON)</cp:lastModifiedBy>
  <cp:revision>96</cp:revision>
  <dcterms:created xsi:type="dcterms:W3CDTF">2022-01-21T21:53:41Z</dcterms:created>
  <dcterms:modified xsi:type="dcterms:W3CDTF">2023-12-29T18:28:52Z</dcterms:modified>
</cp:coreProperties>
</file>