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973" r:id="rId3"/>
    <p:sldId id="2963" r:id="rId4"/>
    <p:sldId id="2970" r:id="rId5"/>
    <p:sldId id="2990" r:id="rId6"/>
    <p:sldId id="2991" r:id="rId7"/>
    <p:sldId id="3029" r:id="rId8"/>
    <p:sldId id="3030" r:id="rId9"/>
    <p:sldId id="3031" r:id="rId10"/>
    <p:sldId id="2979" r:id="rId11"/>
    <p:sldId id="366" r:id="rId12"/>
    <p:sldId id="364" r:id="rId13"/>
    <p:sldId id="3016" r:id="rId14"/>
    <p:sldId id="3026" r:id="rId15"/>
    <p:sldId id="3021" r:id="rId16"/>
    <p:sldId id="3000" r:id="rId17"/>
    <p:sldId id="3017" r:id="rId18"/>
    <p:sldId id="3018" r:id="rId19"/>
    <p:sldId id="3002" r:id="rId20"/>
    <p:sldId id="3019" r:id="rId21"/>
    <p:sldId id="2999" r:id="rId22"/>
    <p:sldId id="3020" r:id="rId23"/>
    <p:sldId id="3003" r:id="rId24"/>
    <p:sldId id="3022" r:id="rId25"/>
    <p:sldId id="3023" r:id="rId26"/>
    <p:sldId id="3024" r:id="rId27"/>
    <p:sldId id="3025" r:id="rId28"/>
    <p:sldId id="3004" r:id="rId29"/>
    <p:sldId id="3005" r:id="rId30"/>
    <p:sldId id="2998" r:id="rId31"/>
    <p:sldId id="2981" r:id="rId32"/>
    <p:sldId id="2977" r:id="rId33"/>
    <p:sldId id="2958" r:id="rId34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FBBA69-FE32-BE9B-3BBF-E790D46DE0F1}" name="Fried, Amanda (TTX)" initials="FA(" userId="S::amanda.fried@sfgov.org::66c5c274-243c-4b72-9b47-e6be8a81bd4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gan, Ted (CON)" initials="ET(" lastIdx="22" clrIdx="0">
    <p:extLst>
      <p:ext uri="{19B8F6BF-5375-455C-9EA6-DF929625EA0E}">
        <p15:presenceInfo xmlns:p15="http://schemas.microsoft.com/office/powerpoint/2012/main" userId="S::ted.egan@sfgov.org::4109c503-e557-4568-98cf-770aed8e2ae2" providerId="AD"/>
      </p:ext>
    </p:extLst>
  </p:cmAuthor>
  <p:cmAuthor id="2" name="Khan, Asim (CON)" initials="KA(" lastIdx="3" clrIdx="1">
    <p:extLst>
      <p:ext uri="{19B8F6BF-5375-455C-9EA6-DF929625EA0E}">
        <p15:presenceInfo xmlns:p15="http://schemas.microsoft.com/office/powerpoint/2012/main" userId="S::asim.khan@sfgov.org::b3694e12-7f7e-4d13-92f7-761df783ee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00"/>
    <a:srgbClr val="FFFF00"/>
    <a:srgbClr val="FFFF99"/>
    <a:srgbClr val="CCFF99"/>
    <a:srgbClr val="ED9131"/>
    <a:srgbClr val="ED7D31"/>
    <a:srgbClr val="F6511D"/>
    <a:srgbClr val="B0DD7F"/>
    <a:srgbClr val="9E4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0F858-973A-4065-8D9B-DDE62873453C}" v="5" dt="2023-12-07T23:16:46.0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962" autoAdjust="0"/>
  </p:normalViewPr>
  <p:slideViewPr>
    <p:cSldViewPr snapToObjects="1">
      <p:cViewPr varScale="1">
        <p:scale>
          <a:sx n="82" d="100"/>
          <a:sy n="82" d="100"/>
        </p:scale>
        <p:origin x="21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621"/>
    </p:cViewPr>
  </p:sorterViewPr>
  <p:notesViewPr>
    <p:cSldViewPr snapToObjects="1">
      <p:cViewPr varScale="1">
        <p:scale>
          <a:sx n="55" d="100"/>
          <a:sy n="55" d="100"/>
        </p:scale>
        <p:origin x="285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5356" cy="467522"/>
          </a:xfrm>
          <a:prstGeom prst="rect">
            <a:avLst/>
          </a:prstGeom>
        </p:spPr>
        <p:txBody>
          <a:bodyPr vert="horz" lIns="91599" tIns="45799" rIns="91599" bIns="457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330" y="2"/>
            <a:ext cx="3045356" cy="467522"/>
          </a:xfrm>
          <a:prstGeom prst="rect">
            <a:avLst/>
          </a:prstGeom>
        </p:spPr>
        <p:txBody>
          <a:bodyPr vert="horz" lIns="91599" tIns="45799" rIns="91599" bIns="45799" rtlCol="0"/>
          <a:lstStyle>
            <a:lvl1pPr algn="r">
              <a:defRPr sz="1200"/>
            </a:lvl1pPr>
          </a:lstStyle>
          <a:p>
            <a:fld id="{45FE011A-473F-4EE6-852D-0A3B5EA3D965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9" tIns="45799" rIns="91599" bIns="4579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4" y="4481216"/>
            <a:ext cx="5619747" cy="3667026"/>
          </a:xfrm>
          <a:prstGeom prst="rect">
            <a:avLst/>
          </a:prstGeom>
        </p:spPr>
        <p:txBody>
          <a:bodyPr vert="horz" lIns="91599" tIns="45799" rIns="91599" bIns="457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4753"/>
            <a:ext cx="3045356" cy="467522"/>
          </a:xfrm>
          <a:prstGeom prst="rect">
            <a:avLst/>
          </a:prstGeom>
        </p:spPr>
        <p:txBody>
          <a:bodyPr vert="horz" lIns="91599" tIns="45799" rIns="91599" bIns="457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330" y="8844753"/>
            <a:ext cx="3045356" cy="467522"/>
          </a:xfrm>
          <a:prstGeom prst="rect">
            <a:avLst/>
          </a:prstGeom>
        </p:spPr>
        <p:txBody>
          <a:bodyPr vert="horz" lIns="91599" tIns="45799" rIns="91599" bIns="45799" rtlCol="0" anchor="b"/>
          <a:lstStyle>
            <a:lvl1pPr algn="r">
              <a:defRPr sz="1200"/>
            </a:lvl1pPr>
          </a:lstStyle>
          <a:p>
            <a:fld id="{A9FF9D7E-4D6C-4A63-8952-4038434A08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5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60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34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30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35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90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47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616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4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001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73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85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689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924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99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643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349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373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2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583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527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142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1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204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739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545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934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9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2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70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22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85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F9D7E-4D6C-4A63-8952-4038434A08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1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A095-9A19-4EB3-9A44-947EA065E4A7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3A61-8FBA-4A24-89E0-A748F987DFF6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8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C83-1405-48A4-A31F-3F4C20A59A37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7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41F7-C0C7-423A-A6AF-7AFC65385EA0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8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5CDC-C0ED-4B55-9301-052A55C5EC5F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2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A409-F1B5-4E01-9D68-09CAD72B9017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2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EAEE-1CC6-45CB-AFAD-07180CB212EE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6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D0F-30F6-4364-B4CE-C4F4A9E241F1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3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E1D6-0985-48CB-8F9E-EBF502C38837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1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4AF-C8C8-48EF-B9B6-69832C2EB563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5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ABD88-9782-4478-AC58-58B1675746F7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68CA3-B6DC-4665-A0C5-AA6CB4ED1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1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2m0184zHvI?feature=oembed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4821866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482" r="-4562"/>
          <a:stretch/>
        </p:blipFill>
        <p:spPr>
          <a:xfrm>
            <a:off x="361159" y="4671541"/>
            <a:ext cx="2114447" cy="2063428"/>
          </a:xfrm>
          <a:prstGeom prst="ellipse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97494" y="4833084"/>
            <a:ext cx="5984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CITY &amp; COUNTY OF SAN FRANCISCO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9909" y="5300584"/>
            <a:ext cx="3222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Office of the Controller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79909" y="5762839"/>
            <a:ext cx="4668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Office of Treasurer &amp; Tax Collector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-1"/>
            <a:ext cx="9143999" cy="481740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Business Tax Project Overview:</a:t>
            </a:r>
            <a:b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Small Business Commission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EE48FE-B996-4F74-ADC3-D0638680DD5F}"/>
              </a:ext>
            </a:extLst>
          </p:cNvPr>
          <p:cNvSpPr txBox="1"/>
          <p:nvPr/>
        </p:nvSpPr>
        <p:spPr>
          <a:xfrm>
            <a:off x="6607348" y="6248592"/>
            <a:ext cx="235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December 11, 2023</a:t>
            </a:r>
          </a:p>
        </p:txBody>
      </p:sp>
    </p:spTree>
    <p:extLst>
      <p:ext uri="{BB962C8B-B14F-4D97-AF65-F5344CB8AC3E}">
        <p14:creationId xmlns:p14="http://schemas.microsoft.com/office/powerpoint/2010/main" val="111542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6200" y="920098"/>
            <a:ext cx="9067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10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Proposed business activity categories / apportionment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535AEE-7FCC-FAEB-D00F-9A96212A4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147809"/>
              </p:ext>
            </p:extLst>
          </p:nvPr>
        </p:nvGraphicFramePr>
        <p:xfrm>
          <a:off x="609600" y="1447800"/>
          <a:ext cx="8305800" cy="529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0698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3682761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2272341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</a:tblGrid>
              <a:tr h="613551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Apportionment /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1222491"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Advanced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Information, Professional Services, Insurance, Administrative and Support Services, Private Education &amp; Health Services, FinTech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75% sales,            25% payroll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79780"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Real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Real Estate/Rental &amp; Leasing, and Accommodations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100% sales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5565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Financial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Financial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75% sales,           25% payroll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2545"/>
                  </a:ext>
                </a:extLst>
              </a:tr>
              <a:tr h="6901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Wholesale and Retail Trade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Retail Trade, Wholesale Trade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75% sales,           25% payroll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16092"/>
                  </a:ext>
                </a:extLst>
              </a:tr>
              <a:tr h="871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All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Transportation and Warehousing, Manufacturing, Construction, Utilities, Food Services, Arts, Entertainment &amp; Recreation, Certain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75% sales,           25% payroll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1236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A85A24-744E-2A20-524E-24FBF73177B3}"/>
              </a:ext>
            </a:extLst>
          </p:cNvPr>
          <p:cNvSpPr txBox="1"/>
          <p:nvPr/>
        </p:nvSpPr>
        <p:spPr>
          <a:xfrm>
            <a:off x="130397" y="801469"/>
            <a:ext cx="92642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  <a:buClr>
                <a:schemeClr val="tx1"/>
              </a:buClr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Reduce to 5 rate schedules; reduce reliance on payroll apportionment</a:t>
            </a:r>
          </a:p>
        </p:txBody>
      </p:sp>
    </p:spTree>
    <p:extLst>
      <p:ext uri="{BB962C8B-B14F-4D97-AF65-F5344CB8AC3E}">
        <p14:creationId xmlns:p14="http://schemas.microsoft.com/office/powerpoint/2010/main" val="2340782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11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Proposed Rates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8D9052-C67E-C591-3621-6F643DAE4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414581"/>
              </p:ext>
            </p:extLst>
          </p:nvPr>
        </p:nvGraphicFramePr>
        <p:xfrm>
          <a:off x="647698" y="924011"/>
          <a:ext cx="8267700" cy="486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2">
                  <a:extLst>
                    <a:ext uri="{9D8B030D-6E8A-4147-A177-3AD203B41FA5}">
                      <a16:colId xmlns:a16="http://schemas.microsoft.com/office/drawing/2014/main" val="288060117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111209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20573552"/>
                    </a:ext>
                  </a:extLst>
                </a:gridCol>
                <a:gridCol w="952498">
                  <a:extLst>
                    <a:ext uri="{9D8B030D-6E8A-4147-A177-3AD203B41FA5}">
                      <a16:colId xmlns:a16="http://schemas.microsoft.com/office/drawing/2014/main" val="19928169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49625315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3485549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3429637020"/>
                    </a:ext>
                  </a:extLst>
                </a:gridCol>
              </a:tblGrid>
              <a:tr h="52378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Gross Receipts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Business Activity Category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7535209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From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Advanced Services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Real Property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Financial Services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Wholesale &amp; Retail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All Other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25256972"/>
                  </a:ext>
                </a:extLst>
              </a:tr>
              <a:tr h="50063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$2,500,000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1.000%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0.250%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0.150%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0.250%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704536120"/>
                  </a:ext>
                </a:extLst>
              </a:tr>
              <a:tr h="50063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$2,500,001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1.000%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0.300%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0.200%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0.300%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473746734"/>
                  </a:ext>
                </a:extLst>
              </a:tr>
              <a:tr h="50063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$25,000,001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$50,000,000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0.750%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0.750%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587351877"/>
                  </a:ext>
                </a:extLst>
              </a:tr>
              <a:tr h="50063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$50,000,001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$100,000,000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2.000%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1.250%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1.250%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1.250%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175728962"/>
                  </a:ext>
                </a:extLst>
              </a:tr>
              <a:tr h="50063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$100,000,001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$250,000,000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2.250%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1.750%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5.000%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1.750%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248708002"/>
                  </a:ext>
                </a:extLst>
              </a:tr>
              <a:tr h="50063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$250,000,001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$1,000,000,000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2.250%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5.500%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2.000%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2.000%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934959760"/>
                  </a:ext>
                </a:extLst>
              </a:tr>
              <a:tr h="50063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$1,000,000,001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2.000%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5.500%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2.500%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2.250%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825001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805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12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Impacts by Business Size: Baseline vs. Proposed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05C2D0-9670-4FC7-6F3E-30779E71A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48364"/>
              </p:ext>
            </p:extLst>
          </p:nvPr>
        </p:nvGraphicFramePr>
        <p:xfrm>
          <a:off x="914400" y="1143000"/>
          <a:ext cx="7010401" cy="472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044">
                  <a:extLst>
                    <a:ext uri="{9D8B030D-6E8A-4147-A177-3AD203B41FA5}">
                      <a16:colId xmlns:a16="http://schemas.microsoft.com/office/drawing/2014/main" val="1318739756"/>
                    </a:ext>
                  </a:extLst>
                </a:gridCol>
                <a:gridCol w="1599125">
                  <a:extLst>
                    <a:ext uri="{9D8B030D-6E8A-4147-A177-3AD203B41FA5}">
                      <a16:colId xmlns:a16="http://schemas.microsoft.com/office/drawing/2014/main" val="2451088769"/>
                    </a:ext>
                  </a:extLst>
                </a:gridCol>
                <a:gridCol w="1568116">
                  <a:extLst>
                    <a:ext uri="{9D8B030D-6E8A-4147-A177-3AD203B41FA5}">
                      <a16:colId xmlns:a16="http://schemas.microsoft.com/office/drawing/2014/main" val="3860363406"/>
                    </a:ext>
                  </a:extLst>
                </a:gridCol>
                <a:gridCol w="1568116">
                  <a:extLst>
                    <a:ext uri="{9D8B030D-6E8A-4147-A177-3AD203B41FA5}">
                      <a16:colId xmlns:a16="http://schemas.microsoft.com/office/drawing/2014/main" val="1741307306"/>
                    </a:ext>
                  </a:extLst>
                </a:gridCol>
              </a:tblGrid>
              <a:tr h="712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From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 Difference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% Difference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37632144"/>
                  </a:ext>
                </a:extLst>
              </a:tr>
              <a:tr h="607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$2,500,000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-$8.9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-37%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164195784"/>
                  </a:ext>
                </a:extLst>
              </a:tr>
              <a:tr h="5097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$2,500,001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-$1.4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14710170"/>
                  </a:ext>
                </a:extLst>
              </a:tr>
              <a:tr h="577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$25,000,001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$50,000,000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$11.3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9%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24842397"/>
                  </a:ext>
                </a:extLst>
              </a:tr>
              <a:tr h="563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$50,000,001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$100,000,000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177074413"/>
                  </a:ext>
                </a:extLst>
              </a:tr>
              <a:tr h="577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$100,000,001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$250,000,000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$23.3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77592978"/>
                  </a:ext>
                </a:extLst>
              </a:tr>
              <a:tr h="577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$250,000,001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$1,000,000,000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$31.6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01002073"/>
                  </a:ext>
                </a:extLst>
              </a:tr>
              <a:tr h="5982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$1,000,000,001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-$52.9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-13%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9167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2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13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Impacts: Small Businesses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C76EAF-7BA2-9EBC-88AE-F1FDC8FBE2D5}"/>
              </a:ext>
            </a:extLst>
          </p:cNvPr>
          <p:cNvGraphicFramePr>
            <a:graphicFrameLocks noGrp="1"/>
          </p:cNvGraphicFramePr>
          <p:nvPr/>
        </p:nvGraphicFramePr>
        <p:xfrm>
          <a:off x="649688" y="1501371"/>
          <a:ext cx="8077198" cy="1851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112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28257663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335486">
                  <a:extLst>
                    <a:ext uri="{9D8B030D-6E8A-4147-A177-3AD203B41FA5}">
                      <a16:colId xmlns:a16="http://schemas.microsoft.com/office/drawing/2014/main" val="625324802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356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4479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$93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63D9385-3D80-ECD8-6F36-0F452D47C5FC}"/>
              </a:ext>
            </a:extLst>
          </p:cNvPr>
          <p:cNvSpPr txBox="1"/>
          <p:nvPr/>
        </p:nvSpPr>
        <p:spPr>
          <a:xfrm>
            <a:off x="582433" y="796498"/>
            <a:ext cx="4572000" cy="704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Artist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San Francisco only gross receipts: $150,000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7D250B-B686-ACD4-2F0D-19BB109F3D06}"/>
              </a:ext>
            </a:extLst>
          </p:cNvPr>
          <p:cNvSpPr txBox="1"/>
          <p:nvPr/>
        </p:nvSpPr>
        <p:spPr>
          <a:xfrm>
            <a:off x="609600" y="3352800"/>
            <a:ext cx="4572000" cy="1103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Nail Salon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San Francisco only gross receipts: $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750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,000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58FBB6-6D1B-E661-52A2-A5A5D94013CB}"/>
              </a:ext>
            </a:extLst>
          </p:cNvPr>
          <p:cNvGraphicFramePr>
            <a:graphicFrameLocks noGrp="1"/>
          </p:cNvGraphicFramePr>
          <p:nvPr/>
        </p:nvGraphicFramePr>
        <p:xfrm>
          <a:off x="649688" y="4419600"/>
          <a:ext cx="80771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912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28257663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335486">
                  <a:extLst>
                    <a:ext uri="{9D8B030D-6E8A-4147-A177-3AD203B41FA5}">
                      <a16:colId xmlns:a16="http://schemas.microsoft.com/office/drawing/2014/main" val="2733617239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$314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333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425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$314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139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14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Impacts: Small businesses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B0F09-D4AA-D164-17F8-7370267C8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58386"/>
              </p:ext>
            </p:extLst>
          </p:nvPr>
        </p:nvGraphicFramePr>
        <p:xfrm>
          <a:off x="606950" y="1490305"/>
          <a:ext cx="8077198" cy="2909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09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379034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96841772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690690496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$628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$12,105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$24,185</a:t>
                      </a:r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$16,750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-31%</a:t>
                      </a:r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License Fees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$2,121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$2,121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210985"/>
                  </a:ext>
                </a:extLst>
              </a:tr>
              <a:tr h="721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$14,854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$26,934</a:t>
                      </a:r>
                      <a:endParaRPr lang="en-US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$17,315</a:t>
                      </a:r>
                      <a:endParaRPr lang="en-US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-36%</a:t>
                      </a:r>
                      <a:endParaRPr lang="en-US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E13FDC-1FDB-646F-7E33-DAC75F2159DA}"/>
              </a:ext>
            </a:extLst>
          </p:cNvPr>
          <p:cNvSpPr txBox="1"/>
          <p:nvPr/>
        </p:nvSpPr>
        <p:spPr>
          <a:xfrm>
            <a:off x="562943" y="380007"/>
            <a:ext cx="4572000" cy="1103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Restaurant</a:t>
            </a:r>
            <a:r>
              <a:rPr lang="en-US" sz="20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 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San Francisco only gross receipts: $6 million</a:t>
            </a:r>
          </a:p>
        </p:txBody>
      </p:sp>
    </p:spTree>
    <p:extLst>
      <p:ext uri="{BB962C8B-B14F-4D97-AF65-F5344CB8AC3E}">
        <p14:creationId xmlns:p14="http://schemas.microsoft.com/office/powerpoint/2010/main" val="205849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15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Impacts: Small businesses 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B0F09-D4AA-D164-17F8-7370267C8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41771"/>
              </p:ext>
            </p:extLst>
          </p:nvPr>
        </p:nvGraphicFramePr>
        <p:xfrm>
          <a:off x="611588" y="1517115"/>
          <a:ext cx="8077198" cy="2909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09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379034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2957293663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029551292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$502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$2,055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$4,095</a:t>
                      </a:r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$4,750</a:t>
                      </a:r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16%</a:t>
                      </a:r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License Fees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$103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185866"/>
                  </a:ext>
                </a:extLst>
              </a:tr>
              <a:tr h="721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$2,660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$4,700</a:t>
                      </a:r>
                      <a:endParaRPr lang="en-US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$5,315</a:t>
                      </a:r>
                      <a:endParaRPr lang="en-US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13%</a:t>
                      </a:r>
                      <a:endParaRPr lang="en-US" b="1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E13FDC-1FDB-646F-7E33-DAC75F2159DA}"/>
              </a:ext>
            </a:extLst>
          </p:cNvPr>
          <p:cNvSpPr txBox="1"/>
          <p:nvPr/>
        </p:nvSpPr>
        <p:spPr>
          <a:xfrm>
            <a:off x="562943" y="435174"/>
            <a:ext cx="4572000" cy="1502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Clothing store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San Francisco only gross receipts: $3 million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85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16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Impacts by Activity – Advanced Services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1A3660-9672-CC07-A270-7A26F7F8C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15742"/>
              </p:ext>
            </p:extLst>
          </p:nvPr>
        </p:nvGraphicFramePr>
        <p:xfrm>
          <a:off x="609600" y="1119087"/>
          <a:ext cx="7772400" cy="5051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6037539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788475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5140994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25173531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698759027"/>
                    </a:ext>
                  </a:extLst>
                </a:gridCol>
              </a:tblGrid>
              <a:tr h="49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Activity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 - Baseline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 - Proposed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 Difference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% Difference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60971056"/>
                  </a:ext>
                </a:extLst>
              </a:tr>
              <a:tr h="35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Information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$438.7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$406.5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-$32.2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-7%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78859190"/>
                  </a:ext>
                </a:extLst>
              </a:tr>
              <a:tr h="402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Professional, Scientific, and Technical Services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$157.9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$132.7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-$25.1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-16%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50924592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Private Education and Health Services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$28.1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$18.8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-$9.3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-33%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549139607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Administrative and Support Services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$26.8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$30.2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$3.4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8716206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Fintech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$24.7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$4.6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-$20.2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-81%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93886618"/>
                  </a:ext>
                </a:extLst>
              </a:tr>
              <a:tr h="329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Activity not listed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$18.1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$13.8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-$4.4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-24%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5090338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Biotechnology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$7.6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$12.8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68%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265349452"/>
                  </a:ext>
                </a:extLst>
              </a:tr>
              <a:tr h="199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Insurance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$7.2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$8.1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54957374"/>
                  </a:ext>
                </a:extLst>
              </a:tr>
              <a:tr h="329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Clean Technology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36%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112769962"/>
                  </a:ext>
                </a:extLst>
              </a:tr>
              <a:tr h="702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Advanced Services Sub-total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$709.5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$627.9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-$81.5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-11%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91360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989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17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4280FF"/>
                </a:solidFill>
                <a:latin typeface="Segoe UI Semibold" panose="020B0702040204020203" pitchFamily="34" charset="0"/>
              </a:rPr>
              <a:t>Impacts: Industry examples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B0F09-D4AA-D164-17F8-7370267C8A75}"/>
              </a:ext>
            </a:extLst>
          </p:cNvPr>
          <p:cNvGraphicFramePr>
            <a:graphicFrameLocks noGrp="1"/>
          </p:cNvGraphicFramePr>
          <p:nvPr/>
        </p:nvGraphicFramePr>
        <p:xfrm>
          <a:off x="611588" y="1846790"/>
          <a:ext cx="8077198" cy="382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09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379034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02204647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1623152417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$628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$628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$802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28%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$25,468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$26,369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$19,500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-26%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552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Homelessness 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2545"/>
                  </a:ext>
                </a:extLst>
              </a:tr>
              <a:tr h="355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Commercial Rents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16092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Overpaid Executive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123656"/>
                  </a:ext>
                </a:extLst>
              </a:tr>
              <a:tr h="721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$26,096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$26,997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$20,302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-25%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E13FDC-1FDB-646F-7E33-DAC75F2159DA}"/>
              </a:ext>
            </a:extLst>
          </p:cNvPr>
          <p:cNvSpPr txBox="1"/>
          <p:nvPr/>
        </p:nvSpPr>
        <p:spPr>
          <a:xfrm>
            <a:off x="577520" y="381000"/>
            <a:ext cx="7575880" cy="1400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Packaged Software</a:t>
            </a:r>
            <a:b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Total gross receipts: $25 million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30% SF payroll factor and $100,000 in gross receipts attributable to SF</a:t>
            </a:r>
          </a:p>
        </p:txBody>
      </p:sp>
    </p:spTree>
    <p:extLst>
      <p:ext uri="{BB962C8B-B14F-4D97-AF65-F5344CB8AC3E}">
        <p14:creationId xmlns:p14="http://schemas.microsoft.com/office/powerpoint/2010/main" val="292239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18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4280FF"/>
                </a:solidFill>
                <a:latin typeface="Segoe UI Semibold" panose="020B0702040204020203" pitchFamily="34" charset="0"/>
              </a:rPr>
              <a:t>Impacts: Industry examples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B0F09-D4AA-D164-17F8-7370267C8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59490"/>
              </p:ext>
            </p:extLst>
          </p:nvPr>
        </p:nvGraphicFramePr>
        <p:xfrm>
          <a:off x="611588" y="1846790"/>
          <a:ext cx="8077198" cy="3817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09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379034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02204647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1623152417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$44,006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$44,006</a:t>
                      </a:r>
                      <a:endParaRPr lang="en-US" sz="1800" kern="10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$40,863</a:t>
                      </a:r>
                      <a:endParaRPr lang="en-US" sz="1800" kern="10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-7%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$11,416,680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$12,059,925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$21,875,000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81%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552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Homelessness 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$6,625,000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$6,625,000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-100%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852545"/>
                  </a:ext>
                </a:extLst>
              </a:tr>
              <a:tr h="355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Commercial Rents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9216092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Overpaid Executive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$2,750,000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$2,750,000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$237,500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-91%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07123656"/>
                  </a:ext>
                </a:extLst>
              </a:tr>
              <a:tr h="721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$20,835,686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$21,478,931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$22,153,363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3%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E13FDC-1FDB-646F-7E33-DAC75F2159DA}"/>
              </a:ext>
            </a:extLst>
          </p:cNvPr>
          <p:cNvSpPr txBox="1"/>
          <p:nvPr/>
        </p:nvSpPr>
        <p:spPr>
          <a:xfrm>
            <a:off x="577520" y="388444"/>
            <a:ext cx="7575880" cy="1400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Online Data Management</a:t>
            </a:r>
            <a:b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Total gross receipts: $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25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 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b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illion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7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% SF payroll factor and $1 billion in gross receipts attributable to SF</a:t>
            </a:r>
          </a:p>
        </p:txBody>
      </p:sp>
    </p:spTree>
    <p:extLst>
      <p:ext uri="{BB962C8B-B14F-4D97-AF65-F5344CB8AC3E}">
        <p14:creationId xmlns:p14="http://schemas.microsoft.com/office/powerpoint/2010/main" val="1027149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19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Impacts by Activity – Financial Services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1A3660-9672-CC07-A270-7A26F7F8C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452255"/>
              </p:ext>
            </p:extLst>
          </p:nvPr>
        </p:nvGraphicFramePr>
        <p:xfrm>
          <a:off x="609600" y="1119087"/>
          <a:ext cx="77724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6037539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7884756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55140994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25173531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698759027"/>
                    </a:ext>
                  </a:extLst>
                </a:gridCol>
              </a:tblGrid>
              <a:tr h="49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Activity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 - Baseline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 - Proposed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 Difference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% Difference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60971056"/>
                  </a:ext>
                </a:extLst>
              </a:tr>
              <a:tr h="3562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Financial Services (without Fintech)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$148.7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$174.4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78859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31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6200" y="920098"/>
            <a:ext cx="9067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July – release of our report highlighting risks to the tax base.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Early September – first business roundtable meeting.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September / October – meetings with industry groups.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October – presentation of </a:t>
            </a: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initial concepts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for reform. 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October/November – receive feedback on initial concepts, continue modeling.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November roundtable meeting – present </a:t>
            </a:r>
            <a:r>
              <a:rPr lang="en-US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refined concepts.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Further feedback and refinement leading to </a:t>
            </a:r>
            <a:r>
              <a:rPr lang="en-US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final concepts delivered </a:t>
            </a: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to Mayor and Board</a:t>
            </a:r>
            <a:r>
              <a:rPr lang="en-US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 December.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Where We Are in the Process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66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20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4280FF"/>
                </a:solidFill>
                <a:latin typeface="Segoe UI Semibold" panose="020B0702040204020203" pitchFamily="34" charset="0"/>
              </a:rPr>
              <a:t>Impacts: Industry examples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B0F09-D4AA-D164-17F8-7370267C8A75}"/>
              </a:ext>
            </a:extLst>
          </p:cNvPr>
          <p:cNvGraphicFramePr>
            <a:graphicFrameLocks noGrp="1"/>
          </p:cNvGraphicFramePr>
          <p:nvPr/>
        </p:nvGraphicFramePr>
        <p:xfrm>
          <a:off x="611588" y="1846790"/>
          <a:ext cx="8077198" cy="3817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09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379034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02204647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1623152417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$1,885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$1,885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$565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-70%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73,725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$78,640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$131,250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67%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552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Homelessness 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2545"/>
                  </a:ext>
                </a:extLst>
              </a:tr>
              <a:tr h="355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Commercial Rents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9216092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Overpaid Executive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7123656"/>
                  </a:ext>
                </a:extLst>
              </a:tr>
              <a:tr h="721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$75,610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$80,525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$131,815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64%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E13FDC-1FDB-646F-7E33-DAC75F2159DA}"/>
              </a:ext>
            </a:extLst>
          </p:cNvPr>
          <p:cNvSpPr txBox="1"/>
          <p:nvPr/>
        </p:nvSpPr>
        <p:spPr>
          <a:xfrm>
            <a:off x="577520" y="388444"/>
            <a:ext cx="7575880" cy="1400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Financial Services</a:t>
            </a:r>
            <a:b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Total gross receipts: $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100 m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illion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10% SF payroll factor and $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5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 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m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illion in gross receipts attributable to SF</a:t>
            </a:r>
          </a:p>
        </p:txBody>
      </p:sp>
    </p:spTree>
    <p:extLst>
      <p:ext uri="{BB962C8B-B14F-4D97-AF65-F5344CB8AC3E}">
        <p14:creationId xmlns:p14="http://schemas.microsoft.com/office/powerpoint/2010/main" val="296328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21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Impacts by Activity – Real Property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1A3660-9672-CC07-A270-7A26F7F8C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91704"/>
              </p:ext>
            </p:extLst>
          </p:nvPr>
        </p:nvGraphicFramePr>
        <p:xfrm>
          <a:off x="609600" y="1119087"/>
          <a:ext cx="7772400" cy="1895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6037539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788475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5140994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25173531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698759027"/>
                    </a:ext>
                  </a:extLst>
                </a:gridCol>
              </a:tblGrid>
              <a:tr h="49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Activity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 - Baseline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 - Proposed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 Difference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% Difference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60971056"/>
                  </a:ext>
                </a:extLst>
              </a:tr>
              <a:tr h="35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Real Estate and Rental and Leasing Services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$243.1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$203.2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-$40.0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-16%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78859190"/>
                  </a:ext>
                </a:extLst>
              </a:tr>
              <a:tr h="402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Accommodations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$12.4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$16.5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$4.1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33%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50924592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Real Property Sub-Total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$255.6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$219.7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-$35.9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-14%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549139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68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22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4280FF"/>
                </a:solidFill>
                <a:latin typeface="Segoe UI Semibold" panose="020B0702040204020203" pitchFamily="34" charset="0"/>
              </a:rPr>
              <a:t>Impacts: Industry examples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B0F09-D4AA-D164-17F8-7370267C8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244522"/>
              </p:ext>
            </p:extLst>
          </p:nvPr>
        </p:nvGraphicFramePr>
        <p:xfrm>
          <a:off x="609600" y="1920755"/>
          <a:ext cx="8077198" cy="4023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09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379034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20385662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4044980511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$6,285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$6,285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$5,500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-12%</a:t>
                      </a:r>
                      <a:endParaRPr lang="en-US" sz="1800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$108,200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$115,675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$73,750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-36%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401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Homelessness 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2545"/>
                  </a:ext>
                </a:extLst>
              </a:tr>
              <a:tr h="355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Commercial Rents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$875,000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$875,000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$656,250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-25%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9216092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Overpaid Executive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123656"/>
                  </a:ext>
                </a:extLst>
              </a:tr>
              <a:tr h="721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$989,485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$996,960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$735,500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-26%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E13FDC-1FDB-646F-7E33-DAC75F2159DA}"/>
              </a:ext>
            </a:extLst>
          </p:cNvPr>
          <p:cNvSpPr txBox="1"/>
          <p:nvPr/>
        </p:nvSpPr>
        <p:spPr>
          <a:xfrm>
            <a:off x="562943" y="456207"/>
            <a:ext cx="4572000" cy="1391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Commercial Real Estate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San Francisco gross receipts: </a:t>
            </a:r>
            <a:r>
              <a:rPr lang="en-US" sz="18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$25 million</a:t>
            </a:r>
            <a:b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i="1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Apportionment is 100% sales</a:t>
            </a:r>
            <a:endParaRPr lang="en-US" sz="1800" i="1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651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23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Impacts by Activity – Retail / Wholesale Trade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1A3660-9672-CC07-A270-7A26F7F8C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608656"/>
              </p:ext>
            </p:extLst>
          </p:nvPr>
        </p:nvGraphicFramePr>
        <p:xfrm>
          <a:off x="609600" y="1119087"/>
          <a:ext cx="7848600" cy="187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6037539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788475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51409942"/>
                    </a:ext>
                  </a:extLst>
                </a:gridCol>
                <a:gridCol w="1223836">
                  <a:extLst>
                    <a:ext uri="{9D8B030D-6E8A-4147-A177-3AD203B41FA5}">
                      <a16:colId xmlns:a16="http://schemas.microsoft.com/office/drawing/2014/main" val="1251735310"/>
                    </a:ext>
                  </a:extLst>
                </a:gridCol>
                <a:gridCol w="1138364">
                  <a:extLst>
                    <a:ext uri="{9D8B030D-6E8A-4147-A177-3AD203B41FA5}">
                      <a16:colId xmlns:a16="http://schemas.microsoft.com/office/drawing/2014/main" val="698759027"/>
                    </a:ext>
                  </a:extLst>
                </a:gridCol>
              </a:tblGrid>
              <a:tr h="49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Activity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 - Baseline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 - Proposed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 Difference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% Difference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60971056"/>
                  </a:ext>
                </a:extLst>
              </a:tr>
              <a:tr h="35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Retail Trade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$79.1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$156.0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$76.9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97%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78859190"/>
                  </a:ext>
                </a:extLst>
              </a:tr>
              <a:tr h="35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Wholesale Trade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$26.0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$55.0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$29.0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112%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567808446"/>
                  </a:ext>
                </a:extLst>
              </a:tr>
              <a:tr h="35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Wholesale &amp; Retail Trade Sub-Total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$105.1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$210.9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$105.9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101%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263407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70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24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4280FF"/>
                </a:solidFill>
                <a:latin typeface="Segoe UI Semibold" panose="020B0702040204020203" pitchFamily="34" charset="0"/>
              </a:rPr>
              <a:t>Impacts: Industry examples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B0F09-D4AA-D164-17F8-7370267C8A75}"/>
              </a:ext>
            </a:extLst>
          </p:cNvPr>
          <p:cNvGraphicFramePr>
            <a:graphicFrameLocks noGrp="1"/>
          </p:cNvGraphicFramePr>
          <p:nvPr/>
        </p:nvGraphicFramePr>
        <p:xfrm>
          <a:off x="611588" y="1846790"/>
          <a:ext cx="8077198" cy="382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09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379034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02204647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1623152417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$4,714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$4,714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$1,650</a:t>
                      </a:r>
                      <a:endParaRPr lang="en-US" sz="1800" kern="10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-65%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$33,863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$33,863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$22,500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-34%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552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Homelessness 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2545"/>
                  </a:ext>
                </a:extLst>
              </a:tr>
              <a:tr h="355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Commercial Rents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16092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Overpaid Executive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123656"/>
                  </a:ext>
                </a:extLst>
              </a:tr>
              <a:tr h="721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$38,577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$38,577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$24,150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-37%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E13FDC-1FDB-646F-7E33-DAC75F2159DA}"/>
              </a:ext>
            </a:extLst>
          </p:cNvPr>
          <p:cNvSpPr txBox="1"/>
          <p:nvPr/>
        </p:nvSpPr>
        <p:spPr>
          <a:xfrm>
            <a:off x="577520" y="388444"/>
            <a:ext cx="7575880" cy="1400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Wholesale Market</a:t>
            </a:r>
            <a:b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Total gross receipts: $50 million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65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% SF payroll factor and $5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 million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 in gross receipts attributable to SF</a:t>
            </a:r>
          </a:p>
        </p:txBody>
      </p:sp>
    </p:spTree>
    <p:extLst>
      <p:ext uri="{BB962C8B-B14F-4D97-AF65-F5344CB8AC3E}">
        <p14:creationId xmlns:p14="http://schemas.microsoft.com/office/powerpoint/2010/main" val="3710125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25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4280FF"/>
                </a:solidFill>
                <a:latin typeface="Segoe UI Semibold" panose="020B0702040204020203" pitchFamily="34" charset="0"/>
              </a:rPr>
              <a:t>Impacts: Industry examples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B0F09-D4AA-D164-17F8-7370267C8A75}"/>
              </a:ext>
            </a:extLst>
          </p:cNvPr>
          <p:cNvGraphicFramePr>
            <a:graphicFrameLocks noGrp="1"/>
          </p:cNvGraphicFramePr>
          <p:nvPr/>
        </p:nvGraphicFramePr>
        <p:xfrm>
          <a:off x="611588" y="1846790"/>
          <a:ext cx="8077198" cy="382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09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379034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02204647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1623152417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$1,414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$1,414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$5,500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289%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$11,080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$22,050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$36,250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64%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552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Homelessness 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2545"/>
                  </a:ext>
                </a:extLst>
              </a:tr>
              <a:tr h="355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Commercial Rents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16092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Overpaid Executive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123656"/>
                  </a:ext>
                </a:extLst>
              </a:tr>
              <a:tr h="721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$12,494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$23,464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$41,750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78%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E13FDC-1FDB-646F-7E33-DAC75F2159DA}"/>
              </a:ext>
            </a:extLst>
          </p:cNvPr>
          <p:cNvSpPr txBox="1"/>
          <p:nvPr/>
        </p:nvSpPr>
        <p:spPr>
          <a:xfrm>
            <a:off x="577520" y="388444"/>
            <a:ext cx="7575880" cy="1400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Large Retailer 1</a:t>
            </a:r>
            <a:b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Total gross receipts: $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10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 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b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illion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0% SF payroll factor and $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25 million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 in gross receipts attributable to SF</a:t>
            </a:r>
          </a:p>
        </p:txBody>
      </p:sp>
    </p:spTree>
    <p:extLst>
      <p:ext uri="{BB962C8B-B14F-4D97-AF65-F5344CB8AC3E}">
        <p14:creationId xmlns:p14="http://schemas.microsoft.com/office/powerpoint/2010/main" val="741748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26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4280FF"/>
                </a:solidFill>
                <a:latin typeface="Segoe UI Semibold" panose="020B0702040204020203" pitchFamily="34" charset="0"/>
              </a:rPr>
              <a:t>Impacts: Industry examples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B0F09-D4AA-D164-17F8-7370267C8A75}"/>
              </a:ext>
            </a:extLst>
          </p:cNvPr>
          <p:cNvGraphicFramePr>
            <a:graphicFrameLocks noGrp="1"/>
          </p:cNvGraphicFramePr>
          <p:nvPr/>
        </p:nvGraphicFramePr>
        <p:xfrm>
          <a:off x="611588" y="1846790"/>
          <a:ext cx="8077198" cy="382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09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379034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02204647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1623152417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$37,720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$37,720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$40,863</a:t>
                      </a:r>
                      <a:endParaRPr lang="en-US" sz="1800" kern="10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$638,955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$661,675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$798,750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21%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552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Homelessness 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$437,500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$437,500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  <a:endParaRPr lang="en-US" sz="1800" kern="10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-100%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2545"/>
                  </a:ext>
                </a:extLst>
              </a:tr>
              <a:tr h="355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Commercial Rents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16092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Overpaid Executive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$1,200,000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$1,200,000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$100,000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-92%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7123656"/>
                  </a:ext>
                </a:extLst>
              </a:tr>
              <a:tr h="721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$2,314,175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$2,336,895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$939,613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-60%</a:t>
                      </a: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E13FDC-1FDB-646F-7E33-DAC75F2159DA}"/>
              </a:ext>
            </a:extLst>
          </p:cNvPr>
          <p:cNvSpPr txBox="1"/>
          <p:nvPr/>
        </p:nvSpPr>
        <p:spPr>
          <a:xfrm>
            <a:off x="577520" y="388444"/>
            <a:ext cx="7575880" cy="1400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Large Retailer 2</a:t>
            </a:r>
            <a:b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Total gross receipts: $80 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b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illion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0.5% SF payroll factor and $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200 million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 in gross receipts attributable to SF</a:t>
            </a:r>
          </a:p>
        </p:txBody>
      </p:sp>
    </p:spTree>
    <p:extLst>
      <p:ext uri="{BB962C8B-B14F-4D97-AF65-F5344CB8AC3E}">
        <p14:creationId xmlns:p14="http://schemas.microsoft.com/office/powerpoint/2010/main" val="4200558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27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4280FF"/>
                </a:solidFill>
                <a:latin typeface="Segoe UI Semibold" panose="020B0702040204020203" pitchFamily="34" charset="0"/>
              </a:rPr>
              <a:t>Impacts: Industry examples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B0F09-D4AA-D164-17F8-7370267C8A75}"/>
              </a:ext>
            </a:extLst>
          </p:cNvPr>
          <p:cNvGraphicFramePr>
            <a:graphicFrameLocks noGrp="1"/>
          </p:cNvGraphicFramePr>
          <p:nvPr/>
        </p:nvGraphicFramePr>
        <p:xfrm>
          <a:off x="611588" y="1846790"/>
          <a:ext cx="8077198" cy="38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09">
                  <a:extLst>
                    <a:ext uri="{9D8B030D-6E8A-4147-A177-3AD203B41FA5}">
                      <a16:colId xmlns:a16="http://schemas.microsoft.com/office/drawing/2014/main" val="275969097"/>
                    </a:ext>
                  </a:extLst>
                </a:gridCol>
                <a:gridCol w="1379034">
                  <a:extLst>
                    <a:ext uri="{9D8B030D-6E8A-4147-A177-3AD203B41FA5}">
                      <a16:colId xmlns:a16="http://schemas.microsoft.com/office/drawing/2014/main" val="165807415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022046470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3947561148"/>
                    </a:ext>
                  </a:extLst>
                </a:gridCol>
                <a:gridCol w="1428285">
                  <a:extLst>
                    <a:ext uri="{9D8B030D-6E8A-4147-A177-3AD203B41FA5}">
                      <a16:colId xmlns:a16="http://schemas.microsoft.com/office/drawing/2014/main" val="1623152417"/>
                    </a:ext>
                  </a:extLst>
                </a:gridCol>
              </a:tblGrid>
              <a:tr h="325453">
                <a:tc>
                  <a:txBody>
                    <a:bodyPr/>
                    <a:lstStyle/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2022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2026 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52538"/>
                  </a:ext>
                </a:extLst>
              </a:tr>
              <a:tr h="39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Registration Fee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$37,720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$37,720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Segoe UI Semilight" panose="020B0402040204020203" pitchFamily="34" charset="0"/>
                        <a:ea typeface="Calibri" panose="020F0502020204030204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$40,863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252969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$1,422,955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$1,445,675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$6,548,750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353%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215208"/>
                  </a:ext>
                </a:extLst>
              </a:tr>
              <a:tr h="552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Homelessness Gross Receipts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$1,050,000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$1,050,000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-100%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2545"/>
                  </a:ext>
                </a:extLst>
              </a:tr>
              <a:tr h="355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Commercial Rents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16092"/>
                  </a:ext>
                </a:extLst>
              </a:tr>
              <a:tr h="467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Overpaid Executive Tax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--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7123656"/>
                  </a:ext>
                </a:extLst>
              </a:tr>
              <a:tr h="721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$2,510,675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$2,533,395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$6,589,613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Segoe UI Semilight" panose="020B0402040204020203" pitchFamily="34" charset="0"/>
                          <a:ea typeface="Calibri" panose="020F0502020204030204" pitchFamily="34" charset="0"/>
                          <a:cs typeface="Segoe UI Semilight" panose="020B0402040204020203" pitchFamily="34" charset="0"/>
                        </a:rPr>
                        <a:t>160%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2803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E13FDC-1FDB-646F-7E33-DAC75F2159DA}"/>
              </a:ext>
            </a:extLst>
          </p:cNvPr>
          <p:cNvSpPr txBox="1"/>
          <p:nvPr/>
        </p:nvSpPr>
        <p:spPr>
          <a:xfrm>
            <a:off x="577520" y="388444"/>
            <a:ext cx="7575880" cy="1400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 </a:t>
            </a:r>
            <a:endParaRPr lang="en-US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Large Grocery Retailer</a:t>
            </a:r>
            <a:br>
              <a:rPr lang="en-US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Total gross receipts: $40 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b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illion</a:t>
            </a:r>
            <a:b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</a:b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2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% SF payroll factor and $5</a:t>
            </a:r>
            <a:r>
              <a:rPr lang="en-US" kern="100" dirty="0"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00 million</a:t>
            </a:r>
            <a:r>
              <a:rPr lang="en-US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 in gross receipts attributable to SF</a:t>
            </a:r>
          </a:p>
        </p:txBody>
      </p:sp>
    </p:spTree>
    <p:extLst>
      <p:ext uri="{BB962C8B-B14F-4D97-AF65-F5344CB8AC3E}">
        <p14:creationId xmlns:p14="http://schemas.microsoft.com/office/powerpoint/2010/main" val="97193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28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Impacts by Activity – All Other 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1A3660-9672-CC07-A270-7A26F7F8C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16376"/>
              </p:ext>
            </p:extLst>
          </p:nvPr>
        </p:nvGraphicFramePr>
        <p:xfrm>
          <a:off x="609600" y="1119087"/>
          <a:ext cx="7924800" cy="3593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6037539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7884756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55140994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25173531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698759027"/>
                    </a:ext>
                  </a:extLst>
                </a:gridCol>
              </a:tblGrid>
              <a:tr h="49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Business Activity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 - Baseline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Total - Proposed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 Difference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% Difference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60971056"/>
                  </a:ext>
                </a:extLst>
              </a:tr>
              <a:tr h="35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Transportation and Warehousing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$57.5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$54.5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-$3.1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-5%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78859190"/>
                  </a:ext>
                </a:extLst>
              </a:tr>
              <a:tr h="402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Manufacturing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$54.6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$39.2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-$15.4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-28%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50924592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Construction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$34.1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$40.5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$6.4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19%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549139607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Utilities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$12.0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$19.1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$7.0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59%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8716206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Food Services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$10.9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$12.3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93886618"/>
                  </a:ext>
                </a:extLst>
              </a:tr>
              <a:tr h="329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Arts, Entertainment, and Recreation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$8.5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$3.0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-$5.5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-65%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5090338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Certain Services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$0.5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265349452"/>
                  </a:ext>
                </a:extLst>
              </a:tr>
              <a:tr h="1998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“All Other” Sub-Total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$178.1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$169.4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-$8.7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-5%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54957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95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29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Impacts on Concentration (excluding CRT, RG)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54D118-79B3-2287-104A-6A7AA13E8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0094"/>
              </p:ext>
            </p:extLst>
          </p:nvPr>
        </p:nvGraphicFramePr>
        <p:xfrm>
          <a:off x="666586" y="1234313"/>
          <a:ext cx="8042743" cy="3814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421">
                  <a:extLst>
                    <a:ext uri="{9D8B030D-6E8A-4147-A177-3AD203B41FA5}">
                      <a16:colId xmlns:a16="http://schemas.microsoft.com/office/drawing/2014/main" val="1059438197"/>
                    </a:ext>
                  </a:extLst>
                </a:gridCol>
                <a:gridCol w="1293322">
                  <a:extLst>
                    <a:ext uri="{9D8B030D-6E8A-4147-A177-3AD203B41FA5}">
                      <a16:colId xmlns:a16="http://schemas.microsoft.com/office/drawing/2014/main" val="144569297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2134219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54948140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330616402"/>
                    </a:ext>
                  </a:extLst>
                </a:gridCol>
              </a:tblGrid>
              <a:tr h="1605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Combined Tax Revenue (Gross Receipts, Homelessness Gross Receipts, Overpaid Executive)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Baseline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Baseline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Proposed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Proposed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382214"/>
                  </a:ext>
                </a:extLst>
              </a:tr>
              <a:tr h="591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From Top 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$336</a:t>
                      </a:r>
                    </a:p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$286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11498"/>
                  </a:ext>
                </a:extLst>
              </a:tr>
              <a:tr h="591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From Top 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$436</a:t>
                      </a:r>
                    </a:p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$402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225826"/>
                  </a:ext>
                </a:extLst>
              </a:tr>
              <a:tr h="796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From Top 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$768</a:t>
                      </a:r>
                    </a:p>
                    <a:p>
                      <a:endParaRPr lang="en-US" dirty="0"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$802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925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90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6200" y="1007745"/>
            <a:ext cx="9067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Reduce risk of tax loss from remote work / relocation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Reduce reliance on commercial property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Reduce volatility stemming from over-concentration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Greater simplicity and predictability for taxpayers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Greater equity for small business</a:t>
            </a: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3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Goals for Business Tax Reform 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83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38100" y="990600"/>
            <a:ext cx="9067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Move tax extension deadline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from April to October/November to align with the IRS / Franchise Tax Board. Include a safe harbor for any taxpayer who pays 110% of prior year obligation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Formalize Voluntary Disclosure Agreement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(VDA) procedures for taxpayers who have not previously filed tax returns in San Francisco to come into compliance. Reduce the look-back period from 10 years to 6 years.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Explore process for taxpayers to request and receive guidance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regarding material issues affecting the proper calculation of the tax; dedicate resources to publish more guidance for all taxpayers. 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Convene an interested parties meeting(s)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with stakeholders to solicit feedback about the online filing process.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30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344" y="29817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Improve predictability, tax administration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C35BDE-AF4F-ECDE-47A0-63ECE275BF10}"/>
              </a:ext>
            </a:extLst>
          </p:cNvPr>
          <p:cNvSpPr txBox="1"/>
          <p:nvPr/>
        </p:nvSpPr>
        <p:spPr>
          <a:xfrm>
            <a:off x="81831" y="5045349"/>
            <a:ext cx="88713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  <a:buClr>
                <a:schemeClr val="tx1"/>
              </a:buClr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Why?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These are reforms requested by taxpayers that we believe will improve administration, reduce disputes, and create more revenue certainty.  </a:t>
            </a:r>
          </a:p>
        </p:txBody>
      </p:sp>
    </p:spTree>
    <p:extLst>
      <p:ext uri="{BB962C8B-B14F-4D97-AF65-F5344CB8AC3E}">
        <p14:creationId xmlns:p14="http://schemas.microsoft.com/office/powerpoint/2010/main" val="3942124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38100" y="990600"/>
            <a:ext cx="9067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Increase the voter threshold to place tax measures on the ballot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and remove the ability for either a minority of the Board of Supervisors or the Mayor to directly place a tax measure on the ballot outside of the standard legislative process. </a:t>
            </a: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Why?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Compared with jurisdictions in California with business taxes (Los Angeles, Oakland, Mountain View, Santa Monica, Berkeley, Richmond), it is easiest to get a tax placed on the ballot in San Francisco. 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We are the only local government in this group to allow minority of legislative body / mayor to place on the ballot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SF has the lowest threshold for signatures to place an item on the ballot through citizen’s initiative. </a:t>
            </a: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31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344" y="29817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Improve predictability, tax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6458793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32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Summary: Intended Benefits of Proposed Changes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F591F82-E298-F561-128C-40C272B63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87537"/>
              </p:ext>
            </p:extLst>
          </p:nvPr>
        </p:nvGraphicFramePr>
        <p:xfrm>
          <a:off x="609600" y="914400"/>
          <a:ext cx="83058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1585732755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591425334"/>
                    </a:ext>
                  </a:extLst>
                </a:gridCol>
              </a:tblGrid>
              <a:tr h="55626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Tax Reform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Proposals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342782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Reduce risk of tax loss from remote work / relocation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Shift away from payroll-only apportionment; reduced payroll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2966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Reduce reliance on commercial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Merge portion of Commercial Rents Tax into the Gross Receipts Tax.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45819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Reduce volatility stemming from over-concentration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Merge Homelessness Gross Receipts Tax, and most of Overpaid Executives Tax, into the Gross Receipts Tax.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0787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Greater simplicity and predictability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Ballot reform.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Reduced number of schedules.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Elimination of multiple business activities.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Change extension deadline from April to October/November to better align with IRS / FTB.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Codify Voluntary Disclosure Agreement (VDA) procedures.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Explore process for taxpayers to request and receive guidance regarding material issues affecting the proper calculation of the tax; dedicate resources to publish more guidance for all taxpayers.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Convene an interested parties meeting(s) with stakeholders to solicit feedback about the online filing process.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561998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Greater equity for small 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Reduce/eliminate license fees;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Reduced business registration fees;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Progressive tax rates in all categories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97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3309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6200" y="920098"/>
            <a:ext cx="86188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Business / stakeholder feedback requested by December 13</a:t>
            </a:r>
            <a:r>
              <a:rPr lang="en-US" sz="2000" baseline="30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th.  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We will submit final recommendations (with various options) to the Mayor and Board of Supervisors by the end of the year. </a:t>
            </a:r>
          </a:p>
          <a:p>
            <a:pPr lvl="1">
              <a:spcAft>
                <a:spcPts val="600"/>
              </a:spcAft>
              <a:buClr>
                <a:schemeClr val="tx1"/>
              </a:buClr>
            </a:pPr>
            <a:endParaRPr lang="en-US" sz="2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spcAft>
                <a:spcPts val="600"/>
              </a:spcAft>
              <a:buClr>
                <a:schemeClr val="tx1"/>
              </a:buClr>
            </a:pPr>
            <a:endParaRPr lang="en-US" sz="2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33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What’s Next?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1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6200" y="990600"/>
            <a:ext cx="90678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Reduce/eliminate taxes, and incorporate into primary Gross Receipts Tax structure:</a:t>
            </a:r>
          </a:p>
          <a:p>
            <a:pPr marL="1200150" lvl="2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Eliminate Homelessness Gross Receipts Tax.</a:t>
            </a:r>
          </a:p>
          <a:p>
            <a:pPr marL="1200150" lvl="2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Reduce the Overpaid Executives Tax by 90%.</a:t>
            </a:r>
          </a:p>
          <a:p>
            <a:pPr marL="1200150" lvl="2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Reduce the Commercial Rents Tax by 25%.</a:t>
            </a:r>
          </a:p>
          <a:p>
            <a:pPr marL="742950" lvl="1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Gross Receipts Tax rates adjusted to make up the revenue.</a:t>
            </a:r>
          </a:p>
          <a:p>
            <a:pPr marL="742950" lvl="1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Dedicate equal portion of new tax base for current dedicated uses (Big &amp; Baby C).</a:t>
            </a:r>
          </a:p>
          <a:p>
            <a:pPr marL="742950" lvl="1" indent="-28575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Maintain Administrative Office Tax, implement a 3 year look back to reduce volatility.</a:t>
            </a:r>
          </a:p>
          <a:p>
            <a:pPr lvl="1">
              <a:spcAft>
                <a:spcPts val="600"/>
              </a:spcAft>
              <a:buClr>
                <a:schemeClr val="tx1"/>
              </a:buClr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Why?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City levies the Homelessness Gross Receipts Tax, Commercial Rents Tax, and Overpaid Executives Tax  on small sets of the business tax base.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Commercial Rents Tax deepens the City’s reliance on the value of commercial property, which is likely to decline. 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Homelessness Gross Receipts Tax and Overpaid Executives Tax are narrowly-based, highly volatile tax streams.</a:t>
            </a: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4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Reduce Volatility, Reliance on Commercial Property  </a:t>
            </a:r>
          </a:p>
        </p:txBody>
      </p:sp>
    </p:spTree>
    <p:extLst>
      <p:ext uri="{BB962C8B-B14F-4D97-AF65-F5344CB8AC3E}">
        <p14:creationId xmlns:p14="http://schemas.microsoft.com/office/powerpoint/2010/main" val="53691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6200" y="990600"/>
            <a:ext cx="906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Increase the small business exemption to $2.5 million, adjusting with CPI.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Simplify business registration schedule.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Eliminate $10 million of regulatory license fees and recoup the funds in the Gross Receipts Tax.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Simplify Gross Receipts Tax from 14 to 5 rate schedules.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Added additional gross receipts tiers above $50 million.</a:t>
            </a: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r>
              <a:rPr lang="en-US" sz="1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Why?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Simplification was a priority of this reform. 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These changes will improve compliance, make it easier for taxpayers, and reduce areas in existing tax where there are significant tax differences between similar business activities and schedules.</a:t>
            </a: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5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74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Simplify categories and rates</a:t>
            </a:r>
          </a:p>
        </p:txBody>
      </p:sp>
    </p:spTree>
    <p:extLst>
      <p:ext uri="{BB962C8B-B14F-4D97-AF65-F5344CB8AC3E}">
        <p14:creationId xmlns:p14="http://schemas.microsoft.com/office/powerpoint/2010/main" val="840126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6200" y="970776"/>
            <a:ext cx="9067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Create uniformity in apportionment / allocation rules across categories. All categories, except Real Property, will use 75% sales / 25% payroll.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Reduce reliance on the payroll factor to remove the penalty of having employees in San Francisco.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Adjust rates to achieve revenue-neutrality, given the change in apportionment methods.</a:t>
            </a: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Why? 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Heavy reliance on payroll-based apportionment drives our tax loss from remote work, and the City’s tax competitiveness problem against other Bay Area cities.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Simplification limits significant tax differences between similar business activities and schedules. </a:t>
            </a: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6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8609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More uniform apportionment / allocation treatment</a:t>
            </a:r>
          </a:p>
        </p:txBody>
      </p:sp>
    </p:spTree>
    <p:extLst>
      <p:ext uri="{BB962C8B-B14F-4D97-AF65-F5344CB8AC3E}">
        <p14:creationId xmlns:p14="http://schemas.microsoft.com/office/powerpoint/2010/main" val="379753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6200" y="838200"/>
            <a:ext cx="8763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  <a:buClr>
                <a:schemeClr val="tx1"/>
              </a:buClr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Basics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Approved by voters in 2012 and updated in 2020 (Prop F).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Gross receipts are the total revenue and other receipts of a business, including sales, services, rentals, and other revenue and receipts.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For 2022, the small business exemption for most businesses was $2,090,000 or less in San Francisco gross receipts. 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Businesses file Gross Receipts Tax annually with a deadline of February 28th each year. </a:t>
            </a:r>
          </a:p>
          <a:p>
            <a:pPr lvl="1">
              <a:spcAft>
                <a:spcPts val="1200"/>
              </a:spcAft>
              <a:buClr>
                <a:schemeClr val="tx1"/>
              </a:buClr>
            </a:pPr>
            <a:endParaRPr lang="en-US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7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8609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Current Gross Receipts Tax </a:t>
            </a:r>
          </a:p>
        </p:txBody>
      </p:sp>
    </p:spTree>
    <p:extLst>
      <p:ext uri="{BB962C8B-B14F-4D97-AF65-F5344CB8AC3E}">
        <p14:creationId xmlns:p14="http://schemas.microsoft.com/office/powerpoint/2010/main" val="1270102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6200" y="838200"/>
            <a:ext cx="9067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  <a:buClr>
                <a:schemeClr val="tx1"/>
              </a:buClr>
            </a:pPr>
            <a:r>
              <a:rPr lang="en-US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How the Tax is Calculated 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Rates are typically determined based on a business' San Francisco gross receipts and business activities.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Businesses determine the business activities that apply to them from a list of options. E.g., a restaurant may select “Food Services” and a clothing store may select “Retail Trade.” 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Tax rates vary depending on a business' gross receipts and business activity.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Calculating the Tax is more complex when a business has gross receipts from both inside and outside of San Francisco. These are generally larger businesses. </a:t>
            </a:r>
          </a:p>
          <a:p>
            <a:pPr marL="742950" lvl="1" indent="-285750"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 method called apportionment / allocation determines the portion of gross receipts that should be counted for San Francisco.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8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CA7B0D-486E-854B-F224-9166F589A025}"/>
              </a:ext>
            </a:extLst>
          </p:cNvPr>
          <p:cNvSpPr txBox="1"/>
          <p:nvPr/>
        </p:nvSpPr>
        <p:spPr>
          <a:xfrm>
            <a:off x="508609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Current Gross Receipts Tax </a:t>
            </a:r>
          </a:p>
        </p:txBody>
      </p:sp>
    </p:spTree>
    <p:extLst>
      <p:ext uri="{BB962C8B-B14F-4D97-AF65-F5344CB8AC3E}">
        <p14:creationId xmlns:p14="http://schemas.microsoft.com/office/powerpoint/2010/main" val="332332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8534400" cy="238780"/>
          </a:xfrm>
          <a:prstGeom prst="rect">
            <a:avLst/>
          </a:prstGeom>
          <a:solidFill>
            <a:srgbClr val="4280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" y="523220"/>
            <a:ext cx="525172" cy="238780"/>
          </a:xfrm>
          <a:prstGeom prst="rect">
            <a:avLst/>
          </a:prstGeom>
          <a:solidFill>
            <a:srgbClr val="CA6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" y="488721"/>
            <a:ext cx="52517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fld id="{ADD15582-5031-4164-91C0-295EE315BCAB}" type="slidenum">
              <a:rPr lang="en-US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9</a:t>
            </a:fld>
            <a:endParaRPr lang="en-US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7" name="Online Media 6" title="Decoding the San Francisco Gross Receipts Tax: A Business Perspective">
            <a:hlinkClick r:id="" action="ppaction://media"/>
            <a:extLst>
              <a:ext uri="{FF2B5EF4-FFF2-40B4-BE49-F238E27FC236}">
                <a16:creationId xmlns:a16="http://schemas.microsoft.com/office/drawing/2014/main" id="{2FB55FD2-642B-87C1-7681-85DDCDCBD2A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9600" y="1166018"/>
            <a:ext cx="8012113" cy="45259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92F190-F8F8-F944-24C2-F43453574E0D}"/>
              </a:ext>
            </a:extLst>
          </p:cNvPr>
          <p:cNvSpPr txBox="1"/>
          <p:nvPr/>
        </p:nvSpPr>
        <p:spPr>
          <a:xfrm>
            <a:off x="508609" y="0"/>
            <a:ext cx="86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280FF"/>
                </a:solidFill>
                <a:latin typeface="Segoe UI Semibold" panose="020B0702040204020203" pitchFamily="34" charset="0"/>
              </a:rPr>
              <a:t>Current Gross Receipts Tax </a:t>
            </a:r>
          </a:p>
        </p:txBody>
      </p:sp>
    </p:spTree>
    <p:extLst>
      <p:ext uri="{BB962C8B-B14F-4D97-AF65-F5344CB8AC3E}">
        <p14:creationId xmlns:p14="http://schemas.microsoft.com/office/powerpoint/2010/main" val="145361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ty Performance">
      <a:dk1>
        <a:sysClr val="windowText" lastClr="000000"/>
      </a:dk1>
      <a:lt1>
        <a:sysClr val="window" lastClr="FFFFFF"/>
      </a:lt1>
      <a:dk2>
        <a:srgbClr val="43444D"/>
      </a:dk2>
      <a:lt2>
        <a:srgbClr val="E7E5E6"/>
      </a:lt2>
      <a:accent1>
        <a:srgbClr val="4280FF"/>
      </a:accent1>
      <a:accent2>
        <a:srgbClr val="FCBA04"/>
      </a:accent2>
      <a:accent3>
        <a:srgbClr val="43444D"/>
      </a:accent3>
      <a:accent4>
        <a:srgbClr val="954F72"/>
      </a:accent4>
      <a:accent5>
        <a:srgbClr val="4280FF"/>
      </a:accent5>
      <a:accent6>
        <a:srgbClr val="5B9BD5"/>
      </a:accent6>
      <a:hlink>
        <a:srgbClr val="4280FF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66945</TotalTime>
  <Words>3091</Words>
  <Application>Microsoft Office PowerPoint</Application>
  <PresentationFormat>On-screen Show (4:3)</PresentationFormat>
  <Paragraphs>845</Paragraphs>
  <Slides>33</Slides>
  <Notes>33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Khmer UI</vt:lpstr>
      <vt:lpstr>Segoe UI Semibold</vt:lpstr>
      <vt:lpstr>Segoe UI Semilight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Controllers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Lapka</dc:creator>
  <cp:lastModifiedBy>Birnbach, Kerry (ECN)</cp:lastModifiedBy>
  <cp:revision>1597</cp:revision>
  <cp:lastPrinted>2023-11-29T18:00:48Z</cp:lastPrinted>
  <dcterms:created xsi:type="dcterms:W3CDTF">2014-05-12T21:14:19Z</dcterms:created>
  <dcterms:modified xsi:type="dcterms:W3CDTF">2023-12-11T21:17:16Z</dcterms:modified>
</cp:coreProperties>
</file>