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5" r:id="rId2"/>
    <p:sldId id="365" r:id="rId3"/>
    <p:sldId id="343" r:id="rId4"/>
    <p:sldId id="359" r:id="rId5"/>
    <p:sldId id="348" r:id="rId6"/>
    <p:sldId id="351" r:id="rId7"/>
    <p:sldId id="344" r:id="rId8"/>
    <p:sldId id="342" r:id="rId9"/>
    <p:sldId id="366" r:id="rId10"/>
    <p:sldId id="345" r:id="rId11"/>
    <p:sldId id="363" r:id="rId12"/>
    <p:sldId id="320" r:id="rId13"/>
    <p:sldId id="321" r:id="rId14"/>
    <p:sldId id="322" r:id="rId15"/>
    <p:sldId id="358" r:id="rId16"/>
    <p:sldId id="328" r:id="rId17"/>
    <p:sldId id="329" r:id="rId18"/>
    <p:sldId id="330" r:id="rId19"/>
    <p:sldId id="355" r:id="rId20"/>
    <p:sldId id="357" r:id="rId21"/>
    <p:sldId id="331"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9209AD-D123-477C-AE40-55AC0A140AE1}" v="26" dt="2023-10-06T01:34:31.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8" autoAdjust="0"/>
    <p:restoredTop sz="92479" autoAdjust="0"/>
  </p:normalViewPr>
  <p:slideViewPr>
    <p:cSldViewPr snapToGrid="0">
      <p:cViewPr>
        <p:scale>
          <a:sx n="66" d="100"/>
          <a:sy n="66" d="100"/>
        </p:scale>
        <p:origin x="564" y="32"/>
      </p:cViewPr>
      <p:guideLst/>
    </p:cSldViewPr>
  </p:slideViewPr>
  <p:outlineViewPr>
    <p:cViewPr>
      <p:scale>
        <a:sx n="33" d="100"/>
        <a:sy n="33" d="100"/>
      </p:scale>
      <p:origin x="0" y="-882"/>
    </p:cViewPr>
  </p:outlineViewPr>
  <p:notesTextViewPr>
    <p:cViewPr>
      <p:scale>
        <a:sx n="1" d="1"/>
        <a:sy n="1" d="1"/>
      </p:scale>
      <p:origin x="0" y="0"/>
    </p:cViewPr>
  </p:notesTextViewPr>
  <p:notesViewPr>
    <p:cSldViewPr snapToGrid="0">
      <p:cViewPr varScale="1">
        <p:scale>
          <a:sx n="82" d="100"/>
          <a:sy n="82" d="100"/>
        </p:scale>
        <p:origin x="3834" y="-16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k, Kathleen Y." userId="991a41b5-6344-45c3-b33d-c04544fc9b32" providerId="ADAL" clId="{529209AD-D123-477C-AE40-55AC0A140AE1}"/>
    <pc:docChg chg="undo custSel addSld delSld modSld sldOrd">
      <pc:chgData name="Mink, Kathleen Y." userId="991a41b5-6344-45c3-b33d-c04544fc9b32" providerId="ADAL" clId="{529209AD-D123-477C-AE40-55AC0A140AE1}" dt="2023-10-06T01:45:27.588" v="1124" actId="6549"/>
      <pc:docMkLst>
        <pc:docMk/>
      </pc:docMkLst>
      <pc:sldChg chg="del">
        <pc:chgData name="Mink, Kathleen Y." userId="991a41b5-6344-45c3-b33d-c04544fc9b32" providerId="ADAL" clId="{529209AD-D123-477C-AE40-55AC0A140AE1}" dt="2023-10-06T01:25:05.592" v="862" actId="47"/>
        <pc:sldMkLst>
          <pc:docMk/>
          <pc:sldMk cId="2364218095" sldId="312"/>
        </pc:sldMkLst>
      </pc:sldChg>
      <pc:sldChg chg="del">
        <pc:chgData name="Mink, Kathleen Y." userId="991a41b5-6344-45c3-b33d-c04544fc9b32" providerId="ADAL" clId="{529209AD-D123-477C-AE40-55AC0A140AE1}" dt="2023-10-06T01:25:14.533" v="866" actId="47"/>
        <pc:sldMkLst>
          <pc:docMk/>
          <pc:sldMk cId="1729053718" sldId="314"/>
        </pc:sldMkLst>
      </pc:sldChg>
      <pc:sldChg chg="modSp mod">
        <pc:chgData name="Mink, Kathleen Y." userId="991a41b5-6344-45c3-b33d-c04544fc9b32" providerId="ADAL" clId="{529209AD-D123-477C-AE40-55AC0A140AE1}" dt="2023-10-06T01:09:09.444" v="598" actId="1076"/>
        <pc:sldMkLst>
          <pc:docMk/>
          <pc:sldMk cId="3455327070" sldId="315"/>
        </pc:sldMkLst>
        <pc:spChg chg="mod">
          <ac:chgData name="Mink, Kathleen Y." userId="991a41b5-6344-45c3-b33d-c04544fc9b32" providerId="ADAL" clId="{529209AD-D123-477C-AE40-55AC0A140AE1}" dt="2023-10-05T23:35:24.699" v="21" actId="20577"/>
          <ac:spMkLst>
            <pc:docMk/>
            <pc:sldMk cId="3455327070" sldId="315"/>
            <ac:spMk id="2" creationId="{7DD142FE-E452-89F7-E834-22ABF0EDEE33}"/>
          </ac:spMkLst>
        </pc:spChg>
        <pc:spChg chg="mod">
          <ac:chgData name="Mink, Kathleen Y." userId="991a41b5-6344-45c3-b33d-c04544fc9b32" providerId="ADAL" clId="{529209AD-D123-477C-AE40-55AC0A140AE1}" dt="2023-10-06T01:09:09.444" v="598" actId="1076"/>
          <ac:spMkLst>
            <pc:docMk/>
            <pc:sldMk cId="3455327070" sldId="315"/>
            <ac:spMk id="3" creationId="{7844567C-3319-B6F7-2D9D-C0749CD9D43C}"/>
          </ac:spMkLst>
        </pc:spChg>
      </pc:sldChg>
      <pc:sldChg chg="del">
        <pc:chgData name="Mink, Kathleen Y." userId="991a41b5-6344-45c3-b33d-c04544fc9b32" providerId="ADAL" clId="{529209AD-D123-477C-AE40-55AC0A140AE1}" dt="2023-10-06T01:06:52.092" v="522" actId="2696"/>
        <pc:sldMkLst>
          <pc:docMk/>
          <pc:sldMk cId="3202433381" sldId="317"/>
        </pc:sldMkLst>
      </pc:sldChg>
      <pc:sldChg chg="delSp modSp mod">
        <pc:chgData name="Mink, Kathleen Y." userId="991a41b5-6344-45c3-b33d-c04544fc9b32" providerId="ADAL" clId="{529209AD-D123-477C-AE40-55AC0A140AE1}" dt="2023-10-06T01:37:33.207" v="956" actId="14100"/>
        <pc:sldMkLst>
          <pc:docMk/>
          <pc:sldMk cId="105428079" sldId="320"/>
        </pc:sldMkLst>
        <pc:spChg chg="mod">
          <ac:chgData name="Mink, Kathleen Y." userId="991a41b5-6344-45c3-b33d-c04544fc9b32" providerId="ADAL" clId="{529209AD-D123-477C-AE40-55AC0A140AE1}" dt="2023-10-06T01:37:33.207" v="956" actId="14100"/>
          <ac:spMkLst>
            <pc:docMk/>
            <pc:sldMk cId="105428079" sldId="320"/>
            <ac:spMk id="2" creationId="{D065EBB6-AEEE-BD50-8B3F-5DD5E055BB5B}"/>
          </ac:spMkLst>
        </pc:spChg>
        <pc:spChg chg="del mod">
          <ac:chgData name="Mink, Kathleen Y." userId="991a41b5-6344-45c3-b33d-c04544fc9b32" providerId="ADAL" clId="{529209AD-D123-477C-AE40-55AC0A140AE1}" dt="2023-10-06T01:15:53.967" v="713" actId="478"/>
          <ac:spMkLst>
            <pc:docMk/>
            <pc:sldMk cId="105428079" sldId="320"/>
            <ac:spMk id="3" creationId="{8FFBC957-6AAA-EBDC-9DEF-2FC30624E78A}"/>
          </ac:spMkLst>
        </pc:spChg>
      </pc:sldChg>
      <pc:sldChg chg="del ord">
        <pc:chgData name="Mink, Kathleen Y." userId="991a41b5-6344-45c3-b33d-c04544fc9b32" providerId="ADAL" clId="{529209AD-D123-477C-AE40-55AC0A140AE1}" dt="2023-10-06T01:13:08.777" v="678" actId="2696"/>
        <pc:sldMkLst>
          <pc:docMk/>
          <pc:sldMk cId="3766338103" sldId="324"/>
        </pc:sldMkLst>
      </pc:sldChg>
      <pc:sldChg chg="delSp modSp del mod">
        <pc:chgData name="Mink, Kathleen Y." userId="991a41b5-6344-45c3-b33d-c04544fc9b32" providerId="ADAL" clId="{529209AD-D123-477C-AE40-55AC0A140AE1}" dt="2023-10-06T01:25:04.485" v="861" actId="47"/>
        <pc:sldMkLst>
          <pc:docMk/>
          <pc:sldMk cId="2582031891" sldId="325"/>
        </pc:sldMkLst>
        <pc:spChg chg="mod">
          <ac:chgData name="Mink, Kathleen Y." userId="991a41b5-6344-45c3-b33d-c04544fc9b32" providerId="ADAL" clId="{529209AD-D123-477C-AE40-55AC0A140AE1}" dt="2023-10-05T23:50:49.495" v="428" actId="1076"/>
          <ac:spMkLst>
            <pc:docMk/>
            <pc:sldMk cId="2582031891" sldId="325"/>
            <ac:spMk id="2" creationId="{D065EBB6-AEEE-BD50-8B3F-5DD5E055BB5B}"/>
          </ac:spMkLst>
        </pc:spChg>
        <pc:spChg chg="del mod">
          <ac:chgData name="Mink, Kathleen Y." userId="991a41b5-6344-45c3-b33d-c04544fc9b32" providerId="ADAL" clId="{529209AD-D123-477C-AE40-55AC0A140AE1}" dt="2023-10-05T23:50:45.649" v="427" actId="478"/>
          <ac:spMkLst>
            <pc:docMk/>
            <pc:sldMk cId="2582031891" sldId="325"/>
            <ac:spMk id="6" creationId="{333B58C1-86E3-0DBF-D127-4C4FCED2568C}"/>
          </ac:spMkLst>
        </pc:spChg>
      </pc:sldChg>
      <pc:sldChg chg="addSp delSp modSp add del mod">
        <pc:chgData name="Mink, Kathleen Y." userId="991a41b5-6344-45c3-b33d-c04544fc9b32" providerId="ADAL" clId="{529209AD-D123-477C-AE40-55AC0A140AE1}" dt="2023-10-06T01:26:07.313" v="872" actId="47"/>
        <pc:sldMkLst>
          <pc:docMk/>
          <pc:sldMk cId="2134153690" sldId="328"/>
        </pc:sldMkLst>
        <pc:spChg chg="mod">
          <ac:chgData name="Mink, Kathleen Y." userId="991a41b5-6344-45c3-b33d-c04544fc9b32" providerId="ADAL" clId="{529209AD-D123-477C-AE40-55AC0A140AE1}" dt="2023-10-06T01:25:34.797" v="870" actId="1076"/>
          <ac:spMkLst>
            <pc:docMk/>
            <pc:sldMk cId="2134153690" sldId="328"/>
            <ac:spMk id="2" creationId="{D065EBB6-AEEE-BD50-8B3F-5DD5E055BB5B}"/>
          </ac:spMkLst>
        </pc:spChg>
        <pc:spChg chg="add del mod">
          <ac:chgData name="Mink, Kathleen Y." userId="991a41b5-6344-45c3-b33d-c04544fc9b32" providerId="ADAL" clId="{529209AD-D123-477C-AE40-55AC0A140AE1}" dt="2023-10-06T01:25:29.926" v="869" actId="478"/>
          <ac:spMkLst>
            <pc:docMk/>
            <pc:sldMk cId="2134153690" sldId="328"/>
            <ac:spMk id="5" creationId="{30117A21-1D6B-185E-8623-7020D2AFF69D}"/>
          </ac:spMkLst>
        </pc:spChg>
        <pc:spChg chg="del mod">
          <ac:chgData name="Mink, Kathleen Y." userId="991a41b5-6344-45c3-b33d-c04544fc9b32" providerId="ADAL" clId="{529209AD-D123-477C-AE40-55AC0A140AE1}" dt="2023-10-06T01:25:25.476" v="868" actId="478"/>
          <ac:spMkLst>
            <pc:docMk/>
            <pc:sldMk cId="2134153690" sldId="328"/>
            <ac:spMk id="6" creationId="{2CF4D6B5-3876-000A-4BB5-145EE1121EAB}"/>
          </ac:spMkLst>
        </pc:spChg>
      </pc:sldChg>
      <pc:sldChg chg="add del">
        <pc:chgData name="Mink, Kathleen Y." userId="991a41b5-6344-45c3-b33d-c04544fc9b32" providerId="ADAL" clId="{529209AD-D123-477C-AE40-55AC0A140AE1}" dt="2023-10-06T01:26:30.557" v="879" actId="47"/>
        <pc:sldMkLst>
          <pc:docMk/>
          <pc:sldMk cId="3231642605" sldId="331"/>
        </pc:sldMkLst>
      </pc:sldChg>
      <pc:sldChg chg="del">
        <pc:chgData name="Mink, Kathleen Y." userId="991a41b5-6344-45c3-b33d-c04544fc9b32" providerId="ADAL" clId="{529209AD-D123-477C-AE40-55AC0A140AE1}" dt="2023-10-06T01:07:04.773" v="523" actId="2696"/>
        <pc:sldMkLst>
          <pc:docMk/>
          <pc:sldMk cId="4123243831" sldId="332"/>
        </pc:sldMkLst>
      </pc:sldChg>
      <pc:sldChg chg="modSp mod ord">
        <pc:chgData name="Mink, Kathleen Y." userId="991a41b5-6344-45c3-b33d-c04544fc9b32" providerId="ADAL" clId="{529209AD-D123-477C-AE40-55AC0A140AE1}" dt="2023-10-06T01:36:36.734" v="951" actId="5793"/>
        <pc:sldMkLst>
          <pc:docMk/>
          <pc:sldMk cId="3485715696" sldId="342"/>
        </pc:sldMkLst>
        <pc:spChg chg="mod">
          <ac:chgData name="Mink, Kathleen Y." userId="991a41b5-6344-45c3-b33d-c04544fc9b32" providerId="ADAL" clId="{529209AD-D123-477C-AE40-55AC0A140AE1}" dt="2023-10-06T01:36:36.734" v="951" actId="5793"/>
          <ac:spMkLst>
            <pc:docMk/>
            <pc:sldMk cId="3485715696" sldId="342"/>
            <ac:spMk id="3" creationId="{F1EE3C37-06A1-81E9-E796-CEEE384EB661}"/>
          </ac:spMkLst>
        </pc:spChg>
      </pc:sldChg>
      <pc:sldChg chg="ord">
        <pc:chgData name="Mink, Kathleen Y." userId="991a41b5-6344-45c3-b33d-c04544fc9b32" providerId="ADAL" clId="{529209AD-D123-477C-AE40-55AC0A140AE1}" dt="2023-10-06T01:11:23.545" v="665"/>
        <pc:sldMkLst>
          <pc:docMk/>
          <pc:sldMk cId="863819392" sldId="343"/>
        </pc:sldMkLst>
      </pc:sldChg>
      <pc:sldChg chg="modSp mod ord">
        <pc:chgData name="Mink, Kathleen Y." userId="991a41b5-6344-45c3-b33d-c04544fc9b32" providerId="ADAL" clId="{529209AD-D123-477C-AE40-55AC0A140AE1}" dt="2023-10-06T01:35:41.124" v="944" actId="20577"/>
        <pc:sldMkLst>
          <pc:docMk/>
          <pc:sldMk cId="10171461" sldId="344"/>
        </pc:sldMkLst>
        <pc:spChg chg="mod">
          <ac:chgData name="Mink, Kathleen Y." userId="991a41b5-6344-45c3-b33d-c04544fc9b32" providerId="ADAL" clId="{529209AD-D123-477C-AE40-55AC0A140AE1}" dt="2023-10-06T01:35:41.124" v="944" actId="20577"/>
          <ac:spMkLst>
            <pc:docMk/>
            <pc:sldMk cId="10171461" sldId="344"/>
            <ac:spMk id="6" creationId="{0FBD5149-62BC-5A6A-90AD-9D3472FD2C73}"/>
          </ac:spMkLst>
        </pc:spChg>
      </pc:sldChg>
      <pc:sldChg chg="ord">
        <pc:chgData name="Mink, Kathleen Y." userId="991a41b5-6344-45c3-b33d-c04544fc9b32" providerId="ADAL" clId="{529209AD-D123-477C-AE40-55AC0A140AE1}" dt="2023-10-06T01:15:07.356" v="710"/>
        <pc:sldMkLst>
          <pc:docMk/>
          <pc:sldMk cId="3172689089" sldId="345"/>
        </pc:sldMkLst>
      </pc:sldChg>
      <pc:sldChg chg="del">
        <pc:chgData name="Mink, Kathleen Y." userId="991a41b5-6344-45c3-b33d-c04544fc9b32" providerId="ADAL" clId="{529209AD-D123-477C-AE40-55AC0A140AE1}" dt="2023-10-05T23:50:12.675" v="424" actId="2696"/>
        <pc:sldMkLst>
          <pc:docMk/>
          <pc:sldMk cId="2988650685" sldId="346"/>
        </pc:sldMkLst>
      </pc:sldChg>
      <pc:sldChg chg="ord">
        <pc:chgData name="Mink, Kathleen Y." userId="991a41b5-6344-45c3-b33d-c04544fc9b32" providerId="ADAL" clId="{529209AD-D123-477C-AE40-55AC0A140AE1}" dt="2023-10-05T23:36:27.694" v="47"/>
        <pc:sldMkLst>
          <pc:docMk/>
          <pc:sldMk cId="2613224231" sldId="348"/>
        </pc:sldMkLst>
      </pc:sldChg>
      <pc:sldChg chg="del">
        <pc:chgData name="Mink, Kathleen Y." userId="991a41b5-6344-45c3-b33d-c04544fc9b32" providerId="ADAL" clId="{529209AD-D123-477C-AE40-55AC0A140AE1}" dt="2023-10-06T01:25:12.360" v="865" actId="47"/>
        <pc:sldMkLst>
          <pc:docMk/>
          <pc:sldMk cId="1525231762" sldId="349"/>
        </pc:sldMkLst>
      </pc:sldChg>
      <pc:sldChg chg="add del">
        <pc:chgData name="Mink, Kathleen Y." userId="991a41b5-6344-45c3-b33d-c04544fc9b32" providerId="ADAL" clId="{529209AD-D123-477C-AE40-55AC0A140AE1}" dt="2023-10-06T01:26:33.169" v="880" actId="47"/>
        <pc:sldMkLst>
          <pc:docMk/>
          <pc:sldMk cId="2918298709" sldId="350"/>
        </pc:sldMkLst>
      </pc:sldChg>
      <pc:sldChg chg="modSp mod ord">
        <pc:chgData name="Mink, Kathleen Y." userId="991a41b5-6344-45c3-b33d-c04544fc9b32" providerId="ADAL" clId="{529209AD-D123-477C-AE40-55AC0A140AE1}" dt="2023-10-06T01:45:27.588" v="1124" actId="6549"/>
        <pc:sldMkLst>
          <pc:docMk/>
          <pc:sldMk cId="335257819" sldId="351"/>
        </pc:sldMkLst>
        <pc:spChg chg="mod">
          <ac:chgData name="Mink, Kathleen Y." userId="991a41b5-6344-45c3-b33d-c04544fc9b32" providerId="ADAL" clId="{529209AD-D123-477C-AE40-55AC0A140AE1}" dt="2023-10-06T01:45:27.588" v="1124" actId="6549"/>
          <ac:spMkLst>
            <pc:docMk/>
            <pc:sldMk cId="335257819" sldId="351"/>
            <ac:spMk id="11" creationId="{551EC277-2E16-EA0A-DD67-D5544C9624AE}"/>
          </ac:spMkLst>
        </pc:spChg>
      </pc:sldChg>
      <pc:sldChg chg="del ord">
        <pc:chgData name="Mink, Kathleen Y." userId="991a41b5-6344-45c3-b33d-c04544fc9b32" providerId="ADAL" clId="{529209AD-D123-477C-AE40-55AC0A140AE1}" dt="2023-10-06T01:12:58.479" v="677" actId="47"/>
        <pc:sldMkLst>
          <pc:docMk/>
          <pc:sldMk cId="228645242" sldId="352"/>
        </pc:sldMkLst>
      </pc:sldChg>
      <pc:sldChg chg="del">
        <pc:chgData name="Mink, Kathleen Y." userId="991a41b5-6344-45c3-b33d-c04544fc9b32" providerId="ADAL" clId="{529209AD-D123-477C-AE40-55AC0A140AE1}" dt="2023-10-06T01:26:17.460" v="874" actId="47"/>
        <pc:sldMkLst>
          <pc:docMk/>
          <pc:sldMk cId="174498664" sldId="353"/>
        </pc:sldMkLst>
      </pc:sldChg>
      <pc:sldChg chg="del">
        <pc:chgData name="Mink, Kathleen Y." userId="991a41b5-6344-45c3-b33d-c04544fc9b32" providerId="ADAL" clId="{529209AD-D123-477C-AE40-55AC0A140AE1}" dt="2023-10-06T01:26:14.745" v="873" actId="47"/>
        <pc:sldMkLst>
          <pc:docMk/>
          <pc:sldMk cId="2390708204" sldId="354"/>
        </pc:sldMkLst>
      </pc:sldChg>
      <pc:sldChg chg="del">
        <pc:chgData name="Mink, Kathleen Y." userId="991a41b5-6344-45c3-b33d-c04544fc9b32" providerId="ADAL" clId="{529209AD-D123-477C-AE40-55AC0A140AE1}" dt="2023-10-06T01:26:21.117" v="875" actId="47"/>
        <pc:sldMkLst>
          <pc:docMk/>
          <pc:sldMk cId="3629101490" sldId="356"/>
        </pc:sldMkLst>
      </pc:sldChg>
      <pc:sldChg chg="ord">
        <pc:chgData name="Mink, Kathleen Y." userId="991a41b5-6344-45c3-b33d-c04544fc9b32" providerId="ADAL" clId="{529209AD-D123-477C-AE40-55AC0A140AE1}" dt="2023-10-06T01:14:20.106" v="703"/>
        <pc:sldMkLst>
          <pc:docMk/>
          <pc:sldMk cId="3560566286" sldId="358"/>
        </pc:sldMkLst>
      </pc:sldChg>
      <pc:sldChg chg="ord">
        <pc:chgData name="Mink, Kathleen Y." userId="991a41b5-6344-45c3-b33d-c04544fc9b32" providerId="ADAL" clId="{529209AD-D123-477C-AE40-55AC0A140AE1}" dt="2023-10-05T23:36:02.668" v="43"/>
        <pc:sldMkLst>
          <pc:docMk/>
          <pc:sldMk cId="3013318553" sldId="359"/>
        </pc:sldMkLst>
      </pc:sldChg>
      <pc:sldChg chg="modSp del mod">
        <pc:chgData name="Mink, Kathleen Y." userId="991a41b5-6344-45c3-b33d-c04544fc9b32" providerId="ADAL" clId="{529209AD-D123-477C-AE40-55AC0A140AE1}" dt="2023-10-06T01:03:53.777" v="429" actId="2696"/>
        <pc:sldMkLst>
          <pc:docMk/>
          <pc:sldMk cId="80563244" sldId="360"/>
        </pc:sldMkLst>
        <pc:spChg chg="mod">
          <ac:chgData name="Mink, Kathleen Y." userId="991a41b5-6344-45c3-b33d-c04544fc9b32" providerId="ADAL" clId="{529209AD-D123-477C-AE40-55AC0A140AE1}" dt="2023-10-05T23:05:44.140" v="0" actId="6549"/>
          <ac:spMkLst>
            <pc:docMk/>
            <pc:sldMk cId="80563244" sldId="360"/>
            <ac:spMk id="3" creationId="{7844567C-3319-B6F7-2D9D-C0749CD9D43C}"/>
          </ac:spMkLst>
        </pc:spChg>
      </pc:sldChg>
      <pc:sldChg chg="del">
        <pc:chgData name="Mink, Kathleen Y." userId="991a41b5-6344-45c3-b33d-c04544fc9b32" providerId="ADAL" clId="{529209AD-D123-477C-AE40-55AC0A140AE1}" dt="2023-10-06T01:25:10.135" v="864" actId="47"/>
        <pc:sldMkLst>
          <pc:docMk/>
          <pc:sldMk cId="4250151906" sldId="361"/>
        </pc:sldMkLst>
      </pc:sldChg>
      <pc:sldChg chg="del">
        <pc:chgData name="Mink, Kathleen Y." userId="991a41b5-6344-45c3-b33d-c04544fc9b32" providerId="ADAL" clId="{529209AD-D123-477C-AE40-55AC0A140AE1}" dt="2023-10-06T01:25:08.650" v="863" actId="47"/>
        <pc:sldMkLst>
          <pc:docMk/>
          <pc:sldMk cId="3114903063" sldId="362"/>
        </pc:sldMkLst>
      </pc:sldChg>
      <pc:sldChg chg="modSp mod ord setBg">
        <pc:chgData name="Mink, Kathleen Y." userId="991a41b5-6344-45c3-b33d-c04544fc9b32" providerId="ADAL" clId="{529209AD-D123-477C-AE40-55AC0A140AE1}" dt="2023-10-06T01:15:16.635" v="712"/>
        <pc:sldMkLst>
          <pc:docMk/>
          <pc:sldMk cId="2139003279" sldId="363"/>
        </pc:sldMkLst>
        <pc:spChg chg="mod">
          <ac:chgData name="Mink, Kathleen Y." userId="991a41b5-6344-45c3-b33d-c04544fc9b32" providerId="ADAL" clId="{529209AD-D123-477C-AE40-55AC0A140AE1}" dt="2023-10-05T23:41:05.187" v="75" actId="20577"/>
          <ac:spMkLst>
            <pc:docMk/>
            <pc:sldMk cId="2139003279" sldId="363"/>
            <ac:spMk id="3" creationId="{86D783FC-85A0-5310-AC7A-BB67543CE8F4}"/>
          </ac:spMkLst>
        </pc:spChg>
        <pc:picChg chg="mod">
          <ac:chgData name="Mink, Kathleen Y." userId="991a41b5-6344-45c3-b33d-c04544fc9b32" providerId="ADAL" clId="{529209AD-D123-477C-AE40-55AC0A140AE1}" dt="2023-10-05T23:41:16.569" v="78" actId="1076"/>
          <ac:picMkLst>
            <pc:docMk/>
            <pc:sldMk cId="2139003279" sldId="363"/>
            <ac:picMk id="11" creationId="{C64372E3-B67A-5B9E-CAB0-24DEEF8C747C}"/>
          </ac:picMkLst>
        </pc:picChg>
        <pc:picChg chg="mod">
          <ac:chgData name="Mink, Kathleen Y." userId="991a41b5-6344-45c3-b33d-c04544fc9b32" providerId="ADAL" clId="{529209AD-D123-477C-AE40-55AC0A140AE1}" dt="2023-10-05T23:41:13.801" v="77" actId="1076"/>
          <ac:picMkLst>
            <pc:docMk/>
            <pc:sldMk cId="2139003279" sldId="363"/>
            <ac:picMk id="13" creationId="{EA8B01D2-F0F2-F633-3C06-D372E1194C98}"/>
          </ac:picMkLst>
        </pc:picChg>
        <pc:picChg chg="mod">
          <ac:chgData name="Mink, Kathleen Y." userId="991a41b5-6344-45c3-b33d-c04544fc9b32" providerId="ADAL" clId="{529209AD-D123-477C-AE40-55AC0A140AE1}" dt="2023-10-05T23:41:10.765" v="76" actId="1076"/>
          <ac:picMkLst>
            <pc:docMk/>
            <pc:sldMk cId="2139003279" sldId="363"/>
            <ac:picMk id="15" creationId="{0A027701-13F0-8E25-E23C-5A2B390EFB4E}"/>
          </ac:picMkLst>
        </pc:picChg>
      </pc:sldChg>
      <pc:sldChg chg="addSp delSp modSp new del mod ord">
        <pc:chgData name="Mink, Kathleen Y." userId="991a41b5-6344-45c3-b33d-c04544fc9b32" providerId="ADAL" clId="{529209AD-D123-477C-AE40-55AC0A140AE1}" dt="2023-10-06T01:32:41.173" v="908" actId="47"/>
        <pc:sldMkLst>
          <pc:docMk/>
          <pc:sldMk cId="2030177244" sldId="364"/>
        </pc:sldMkLst>
        <pc:spChg chg="del">
          <ac:chgData name="Mink, Kathleen Y." userId="991a41b5-6344-45c3-b33d-c04544fc9b32" providerId="ADAL" clId="{529209AD-D123-477C-AE40-55AC0A140AE1}" dt="2023-10-05T23:42:21.204" v="80" actId="931"/>
          <ac:spMkLst>
            <pc:docMk/>
            <pc:sldMk cId="2030177244" sldId="364"/>
            <ac:spMk id="2" creationId="{F5ABCBAB-DD66-64C8-18F0-CE9A9D0AFFFC}"/>
          </ac:spMkLst>
        </pc:spChg>
        <pc:spChg chg="add del mod">
          <ac:chgData name="Mink, Kathleen Y." userId="991a41b5-6344-45c3-b33d-c04544fc9b32" providerId="ADAL" clId="{529209AD-D123-477C-AE40-55AC0A140AE1}" dt="2023-10-05T23:44:51.328" v="93" actId="931"/>
          <ac:spMkLst>
            <pc:docMk/>
            <pc:sldMk cId="2030177244" sldId="364"/>
            <ac:spMk id="6" creationId="{B1AD1C6D-00D4-2F12-3218-A99EDBB59023}"/>
          </ac:spMkLst>
        </pc:spChg>
        <pc:spChg chg="add mod">
          <ac:chgData name="Mink, Kathleen Y." userId="991a41b5-6344-45c3-b33d-c04544fc9b32" providerId="ADAL" clId="{529209AD-D123-477C-AE40-55AC0A140AE1}" dt="2023-10-06T01:31:09.049" v="892" actId="1076"/>
          <ac:spMkLst>
            <pc:docMk/>
            <pc:sldMk cId="2030177244" sldId="364"/>
            <ac:spMk id="11" creationId="{2F6CAF24-7FB6-0F3F-6D8A-3EC0AAA046BC}"/>
          </ac:spMkLst>
        </pc:spChg>
        <pc:spChg chg="add mod">
          <ac:chgData name="Mink, Kathleen Y." userId="991a41b5-6344-45c3-b33d-c04544fc9b32" providerId="ADAL" clId="{529209AD-D123-477C-AE40-55AC0A140AE1}" dt="2023-10-06T01:31:11.713" v="893" actId="1076"/>
          <ac:spMkLst>
            <pc:docMk/>
            <pc:sldMk cId="2030177244" sldId="364"/>
            <ac:spMk id="12" creationId="{7441CD5C-F680-5CF2-28D1-472B54BEF1F3}"/>
          </ac:spMkLst>
        </pc:spChg>
        <pc:picChg chg="add del mod">
          <ac:chgData name="Mink, Kathleen Y." userId="991a41b5-6344-45c3-b33d-c04544fc9b32" providerId="ADAL" clId="{529209AD-D123-477C-AE40-55AC0A140AE1}" dt="2023-10-05T23:42:27.909" v="81" actId="478"/>
          <ac:picMkLst>
            <pc:docMk/>
            <pc:sldMk cId="2030177244" sldId="364"/>
            <ac:picMk id="4" creationId="{EF527BCC-0DA9-2B8C-816E-B5CFF7960485}"/>
          </ac:picMkLst>
        </pc:picChg>
        <pc:picChg chg="add del mod ord modCrop">
          <ac:chgData name="Mink, Kathleen Y." userId="991a41b5-6344-45c3-b33d-c04544fc9b32" providerId="ADAL" clId="{529209AD-D123-477C-AE40-55AC0A140AE1}" dt="2023-10-05T23:43:35.178" v="85" actId="22"/>
          <ac:picMkLst>
            <pc:docMk/>
            <pc:sldMk cId="2030177244" sldId="364"/>
            <ac:picMk id="8" creationId="{541DF311-F5C5-9283-E32C-3774405C98A2}"/>
          </ac:picMkLst>
        </pc:picChg>
        <pc:picChg chg="add mod modCrop">
          <ac:chgData name="Mink, Kathleen Y." userId="991a41b5-6344-45c3-b33d-c04544fc9b32" providerId="ADAL" clId="{529209AD-D123-477C-AE40-55AC0A140AE1}" dt="2023-10-06T01:14:58.883" v="708" actId="1076"/>
          <ac:picMkLst>
            <pc:docMk/>
            <pc:sldMk cId="2030177244" sldId="364"/>
            <ac:picMk id="10" creationId="{04C83E90-A334-2C25-B542-E370357B7846}"/>
          </ac:picMkLst>
        </pc:picChg>
      </pc:sldChg>
      <pc:sldChg chg="addSp delSp modSp new mod">
        <pc:chgData name="Mink, Kathleen Y." userId="991a41b5-6344-45c3-b33d-c04544fc9b32" providerId="ADAL" clId="{529209AD-D123-477C-AE40-55AC0A140AE1}" dt="2023-10-06T01:38:48.855" v="988" actId="12"/>
        <pc:sldMkLst>
          <pc:docMk/>
          <pc:sldMk cId="2136221103" sldId="365"/>
        </pc:sldMkLst>
        <pc:spChg chg="add del mod">
          <ac:chgData name="Mink, Kathleen Y." userId="991a41b5-6344-45c3-b33d-c04544fc9b32" providerId="ADAL" clId="{529209AD-D123-477C-AE40-55AC0A140AE1}" dt="2023-10-06T01:38:48.855" v="988" actId="12"/>
          <ac:spMkLst>
            <pc:docMk/>
            <pc:sldMk cId="2136221103" sldId="365"/>
            <ac:spMk id="2" creationId="{C6F5DBF9-952B-5CC6-40ED-B8E87BD5CC8B}"/>
          </ac:spMkLst>
        </pc:spChg>
        <pc:spChg chg="del">
          <ac:chgData name="Mink, Kathleen Y." userId="991a41b5-6344-45c3-b33d-c04544fc9b32" providerId="ADAL" clId="{529209AD-D123-477C-AE40-55AC0A140AE1}" dt="2023-10-06T01:11:03.959" v="643" actId="478"/>
          <ac:spMkLst>
            <pc:docMk/>
            <pc:sldMk cId="2136221103" sldId="365"/>
            <ac:spMk id="3" creationId="{6715DD87-9DFD-9F44-1F5A-7518F179D9E7}"/>
          </ac:spMkLst>
        </pc:spChg>
        <pc:spChg chg="add del mod">
          <ac:chgData name="Mink, Kathleen Y." userId="991a41b5-6344-45c3-b33d-c04544fc9b32" providerId="ADAL" clId="{529209AD-D123-477C-AE40-55AC0A140AE1}" dt="2023-10-06T01:11:51.468" v="670" actId="478"/>
          <ac:spMkLst>
            <pc:docMk/>
            <pc:sldMk cId="2136221103" sldId="365"/>
            <ac:spMk id="6" creationId="{60D7AAFD-4CE9-F90C-ADC1-ED49166ECB8C}"/>
          </ac:spMkLst>
        </pc:spChg>
      </pc:sldChg>
      <pc:sldChg chg="addSp delSp modSp new del mod">
        <pc:chgData name="Mink, Kathleen Y." userId="991a41b5-6344-45c3-b33d-c04544fc9b32" providerId="ADAL" clId="{529209AD-D123-477C-AE40-55AC0A140AE1}" dt="2023-10-06T01:18:44.423" v="725" actId="680"/>
        <pc:sldMkLst>
          <pc:docMk/>
          <pc:sldMk cId="717988109" sldId="366"/>
        </pc:sldMkLst>
        <pc:spChg chg="mod">
          <ac:chgData name="Mink, Kathleen Y." userId="991a41b5-6344-45c3-b33d-c04544fc9b32" providerId="ADAL" clId="{529209AD-D123-477C-AE40-55AC0A140AE1}" dt="2023-10-06T01:18:43.752" v="724"/>
          <ac:spMkLst>
            <pc:docMk/>
            <pc:sldMk cId="717988109" sldId="366"/>
            <ac:spMk id="2" creationId="{2CA821DC-B68E-10AE-0466-E03C2FA35357}"/>
          </ac:spMkLst>
        </pc:spChg>
        <pc:spChg chg="add del">
          <ac:chgData name="Mink, Kathleen Y." userId="991a41b5-6344-45c3-b33d-c04544fc9b32" providerId="ADAL" clId="{529209AD-D123-477C-AE40-55AC0A140AE1}" dt="2023-10-06T01:18:41.585" v="722" actId="478"/>
          <ac:spMkLst>
            <pc:docMk/>
            <pc:sldMk cId="717988109" sldId="366"/>
            <ac:spMk id="3" creationId="{5D1C41D8-1323-2C4A-43B2-FA10A351FCE2}"/>
          </ac:spMkLst>
        </pc:spChg>
      </pc:sldChg>
      <pc:sldChg chg="addSp delSp modSp new mod ord setBg">
        <pc:chgData name="Mink, Kathleen Y." userId="991a41b5-6344-45c3-b33d-c04544fc9b32" providerId="ADAL" clId="{529209AD-D123-477C-AE40-55AC0A140AE1}" dt="2023-10-06T01:34:31.500" v="922" actId="14100"/>
        <pc:sldMkLst>
          <pc:docMk/>
          <pc:sldMk cId="3720515164" sldId="366"/>
        </pc:sldMkLst>
        <pc:spChg chg="mod">
          <ac:chgData name="Mink, Kathleen Y." userId="991a41b5-6344-45c3-b33d-c04544fc9b32" providerId="ADAL" clId="{529209AD-D123-477C-AE40-55AC0A140AE1}" dt="2023-10-06T01:34:23.168" v="919" actId="14100"/>
          <ac:spMkLst>
            <pc:docMk/>
            <pc:sldMk cId="3720515164" sldId="366"/>
            <ac:spMk id="2" creationId="{66020623-DFBF-D886-0930-7D03620DD470}"/>
          </ac:spMkLst>
        </pc:spChg>
        <pc:spChg chg="del">
          <ac:chgData name="Mink, Kathleen Y." userId="991a41b5-6344-45c3-b33d-c04544fc9b32" providerId="ADAL" clId="{529209AD-D123-477C-AE40-55AC0A140AE1}" dt="2023-10-06T01:31:29.294" v="895"/>
          <ac:spMkLst>
            <pc:docMk/>
            <pc:sldMk cId="3720515164" sldId="366"/>
            <ac:spMk id="3" creationId="{B9DC22F2-145B-C5CD-8412-1F24A354C0AD}"/>
          </ac:spMkLst>
        </pc:spChg>
        <pc:graphicFrameChg chg="add mod">
          <ac:chgData name="Mink, Kathleen Y." userId="991a41b5-6344-45c3-b33d-c04544fc9b32" providerId="ADAL" clId="{529209AD-D123-477C-AE40-55AC0A140AE1}" dt="2023-10-06T01:34:31.500" v="922" actId="14100"/>
          <ac:graphicFrameMkLst>
            <pc:docMk/>
            <pc:sldMk cId="3720515164" sldId="366"/>
            <ac:graphicFrameMk id="5" creationId="{D0ED4810-257D-5D9D-26BF-7D75EB71D96C}"/>
          </ac:graphicFrameMkLst>
        </pc:graphicFrameChg>
        <pc:picChg chg="add mod">
          <ac:chgData name="Mink, Kathleen Y." userId="991a41b5-6344-45c3-b33d-c04544fc9b32" providerId="ADAL" clId="{529209AD-D123-477C-AE40-55AC0A140AE1}" dt="2023-10-06T01:34:26.648" v="920" actId="1076"/>
          <ac:picMkLst>
            <pc:docMk/>
            <pc:sldMk cId="3720515164" sldId="366"/>
            <ac:picMk id="6" creationId="{964FBB57-D76A-2B33-B182-62A9A0BCA5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C37A185-1C8D-4DD2-9C9C-D8D5D50E8FC8}" type="datetimeFigureOut">
              <a:rPr lang="en-US" smtClean="0"/>
              <a:t>10/5/2023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A457C87-02F9-4C37-ADAC-19A8C65C1E84}" type="slidenum">
              <a:rPr lang="en-US" smtClean="0"/>
              <a:t>‹#›</a:t>
            </a:fld>
            <a:endParaRPr lang="en-US" dirty="0"/>
          </a:p>
        </p:txBody>
      </p:sp>
    </p:spTree>
    <p:extLst>
      <p:ext uri="{BB962C8B-B14F-4D97-AF65-F5344CB8AC3E}">
        <p14:creationId xmlns:p14="http://schemas.microsoft.com/office/powerpoint/2010/main" val="395295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ongress.gov/bill/116th-congress/house-bill/8247/tex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Trainings:</a:t>
            </a:r>
          </a:p>
          <a:p>
            <a:endParaRPr lang="en-US" dirty="0"/>
          </a:p>
          <a:p>
            <a:r>
              <a:rPr lang="en-US" dirty="0"/>
              <a:t>1.	Lethal Means Safety Counseling and Lock Box Distribution on September 26th from 12pm-2pm at Finley Center and offering 2 CEs. In collaboration with the local Veterans Affairs office, we are offering a free two hour course on Lethal Means Safety Counseling (LMSC) which is an evidence-based intervention intended to promote the safety of a person in suicidal crisis or in anticipation of a crisis. LMSC facilitates collaborative discussion to assist a person with increasing time and distance between their suicidal intent and their ability to access lethal means. This training will explain the importance of addressing means safety as part of suicide prevention and how the implementation of LMSC can enhance suicide prevention efforts in your own community.  We will distribute fee lock boxes following the presentation, and the lock boxes (see image below), which can store medications or a hand gun, can be a vital part of safety planning.  </a:t>
            </a:r>
          </a:p>
          <a:p>
            <a:r>
              <a:rPr lang="en-US" dirty="0"/>
              <a:t>2.	Suicide Prevention 3CEUs: This training will help to build necessary clinical skills during interventions and increase use of motivational interviewing. The purpose of this live virtual training is to increase knowledge of national suicide trends, gender and ethnic differences, and trends in Veterans. This training will discuss suicide prevention efforts, suicide risk assessment, safety planning, and VA suicide prevention tools/procedures. It will highlight successful interventions, such as recognizing warning signs, proper assessment of risk, and ensuring appropriate and timely care are given. (Tentative date: Sept. 21, 2023, for MH and SW providers)</a:t>
            </a:r>
          </a:p>
          <a:p>
            <a:r>
              <a:rPr lang="en-US" dirty="0"/>
              <a:t>3.	Lethal Means Safety and Acute Suicide Interventions 3 CEUs: The purpose of this live virtual training is to support clinicians in becoming effective lethal means safety counselors and to provide clinically appropriate acute interventions for suicide risk.  Research shows that access to lethal means matters and can significantly reduce suicide risk if proper training is provided.  The discussion on lethal means and acute suicide interventions will promote safety, ways to approach complex clinical populations and situations, and identify risk and protective factors. ((Tentative date: Sept 28, 2024, for MH and SW clinicians)</a:t>
            </a:r>
          </a:p>
          <a:p>
            <a:r>
              <a:rPr lang="en-US" dirty="0"/>
              <a:t>Tabling events:</a:t>
            </a:r>
          </a:p>
          <a:p>
            <a:r>
              <a:rPr lang="en-US" dirty="0"/>
              <a:t>1.	Life On Earth Art (LOEA) is a non-profit organization in Petaluma that connects with veterans struggling with emotional, mental, social and isolation challenges. They offer the opportunity for artistic and emotional self-expression, and for the vets to be in community with other veterans in a safe, uplifting environment. LOEA is producing their first annual Sonoma County Veterans Art Day on September 23rd at their Petaluma studio and workshop. The event will focus on exhibiting the art of veteran artists. It will be an afternoon of art exhibits, presentations, a drum circle, veteran storytelling, artmaking, veteran service organizations' information tables, music, food, drink and more. (Sponsored by MH Services Oversight and Accountability Committee, funded by CA Prop. 63) </a:t>
            </a:r>
          </a:p>
          <a:p>
            <a:r>
              <a:rPr lang="en-US" dirty="0"/>
              <a:t>2.	September 10th: Sonoma County Life Worth Living: Suicide Prevention Alliance in collaboration with West County Community Services are planning a community event, called Connection is Prevention at the Old Courthouse Square. At this free event there will be activities, presentations, and resources from a wide variety of diverse groups. The event schedule is below, Mayor Natalie Rogers and Jan </a:t>
            </a:r>
            <a:r>
              <a:rPr lang="en-US" dirty="0" err="1"/>
              <a:t>Cobaleda</a:t>
            </a:r>
            <a:r>
              <a:rPr lang="en-US" dirty="0"/>
              <a:t>-Kegler will be speaking at the event.</a:t>
            </a:r>
          </a:p>
          <a:p>
            <a:r>
              <a:rPr lang="en-US" dirty="0"/>
              <a:t>3.	American Foundation for Suicide Prevention, SF Out of the Darkness Community Walk, Sept. 9., 2023: The Community Walks, held in hundreds of cities across the country, are the core of the Out of the Darkness movement, which began in 2004. These events give people the courage to open up about their own connections to the cause, and a platform to create a culture that’s smarter about mental health. Friends, family members, neighbors and coworkers walk side-by-side, supporting each other and in memory of those we’ve lost.</a:t>
            </a:r>
          </a:p>
          <a:p>
            <a:r>
              <a:rPr lang="en-US" dirty="0"/>
              <a:t>Research: </a:t>
            </a:r>
          </a:p>
          <a:p>
            <a:r>
              <a:rPr lang="en-US" dirty="0"/>
              <a:t>1.	Postvention and Clinician Response: A Retrospective Analysis, September 14: The SFVA Suicide Prevention Team conducted a 2 year nationwide survey of VA mental health clinicians who have lost patients to suicide. They examined the impacts upon clinicians of such loss and the resultant VA system responses, with particular attention to the association between formal retrospective reviews like peer reviews and RCAs and clinician retention, as well as changes in clinician clinical practice after the review (both negative and positive). Findings and recommendations for VA HCS were presented to the field in honor of Suicide Prevention Awareness month. </a:t>
            </a:r>
          </a:p>
          <a:p>
            <a:endParaRPr lang="en-US" dirty="0"/>
          </a:p>
          <a:p>
            <a:endParaRPr lang="en-US" dirty="0"/>
          </a:p>
        </p:txBody>
      </p:sp>
      <p:sp>
        <p:nvSpPr>
          <p:cNvPr id="4" name="Slide Number Placeholder 3"/>
          <p:cNvSpPr>
            <a:spLocks noGrp="1"/>
          </p:cNvSpPr>
          <p:nvPr>
            <p:ph type="sldNum" sz="quarter" idx="5"/>
          </p:nvPr>
        </p:nvSpPr>
        <p:spPr/>
        <p:txBody>
          <a:bodyPr/>
          <a:lstStyle/>
          <a:p>
            <a:fld id="{6A457C87-02F9-4C37-ADAC-19A8C65C1E84}" type="slidenum">
              <a:rPr lang="en-US" smtClean="0"/>
              <a:t>13</a:t>
            </a:fld>
            <a:endParaRPr lang="en-US" dirty="0"/>
          </a:p>
        </p:txBody>
      </p:sp>
    </p:spTree>
    <p:extLst>
      <p:ext uri="{BB962C8B-B14F-4D97-AF65-F5344CB8AC3E}">
        <p14:creationId xmlns:p14="http://schemas.microsoft.com/office/powerpoint/2010/main" val="1848688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Department of Veterans Affairs (VA) Office of Mental Health and Suicide Prevention (OMHSP) uses Suicide Prevention Month in September to raise awareness &amp; increase understanding about Veteran suicide prevention and the programs and resources available.</a:t>
            </a:r>
          </a:p>
          <a:p>
            <a:endParaRPr lang="en-US" dirty="0"/>
          </a:p>
          <a:p>
            <a:r>
              <a:rPr lang="en-US" dirty="0"/>
              <a:t>In October 2021, as part of their ongoing efforts to address this public health issue, VA launched a national campaign: “Don’t Wait. Reach Out.” The public service advertisements (PSAs) encourage Veterans to reach out for help before their challenges become overwhelming. </a:t>
            </a:r>
          </a:p>
          <a:p>
            <a:endParaRPr lang="en-US" dirty="0"/>
          </a:p>
          <a:p>
            <a:r>
              <a:rPr lang="en-US" dirty="0"/>
              <a:t>The campaign directs both those seeking and providing, support to VA.gov/REACH, a website that makes it easier to find guidance and support services from across the full breadth of the VA’s offerings. The user-friendly experience invites Veterans to identify the specific life challenges they may be struggling with—like trouble sleeping or financial stress—then serves up the appropriate resources for their unique needs.</a:t>
            </a:r>
          </a:p>
          <a:p>
            <a:endParaRPr lang="en-US" dirty="0"/>
          </a:p>
          <a:p>
            <a:r>
              <a:rPr lang="en-US" dirty="0"/>
              <a:t>* Resources can be found at the “Spread the Word” digital toolkit landing page on VA.gov/REACH, which serves as the hub for shareable content for use by a broad network of colleagues, stakeholders, and supporters. </a:t>
            </a:r>
          </a:p>
        </p:txBody>
      </p:sp>
      <p:sp>
        <p:nvSpPr>
          <p:cNvPr id="4" name="Slide Number Placeholder 3"/>
          <p:cNvSpPr>
            <a:spLocks noGrp="1"/>
          </p:cNvSpPr>
          <p:nvPr>
            <p:ph type="sldNum" sz="quarter" idx="5"/>
          </p:nvPr>
        </p:nvSpPr>
        <p:spPr/>
        <p:txBody>
          <a:bodyPr/>
          <a:lstStyle/>
          <a:p>
            <a:fld id="{6A457C87-02F9-4C37-ADAC-19A8C65C1E84}" type="slidenum">
              <a:rPr lang="en-US" smtClean="0"/>
              <a:t>14</a:t>
            </a:fld>
            <a:endParaRPr lang="en-US" dirty="0"/>
          </a:p>
        </p:txBody>
      </p:sp>
    </p:spTree>
    <p:extLst>
      <p:ext uri="{BB962C8B-B14F-4D97-AF65-F5344CB8AC3E}">
        <p14:creationId xmlns:p14="http://schemas.microsoft.com/office/powerpoint/2010/main" val="26770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D5156"/>
                </a:solidFill>
                <a:effectLst/>
                <a:latin typeface="Google Sans"/>
              </a:rPr>
              <a:t>Compact ACT: provide, pay for, or reimburse for treatment of eligible Veterans' emergency suicide care, transportation costs, and follow-up care at any VA or community health care center for up to 30 days of inpatient care and 90 days of outpatient care</a:t>
            </a:r>
            <a:br>
              <a:rPr lang="en-US" b="1" i="0" dirty="0">
                <a:solidFill>
                  <a:srgbClr val="1D1D1D"/>
                </a:solidFill>
                <a:effectLst/>
                <a:latin typeface="Segoe UI" panose="020B0502040204020203" pitchFamily="34" charset="0"/>
              </a:rPr>
            </a:br>
            <a:r>
              <a:rPr lang="en-US" b="0" i="0" dirty="0">
                <a:solidFill>
                  <a:srgbClr val="333333"/>
                </a:solidFill>
                <a:effectLst/>
                <a:latin typeface="Fluent MDL2 Hybrid Icons"/>
              </a:rPr>
              <a:t></a:t>
            </a:r>
            <a:endParaRPr lang="en-US" b="1" i="0" dirty="0">
              <a:solidFill>
                <a:srgbClr val="333333"/>
              </a:solidFill>
              <a:effectLst/>
              <a:latin typeface="Segoe UI" panose="020B0502040204020203" pitchFamily="34" charset="0"/>
            </a:endParaRPr>
          </a:p>
          <a:p>
            <a:pPr algn="l"/>
            <a:r>
              <a:rPr lang="en-US" b="1" i="0" dirty="0">
                <a:solidFill>
                  <a:srgbClr val="333333"/>
                </a:solidFill>
                <a:effectLst/>
                <a:latin typeface="Segoe UI" panose="020B0502040204020203" pitchFamily="34" charset="0"/>
              </a:rPr>
              <a:t>Why do facilities need a COMPACT Act Coordinator?</a:t>
            </a:r>
          </a:p>
          <a:p>
            <a:pPr algn="l"/>
            <a:r>
              <a:rPr lang="en-US" b="0" i="0" dirty="0">
                <a:solidFill>
                  <a:srgbClr val="333333"/>
                </a:solidFill>
                <a:effectLst/>
                <a:latin typeface="Segoe UI" panose="020B0502040204020203" pitchFamily="34" charset="0"/>
              </a:rPr>
              <a:t>On January 17, 2023, VHA implemented </a:t>
            </a:r>
            <a:r>
              <a:rPr lang="en-US" b="0" i="0" u="sng" dirty="0">
                <a:solidFill>
                  <a:srgbClr val="205493"/>
                </a:solidFill>
                <a:effectLst/>
                <a:latin typeface="Segoe UI" panose="020B0502040204020203" pitchFamily="34" charset="0"/>
                <a:hlinkClick r:id="rId3"/>
              </a:rPr>
              <a:t>COMPACT Act</a:t>
            </a:r>
            <a:r>
              <a:rPr lang="en-US" b="0" i="0" dirty="0">
                <a:solidFill>
                  <a:srgbClr val="333333"/>
                </a:solidFill>
                <a:effectLst/>
                <a:latin typeface="Segoe UI" panose="020B0502040204020203" pitchFamily="34" charset="0"/>
              </a:rPr>
              <a:t>. This spring, a post implementation gap analysis was completed and highlighted the complexity of care delivery afforded by COMPACT Act and the need for a singular point of contact at each facility to ensure all care is received, transitions are safe and comprehensive, and Veterans are not billed for COMPACT related care. </a:t>
            </a:r>
          </a:p>
          <a:p>
            <a:pPr algn="l"/>
            <a:r>
              <a:rPr lang="en-US" b="0" i="0" dirty="0">
                <a:solidFill>
                  <a:srgbClr val="333333"/>
                </a:solidFill>
                <a:effectLst/>
                <a:latin typeface="Fluent MDL2 Hybrid Icons"/>
              </a:rPr>
              <a:t></a:t>
            </a:r>
            <a:endParaRPr lang="en-US" b="1" i="0" dirty="0">
              <a:solidFill>
                <a:srgbClr val="333333"/>
              </a:solidFill>
              <a:effectLst/>
              <a:latin typeface="Segoe UI" panose="020B0502040204020203" pitchFamily="34" charset="0"/>
            </a:endParaRPr>
          </a:p>
          <a:p>
            <a:pPr algn="l"/>
            <a:r>
              <a:rPr lang="en-US" b="1" i="0" dirty="0">
                <a:solidFill>
                  <a:srgbClr val="333333"/>
                </a:solidFill>
                <a:effectLst/>
                <a:latin typeface="Segoe UI" panose="020B0502040204020203" pitchFamily="34" charset="0"/>
              </a:rPr>
              <a:t>What roles and responsibilities will a facility COMPACT Care Coordinator have?</a:t>
            </a:r>
          </a:p>
          <a:p>
            <a:pPr algn="l"/>
            <a:r>
              <a:rPr lang="en-US" b="0" i="0" dirty="0">
                <a:solidFill>
                  <a:srgbClr val="333333"/>
                </a:solidFill>
                <a:effectLst/>
                <a:latin typeface="Segoe UI" panose="020B0502040204020203" pitchFamily="34" charset="0"/>
              </a:rPr>
              <a:t>This is a developing role that will evolve over time. We have developed the following list with preliminary functions of a facility COMPACT Act Coordinator:</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Navigation between varying levels of care</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Coordination between health care providers and care managers in direct care and community care</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Comprehensive transition planning</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Outreach to community providers and healthcare systems providing COMPACT care</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Advocacy for Veterans, ensuring they do not receive bills for COMPACT related care</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A singular point of contact for Veterans, families and caregivers during COMPACT episodes of care</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Facility subject matter expert for COMPACT Act</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Coordinate with local Patient Advocate Tracking System – Replacement (PATS-R) COMPACT clinical review teams</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Collaborate with their local facility revenue and finance departments</a:t>
            </a:r>
          </a:p>
          <a:p>
            <a:pPr marL="228600" algn="l">
              <a:buFont typeface="Arial" panose="020B0604020202020204" pitchFamily="34" charset="0"/>
              <a:buChar char="•"/>
            </a:pPr>
            <a:r>
              <a:rPr lang="en-US" b="0" i="0" dirty="0">
                <a:solidFill>
                  <a:srgbClr val="333333"/>
                </a:solidFill>
                <a:effectLst/>
                <a:latin typeface="Segoe UI" panose="020B0502040204020203" pitchFamily="34" charset="0"/>
              </a:rPr>
              <a:t>Coordinate with their local facility Office of Integrated Veteran Care (IVC) Coordinators</a:t>
            </a:r>
          </a:p>
          <a:p>
            <a:endParaRPr lang="en-US" dirty="0"/>
          </a:p>
        </p:txBody>
      </p:sp>
      <p:sp>
        <p:nvSpPr>
          <p:cNvPr id="4" name="Slide Number Placeholder 3"/>
          <p:cNvSpPr>
            <a:spLocks noGrp="1"/>
          </p:cNvSpPr>
          <p:nvPr>
            <p:ph type="sldNum" sz="quarter" idx="5"/>
          </p:nvPr>
        </p:nvSpPr>
        <p:spPr/>
        <p:txBody>
          <a:bodyPr/>
          <a:lstStyle/>
          <a:p>
            <a:fld id="{6A457C87-02F9-4C37-ADAC-19A8C65C1E84}" type="slidenum">
              <a:rPr lang="en-US" smtClean="0"/>
              <a:t>15</a:t>
            </a:fld>
            <a:endParaRPr lang="en-US" dirty="0"/>
          </a:p>
        </p:txBody>
      </p:sp>
    </p:spTree>
    <p:extLst>
      <p:ext uri="{BB962C8B-B14F-4D97-AF65-F5344CB8AC3E}">
        <p14:creationId xmlns:p14="http://schemas.microsoft.com/office/powerpoint/2010/main" val="2207563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57C87-02F9-4C37-ADAC-19A8C65C1E84}" type="slidenum">
              <a:rPr lang="en-US" smtClean="0"/>
              <a:t>18</a:t>
            </a:fld>
            <a:endParaRPr lang="en-US" dirty="0"/>
          </a:p>
        </p:txBody>
      </p:sp>
    </p:spTree>
    <p:extLst>
      <p:ext uri="{BB962C8B-B14F-4D97-AF65-F5344CB8AC3E}">
        <p14:creationId xmlns:p14="http://schemas.microsoft.com/office/powerpoint/2010/main" val="288645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57C87-02F9-4C37-ADAC-19A8C65C1E84}" type="slidenum">
              <a:rPr lang="en-US" smtClean="0"/>
              <a:t>19</a:t>
            </a:fld>
            <a:endParaRPr lang="en-US" dirty="0"/>
          </a:p>
        </p:txBody>
      </p:sp>
    </p:spTree>
    <p:extLst>
      <p:ext uri="{BB962C8B-B14F-4D97-AF65-F5344CB8AC3E}">
        <p14:creationId xmlns:p14="http://schemas.microsoft.com/office/powerpoint/2010/main" val="138115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57C87-02F9-4C37-ADAC-19A8C65C1E84}" type="slidenum">
              <a:rPr lang="en-US" smtClean="0"/>
              <a:t>20</a:t>
            </a:fld>
            <a:endParaRPr lang="en-US" dirty="0"/>
          </a:p>
        </p:txBody>
      </p:sp>
    </p:spTree>
    <p:extLst>
      <p:ext uri="{BB962C8B-B14F-4D97-AF65-F5344CB8AC3E}">
        <p14:creationId xmlns:p14="http://schemas.microsoft.com/office/powerpoint/2010/main" val="419126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130426"/>
            <a:ext cx="9144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2133600" y="3886200"/>
            <a:ext cx="82296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endParaRPr lang="en-US" dirty="0"/>
          </a:p>
        </p:txBody>
      </p:sp>
      <p:sp>
        <p:nvSpPr>
          <p:cNvPr id="5" name="Footer Placeholder 9"/>
          <p:cNvSpPr>
            <a:spLocks noGrp="1"/>
          </p:cNvSpPr>
          <p:nvPr>
            <p:ph type="ftr" sz="quarter" idx="11"/>
          </p:nvPr>
        </p:nvSpPr>
        <p:spPr/>
        <p:txBody>
          <a:bodyPr/>
          <a:lstStyle>
            <a:lvl1pPr>
              <a:defRPr/>
            </a:lvl1pPr>
          </a:lstStyle>
          <a:p>
            <a:pPr>
              <a:defRPr/>
            </a:pPr>
            <a:r>
              <a:rPr lang="en-US" dirty="0"/>
              <a:t>1</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dirty="0"/>
          </a:p>
        </p:txBody>
      </p:sp>
    </p:spTree>
    <p:extLst>
      <p:ext uri="{BB962C8B-B14F-4D97-AF65-F5344CB8AC3E}">
        <p14:creationId xmlns:p14="http://schemas.microsoft.com/office/powerpoint/2010/main" val="379650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0251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endParaRPr lang="en-US" dirty="0"/>
          </a:p>
        </p:txBody>
      </p:sp>
      <p:sp>
        <p:nvSpPr>
          <p:cNvPr id="5" name="Footer Placeholder 9"/>
          <p:cNvSpPr>
            <a:spLocks noGrp="1"/>
          </p:cNvSpPr>
          <p:nvPr>
            <p:ph type="ftr" sz="quarter" idx="11"/>
          </p:nvPr>
        </p:nvSpPr>
        <p:spPr/>
        <p:txBody>
          <a:bodyPr/>
          <a:lstStyle>
            <a:lvl1pPr>
              <a:defRPr/>
            </a:lvl1pPr>
          </a:lstStyle>
          <a:p>
            <a:pPr>
              <a:defRPr/>
            </a:pPr>
            <a:r>
              <a:rPr lang="en-US" dirty="0"/>
              <a:t>1</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426281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09600" y="6553200"/>
            <a:ext cx="2844800" cy="304800"/>
          </a:xfrm>
        </p:spPr>
        <p:txBody>
          <a:bodyPr/>
          <a:lstStyle>
            <a:lvl1pPr>
              <a:defRPr>
                <a:solidFill>
                  <a:srgbClr val="174782"/>
                </a:solidFill>
              </a:defRPr>
            </a:lvl1pPr>
          </a:lstStyle>
          <a:p>
            <a:pPr>
              <a:defRPr/>
            </a:pPr>
            <a:endParaRPr lang="en-US" dirty="0"/>
          </a:p>
        </p:txBody>
      </p:sp>
      <p:sp>
        <p:nvSpPr>
          <p:cNvPr id="13" name="Footer Placeholder 9"/>
          <p:cNvSpPr>
            <a:spLocks noGrp="1"/>
          </p:cNvSpPr>
          <p:nvPr>
            <p:ph type="ftr" sz="quarter" idx="11"/>
          </p:nvPr>
        </p:nvSpPr>
        <p:spPr>
          <a:xfrm>
            <a:off x="3962400" y="6553200"/>
            <a:ext cx="5181600" cy="304800"/>
          </a:xfrm>
        </p:spPr>
        <p:txBody>
          <a:bodyPr/>
          <a:lstStyle>
            <a:lvl1pPr>
              <a:defRPr>
                <a:solidFill>
                  <a:srgbClr val="174782"/>
                </a:solidFill>
              </a:defRPr>
            </a:lvl1pPr>
          </a:lstStyle>
          <a:p>
            <a:pPr>
              <a:defRPr/>
            </a:pPr>
            <a:r>
              <a:rPr lang="en-US" dirty="0"/>
              <a:t>1</a:t>
            </a:r>
          </a:p>
        </p:txBody>
      </p:sp>
      <p:sp>
        <p:nvSpPr>
          <p:cNvPr id="14" name="Slide Number Placeholder 10"/>
          <p:cNvSpPr>
            <a:spLocks noGrp="1"/>
          </p:cNvSpPr>
          <p:nvPr>
            <p:ph type="sldNum" sz="quarter" idx="12"/>
          </p:nvPr>
        </p:nvSpPr>
        <p:spPr>
          <a:xfrm>
            <a:off x="8737600" y="6553200"/>
            <a:ext cx="2844800" cy="304800"/>
          </a:xfrm>
        </p:spPr>
        <p:txBody>
          <a:bodyPr/>
          <a:lstStyle>
            <a:lvl1pPr>
              <a:defRPr>
                <a:solidFill>
                  <a:srgbClr val="174782"/>
                </a:solidFill>
              </a:defRPr>
            </a:lvl1pPr>
          </a:lstStyle>
          <a:p>
            <a:fld id="{A829F25A-84D3-4F9E-BD6A-3ADD05BBF9F6}" type="slidenum">
              <a:rPr lang="en-US" altLang="en-US" smtClean="0"/>
              <a:pPr/>
              <a:t>‹#›</a:t>
            </a:fld>
            <a:endParaRPr lang="en-US" altLang="en-US" dirty="0"/>
          </a:p>
        </p:txBody>
      </p:sp>
    </p:spTree>
    <p:extLst>
      <p:ext uri="{BB962C8B-B14F-4D97-AF65-F5344CB8AC3E}">
        <p14:creationId xmlns:p14="http://schemas.microsoft.com/office/powerpoint/2010/main" val="24649976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09600" y="6553200"/>
            <a:ext cx="2844800" cy="304800"/>
          </a:xfrm>
        </p:spPr>
        <p:txBody>
          <a:bodyPr/>
          <a:lstStyle>
            <a:lvl1pPr>
              <a:defRPr/>
            </a:lvl1pPr>
          </a:lstStyle>
          <a:p>
            <a:pPr>
              <a:defRPr/>
            </a:pPr>
            <a:endParaRPr lang="en-US" dirty="0"/>
          </a:p>
        </p:txBody>
      </p:sp>
      <p:sp>
        <p:nvSpPr>
          <p:cNvPr id="11" name="Footer Placeholder 9"/>
          <p:cNvSpPr>
            <a:spLocks noGrp="1"/>
          </p:cNvSpPr>
          <p:nvPr>
            <p:ph type="ftr" sz="quarter" idx="11"/>
          </p:nvPr>
        </p:nvSpPr>
        <p:spPr>
          <a:xfrm>
            <a:off x="3962400" y="6553200"/>
            <a:ext cx="5181600" cy="304800"/>
          </a:xfrm>
        </p:spPr>
        <p:txBody>
          <a:bodyPr/>
          <a:lstStyle>
            <a:lvl1pPr>
              <a:defRPr/>
            </a:lvl1pPr>
          </a:lstStyle>
          <a:p>
            <a:pPr>
              <a:defRPr/>
            </a:pPr>
            <a:r>
              <a:rPr lang="en-US" dirty="0"/>
              <a:t>1</a:t>
            </a:r>
          </a:p>
        </p:txBody>
      </p:sp>
      <p:sp>
        <p:nvSpPr>
          <p:cNvPr id="18"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66441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609600" y="6553200"/>
            <a:ext cx="2844800" cy="304800"/>
          </a:xfrm>
        </p:spPr>
        <p:txBody>
          <a:bodyPr/>
          <a:lstStyle>
            <a:lvl1pPr>
              <a:defRPr/>
            </a:lvl1pPr>
          </a:lstStyle>
          <a:p>
            <a:pPr>
              <a:defRPr/>
            </a:pPr>
            <a:endParaRPr lang="en-US" dirty="0"/>
          </a:p>
        </p:txBody>
      </p:sp>
      <p:sp>
        <p:nvSpPr>
          <p:cNvPr id="17" name="Footer Placeholder 9"/>
          <p:cNvSpPr>
            <a:spLocks noGrp="1"/>
          </p:cNvSpPr>
          <p:nvPr>
            <p:ph type="ftr" sz="quarter" idx="11"/>
          </p:nvPr>
        </p:nvSpPr>
        <p:spPr>
          <a:xfrm>
            <a:off x="3962400" y="6553200"/>
            <a:ext cx="5181600" cy="304800"/>
          </a:xfrm>
        </p:spPr>
        <p:txBody>
          <a:bodyPr/>
          <a:lstStyle>
            <a:lvl1pPr>
              <a:defRPr/>
            </a:lvl1pPr>
          </a:lstStyle>
          <a:p>
            <a:pPr>
              <a:defRPr/>
            </a:pPr>
            <a:r>
              <a:rPr lang="en-US" dirty="0"/>
              <a:t>1</a:t>
            </a:r>
          </a:p>
        </p:txBody>
      </p:sp>
      <p:sp>
        <p:nvSpPr>
          <p:cNvPr id="18"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20" name="Content Placeholder 4"/>
          <p:cNvSpPr>
            <a:spLocks noGrp="1"/>
          </p:cNvSpPr>
          <p:nvPr>
            <p:ph sz="quarter" idx="13"/>
          </p:nvPr>
        </p:nvSpPr>
        <p:spPr>
          <a:xfrm>
            <a:off x="1320800" y="1143000"/>
            <a:ext cx="47752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6299200" y="5562600"/>
            <a:ext cx="5158317"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6299200" y="1143000"/>
            <a:ext cx="5181600" cy="4343400"/>
          </a:xfrm>
          <a:prstGeom prst="rect">
            <a:avLst/>
          </a:prstGeom>
        </p:spPr>
        <p:txBody>
          <a:bodyPr/>
          <a:lstStyle/>
          <a:p>
            <a:r>
              <a:rPr lang="en-US" dirty="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444731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609600" y="6553200"/>
            <a:ext cx="2844800" cy="304800"/>
          </a:xfrm>
        </p:spPr>
        <p:txBody>
          <a:bodyPr/>
          <a:lstStyle>
            <a:lvl1pPr>
              <a:defRPr/>
            </a:lvl1pPr>
          </a:lstStyle>
          <a:p>
            <a:pPr>
              <a:defRPr/>
            </a:pPr>
            <a:endParaRPr lang="en-US" dirty="0"/>
          </a:p>
        </p:txBody>
      </p:sp>
      <p:sp>
        <p:nvSpPr>
          <p:cNvPr id="12" name="Footer Placeholder 9"/>
          <p:cNvSpPr>
            <a:spLocks noGrp="1"/>
          </p:cNvSpPr>
          <p:nvPr>
            <p:ph type="ftr" sz="quarter" idx="11"/>
          </p:nvPr>
        </p:nvSpPr>
        <p:spPr>
          <a:xfrm>
            <a:off x="3962400" y="6553200"/>
            <a:ext cx="5181600" cy="304800"/>
          </a:xfrm>
        </p:spPr>
        <p:txBody>
          <a:bodyPr/>
          <a:lstStyle>
            <a:lvl1pPr>
              <a:defRPr/>
            </a:lvl1pPr>
          </a:lstStyle>
          <a:p>
            <a:pPr>
              <a:defRPr/>
            </a:pPr>
            <a:r>
              <a:rPr lang="en-US" dirty="0"/>
              <a:t>1</a:t>
            </a:r>
          </a:p>
        </p:txBody>
      </p:sp>
      <p:sp>
        <p:nvSpPr>
          <p:cNvPr id="17"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19"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1219200" y="1066800"/>
            <a:ext cx="4978400" cy="2895600"/>
          </a:xfrm>
          <a:prstGeom prst="rect">
            <a:avLst/>
          </a:prstGeom>
        </p:spPr>
        <p:txBody>
          <a:bodyPr/>
          <a:lstStyle/>
          <a:p>
            <a:r>
              <a:rPr lang="en-US" dirty="0"/>
              <a:t>Click icon to add picture</a:t>
            </a:r>
          </a:p>
        </p:txBody>
      </p:sp>
      <p:sp>
        <p:nvSpPr>
          <p:cNvPr id="21" name="Picture Placeholder 20"/>
          <p:cNvSpPr>
            <a:spLocks noGrp="1"/>
          </p:cNvSpPr>
          <p:nvPr>
            <p:ph type="pic" sz="quarter" idx="18"/>
          </p:nvPr>
        </p:nvSpPr>
        <p:spPr>
          <a:xfrm>
            <a:off x="6400800" y="1066800"/>
            <a:ext cx="5181600" cy="2895600"/>
          </a:xfrm>
          <a:prstGeom prst="rect">
            <a:avLst/>
          </a:prstGeom>
        </p:spPr>
        <p:txBody>
          <a:bodyPr/>
          <a:lstStyle/>
          <a:p>
            <a:r>
              <a:rPr lang="en-US" dirty="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88061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endParaRPr lang="en-US" dirty="0"/>
          </a:p>
        </p:txBody>
      </p:sp>
      <p:sp>
        <p:nvSpPr>
          <p:cNvPr id="7" name="Footer Placeholder 6"/>
          <p:cNvSpPr>
            <a:spLocks noGrp="1"/>
          </p:cNvSpPr>
          <p:nvPr>
            <p:ph type="ftr" sz="quarter" idx="15"/>
          </p:nvPr>
        </p:nvSpPr>
        <p:spPr/>
        <p:txBody>
          <a:bodyPr/>
          <a:lstStyle/>
          <a:p>
            <a:pPr>
              <a:defRPr/>
            </a:pPr>
            <a:r>
              <a:rPr lang="en-US" dirty="0"/>
              <a:t>1</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dirty="0"/>
          </a:p>
        </p:txBody>
      </p:sp>
      <p:sp>
        <p:nvSpPr>
          <p:cNvPr id="21" name="Picture Placeholder 20"/>
          <p:cNvSpPr>
            <a:spLocks noGrp="1"/>
          </p:cNvSpPr>
          <p:nvPr>
            <p:ph type="pic" sz="quarter" idx="17"/>
          </p:nvPr>
        </p:nvSpPr>
        <p:spPr>
          <a:xfrm>
            <a:off x="1219200" y="1066800"/>
            <a:ext cx="3352800" cy="2895600"/>
          </a:xfrm>
          <a:prstGeom prst="rect">
            <a:avLst/>
          </a:prstGeom>
        </p:spPr>
        <p:txBody>
          <a:bodyPr/>
          <a:lstStyle/>
          <a:p>
            <a:r>
              <a:rPr lang="en-US" dirty="0"/>
              <a:t>Click icon to add picture</a:t>
            </a:r>
          </a:p>
        </p:txBody>
      </p:sp>
      <p:sp>
        <p:nvSpPr>
          <p:cNvPr id="22" name="Picture Placeholder 20"/>
          <p:cNvSpPr>
            <a:spLocks noGrp="1"/>
          </p:cNvSpPr>
          <p:nvPr>
            <p:ph type="pic" sz="quarter" idx="18"/>
          </p:nvPr>
        </p:nvSpPr>
        <p:spPr>
          <a:xfrm>
            <a:off x="4724400" y="1066800"/>
            <a:ext cx="3352800" cy="2895600"/>
          </a:xfrm>
          <a:prstGeom prst="rect">
            <a:avLst/>
          </a:prstGeom>
        </p:spPr>
        <p:txBody>
          <a:bodyPr/>
          <a:lstStyle/>
          <a:p>
            <a:r>
              <a:rPr lang="en-US" dirty="0"/>
              <a:t>Click icon to add picture</a:t>
            </a:r>
          </a:p>
        </p:txBody>
      </p:sp>
      <p:sp>
        <p:nvSpPr>
          <p:cNvPr id="23" name="Picture Placeholder 20"/>
          <p:cNvSpPr>
            <a:spLocks noGrp="1"/>
          </p:cNvSpPr>
          <p:nvPr>
            <p:ph type="pic" sz="quarter" idx="19"/>
          </p:nvPr>
        </p:nvSpPr>
        <p:spPr>
          <a:xfrm>
            <a:off x="8229600" y="1066800"/>
            <a:ext cx="3352800" cy="2895600"/>
          </a:xfrm>
          <a:prstGeom prst="rect">
            <a:avLst/>
          </a:prstGeom>
        </p:spPr>
        <p:txBody>
          <a:bodyPr/>
          <a:lstStyle/>
          <a:p>
            <a:r>
              <a:rPr lang="en-US" dirty="0"/>
              <a:t>Click icon to add picture</a:t>
            </a:r>
          </a:p>
        </p:txBody>
      </p:sp>
      <p:sp>
        <p:nvSpPr>
          <p:cNvPr id="11"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59276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16000" y="1371600"/>
            <a:ext cx="10261600" cy="5029200"/>
          </a:xfrm>
          <a:prstGeom prst="rect">
            <a:avLst/>
          </a:prstGeom>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61930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1</a:t>
            </a:r>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310601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609600" y="6553200"/>
            <a:ext cx="28448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endParaRPr lang="en-US" dirty="0"/>
          </a:p>
        </p:txBody>
      </p:sp>
      <p:sp>
        <p:nvSpPr>
          <p:cNvPr id="8" name="Footer Placeholder 9"/>
          <p:cNvSpPr>
            <a:spLocks noGrp="1"/>
          </p:cNvSpPr>
          <p:nvPr>
            <p:ph type="ftr" sz="quarter" idx="3"/>
          </p:nvPr>
        </p:nvSpPr>
        <p:spPr>
          <a:xfrm>
            <a:off x="3962400" y="6553200"/>
            <a:ext cx="51816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r>
              <a:rPr lang="en-US" dirty="0"/>
              <a:t>1</a:t>
            </a:r>
          </a:p>
        </p:txBody>
      </p:sp>
      <p:sp>
        <p:nvSpPr>
          <p:cNvPr id="9" name="Slide Number Placeholder 10"/>
          <p:cNvSpPr>
            <a:spLocks noGrp="1"/>
          </p:cNvSpPr>
          <p:nvPr>
            <p:ph type="sldNum" sz="quarter" idx="4"/>
          </p:nvPr>
        </p:nvSpPr>
        <p:spPr>
          <a:xfrm>
            <a:off x="8737600" y="6553200"/>
            <a:ext cx="28448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dirty="0"/>
          </a:p>
        </p:txBody>
      </p:sp>
    </p:spTree>
    <p:extLst>
      <p:ext uri="{BB962C8B-B14F-4D97-AF65-F5344CB8AC3E}">
        <p14:creationId xmlns:p14="http://schemas.microsoft.com/office/powerpoint/2010/main" val="1496618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a.gov/REACH/spread-the-wor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42FE-E452-89F7-E834-22ABF0EDEE33}"/>
              </a:ext>
            </a:extLst>
          </p:cNvPr>
          <p:cNvSpPr>
            <a:spLocks noGrp="1"/>
          </p:cNvSpPr>
          <p:nvPr>
            <p:ph type="ctrTitle"/>
          </p:nvPr>
        </p:nvSpPr>
        <p:spPr>
          <a:xfrm>
            <a:off x="1166949" y="2130426"/>
            <a:ext cx="10110651" cy="1470025"/>
          </a:xfrm>
        </p:spPr>
        <p:txBody>
          <a:bodyPr/>
          <a:lstStyle/>
          <a:p>
            <a:r>
              <a:rPr lang="en-US" dirty="0"/>
              <a:t>San Francisco VA Health Care System Updates</a:t>
            </a:r>
          </a:p>
        </p:txBody>
      </p:sp>
      <p:sp>
        <p:nvSpPr>
          <p:cNvPr id="3" name="Subtitle 2">
            <a:extLst>
              <a:ext uri="{FF2B5EF4-FFF2-40B4-BE49-F238E27FC236}">
                <a16:creationId xmlns:a16="http://schemas.microsoft.com/office/drawing/2014/main" id="{7844567C-3319-B6F7-2D9D-C0749CD9D43C}"/>
              </a:ext>
            </a:extLst>
          </p:cNvPr>
          <p:cNvSpPr>
            <a:spLocks noGrp="1"/>
          </p:cNvSpPr>
          <p:nvPr>
            <p:ph type="subTitle" idx="1"/>
          </p:nvPr>
        </p:nvSpPr>
        <p:spPr>
          <a:xfrm>
            <a:off x="1166949" y="4436600"/>
            <a:ext cx="8229600" cy="1752600"/>
          </a:xfrm>
        </p:spPr>
        <p:txBody>
          <a:bodyPr/>
          <a:lstStyle/>
          <a:p>
            <a:r>
              <a:rPr lang="en-US" sz="2400" dirty="0"/>
              <a:t>Kathleen Mink, LCSW</a:t>
            </a:r>
          </a:p>
          <a:p>
            <a:r>
              <a:rPr lang="en-US" sz="2400" dirty="0"/>
              <a:t>Outreach Specialist/Health Systems Specialist</a:t>
            </a:r>
          </a:p>
          <a:p>
            <a:r>
              <a:rPr lang="en-US" sz="2400" dirty="0"/>
              <a:t>Office of Strategic Planning</a:t>
            </a:r>
          </a:p>
          <a:p>
            <a:endParaRPr lang="en-US" sz="2400" dirty="0"/>
          </a:p>
        </p:txBody>
      </p:sp>
      <p:sp>
        <p:nvSpPr>
          <p:cNvPr id="4" name="Slide Number Placeholder 3">
            <a:extLst>
              <a:ext uri="{FF2B5EF4-FFF2-40B4-BE49-F238E27FC236}">
                <a16:creationId xmlns:a16="http://schemas.microsoft.com/office/drawing/2014/main" id="{D0AFFE6A-17C7-3A35-F206-E721098ECFE0}"/>
              </a:ext>
            </a:extLst>
          </p:cNvPr>
          <p:cNvSpPr>
            <a:spLocks noGrp="1"/>
          </p:cNvSpPr>
          <p:nvPr>
            <p:ph type="sldNum" sz="quarter" idx="12"/>
          </p:nvPr>
        </p:nvSpPr>
        <p:spPr/>
        <p:txBody>
          <a:bodyPr/>
          <a:lstStyle/>
          <a:p>
            <a:fld id="{D6FA5AC5-3E16-4E3C-A3B7-2737D5907A5A}" type="slidenum">
              <a:rPr lang="en-US" altLang="en-US" smtClean="0"/>
              <a:pPr/>
              <a:t>1</a:t>
            </a:fld>
            <a:endParaRPr lang="en-US" altLang="en-US" dirty="0"/>
          </a:p>
        </p:txBody>
      </p:sp>
    </p:spTree>
    <p:extLst>
      <p:ext uri="{BB962C8B-B14F-4D97-AF65-F5344CB8AC3E}">
        <p14:creationId xmlns:p14="http://schemas.microsoft.com/office/powerpoint/2010/main" val="345532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203-10C7-AF10-54D0-2FF6D55F652C}"/>
              </a:ext>
            </a:extLst>
          </p:cNvPr>
          <p:cNvSpPr>
            <a:spLocks noGrp="1"/>
          </p:cNvSpPr>
          <p:nvPr>
            <p:ph type="title"/>
          </p:nvPr>
        </p:nvSpPr>
        <p:spPr/>
        <p:txBody>
          <a:bodyPr/>
          <a:lstStyle/>
          <a:p>
            <a:r>
              <a:rPr lang="en-US" cap="none" dirty="0">
                <a:latin typeface="Georgia" panose="02040502050405020303" pitchFamily="18" charset="0"/>
              </a:rPr>
              <a:t>SFVAHCS New Patient Hotline</a:t>
            </a:r>
          </a:p>
        </p:txBody>
      </p:sp>
      <p:sp>
        <p:nvSpPr>
          <p:cNvPr id="4" name="Slide Number Placeholder 3">
            <a:extLst>
              <a:ext uri="{FF2B5EF4-FFF2-40B4-BE49-F238E27FC236}">
                <a16:creationId xmlns:a16="http://schemas.microsoft.com/office/drawing/2014/main" id="{245E031D-D5EB-6FFD-57FE-4E042B5AE8FB}"/>
              </a:ext>
            </a:extLst>
          </p:cNvPr>
          <p:cNvSpPr>
            <a:spLocks noGrp="1"/>
          </p:cNvSpPr>
          <p:nvPr>
            <p:ph type="sldNum" sz="quarter" idx="12"/>
          </p:nvPr>
        </p:nvSpPr>
        <p:spPr/>
        <p:txBody>
          <a:bodyPr/>
          <a:lstStyle/>
          <a:p>
            <a:fld id="{A829F25A-84D3-4F9E-BD6A-3ADD05BBF9F6}" type="slidenum">
              <a:rPr lang="en-US" altLang="en-US" smtClean="0"/>
              <a:pPr/>
              <a:t>10</a:t>
            </a:fld>
            <a:endParaRPr lang="en-US" altLang="en-US" dirty="0"/>
          </a:p>
        </p:txBody>
      </p:sp>
      <p:sp>
        <p:nvSpPr>
          <p:cNvPr id="3" name="Content Placeholder 2">
            <a:extLst>
              <a:ext uri="{FF2B5EF4-FFF2-40B4-BE49-F238E27FC236}">
                <a16:creationId xmlns:a16="http://schemas.microsoft.com/office/drawing/2014/main" id="{86D783FC-85A0-5310-AC7A-BB67543CE8F4}"/>
              </a:ext>
            </a:extLst>
          </p:cNvPr>
          <p:cNvSpPr txBox="1">
            <a:spLocks/>
          </p:cNvSpPr>
          <p:nvPr/>
        </p:nvSpPr>
        <p:spPr>
          <a:xfrm>
            <a:off x="252929" y="1097587"/>
            <a:ext cx="4963885" cy="52305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b="1" dirty="0">
                <a:latin typeface="Georgia" panose="02040502050405020303" pitchFamily="18" charset="0"/>
                <a:ea typeface="Calibri" panose="020F0502020204030204" pitchFamily="34" charset="0"/>
                <a:cs typeface="Times New Roman" panose="02020603050405020304" pitchFamily="18" charset="0"/>
              </a:rPr>
              <a:t>Outreach</a:t>
            </a:r>
          </a:p>
          <a:p>
            <a:pPr marL="457200" lvl="1" indent="0">
              <a:spcBef>
                <a:spcPts val="0"/>
              </a:spcBef>
              <a:buFont typeface="Arial" panose="020B0604020202020204" pitchFamily="34" charset="0"/>
              <a:buNone/>
            </a:pPr>
            <a:endParaRPr lang="en-US" sz="1100" dirty="0">
              <a:latin typeface="Georgia" panose="02040502050405020303" pitchFamily="18" charset="0"/>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Launched in May 2023</a:t>
            </a:r>
          </a:p>
          <a:p>
            <a:pPr marL="457200" lvl="1" indent="0">
              <a:spcBef>
                <a:spcPts val="0"/>
              </a:spcBef>
              <a:buNone/>
            </a:pP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Operated Monday-Friday from 7:30 a.m. - 6:00 p.m.</a:t>
            </a:r>
          </a:p>
          <a:p>
            <a:pPr marL="457200" lvl="1" indent="0">
              <a:spcBef>
                <a:spcPts val="0"/>
              </a:spcBef>
              <a:buNone/>
            </a:pP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Direct Pathway to coordinate patient care for both New and Re-establishing Veterans</a:t>
            </a:r>
          </a:p>
          <a:p>
            <a:pPr marL="457200" lvl="1" indent="0">
              <a:spcBef>
                <a:spcPts val="0"/>
              </a:spcBef>
              <a:buNone/>
            </a:pP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Resource for SFVA Outreach team to connect patient with services at point of care while at outreach events in the community</a:t>
            </a:r>
          </a:p>
          <a:p>
            <a:pPr lvl="1">
              <a:spcBef>
                <a:spcPts val="0"/>
              </a:spcBef>
              <a:buFont typeface="Wingdings" panose="05000000000000000000" pitchFamily="2" charset="2"/>
              <a:buChar char=""/>
            </a:pP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
            </a:pPr>
            <a:r>
              <a:rPr lang="en-US" sz="2000" dirty="0">
                <a:latin typeface="Georgia" panose="02040502050405020303" pitchFamily="18" charset="0"/>
                <a:ea typeface="Calibri" panose="020F0502020204030204" pitchFamily="34" charset="0"/>
                <a:cs typeface="Times New Roman" panose="02020603050405020304" pitchFamily="18" charset="0"/>
              </a:rPr>
              <a:t>Promotional Flyer in development and will be shared widely internally and externally to VA</a:t>
            </a:r>
          </a:p>
          <a:p>
            <a:pPr lvl="1">
              <a:spcBef>
                <a:spcPts val="0"/>
              </a:spcBef>
              <a:buFont typeface="Wingdings" panose="05000000000000000000" pitchFamily="2" charset="2"/>
              <a:buChar char=""/>
            </a:pP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latin typeface="Georgia" panose="02040502050405020303" pitchFamily="18" charset="0"/>
            </a:endParaRPr>
          </a:p>
        </p:txBody>
      </p:sp>
      <p:pic>
        <p:nvPicPr>
          <p:cNvPr id="6" name="Picture 5">
            <a:extLst>
              <a:ext uri="{FF2B5EF4-FFF2-40B4-BE49-F238E27FC236}">
                <a16:creationId xmlns:a16="http://schemas.microsoft.com/office/drawing/2014/main" id="{9CA4FCC0-A74B-A81F-5FA0-4FA2B20A9BF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4897" y="1065886"/>
            <a:ext cx="3497120" cy="2331413"/>
          </a:xfrm>
          <a:prstGeom prst="rect">
            <a:avLst/>
          </a:prstGeom>
        </p:spPr>
      </p:pic>
      <p:pic>
        <p:nvPicPr>
          <p:cNvPr id="8" name="Picture 7">
            <a:extLst>
              <a:ext uri="{FF2B5EF4-FFF2-40B4-BE49-F238E27FC236}">
                <a16:creationId xmlns:a16="http://schemas.microsoft.com/office/drawing/2014/main" id="{DF8FF5C4-124E-1B5D-7823-12660469A3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7600" y="2231593"/>
            <a:ext cx="3201471" cy="4143080"/>
          </a:xfrm>
          <a:prstGeom prst="rect">
            <a:avLst/>
          </a:prstGeom>
        </p:spPr>
      </p:pic>
    </p:spTree>
    <p:extLst>
      <p:ext uri="{BB962C8B-B14F-4D97-AF65-F5344CB8AC3E}">
        <p14:creationId xmlns:p14="http://schemas.microsoft.com/office/powerpoint/2010/main" val="3172689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203-10C7-AF10-54D0-2FF6D55F652C}"/>
              </a:ext>
            </a:extLst>
          </p:cNvPr>
          <p:cNvSpPr>
            <a:spLocks noGrp="1"/>
          </p:cNvSpPr>
          <p:nvPr>
            <p:ph type="title"/>
          </p:nvPr>
        </p:nvSpPr>
        <p:spPr/>
        <p:txBody>
          <a:bodyPr/>
          <a:lstStyle/>
          <a:p>
            <a:r>
              <a:rPr lang="en-US" cap="none" dirty="0">
                <a:latin typeface="Georgia" panose="02040502050405020303" pitchFamily="18" charset="0"/>
              </a:rPr>
              <a:t>Community Outreach</a:t>
            </a:r>
          </a:p>
        </p:txBody>
      </p:sp>
      <p:sp>
        <p:nvSpPr>
          <p:cNvPr id="4" name="Slide Number Placeholder 3">
            <a:extLst>
              <a:ext uri="{FF2B5EF4-FFF2-40B4-BE49-F238E27FC236}">
                <a16:creationId xmlns:a16="http://schemas.microsoft.com/office/drawing/2014/main" id="{245E031D-D5EB-6FFD-57FE-4E042B5AE8FB}"/>
              </a:ext>
            </a:extLst>
          </p:cNvPr>
          <p:cNvSpPr>
            <a:spLocks noGrp="1"/>
          </p:cNvSpPr>
          <p:nvPr>
            <p:ph type="sldNum" sz="quarter" idx="12"/>
          </p:nvPr>
        </p:nvSpPr>
        <p:spPr/>
        <p:txBody>
          <a:bodyPr/>
          <a:lstStyle/>
          <a:p>
            <a:fld id="{A829F25A-84D3-4F9E-BD6A-3ADD05BBF9F6}" type="slidenum">
              <a:rPr lang="en-US" altLang="en-US" smtClean="0"/>
              <a:pPr/>
              <a:t>11</a:t>
            </a:fld>
            <a:endParaRPr lang="en-US" altLang="en-US" dirty="0"/>
          </a:p>
        </p:txBody>
      </p:sp>
      <p:sp>
        <p:nvSpPr>
          <p:cNvPr id="3" name="Content Placeholder 2">
            <a:extLst>
              <a:ext uri="{FF2B5EF4-FFF2-40B4-BE49-F238E27FC236}">
                <a16:creationId xmlns:a16="http://schemas.microsoft.com/office/drawing/2014/main" id="{86D783FC-85A0-5310-AC7A-BB67543CE8F4}"/>
              </a:ext>
            </a:extLst>
          </p:cNvPr>
          <p:cNvSpPr txBox="1">
            <a:spLocks/>
          </p:cNvSpPr>
          <p:nvPr/>
        </p:nvSpPr>
        <p:spPr>
          <a:xfrm>
            <a:off x="252930" y="1097587"/>
            <a:ext cx="2092706" cy="19084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b="1" dirty="0">
              <a:latin typeface="Georgia" panose="02040502050405020303" pitchFamily="18" charset="0"/>
              <a:ea typeface="Calibri" panose="020F0502020204030204" pitchFamily="34" charset="0"/>
              <a:cs typeface="Times New Roman" panose="02020603050405020304" pitchFamily="18" charset="0"/>
            </a:endParaRPr>
          </a:p>
          <a:p>
            <a:pPr marL="457200" lvl="1" indent="0">
              <a:spcBef>
                <a:spcPts val="0"/>
              </a:spcBef>
              <a:buFont typeface="Arial" panose="020B0604020202020204" pitchFamily="34" charset="0"/>
              <a:buNone/>
            </a:pPr>
            <a:endParaRPr lang="en-US" sz="1100" dirty="0">
              <a:latin typeface="Georgia" panose="02040502050405020303" pitchFamily="18" charset="0"/>
              <a:ea typeface="Calibri" panose="020F0502020204030204" pitchFamily="34" charset="0"/>
              <a:cs typeface="Times New Roman" panose="02020603050405020304" pitchFamily="18" charset="0"/>
            </a:endParaRPr>
          </a:p>
          <a:p>
            <a:pPr lvl="1">
              <a:spcBef>
                <a:spcPts val="0"/>
              </a:spcBef>
              <a:buFont typeface="Wingdings" panose="05000000000000000000" pitchFamily="2" charset="2"/>
              <a:buChar char=""/>
            </a:pPr>
            <a:endParaRPr lang="en-US" sz="2000" dirty="0">
              <a:latin typeface="Georgia" panose="02040502050405020303" pitchFamily="18"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latin typeface="Georgia" panose="02040502050405020303" pitchFamily="18" charset="0"/>
            </a:endParaRPr>
          </a:p>
        </p:txBody>
      </p:sp>
      <p:pic>
        <p:nvPicPr>
          <p:cNvPr id="11" name="Picture 10" descr="A picture containing text&#10;&#10;Description automatically generated">
            <a:extLst>
              <a:ext uri="{FF2B5EF4-FFF2-40B4-BE49-F238E27FC236}">
                <a16:creationId xmlns:a16="http://schemas.microsoft.com/office/drawing/2014/main" id="{C64372E3-B67A-5B9E-CAB0-24DEEF8C74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600" y="1097587"/>
            <a:ext cx="4180655" cy="4992836"/>
          </a:xfrm>
          <a:prstGeom prst="rect">
            <a:avLst/>
          </a:prstGeom>
        </p:spPr>
      </p:pic>
      <p:pic>
        <p:nvPicPr>
          <p:cNvPr id="13" name="Picture 12">
            <a:extLst>
              <a:ext uri="{FF2B5EF4-FFF2-40B4-BE49-F238E27FC236}">
                <a16:creationId xmlns:a16="http://schemas.microsoft.com/office/drawing/2014/main" id="{EA8B01D2-F0F2-F633-3C06-D372E1194C98}"/>
              </a:ext>
            </a:extLst>
          </p:cNvPr>
          <p:cNvPicPr>
            <a:picLocks noChangeAspect="1"/>
          </p:cNvPicPr>
          <p:nvPr/>
        </p:nvPicPr>
        <p:blipFill>
          <a:blip r:embed="rId3"/>
          <a:stretch>
            <a:fillRect/>
          </a:stretch>
        </p:blipFill>
        <p:spPr>
          <a:xfrm>
            <a:off x="1319523" y="3699108"/>
            <a:ext cx="3445027" cy="2398595"/>
          </a:xfrm>
          <a:prstGeom prst="rect">
            <a:avLst/>
          </a:prstGeom>
        </p:spPr>
      </p:pic>
      <p:pic>
        <p:nvPicPr>
          <p:cNvPr id="15" name="Picture 14">
            <a:extLst>
              <a:ext uri="{FF2B5EF4-FFF2-40B4-BE49-F238E27FC236}">
                <a16:creationId xmlns:a16="http://schemas.microsoft.com/office/drawing/2014/main" id="{0A027701-13F0-8E25-E23C-5A2B390EFB4E}"/>
              </a:ext>
            </a:extLst>
          </p:cNvPr>
          <p:cNvPicPr>
            <a:picLocks noChangeAspect="1"/>
          </p:cNvPicPr>
          <p:nvPr/>
        </p:nvPicPr>
        <p:blipFill>
          <a:blip r:embed="rId4"/>
          <a:stretch>
            <a:fillRect/>
          </a:stretch>
        </p:blipFill>
        <p:spPr>
          <a:xfrm>
            <a:off x="1299283" y="1073791"/>
            <a:ext cx="3485508" cy="2675264"/>
          </a:xfrm>
          <a:prstGeom prst="rect">
            <a:avLst/>
          </a:prstGeom>
        </p:spPr>
      </p:pic>
    </p:spTree>
    <p:extLst>
      <p:ext uri="{BB962C8B-B14F-4D97-AF65-F5344CB8AC3E}">
        <p14:creationId xmlns:p14="http://schemas.microsoft.com/office/powerpoint/2010/main" val="213900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EBB6-AEEE-BD50-8B3F-5DD5E055BB5B}"/>
              </a:ext>
            </a:extLst>
          </p:cNvPr>
          <p:cNvSpPr>
            <a:spLocks noGrp="1"/>
          </p:cNvSpPr>
          <p:nvPr>
            <p:ph type="ctrTitle"/>
          </p:nvPr>
        </p:nvSpPr>
        <p:spPr>
          <a:xfrm>
            <a:off x="1112195" y="2889183"/>
            <a:ext cx="9490954" cy="1470025"/>
          </a:xfrm>
        </p:spPr>
        <p:txBody>
          <a:bodyPr/>
          <a:lstStyle/>
          <a:p>
            <a:pPr algn="ctr"/>
            <a:r>
              <a:rPr lang="en-US" dirty="0"/>
              <a:t>Raising Awareness of </a:t>
            </a:r>
            <a:br>
              <a:rPr lang="en-US" dirty="0"/>
            </a:br>
            <a:r>
              <a:rPr lang="en-US" dirty="0"/>
              <a:t>Veteran Suicide Prevention</a:t>
            </a:r>
          </a:p>
        </p:txBody>
      </p:sp>
      <p:sp>
        <p:nvSpPr>
          <p:cNvPr id="4" name="Slide Number Placeholder 3">
            <a:extLst>
              <a:ext uri="{FF2B5EF4-FFF2-40B4-BE49-F238E27FC236}">
                <a16:creationId xmlns:a16="http://schemas.microsoft.com/office/drawing/2014/main" id="{7EAF5557-4BC7-B4E6-AF00-35425534B434}"/>
              </a:ext>
            </a:extLst>
          </p:cNvPr>
          <p:cNvSpPr>
            <a:spLocks noGrp="1"/>
          </p:cNvSpPr>
          <p:nvPr>
            <p:ph type="sldNum" sz="quarter" idx="12"/>
          </p:nvPr>
        </p:nvSpPr>
        <p:spPr/>
        <p:txBody>
          <a:bodyPr/>
          <a:lstStyle/>
          <a:p>
            <a:fld id="{D6FA5AC5-3E16-4E3C-A3B7-2737D5907A5A}" type="slidenum">
              <a:rPr lang="en-US" altLang="en-US" smtClean="0"/>
              <a:pPr/>
              <a:t>12</a:t>
            </a:fld>
            <a:endParaRPr lang="en-US" altLang="en-US" dirty="0"/>
          </a:p>
        </p:txBody>
      </p:sp>
    </p:spTree>
    <p:extLst>
      <p:ext uri="{BB962C8B-B14F-4D97-AF65-F5344CB8AC3E}">
        <p14:creationId xmlns:p14="http://schemas.microsoft.com/office/powerpoint/2010/main" val="10542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67D9-BF5F-2B79-D10E-FD0ABA13FFA0}"/>
              </a:ext>
            </a:extLst>
          </p:cNvPr>
          <p:cNvSpPr>
            <a:spLocks noGrp="1"/>
          </p:cNvSpPr>
          <p:nvPr>
            <p:ph type="title"/>
          </p:nvPr>
        </p:nvSpPr>
        <p:spPr/>
        <p:txBody>
          <a:bodyPr/>
          <a:lstStyle/>
          <a:p>
            <a:r>
              <a:rPr lang="en-US" sz="2400" b="1" cap="none" dirty="0"/>
              <a:t>Suicide Prevention Awareness Month Events</a:t>
            </a:r>
            <a:endParaRPr lang="en-US" cap="none" dirty="0"/>
          </a:p>
        </p:txBody>
      </p:sp>
      <p:sp>
        <p:nvSpPr>
          <p:cNvPr id="4" name="Slide Number Placeholder 3">
            <a:extLst>
              <a:ext uri="{FF2B5EF4-FFF2-40B4-BE49-F238E27FC236}">
                <a16:creationId xmlns:a16="http://schemas.microsoft.com/office/drawing/2014/main" id="{05217E8A-53C5-D38F-DF6E-224E7F93267E}"/>
              </a:ext>
            </a:extLst>
          </p:cNvPr>
          <p:cNvSpPr>
            <a:spLocks noGrp="1"/>
          </p:cNvSpPr>
          <p:nvPr>
            <p:ph type="sldNum" sz="quarter" idx="12"/>
          </p:nvPr>
        </p:nvSpPr>
        <p:spPr/>
        <p:txBody>
          <a:bodyPr/>
          <a:lstStyle/>
          <a:p>
            <a:fld id="{A829F25A-84D3-4F9E-BD6A-3ADD05BBF9F6}" type="slidenum">
              <a:rPr lang="en-US" altLang="en-US" smtClean="0"/>
              <a:pPr/>
              <a:t>13</a:t>
            </a:fld>
            <a:endParaRPr lang="en-US" altLang="en-US" dirty="0"/>
          </a:p>
        </p:txBody>
      </p:sp>
      <p:sp>
        <p:nvSpPr>
          <p:cNvPr id="6" name="Content Placeholder 5">
            <a:extLst>
              <a:ext uri="{FF2B5EF4-FFF2-40B4-BE49-F238E27FC236}">
                <a16:creationId xmlns:a16="http://schemas.microsoft.com/office/drawing/2014/main" id="{7F0D891A-6572-2256-E8E7-13D5FB3259EC}"/>
              </a:ext>
            </a:extLst>
          </p:cNvPr>
          <p:cNvSpPr>
            <a:spLocks noGrp="1"/>
          </p:cNvSpPr>
          <p:nvPr>
            <p:ph idx="1"/>
          </p:nvPr>
        </p:nvSpPr>
        <p:spPr/>
        <p:txBody>
          <a:bodyPr/>
          <a:lstStyle/>
          <a:p>
            <a:pPr>
              <a:buFont typeface="Wingdings" panose="05000000000000000000" pitchFamily="2" charset="2"/>
              <a:buChar char="Ø"/>
            </a:pPr>
            <a:r>
              <a:rPr lang="en-US" sz="2000" b="1" dirty="0">
                <a:latin typeface="Georgia" panose="02040502050405020303" pitchFamily="18" charset="0"/>
              </a:rPr>
              <a:t>Trainings:</a:t>
            </a:r>
          </a:p>
          <a:p>
            <a:pPr lvl="1"/>
            <a:r>
              <a:rPr lang="en-US" sz="1600" dirty="0">
                <a:effectLst/>
                <a:latin typeface="Georgia" panose="02040502050405020303" pitchFamily="18" charset="0"/>
                <a:ea typeface="Times New Roman" panose="02020603050405020304" pitchFamily="18" charset="0"/>
              </a:rPr>
              <a:t>Lethal Means Safety Counseling (for community partners)</a:t>
            </a:r>
          </a:p>
          <a:p>
            <a:pPr lvl="1"/>
            <a:r>
              <a:rPr lang="en-US" sz="1600" dirty="0">
                <a:effectLst/>
                <a:latin typeface="Georgia" panose="02040502050405020303" pitchFamily="18" charset="0"/>
                <a:ea typeface="Times New Roman" panose="02020603050405020304" pitchFamily="18" charset="0"/>
              </a:rPr>
              <a:t>Lock Box Distribution (for Veterans &amp; community partners)</a:t>
            </a:r>
          </a:p>
          <a:p>
            <a:pPr lvl="1"/>
            <a:r>
              <a:rPr lang="en-US" sz="1600" dirty="0">
                <a:effectLst/>
                <a:latin typeface="Georgia" panose="02040502050405020303" pitchFamily="18" charset="0"/>
                <a:ea typeface="Times New Roman" panose="02020603050405020304" pitchFamily="18" charset="0"/>
              </a:rPr>
              <a:t>Assessment and Management of Suicide Risk (for clinicians)</a:t>
            </a:r>
          </a:p>
          <a:p>
            <a:pPr lvl="1"/>
            <a:r>
              <a:rPr lang="fr-FR" sz="1600" dirty="0">
                <a:effectLst/>
                <a:latin typeface="Georgia" panose="02040502050405020303" pitchFamily="18" charset="0"/>
                <a:ea typeface="Times New Roman" panose="02020603050405020304" pitchFamily="18" charset="0"/>
              </a:rPr>
              <a:t>Acute Suicide Interventions (for </a:t>
            </a:r>
            <a:r>
              <a:rPr lang="fr-FR" sz="1600" dirty="0" err="1">
                <a:effectLst/>
                <a:latin typeface="Georgia" panose="02040502050405020303" pitchFamily="18" charset="0"/>
                <a:ea typeface="Times New Roman" panose="02020603050405020304" pitchFamily="18" charset="0"/>
              </a:rPr>
              <a:t>clinicians</a:t>
            </a:r>
            <a:r>
              <a:rPr lang="fr-FR" sz="1600" dirty="0">
                <a:effectLst/>
                <a:latin typeface="Georgia" panose="02040502050405020303" pitchFamily="18" charset="0"/>
                <a:ea typeface="Times New Roman" panose="02020603050405020304" pitchFamily="18" charset="0"/>
              </a:rPr>
              <a:t>)</a:t>
            </a:r>
            <a:endParaRPr lang="en-US" sz="1600" dirty="0">
              <a:latin typeface="Georgia" panose="02040502050405020303" pitchFamily="18" charset="0"/>
            </a:endParaRPr>
          </a:p>
          <a:p>
            <a:pPr>
              <a:buFont typeface="Wingdings" panose="05000000000000000000" pitchFamily="2" charset="2"/>
              <a:buChar char="Ø"/>
            </a:pPr>
            <a:r>
              <a:rPr lang="en-US" sz="2000" b="1" dirty="0">
                <a:latin typeface="Georgia" panose="02040502050405020303" pitchFamily="18" charset="0"/>
              </a:rPr>
              <a:t>Events:</a:t>
            </a:r>
          </a:p>
          <a:p>
            <a:pPr lvl="1"/>
            <a:r>
              <a:rPr lang="en-US" sz="1600" dirty="0">
                <a:effectLst/>
                <a:latin typeface="Georgia" panose="02040502050405020303" pitchFamily="18" charset="0"/>
                <a:ea typeface="Times New Roman" panose="02020603050405020304" pitchFamily="18" charset="0"/>
              </a:rPr>
              <a:t>Sonoma County Veterans Art Day (Petaluma)</a:t>
            </a:r>
          </a:p>
          <a:p>
            <a:pPr lvl="1"/>
            <a:r>
              <a:rPr lang="en-US" sz="1600" dirty="0">
                <a:effectLst/>
                <a:latin typeface="Georgia" panose="02040502050405020303" pitchFamily="18" charset="0"/>
                <a:ea typeface="Times New Roman" panose="02020603050405020304" pitchFamily="18" charset="0"/>
              </a:rPr>
              <a:t>Connection is Prevention at the Old Courthouse Square (Santa Rosa)</a:t>
            </a:r>
          </a:p>
          <a:p>
            <a:pPr lvl="1"/>
            <a:r>
              <a:rPr lang="en-US" sz="1600" dirty="0">
                <a:effectLst/>
                <a:latin typeface="Georgia" panose="02040502050405020303" pitchFamily="18" charset="0"/>
                <a:ea typeface="Times New Roman" panose="02020603050405020304" pitchFamily="18" charset="0"/>
              </a:rPr>
              <a:t>Out of the Darkness Community Walk (SF &amp; Humbold</a:t>
            </a:r>
            <a:r>
              <a:rPr lang="en-US" sz="1600" dirty="0">
                <a:latin typeface="Georgia" panose="02040502050405020303" pitchFamily="18" charset="0"/>
                <a:ea typeface="Times New Roman" panose="02020603050405020304" pitchFamily="18" charset="0"/>
              </a:rPr>
              <a:t>t)</a:t>
            </a:r>
            <a:endParaRPr lang="en-US" sz="1600" dirty="0">
              <a:latin typeface="Georgia" panose="02040502050405020303" pitchFamily="18" charset="0"/>
            </a:endParaRPr>
          </a:p>
          <a:p>
            <a:pPr>
              <a:buFont typeface="Wingdings" panose="05000000000000000000" pitchFamily="2" charset="2"/>
              <a:buChar char="Ø"/>
            </a:pPr>
            <a:r>
              <a:rPr lang="en-US" sz="2000" b="1" dirty="0">
                <a:latin typeface="Georgia" panose="02040502050405020303" pitchFamily="18" charset="0"/>
              </a:rPr>
              <a:t>Research</a:t>
            </a:r>
            <a:r>
              <a:rPr lang="en-US" sz="2000" dirty="0">
                <a:latin typeface="Georgia" panose="02040502050405020303" pitchFamily="18" charset="0"/>
              </a:rPr>
              <a:t>:</a:t>
            </a:r>
          </a:p>
          <a:p>
            <a:pPr lvl="1"/>
            <a:r>
              <a:rPr lang="en-US" sz="1600" dirty="0">
                <a:effectLst/>
                <a:latin typeface="Georgia" panose="02040502050405020303" pitchFamily="18" charset="0"/>
                <a:ea typeface="Times New Roman" panose="02020603050405020304" pitchFamily="18" charset="0"/>
              </a:rPr>
              <a:t>Clinician Response to Postvention: A Retrospective Analysis</a:t>
            </a:r>
            <a:r>
              <a:rPr lang="en-US" sz="1600" dirty="0">
                <a:latin typeface="Georgia" panose="02040502050405020303" pitchFamily="18" charset="0"/>
                <a:ea typeface="Times New Roman" panose="02020603050405020304" pitchFamily="18" charset="0"/>
              </a:rPr>
              <a:t> of Response Effects on Clinician Practice &amp; Retention</a:t>
            </a:r>
          </a:p>
          <a:p>
            <a:pPr>
              <a:buFont typeface="Wingdings" panose="05000000000000000000" pitchFamily="2" charset="2"/>
              <a:buChar char="Ø"/>
            </a:pPr>
            <a:r>
              <a:rPr lang="en-US" sz="2000" b="1" dirty="0">
                <a:latin typeface="Georgia" panose="02040502050405020303" pitchFamily="18" charset="0"/>
              </a:rPr>
              <a:t>Social Media:</a:t>
            </a:r>
          </a:p>
          <a:p>
            <a:pPr lvl="1"/>
            <a:r>
              <a:rPr lang="en-US" sz="1600" dirty="0">
                <a:latin typeface="Georgia" panose="02040502050405020303" pitchFamily="18" charset="0"/>
              </a:rPr>
              <a:t>PSAs on SFVAHCS’ Facebook &amp; Twitter pages</a:t>
            </a:r>
          </a:p>
          <a:p>
            <a:endParaRPr lang="en-US" sz="2000" dirty="0">
              <a:latin typeface="Georgia" panose="02040502050405020303" pitchFamily="18" charset="0"/>
            </a:endParaRPr>
          </a:p>
        </p:txBody>
      </p:sp>
    </p:spTree>
    <p:extLst>
      <p:ext uri="{BB962C8B-B14F-4D97-AF65-F5344CB8AC3E}">
        <p14:creationId xmlns:p14="http://schemas.microsoft.com/office/powerpoint/2010/main" val="3950675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C1F1-206F-FFEB-649B-8BF1DAC5ADE1}"/>
              </a:ext>
            </a:extLst>
          </p:cNvPr>
          <p:cNvSpPr>
            <a:spLocks noGrp="1"/>
          </p:cNvSpPr>
          <p:nvPr>
            <p:ph type="title"/>
          </p:nvPr>
        </p:nvSpPr>
        <p:spPr/>
        <p:txBody>
          <a:bodyPr/>
          <a:lstStyle/>
          <a:p>
            <a:r>
              <a:rPr lang="en-US" sz="2000" b="1" cap="none" dirty="0">
                <a:latin typeface="Georgia" panose="02040502050405020303" pitchFamily="18" charset="0"/>
                <a:cs typeface="Arial"/>
              </a:rPr>
              <a:t>Don’t Wait. Reach Out.</a:t>
            </a:r>
            <a:endParaRPr lang="en-US" cap="none"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A6D05224-AD2B-03A0-3DFE-666A1058CC18}"/>
              </a:ext>
            </a:extLst>
          </p:cNvPr>
          <p:cNvSpPr>
            <a:spLocks noGrp="1"/>
          </p:cNvSpPr>
          <p:nvPr>
            <p:ph type="sldNum" sz="quarter" idx="12"/>
          </p:nvPr>
        </p:nvSpPr>
        <p:spPr/>
        <p:txBody>
          <a:bodyPr/>
          <a:lstStyle/>
          <a:p>
            <a:fld id="{A829F25A-84D3-4F9E-BD6A-3ADD05BBF9F6}" type="slidenum">
              <a:rPr lang="en-US" altLang="en-US" smtClean="0"/>
              <a:pPr/>
              <a:t>14</a:t>
            </a:fld>
            <a:endParaRPr lang="en-US" altLang="en-US" dirty="0"/>
          </a:p>
        </p:txBody>
      </p:sp>
      <p:pic>
        <p:nvPicPr>
          <p:cNvPr id="3" name="Content Placeholder 3">
            <a:extLst>
              <a:ext uri="{FF2B5EF4-FFF2-40B4-BE49-F238E27FC236}">
                <a16:creationId xmlns:a16="http://schemas.microsoft.com/office/drawing/2014/main" id="{D82BB97C-0DEF-ABFF-047A-3FC598957CC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65200" y="957888"/>
            <a:ext cx="10261600" cy="4778826"/>
          </a:xfrm>
        </p:spPr>
      </p:pic>
      <p:sp>
        <p:nvSpPr>
          <p:cNvPr id="7" name="TextBox 6">
            <a:extLst>
              <a:ext uri="{FF2B5EF4-FFF2-40B4-BE49-F238E27FC236}">
                <a16:creationId xmlns:a16="http://schemas.microsoft.com/office/drawing/2014/main" id="{A5DC8BA7-F236-F2B9-E913-D297B42F271A}"/>
              </a:ext>
            </a:extLst>
          </p:cNvPr>
          <p:cNvSpPr txBox="1"/>
          <p:nvPr/>
        </p:nvSpPr>
        <p:spPr>
          <a:xfrm>
            <a:off x="285162" y="5770212"/>
            <a:ext cx="11297238" cy="923330"/>
          </a:xfrm>
          <a:prstGeom prst="rect">
            <a:avLst/>
          </a:prstGeom>
          <a:noFill/>
        </p:spPr>
        <p:txBody>
          <a:bodyPr wrap="square">
            <a:spAutoFit/>
          </a:bodyPr>
          <a:lstStyle/>
          <a:p>
            <a:pPr algn="ctr"/>
            <a:r>
              <a:rPr lang="en-US" dirty="0">
                <a:latin typeface="Georgia" panose="02040502050405020303" pitchFamily="18" charset="0"/>
              </a:rPr>
              <a:t>Downloadable materials for both VA internal and external audiences will be available at </a:t>
            </a:r>
            <a:r>
              <a:rPr lang="en-US" dirty="0">
                <a:latin typeface="Georgia" panose="02040502050405020303" pitchFamily="18" charset="0"/>
                <a:hlinkClick r:id="rId4"/>
              </a:rPr>
              <a:t>https://www.va.gov/REACH/spread-the-word</a:t>
            </a:r>
            <a:r>
              <a:rPr lang="en-US" dirty="0">
                <a:latin typeface="Georgia" panose="02040502050405020303" pitchFamily="18" charset="0"/>
              </a:rPr>
              <a:t>. </a:t>
            </a:r>
          </a:p>
          <a:p>
            <a:endParaRPr lang="en-US" dirty="0">
              <a:latin typeface="Georgia" panose="02040502050405020303" pitchFamily="18" charset="0"/>
            </a:endParaRPr>
          </a:p>
        </p:txBody>
      </p:sp>
    </p:spTree>
    <p:extLst>
      <p:ext uri="{BB962C8B-B14F-4D97-AF65-F5344CB8AC3E}">
        <p14:creationId xmlns:p14="http://schemas.microsoft.com/office/powerpoint/2010/main" val="2153120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C1F1-206F-FFEB-649B-8BF1DAC5ADE1}"/>
              </a:ext>
            </a:extLst>
          </p:cNvPr>
          <p:cNvSpPr>
            <a:spLocks noGrp="1"/>
          </p:cNvSpPr>
          <p:nvPr>
            <p:ph type="title"/>
          </p:nvPr>
        </p:nvSpPr>
        <p:spPr/>
        <p:txBody>
          <a:bodyPr/>
          <a:lstStyle/>
          <a:p>
            <a:r>
              <a:rPr lang="en-US" sz="2000" b="1" i="0" u="none" strike="noStrike" cap="none" dirty="0">
                <a:effectLst/>
                <a:latin typeface="Georgia" panose="02040502050405020303" pitchFamily="18" charset="0"/>
              </a:rPr>
              <a:t>COMPACT </a:t>
            </a:r>
            <a:r>
              <a:rPr lang="en-US" sz="2400" b="1" i="0" u="none" strike="noStrike" cap="none" dirty="0">
                <a:effectLst/>
                <a:latin typeface="Georgia" panose="02040502050405020303" pitchFamily="18" charset="0"/>
              </a:rPr>
              <a:t>Act</a:t>
            </a:r>
            <a:r>
              <a:rPr lang="en-US" sz="2000" b="1" i="0" u="none" strike="noStrike" cap="none" dirty="0">
                <a:effectLst/>
                <a:latin typeface="Georgia" panose="02040502050405020303" pitchFamily="18" charset="0"/>
              </a:rPr>
              <a:t> Campaign Expansion </a:t>
            </a:r>
            <a:endParaRPr lang="en-US" cap="none"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A6D05224-AD2B-03A0-3DFE-666A1058CC18}"/>
              </a:ext>
            </a:extLst>
          </p:cNvPr>
          <p:cNvSpPr>
            <a:spLocks noGrp="1"/>
          </p:cNvSpPr>
          <p:nvPr>
            <p:ph type="sldNum" sz="quarter" idx="12"/>
          </p:nvPr>
        </p:nvSpPr>
        <p:spPr/>
        <p:txBody>
          <a:bodyPr/>
          <a:lstStyle/>
          <a:p>
            <a:fld id="{A829F25A-84D3-4F9E-BD6A-3ADD05BBF9F6}" type="slidenum">
              <a:rPr lang="en-US" altLang="en-US" smtClean="0"/>
              <a:pPr/>
              <a:t>15</a:t>
            </a:fld>
            <a:endParaRPr lang="en-US" altLang="en-US" dirty="0"/>
          </a:p>
        </p:txBody>
      </p:sp>
      <p:sp>
        <p:nvSpPr>
          <p:cNvPr id="6" name="Content Placeholder 5">
            <a:extLst>
              <a:ext uri="{FF2B5EF4-FFF2-40B4-BE49-F238E27FC236}">
                <a16:creationId xmlns:a16="http://schemas.microsoft.com/office/drawing/2014/main" id="{3F395D45-B55E-8F0A-3071-E4B80120B56D}"/>
              </a:ext>
            </a:extLst>
          </p:cNvPr>
          <p:cNvSpPr>
            <a:spLocks noGrp="1"/>
          </p:cNvSpPr>
          <p:nvPr>
            <p:ph idx="1"/>
          </p:nvPr>
        </p:nvSpPr>
        <p:spPr>
          <a:xfrm>
            <a:off x="802981" y="1207142"/>
            <a:ext cx="10261600" cy="5181600"/>
          </a:xfrm>
        </p:spPr>
        <p:txBody>
          <a:bodyPr/>
          <a:lstStyle/>
          <a:p>
            <a:r>
              <a:rPr lang="en-US" sz="2600" dirty="0">
                <a:solidFill>
                  <a:srgbClr val="333333"/>
                </a:solidFill>
                <a:latin typeface="Georgia" panose="02040502050405020303" pitchFamily="18" charset="0"/>
              </a:rPr>
              <a:t>Approximately 30,000 Veterans accessed COMPACT Act benefits to date</a:t>
            </a:r>
          </a:p>
          <a:p>
            <a:r>
              <a:rPr lang="en-US" sz="2600" dirty="0">
                <a:solidFill>
                  <a:srgbClr val="333333"/>
                </a:solidFill>
                <a:latin typeface="Georgia" panose="02040502050405020303" pitchFamily="18" charset="0"/>
              </a:rPr>
              <a:t>A</a:t>
            </a:r>
            <a:r>
              <a:rPr lang="en-US" sz="2600" b="0" i="0" dirty="0">
                <a:solidFill>
                  <a:srgbClr val="333333"/>
                </a:solidFill>
                <a:effectLst/>
                <a:latin typeface="Georgia" panose="02040502050405020303" pitchFamily="18" charset="0"/>
              </a:rPr>
              <a:t> post implementation gap analysis completed this spring </a:t>
            </a:r>
          </a:p>
          <a:p>
            <a:pPr lvl="1"/>
            <a:r>
              <a:rPr lang="en-US" sz="2200" dirty="0">
                <a:solidFill>
                  <a:srgbClr val="333333"/>
                </a:solidFill>
                <a:latin typeface="Georgia" panose="02040502050405020303" pitchFamily="18" charset="0"/>
              </a:rPr>
              <a:t>H</a:t>
            </a:r>
            <a:r>
              <a:rPr lang="en-US" sz="2200" b="0" i="0" dirty="0">
                <a:solidFill>
                  <a:srgbClr val="333333"/>
                </a:solidFill>
                <a:effectLst/>
                <a:latin typeface="Georgia" panose="02040502050405020303" pitchFamily="18" charset="0"/>
              </a:rPr>
              <a:t>ighlighted the complexity of care delivery afforded by COMPACT Act </a:t>
            </a:r>
          </a:p>
          <a:p>
            <a:pPr lvl="1"/>
            <a:r>
              <a:rPr lang="en-US" sz="2200" dirty="0">
                <a:solidFill>
                  <a:srgbClr val="333333"/>
                </a:solidFill>
                <a:latin typeface="Georgia" panose="02040502050405020303" pitchFamily="18" charset="0"/>
              </a:rPr>
              <a:t>N</a:t>
            </a:r>
            <a:r>
              <a:rPr lang="en-US" sz="2200" b="0" i="0" dirty="0">
                <a:solidFill>
                  <a:srgbClr val="333333"/>
                </a:solidFill>
                <a:effectLst/>
                <a:latin typeface="Georgia" panose="02040502050405020303" pitchFamily="18" charset="0"/>
              </a:rPr>
              <a:t>eed for a singular point of contact at each facility</a:t>
            </a:r>
          </a:p>
          <a:p>
            <a:r>
              <a:rPr lang="en-US" sz="2600" dirty="0">
                <a:solidFill>
                  <a:srgbClr val="333333"/>
                </a:solidFill>
                <a:latin typeface="Georgia" panose="02040502050405020303" pitchFamily="18" charset="0"/>
              </a:rPr>
              <a:t>By September 30, 2023 all VA HCS across the enterprise: </a:t>
            </a:r>
          </a:p>
          <a:p>
            <a:pPr lvl="1"/>
            <a:r>
              <a:rPr lang="en-US" sz="2200" dirty="0">
                <a:solidFill>
                  <a:srgbClr val="333333"/>
                </a:solidFill>
                <a:latin typeface="Georgia" panose="02040502050405020303" pitchFamily="18" charset="0"/>
              </a:rPr>
              <a:t>Will have a dedicated COMPACT Act Coordinator </a:t>
            </a:r>
            <a:r>
              <a:rPr lang="en-US" sz="2200" b="0" i="0" dirty="0">
                <a:solidFill>
                  <a:srgbClr val="333333"/>
                </a:solidFill>
                <a:effectLst/>
                <a:latin typeface="Georgia" panose="02040502050405020303" pitchFamily="18" charset="0"/>
              </a:rPr>
              <a:t>to ensure all care is received</a:t>
            </a:r>
          </a:p>
          <a:p>
            <a:pPr lvl="1"/>
            <a:r>
              <a:rPr lang="en-US" sz="2200" dirty="0">
                <a:solidFill>
                  <a:srgbClr val="333333"/>
                </a:solidFill>
                <a:latin typeface="Georgia" panose="02040502050405020303" pitchFamily="18" charset="0"/>
              </a:rPr>
              <a:t>T</a:t>
            </a:r>
            <a:r>
              <a:rPr lang="en-US" sz="2200" b="0" i="0" dirty="0">
                <a:solidFill>
                  <a:srgbClr val="333333"/>
                </a:solidFill>
                <a:effectLst/>
                <a:latin typeface="Georgia" panose="02040502050405020303" pitchFamily="18" charset="0"/>
              </a:rPr>
              <a:t>ransitions are safe and comprehensive</a:t>
            </a:r>
          </a:p>
          <a:p>
            <a:pPr lvl="1"/>
            <a:r>
              <a:rPr lang="en-US" sz="2200" b="0" i="0" dirty="0">
                <a:solidFill>
                  <a:srgbClr val="333333"/>
                </a:solidFill>
                <a:effectLst/>
                <a:latin typeface="Georgia" panose="02040502050405020303" pitchFamily="18" charset="0"/>
              </a:rPr>
              <a:t>Veterans are not billed for COMPACT related care</a:t>
            </a:r>
          </a:p>
          <a:p>
            <a:r>
              <a:rPr lang="en-US" sz="2400" dirty="0">
                <a:solidFill>
                  <a:schemeClr val="tx1"/>
                </a:solidFill>
              </a:rPr>
              <a:t>SFVAHCS appointed Mental Health Service as lead on the initiative</a:t>
            </a:r>
          </a:p>
          <a:p>
            <a:pPr marL="0" indent="0">
              <a:buNone/>
            </a:pPr>
            <a:endParaRPr lang="en-US" sz="2600" b="0" i="0" dirty="0">
              <a:solidFill>
                <a:srgbClr val="333333"/>
              </a:solidFill>
              <a:effectLst/>
              <a:latin typeface="Georgia" panose="02040502050405020303" pitchFamily="18" charset="0"/>
            </a:endParaRPr>
          </a:p>
          <a:p>
            <a:endParaRPr lang="en-US" sz="2600" dirty="0">
              <a:latin typeface="Georgia" panose="02040502050405020303" pitchFamily="18" charset="0"/>
            </a:endParaRPr>
          </a:p>
        </p:txBody>
      </p:sp>
    </p:spTree>
    <p:extLst>
      <p:ext uri="{BB962C8B-B14F-4D97-AF65-F5344CB8AC3E}">
        <p14:creationId xmlns:p14="http://schemas.microsoft.com/office/powerpoint/2010/main" val="356056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5EBB6-AEEE-BD50-8B3F-5DD5E055BB5B}"/>
              </a:ext>
            </a:extLst>
          </p:cNvPr>
          <p:cNvSpPr>
            <a:spLocks noGrp="1"/>
          </p:cNvSpPr>
          <p:nvPr>
            <p:ph type="ctrTitle"/>
          </p:nvPr>
        </p:nvSpPr>
        <p:spPr>
          <a:xfrm>
            <a:off x="1354831" y="2809997"/>
            <a:ext cx="9144000" cy="1470025"/>
          </a:xfrm>
        </p:spPr>
        <p:txBody>
          <a:bodyPr/>
          <a:lstStyle/>
          <a:p>
            <a:r>
              <a:rPr lang="en-US" dirty="0"/>
              <a:t>Expansion of Medical and Specialty Services – South and North Santa Rosa VA Clinics</a:t>
            </a:r>
          </a:p>
        </p:txBody>
      </p:sp>
      <p:sp>
        <p:nvSpPr>
          <p:cNvPr id="4" name="Slide Number Placeholder 3">
            <a:extLst>
              <a:ext uri="{FF2B5EF4-FFF2-40B4-BE49-F238E27FC236}">
                <a16:creationId xmlns:a16="http://schemas.microsoft.com/office/drawing/2014/main" id="{7EAF5557-4BC7-B4E6-AF00-35425534B434}"/>
              </a:ext>
            </a:extLst>
          </p:cNvPr>
          <p:cNvSpPr>
            <a:spLocks noGrp="1"/>
          </p:cNvSpPr>
          <p:nvPr>
            <p:ph type="sldNum" sz="quarter" idx="12"/>
          </p:nvPr>
        </p:nvSpPr>
        <p:spPr/>
        <p:txBody>
          <a:bodyPr/>
          <a:lstStyle/>
          <a:p>
            <a:fld id="{D6FA5AC5-3E16-4E3C-A3B7-2737D5907A5A}" type="slidenum">
              <a:rPr lang="en-US" altLang="en-US" smtClean="0"/>
              <a:pPr/>
              <a:t>16</a:t>
            </a:fld>
            <a:endParaRPr lang="en-US" altLang="en-US" dirty="0"/>
          </a:p>
        </p:txBody>
      </p:sp>
    </p:spTree>
    <p:extLst>
      <p:ext uri="{BB962C8B-B14F-4D97-AF65-F5344CB8AC3E}">
        <p14:creationId xmlns:p14="http://schemas.microsoft.com/office/powerpoint/2010/main" val="213415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F0D1-58CE-1865-D824-C4E195A963F5}"/>
              </a:ext>
            </a:extLst>
          </p:cNvPr>
          <p:cNvSpPr>
            <a:spLocks noGrp="1"/>
          </p:cNvSpPr>
          <p:nvPr>
            <p:ph type="title"/>
          </p:nvPr>
        </p:nvSpPr>
        <p:spPr/>
        <p:txBody>
          <a:bodyPr/>
          <a:lstStyle/>
          <a:p>
            <a:r>
              <a:rPr lang="en-US" sz="2400" i="0" cap="none" dirty="0">
                <a:effectLst/>
                <a:latin typeface="Georgia" panose="02040502050405020303" pitchFamily="18" charset="0"/>
              </a:rPr>
              <a:t>Expanded Medical and Specialty Services – Santa Rosa VA Clinics</a:t>
            </a:r>
            <a:endParaRPr lang="en-US" sz="2400" cap="none" dirty="0">
              <a:latin typeface="Georgia" panose="02040502050405020303" pitchFamily="18" charset="0"/>
            </a:endParaRPr>
          </a:p>
        </p:txBody>
      </p:sp>
      <p:graphicFrame>
        <p:nvGraphicFramePr>
          <p:cNvPr id="5" name="Content Placeholder 4">
            <a:extLst>
              <a:ext uri="{FF2B5EF4-FFF2-40B4-BE49-F238E27FC236}">
                <a16:creationId xmlns:a16="http://schemas.microsoft.com/office/drawing/2014/main" id="{145D45D7-79BC-2264-621D-2FEDEAC9C41A}"/>
              </a:ext>
            </a:extLst>
          </p:cNvPr>
          <p:cNvGraphicFramePr>
            <a:graphicFrameLocks noGrp="1"/>
          </p:cNvGraphicFramePr>
          <p:nvPr>
            <p:ph idx="1"/>
            <p:extLst>
              <p:ext uri="{D42A27DB-BD31-4B8C-83A1-F6EECF244321}">
                <p14:modId xmlns:p14="http://schemas.microsoft.com/office/powerpoint/2010/main" val="2977293434"/>
              </p:ext>
            </p:extLst>
          </p:nvPr>
        </p:nvGraphicFramePr>
        <p:xfrm>
          <a:off x="912267" y="1392417"/>
          <a:ext cx="5939891" cy="1587978"/>
        </p:xfrm>
        <a:graphic>
          <a:graphicData uri="http://schemas.openxmlformats.org/drawingml/2006/table">
            <a:tbl>
              <a:tblPr/>
              <a:tblGrid>
                <a:gridCol w="5939891">
                  <a:extLst>
                    <a:ext uri="{9D8B030D-6E8A-4147-A177-3AD203B41FA5}">
                      <a16:colId xmlns:a16="http://schemas.microsoft.com/office/drawing/2014/main" val="3137116952"/>
                    </a:ext>
                  </a:extLst>
                </a:gridCol>
              </a:tblGrid>
              <a:tr h="1284945">
                <a:tc>
                  <a:txBody>
                    <a:bodyPr/>
                    <a:lstStyle/>
                    <a:p>
                      <a:pPr marL="0" lvl="0" indent="0" algn="l" fontAlgn="base">
                        <a:buFont typeface="Arial" panose="020B0604020202020204" pitchFamily="34" charset="0"/>
                        <a:buNone/>
                      </a:pPr>
                      <a:r>
                        <a:rPr lang="it-IT" sz="2600" b="1" dirty="0">
                          <a:effectLst/>
                          <a:latin typeface="Georgia" panose="02040502050405020303" pitchFamily="18" charset="0"/>
                        </a:rPr>
                        <a:t>South Santa Rosa VA Clinic</a:t>
                      </a:r>
                    </a:p>
                    <a:p>
                      <a:pPr marL="0" lvl="0" indent="0" algn="l" fontAlgn="base">
                        <a:buFont typeface="Arial" panose="020B0604020202020204" pitchFamily="34" charset="0"/>
                        <a:buNone/>
                      </a:pPr>
                      <a:r>
                        <a:rPr lang="en-US" sz="2200" b="0" dirty="0">
                          <a:effectLst/>
                          <a:latin typeface="Georgia" panose="02040502050405020303" pitchFamily="18" charset="0"/>
                        </a:rPr>
                        <a:t>2285 Challenger Way</a:t>
                      </a:r>
                    </a:p>
                    <a:p>
                      <a:pPr marL="0" lvl="0" indent="0" algn="l" fontAlgn="base">
                        <a:buFont typeface="Arial" panose="020B0604020202020204" pitchFamily="34" charset="0"/>
                        <a:buNone/>
                      </a:pPr>
                      <a:r>
                        <a:rPr lang="en-US" sz="2200" b="0" dirty="0">
                          <a:effectLst/>
                          <a:latin typeface="Georgia" panose="02040502050405020303" pitchFamily="18" charset="0"/>
                        </a:rPr>
                        <a:t>Santa Rosa, CA 95407</a:t>
                      </a:r>
                    </a:p>
                    <a:p>
                      <a:pPr marL="0" lvl="0" indent="0" algn="l" fontAlgn="base">
                        <a:buFont typeface="Arial" panose="020B0604020202020204" pitchFamily="34" charset="0"/>
                        <a:buNone/>
                      </a:pPr>
                      <a:r>
                        <a:rPr lang="en-US" sz="2200" b="0" dirty="0">
                          <a:effectLst/>
                          <a:latin typeface="Georgia" panose="02040502050405020303" pitchFamily="18" charset="0"/>
                        </a:rPr>
                        <a:t>(707) 569-2300</a:t>
                      </a:r>
                      <a:endParaRPr lang="it-IT" sz="2200" b="0" dirty="0">
                        <a:effectLst/>
                        <a:latin typeface="Georgia" panose="02040502050405020303" pitchFamily="18" charset="0"/>
                      </a:endParaRPr>
                    </a:p>
                  </a:txBody>
                  <a:tcPr marL="92949" marR="92949" marT="92949" marB="92949" anchor="ctr">
                    <a:lnL>
                      <a:noFill/>
                    </a:lnL>
                    <a:lnR>
                      <a:noFill/>
                    </a:lnR>
                    <a:lnT>
                      <a:noFill/>
                    </a:lnT>
                    <a:lnB>
                      <a:noFill/>
                    </a:lnB>
                    <a:solidFill>
                      <a:srgbClr val="FFFFFF"/>
                    </a:solidFill>
                  </a:tcPr>
                </a:tc>
                <a:extLst>
                  <a:ext uri="{0D108BD9-81ED-4DB2-BD59-A6C34878D82A}">
                    <a16:rowId xmlns:a16="http://schemas.microsoft.com/office/drawing/2014/main" val="3272035442"/>
                  </a:ext>
                </a:extLst>
              </a:tr>
            </a:tbl>
          </a:graphicData>
        </a:graphic>
      </p:graphicFrame>
      <p:sp>
        <p:nvSpPr>
          <p:cNvPr id="4" name="Slide Number Placeholder 3">
            <a:extLst>
              <a:ext uri="{FF2B5EF4-FFF2-40B4-BE49-F238E27FC236}">
                <a16:creationId xmlns:a16="http://schemas.microsoft.com/office/drawing/2014/main" id="{76EF58FB-548B-49FE-D18B-9B5123783649}"/>
              </a:ext>
            </a:extLst>
          </p:cNvPr>
          <p:cNvSpPr>
            <a:spLocks noGrp="1"/>
          </p:cNvSpPr>
          <p:nvPr>
            <p:ph type="sldNum" sz="quarter" idx="12"/>
          </p:nvPr>
        </p:nvSpPr>
        <p:spPr/>
        <p:txBody>
          <a:bodyPr/>
          <a:lstStyle/>
          <a:p>
            <a:fld id="{A829F25A-84D3-4F9E-BD6A-3ADD05BBF9F6}" type="slidenum">
              <a:rPr lang="en-US" altLang="en-US" sz="2400" smtClean="0"/>
              <a:pPr/>
              <a:t>17</a:t>
            </a:fld>
            <a:endParaRPr lang="en-US" altLang="en-US" sz="2400" dirty="0"/>
          </a:p>
        </p:txBody>
      </p:sp>
      <p:graphicFrame>
        <p:nvGraphicFramePr>
          <p:cNvPr id="9" name="Content Placeholder 4">
            <a:extLst>
              <a:ext uri="{FF2B5EF4-FFF2-40B4-BE49-F238E27FC236}">
                <a16:creationId xmlns:a16="http://schemas.microsoft.com/office/drawing/2014/main" id="{6189C9B2-6412-82DD-7155-6BE729C51980}"/>
              </a:ext>
            </a:extLst>
          </p:cNvPr>
          <p:cNvGraphicFramePr>
            <a:graphicFrameLocks/>
          </p:cNvGraphicFramePr>
          <p:nvPr>
            <p:extLst>
              <p:ext uri="{D42A27DB-BD31-4B8C-83A1-F6EECF244321}">
                <p14:modId xmlns:p14="http://schemas.microsoft.com/office/powerpoint/2010/main" val="1726332968"/>
              </p:ext>
            </p:extLst>
          </p:nvPr>
        </p:nvGraphicFramePr>
        <p:xfrm>
          <a:off x="6981371" y="4037091"/>
          <a:ext cx="5213532" cy="1587978"/>
        </p:xfrm>
        <a:graphic>
          <a:graphicData uri="http://schemas.openxmlformats.org/drawingml/2006/table">
            <a:tbl>
              <a:tblPr/>
              <a:tblGrid>
                <a:gridCol w="5213532">
                  <a:extLst>
                    <a:ext uri="{9D8B030D-6E8A-4147-A177-3AD203B41FA5}">
                      <a16:colId xmlns:a16="http://schemas.microsoft.com/office/drawing/2014/main" val="3137116952"/>
                    </a:ext>
                  </a:extLst>
                </a:gridCol>
              </a:tblGrid>
              <a:tr h="1284945">
                <a:tc>
                  <a:txBody>
                    <a:bodyPr/>
                    <a:lstStyle/>
                    <a:p>
                      <a:pPr marL="0" lvl="0" indent="0" algn="l" fontAlgn="base">
                        <a:buFont typeface="Arial" panose="020B0604020202020204" pitchFamily="34" charset="0"/>
                        <a:buNone/>
                      </a:pPr>
                      <a:r>
                        <a:rPr lang="it-IT" sz="2600" b="1" dirty="0">
                          <a:effectLst/>
                          <a:latin typeface="Georgia" panose="02040502050405020303" pitchFamily="18" charset="0"/>
                        </a:rPr>
                        <a:t>North Santa Rosa VA Clinic</a:t>
                      </a:r>
                    </a:p>
                    <a:p>
                      <a:pPr marL="0" lvl="0" indent="0" algn="l" fontAlgn="base">
                        <a:buFont typeface="Arial" panose="020B0604020202020204" pitchFamily="34" charset="0"/>
                        <a:buNone/>
                      </a:pPr>
                      <a:r>
                        <a:rPr lang="it-IT" sz="2200" dirty="0">
                          <a:effectLst/>
                          <a:latin typeface="Georgia" panose="02040502050405020303" pitchFamily="18" charset="0"/>
                        </a:rPr>
                        <a:t>3841 Brickway Blvd</a:t>
                      </a:r>
                    </a:p>
                    <a:p>
                      <a:pPr marL="0" lvl="0" indent="0" algn="l" fontAlgn="base">
                        <a:buFont typeface="Arial" panose="020B0604020202020204" pitchFamily="34" charset="0"/>
                        <a:buNone/>
                      </a:pPr>
                      <a:r>
                        <a:rPr lang="it-IT" sz="2200" dirty="0">
                          <a:effectLst/>
                          <a:latin typeface="Georgia" panose="02040502050405020303" pitchFamily="18" charset="0"/>
                        </a:rPr>
                        <a:t>Santa Rosa, CA 95403</a:t>
                      </a:r>
                    </a:p>
                    <a:p>
                      <a:pPr marL="0" lvl="0" indent="0" algn="l" fontAlgn="base">
                        <a:buFont typeface="Arial" panose="020B0604020202020204" pitchFamily="34" charset="0"/>
                        <a:buNone/>
                      </a:pPr>
                      <a:r>
                        <a:rPr lang="it-IT" sz="2200" dirty="0">
                          <a:effectLst/>
                          <a:latin typeface="Georgia" panose="02040502050405020303" pitchFamily="18" charset="0"/>
                        </a:rPr>
                        <a:t>(707) 569-2300</a:t>
                      </a:r>
                    </a:p>
                  </a:txBody>
                  <a:tcPr marL="92949" marR="92949" marT="92949" marB="92949" anchor="ctr">
                    <a:lnL>
                      <a:noFill/>
                    </a:lnL>
                    <a:lnR>
                      <a:noFill/>
                    </a:lnR>
                    <a:lnT>
                      <a:noFill/>
                    </a:lnT>
                    <a:lnB>
                      <a:noFill/>
                    </a:lnB>
                    <a:solidFill>
                      <a:srgbClr val="FFFFFF"/>
                    </a:solidFill>
                  </a:tcPr>
                </a:tc>
                <a:extLst>
                  <a:ext uri="{0D108BD9-81ED-4DB2-BD59-A6C34878D82A}">
                    <a16:rowId xmlns:a16="http://schemas.microsoft.com/office/drawing/2014/main" val="3272035442"/>
                  </a:ext>
                </a:extLst>
              </a:tr>
            </a:tbl>
          </a:graphicData>
        </a:graphic>
      </p:graphicFrame>
      <p:grpSp>
        <p:nvGrpSpPr>
          <p:cNvPr id="3" name="Group 4">
            <a:extLst>
              <a:ext uri="{FF2B5EF4-FFF2-40B4-BE49-F238E27FC236}">
                <a16:creationId xmlns:a16="http://schemas.microsoft.com/office/drawing/2014/main" id="{8CCA4F61-5EBF-658B-8005-10B73948D44B}"/>
              </a:ext>
            </a:extLst>
          </p:cNvPr>
          <p:cNvGrpSpPr>
            <a:grpSpLocks noChangeAspect="1"/>
          </p:cNvGrpSpPr>
          <p:nvPr/>
        </p:nvGrpSpPr>
        <p:grpSpPr bwMode="auto">
          <a:xfrm>
            <a:off x="5915025" y="1079500"/>
            <a:ext cx="5857875" cy="2028825"/>
            <a:chOff x="3726" y="680"/>
            <a:chExt cx="3690" cy="1278"/>
          </a:xfrm>
        </p:grpSpPr>
        <p:sp>
          <p:nvSpPr>
            <p:cNvPr id="7" name="AutoShape 3">
              <a:extLst>
                <a:ext uri="{FF2B5EF4-FFF2-40B4-BE49-F238E27FC236}">
                  <a16:creationId xmlns:a16="http://schemas.microsoft.com/office/drawing/2014/main" id="{8DD995A7-C9ED-75FD-F100-D19917B6A6AE}"/>
                </a:ext>
              </a:extLst>
            </p:cNvPr>
            <p:cNvSpPr>
              <a:spLocks noChangeAspect="1" noChangeArrowheads="1" noTextEdit="1"/>
            </p:cNvSpPr>
            <p:nvPr/>
          </p:nvSpPr>
          <p:spPr bwMode="auto">
            <a:xfrm>
              <a:off x="3726" y="680"/>
              <a:ext cx="3690" cy="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495996D1-5676-FF08-18DE-38717D9B5C2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26" y="680"/>
              <a:ext cx="3696" cy="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8">
            <a:extLst>
              <a:ext uri="{FF2B5EF4-FFF2-40B4-BE49-F238E27FC236}">
                <a16:creationId xmlns:a16="http://schemas.microsoft.com/office/drawing/2014/main" id="{E95FF7CA-CCE7-7C8E-4470-92732F3D7A68}"/>
              </a:ext>
            </a:extLst>
          </p:cNvPr>
          <p:cNvGrpSpPr>
            <a:grpSpLocks noChangeAspect="1"/>
          </p:cNvGrpSpPr>
          <p:nvPr/>
        </p:nvGrpSpPr>
        <p:grpSpPr bwMode="auto">
          <a:xfrm>
            <a:off x="382588" y="3687763"/>
            <a:ext cx="6469062" cy="2355850"/>
            <a:chOff x="241" y="2323"/>
            <a:chExt cx="4075" cy="1484"/>
          </a:xfrm>
        </p:grpSpPr>
        <p:sp>
          <p:nvSpPr>
            <p:cNvPr id="11" name="AutoShape 7">
              <a:extLst>
                <a:ext uri="{FF2B5EF4-FFF2-40B4-BE49-F238E27FC236}">
                  <a16:creationId xmlns:a16="http://schemas.microsoft.com/office/drawing/2014/main" id="{57F3F09A-95C8-3E01-CE45-185A33CD3A62}"/>
                </a:ext>
              </a:extLst>
            </p:cNvPr>
            <p:cNvSpPr>
              <a:spLocks noChangeAspect="1" noChangeArrowheads="1" noTextEdit="1"/>
            </p:cNvSpPr>
            <p:nvPr/>
          </p:nvSpPr>
          <p:spPr bwMode="auto">
            <a:xfrm>
              <a:off x="241" y="2323"/>
              <a:ext cx="4075" cy="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a:extLst>
                <a:ext uri="{FF2B5EF4-FFF2-40B4-BE49-F238E27FC236}">
                  <a16:creationId xmlns:a16="http://schemas.microsoft.com/office/drawing/2014/main" id="{7D5D51CA-EB01-C265-1264-805D58D83E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 y="2323"/>
              <a:ext cx="4082" cy="1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45344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65376F-7F4E-C0AD-9855-836697B3DF7A}"/>
              </a:ext>
            </a:extLst>
          </p:cNvPr>
          <p:cNvSpPr>
            <a:spLocks noGrp="1"/>
          </p:cNvSpPr>
          <p:nvPr>
            <p:ph type="title"/>
          </p:nvPr>
        </p:nvSpPr>
        <p:spPr/>
        <p:txBody>
          <a:bodyPr/>
          <a:lstStyle/>
          <a:p>
            <a:r>
              <a:rPr lang="en-US" cap="none" dirty="0"/>
              <a:t>South Santa Rosa VA Clinic</a:t>
            </a:r>
          </a:p>
        </p:txBody>
      </p:sp>
      <p:sp>
        <p:nvSpPr>
          <p:cNvPr id="4" name="Slide Number Placeholder 3">
            <a:extLst>
              <a:ext uri="{FF2B5EF4-FFF2-40B4-BE49-F238E27FC236}">
                <a16:creationId xmlns:a16="http://schemas.microsoft.com/office/drawing/2014/main" id="{79132369-F5C3-FB04-76B7-4453E60DA305}"/>
              </a:ext>
            </a:extLst>
          </p:cNvPr>
          <p:cNvSpPr>
            <a:spLocks noGrp="1"/>
          </p:cNvSpPr>
          <p:nvPr>
            <p:ph type="sldNum" sz="quarter" idx="12"/>
          </p:nvPr>
        </p:nvSpPr>
        <p:spPr/>
        <p:txBody>
          <a:bodyPr/>
          <a:lstStyle/>
          <a:p>
            <a:fld id="{A829F25A-84D3-4F9E-BD6A-3ADD05BBF9F6}" type="slidenum">
              <a:rPr lang="en-US" altLang="en-US" smtClean="0"/>
              <a:pPr/>
              <a:t>18</a:t>
            </a:fld>
            <a:endParaRPr lang="en-US" altLang="en-US" dirty="0"/>
          </a:p>
        </p:txBody>
      </p:sp>
      <p:pic>
        <p:nvPicPr>
          <p:cNvPr id="3" name="Picture 2">
            <a:extLst>
              <a:ext uri="{FF2B5EF4-FFF2-40B4-BE49-F238E27FC236}">
                <a16:creationId xmlns:a16="http://schemas.microsoft.com/office/drawing/2014/main" id="{74B2F895-2228-F9E4-19C5-22D037B96E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89105" y="991417"/>
            <a:ext cx="6735115" cy="5430008"/>
          </a:xfrm>
          <a:prstGeom prst="rect">
            <a:avLst/>
          </a:prstGeom>
        </p:spPr>
      </p:pic>
    </p:spTree>
    <p:extLst>
      <p:ext uri="{BB962C8B-B14F-4D97-AF65-F5344CB8AC3E}">
        <p14:creationId xmlns:p14="http://schemas.microsoft.com/office/powerpoint/2010/main" val="362287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65376F-7F4E-C0AD-9855-836697B3DF7A}"/>
              </a:ext>
            </a:extLst>
          </p:cNvPr>
          <p:cNvSpPr>
            <a:spLocks noGrp="1"/>
          </p:cNvSpPr>
          <p:nvPr>
            <p:ph type="title"/>
          </p:nvPr>
        </p:nvSpPr>
        <p:spPr/>
        <p:txBody>
          <a:bodyPr/>
          <a:lstStyle/>
          <a:p>
            <a:r>
              <a:rPr lang="en-US" sz="2400" cap="none" dirty="0"/>
              <a:t>Services Offered Virtually – Video to Home</a:t>
            </a:r>
            <a:endParaRPr lang="en-US" cap="none" dirty="0"/>
          </a:p>
        </p:txBody>
      </p:sp>
      <p:sp>
        <p:nvSpPr>
          <p:cNvPr id="4" name="Slide Number Placeholder 3">
            <a:extLst>
              <a:ext uri="{FF2B5EF4-FFF2-40B4-BE49-F238E27FC236}">
                <a16:creationId xmlns:a16="http://schemas.microsoft.com/office/drawing/2014/main" id="{79132369-F5C3-FB04-76B7-4453E60DA305}"/>
              </a:ext>
            </a:extLst>
          </p:cNvPr>
          <p:cNvSpPr>
            <a:spLocks noGrp="1"/>
          </p:cNvSpPr>
          <p:nvPr>
            <p:ph type="sldNum" sz="quarter" idx="12"/>
          </p:nvPr>
        </p:nvSpPr>
        <p:spPr/>
        <p:txBody>
          <a:bodyPr/>
          <a:lstStyle/>
          <a:p>
            <a:fld id="{A829F25A-84D3-4F9E-BD6A-3ADD05BBF9F6}" type="slidenum">
              <a:rPr lang="en-US" altLang="en-US" smtClean="0"/>
              <a:pPr/>
              <a:t>19</a:t>
            </a:fld>
            <a:endParaRPr lang="en-US" altLang="en-US" dirty="0"/>
          </a:p>
        </p:txBody>
      </p:sp>
      <p:sp>
        <p:nvSpPr>
          <p:cNvPr id="2" name="Content Placeholder 2">
            <a:extLst>
              <a:ext uri="{FF2B5EF4-FFF2-40B4-BE49-F238E27FC236}">
                <a16:creationId xmlns:a16="http://schemas.microsoft.com/office/drawing/2014/main" id="{CC764C97-3350-851C-70D7-B97E748F3109}"/>
              </a:ext>
            </a:extLst>
          </p:cNvPr>
          <p:cNvSpPr>
            <a:spLocks noGrp="1"/>
          </p:cNvSpPr>
          <p:nvPr>
            <p:ph idx="1"/>
          </p:nvPr>
        </p:nvSpPr>
        <p:spPr>
          <a:xfrm>
            <a:off x="535141" y="1468180"/>
            <a:ext cx="3662390" cy="4438323"/>
          </a:xfrm>
        </p:spPr>
        <p:txBody>
          <a:bodyPr anchor="t">
            <a:normAutofit/>
          </a:bodyPr>
          <a:lstStyle/>
          <a:p>
            <a:r>
              <a:rPr lang="en-US" sz="2000" dirty="0">
                <a:solidFill>
                  <a:schemeClr val="tx1"/>
                </a:solidFill>
              </a:rPr>
              <a:t>Primary Care</a:t>
            </a:r>
          </a:p>
          <a:p>
            <a:r>
              <a:rPr lang="en-US" sz="2000" dirty="0">
                <a:solidFill>
                  <a:schemeClr val="tx1"/>
                </a:solidFill>
              </a:rPr>
              <a:t>Mental Health</a:t>
            </a:r>
          </a:p>
          <a:p>
            <a:r>
              <a:rPr lang="en-US" sz="2000" dirty="0">
                <a:solidFill>
                  <a:schemeClr val="tx1"/>
                </a:solidFill>
              </a:rPr>
              <a:t>Rehabilitation</a:t>
            </a:r>
          </a:p>
          <a:p>
            <a:r>
              <a:rPr lang="en-US" sz="2000" dirty="0">
                <a:solidFill>
                  <a:schemeClr val="tx1"/>
                </a:solidFill>
              </a:rPr>
              <a:t>Almost all medical and surgical specialties at the San Francisco VA Medical Center have providers who can provide video to home visits when visits are appropriate for a virtual platform</a:t>
            </a: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endParaRPr lang="en-US" sz="2000" dirty="0">
              <a:solidFill>
                <a:schemeClr val="tx1"/>
              </a:solidFill>
            </a:endParaRPr>
          </a:p>
        </p:txBody>
      </p:sp>
      <p:pic>
        <p:nvPicPr>
          <p:cNvPr id="3" name="Picture 2">
            <a:extLst>
              <a:ext uri="{FF2B5EF4-FFF2-40B4-BE49-F238E27FC236}">
                <a16:creationId xmlns:a16="http://schemas.microsoft.com/office/drawing/2014/main" id="{DBB70CCE-12E0-BC5C-FFFD-247DD931E5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54296" y="1468180"/>
            <a:ext cx="6903720" cy="3921639"/>
          </a:xfrm>
          <a:prstGeom prst="rect">
            <a:avLst/>
          </a:prstGeom>
        </p:spPr>
      </p:pic>
    </p:spTree>
    <p:extLst>
      <p:ext uri="{BB962C8B-B14F-4D97-AF65-F5344CB8AC3E}">
        <p14:creationId xmlns:p14="http://schemas.microsoft.com/office/powerpoint/2010/main" val="247501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DBF9-952B-5CC6-40ED-B8E87BD5CC8B}"/>
              </a:ext>
            </a:extLst>
          </p:cNvPr>
          <p:cNvSpPr>
            <a:spLocks noGrp="1"/>
          </p:cNvSpPr>
          <p:nvPr>
            <p:ph type="ctrTitle"/>
          </p:nvPr>
        </p:nvSpPr>
        <p:spPr>
          <a:xfrm>
            <a:off x="1267838" y="1958975"/>
            <a:ext cx="9144000" cy="3751161"/>
          </a:xfrm>
        </p:spPr>
        <p:txBody>
          <a:bodyPr/>
          <a:lstStyle/>
          <a:p>
            <a:r>
              <a:rPr lang="en-US" dirty="0"/>
              <a:t>PACT Act</a:t>
            </a:r>
            <a:br>
              <a:rPr lang="en-US" dirty="0"/>
            </a:br>
            <a:r>
              <a:rPr lang="en-US" dirty="0"/>
              <a:t>Outreach Efforts</a:t>
            </a:r>
            <a:br>
              <a:rPr lang="en-US" dirty="0"/>
            </a:br>
            <a:r>
              <a:rPr lang="en-US" dirty="0"/>
              <a:t>Suicide Prevention</a:t>
            </a:r>
            <a:br>
              <a:rPr lang="en-US" dirty="0"/>
            </a:br>
            <a:r>
              <a:rPr lang="en-US" dirty="0"/>
              <a:t>Santa Rosa Clinic Expansion</a:t>
            </a:r>
            <a:br>
              <a:rPr lang="en-US" dirty="0"/>
            </a:br>
            <a:r>
              <a:rPr lang="en-US" dirty="0"/>
              <a:t>Virtual Services</a:t>
            </a:r>
            <a:br>
              <a:rPr lang="en-US" dirty="0"/>
            </a:br>
            <a:endParaRPr lang="en-US" dirty="0"/>
          </a:p>
        </p:txBody>
      </p:sp>
      <p:sp>
        <p:nvSpPr>
          <p:cNvPr id="4" name="Slide Number Placeholder 3">
            <a:extLst>
              <a:ext uri="{FF2B5EF4-FFF2-40B4-BE49-F238E27FC236}">
                <a16:creationId xmlns:a16="http://schemas.microsoft.com/office/drawing/2014/main" id="{BE319C32-F21E-4DCF-48C7-89E3C9B0495C}"/>
              </a:ext>
            </a:extLst>
          </p:cNvPr>
          <p:cNvSpPr>
            <a:spLocks noGrp="1"/>
          </p:cNvSpPr>
          <p:nvPr>
            <p:ph type="sldNum" sz="quarter" idx="12"/>
          </p:nvPr>
        </p:nvSpPr>
        <p:spPr/>
        <p:txBody>
          <a:bodyPr/>
          <a:lstStyle/>
          <a:p>
            <a:fld id="{D6FA5AC5-3E16-4E3C-A3B7-2737D5907A5A}" type="slidenum">
              <a:rPr lang="en-US" altLang="en-US" smtClean="0"/>
              <a:pPr/>
              <a:t>2</a:t>
            </a:fld>
            <a:endParaRPr lang="en-US" altLang="en-US" dirty="0"/>
          </a:p>
        </p:txBody>
      </p:sp>
    </p:spTree>
    <p:extLst>
      <p:ext uri="{BB962C8B-B14F-4D97-AF65-F5344CB8AC3E}">
        <p14:creationId xmlns:p14="http://schemas.microsoft.com/office/powerpoint/2010/main" val="213622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65376F-7F4E-C0AD-9855-836697B3DF7A}"/>
              </a:ext>
            </a:extLst>
          </p:cNvPr>
          <p:cNvSpPr>
            <a:spLocks noGrp="1"/>
          </p:cNvSpPr>
          <p:nvPr>
            <p:ph type="title"/>
          </p:nvPr>
        </p:nvSpPr>
        <p:spPr/>
        <p:txBody>
          <a:bodyPr/>
          <a:lstStyle/>
          <a:p>
            <a:r>
              <a:rPr lang="en-US" sz="2400" cap="none" dirty="0"/>
              <a:t>SFVAHCS Virtual Health Resource Center</a:t>
            </a:r>
            <a:endParaRPr lang="en-US" cap="none" dirty="0"/>
          </a:p>
        </p:txBody>
      </p:sp>
      <p:sp>
        <p:nvSpPr>
          <p:cNvPr id="4" name="Slide Number Placeholder 3">
            <a:extLst>
              <a:ext uri="{FF2B5EF4-FFF2-40B4-BE49-F238E27FC236}">
                <a16:creationId xmlns:a16="http://schemas.microsoft.com/office/drawing/2014/main" id="{79132369-F5C3-FB04-76B7-4453E60DA305}"/>
              </a:ext>
            </a:extLst>
          </p:cNvPr>
          <p:cNvSpPr>
            <a:spLocks noGrp="1"/>
          </p:cNvSpPr>
          <p:nvPr>
            <p:ph type="sldNum" sz="quarter" idx="12"/>
          </p:nvPr>
        </p:nvSpPr>
        <p:spPr/>
        <p:txBody>
          <a:bodyPr/>
          <a:lstStyle/>
          <a:p>
            <a:fld id="{A829F25A-84D3-4F9E-BD6A-3ADD05BBF9F6}" type="slidenum">
              <a:rPr lang="en-US" altLang="en-US" smtClean="0"/>
              <a:pPr/>
              <a:t>20</a:t>
            </a:fld>
            <a:endParaRPr lang="en-US" altLang="en-US" dirty="0"/>
          </a:p>
        </p:txBody>
      </p:sp>
      <p:sp>
        <p:nvSpPr>
          <p:cNvPr id="2" name="Content Placeholder 2">
            <a:extLst>
              <a:ext uri="{FF2B5EF4-FFF2-40B4-BE49-F238E27FC236}">
                <a16:creationId xmlns:a16="http://schemas.microsoft.com/office/drawing/2014/main" id="{CC764C97-3350-851C-70D7-B97E748F3109}"/>
              </a:ext>
            </a:extLst>
          </p:cNvPr>
          <p:cNvSpPr>
            <a:spLocks noGrp="1"/>
          </p:cNvSpPr>
          <p:nvPr>
            <p:ph idx="1"/>
          </p:nvPr>
        </p:nvSpPr>
        <p:spPr>
          <a:xfrm>
            <a:off x="5969289" y="1459472"/>
            <a:ext cx="5787283" cy="4540734"/>
          </a:xfrm>
        </p:spPr>
        <p:txBody>
          <a:bodyPr anchor="t">
            <a:normAutofit lnSpcReduction="10000"/>
          </a:bodyPr>
          <a:lstStyle/>
          <a:p>
            <a:r>
              <a:rPr lang="en-US" sz="2000" dirty="0">
                <a:solidFill>
                  <a:schemeClr val="tx1"/>
                </a:solidFill>
              </a:rPr>
              <a:t>SFVAHCS Virtual Health Resource Center (VHRC) </a:t>
            </a:r>
          </a:p>
          <a:p>
            <a:r>
              <a:rPr lang="en-US" sz="2000" dirty="0">
                <a:solidFill>
                  <a:schemeClr val="tx1"/>
                </a:solidFill>
              </a:rPr>
              <a:t>Launching on 9/25/2023 </a:t>
            </a:r>
          </a:p>
          <a:p>
            <a:r>
              <a:rPr lang="en-US" sz="2000" dirty="0">
                <a:solidFill>
                  <a:schemeClr val="tx1"/>
                </a:solidFill>
              </a:rPr>
              <a:t>Staffed with health technology experts who provide in-person, phone, and/or virtual guidance, hands-on support, training, troubleshooting, and information regarding virtual care tools such as VA Video Connect, MyHealtheVet, health apps, and devices</a:t>
            </a:r>
          </a:p>
          <a:p>
            <a:r>
              <a:rPr lang="en-US" sz="2000" dirty="0">
                <a:solidFill>
                  <a:schemeClr val="tx1"/>
                </a:solidFill>
              </a:rPr>
              <a:t>VHRC staff provide these services for Veterans, caregivers, and VA Staff</a:t>
            </a:r>
          </a:p>
          <a:p>
            <a:r>
              <a:rPr lang="en-US" sz="2000" dirty="0">
                <a:solidFill>
                  <a:schemeClr val="tx1"/>
                </a:solidFill>
              </a:rPr>
              <a:t>Operating Monday - Friday from 8:00 a.m. - 4:00 p.m. </a:t>
            </a:r>
          </a:p>
          <a:p>
            <a:r>
              <a:rPr lang="en-US" sz="2000" dirty="0">
                <a:solidFill>
                  <a:schemeClr val="tx1"/>
                </a:solidFill>
              </a:rPr>
              <a:t>Telephone: 415-379-5661</a:t>
            </a:r>
          </a:p>
          <a:p>
            <a:endParaRPr lang="en-US" sz="2000" dirty="0"/>
          </a:p>
          <a:p>
            <a:pPr marL="0" indent="0">
              <a:buNone/>
            </a:pPr>
            <a:endParaRPr lang="en-US" sz="2000" dirty="0"/>
          </a:p>
          <a:p>
            <a:endParaRPr lang="en-US" sz="2000" dirty="0"/>
          </a:p>
          <a:p>
            <a:endParaRPr lang="en-US" sz="2000" dirty="0"/>
          </a:p>
          <a:p>
            <a:endParaRPr lang="en-US" sz="2000" dirty="0"/>
          </a:p>
        </p:txBody>
      </p:sp>
      <p:pic>
        <p:nvPicPr>
          <p:cNvPr id="7" name="Picture 6">
            <a:extLst>
              <a:ext uri="{FF2B5EF4-FFF2-40B4-BE49-F238E27FC236}">
                <a16:creationId xmlns:a16="http://schemas.microsoft.com/office/drawing/2014/main" id="{EBEF5BCA-CB07-94F7-1333-4AE39EFD0E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085" y="2341004"/>
            <a:ext cx="5150277" cy="2175992"/>
          </a:xfrm>
          <a:prstGeom prst="rect">
            <a:avLst/>
          </a:prstGeom>
        </p:spPr>
      </p:pic>
    </p:spTree>
    <p:extLst>
      <p:ext uri="{BB962C8B-B14F-4D97-AF65-F5344CB8AC3E}">
        <p14:creationId xmlns:p14="http://schemas.microsoft.com/office/powerpoint/2010/main" val="3666500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8FF5AC-380A-EC11-B028-2356B8024CDF}"/>
              </a:ext>
            </a:extLst>
          </p:cNvPr>
          <p:cNvSpPr>
            <a:spLocks noGrp="1"/>
          </p:cNvSpPr>
          <p:nvPr>
            <p:ph idx="1"/>
          </p:nvPr>
        </p:nvSpPr>
        <p:spPr>
          <a:xfrm>
            <a:off x="965200" y="2282008"/>
            <a:ext cx="10261600" cy="2674983"/>
          </a:xfrm>
        </p:spPr>
        <p:txBody>
          <a:bodyPr/>
          <a:lstStyle/>
          <a:p>
            <a:pPr marL="0" indent="0" algn="ctr">
              <a:spcAft>
                <a:spcPts val="1200"/>
              </a:spcAft>
              <a:buNone/>
            </a:pPr>
            <a:r>
              <a:rPr lang="en-US" sz="8000" dirty="0">
                <a:solidFill>
                  <a:schemeClr val="tx1"/>
                </a:solidFill>
              </a:rPr>
              <a:t>Questions</a:t>
            </a:r>
          </a:p>
        </p:txBody>
      </p:sp>
      <p:sp>
        <p:nvSpPr>
          <p:cNvPr id="4" name="Slide Number Placeholder 3">
            <a:extLst>
              <a:ext uri="{FF2B5EF4-FFF2-40B4-BE49-F238E27FC236}">
                <a16:creationId xmlns:a16="http://schemas.microsoft.com/office/drawing/2014/main" id="{601969D9-1ABF-1BF2-EE92-EDBC59A71399}"/>
              </a:ext>
            </a:extLst>
          </p:cNvPr>
          <p:cNvSpPr>
            <a:spLocks noGrp="1"/>
          </p:cNvSpPr>
          <p:nvPr>
            <p:ph type="sldNum" sz="quarter" idx="12"/>
          </p:nvPr>
        </p:nvSpPr>
        <p:spPr/>
        <p:txBody>
          <a:bodyPr/>
          <a:lstStyle/>
          <a:p>
            <a:fld id="{A829F25A-84D3-4F9E-BD6A-3ADD05BBF9F6}" type="slidenum">
              <a:rPr lang="en-US" altLang="en-US" smtClean="0"/>
              <a:pPr/>
              <a:t>21</a:t>
            </a:fld>
            <a:endParaRPr lang="en-US" altLang="en-US" dirty="0"/>
          </a:p>
        </p:txBody>
      </p:sp>
    </p:spTree>
    <p:extLst>
      <p:ext uri="{BB962C8B-B14F-4D97-AF65-F5344CB8AC3E}">
        <p14:creationId xmlns:p14="http://schemas.microsoft.com/office/powerpoint/2010/main" val="323164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203-10C7-AF10-54D0-2FF6D55F652C}"/>
              </a:ext>
            </a:extLst>
          </p:cNvPr>
          <p:cNvSpPr>
            <a:spLocks noGrp="1"/>
          </p:cNvSpPr>
          <p:nvPr>
            <p:ph type="title"/>
          </p:nvPr>
        </p:nvSpPr>
        <p:spPr/>
        <p:txBody>
          <a:bodyPr/>
          <a:lstStyle/>
          <a:p>
            <a:r>
              <a:rPr lang="en-US" sz="2400" b="1" cap="none" dirty="0">
                <a:latin typeface="Georgia" panose="02040502050405020303" pitchFamily="18" charset="0"/>
                <a:cs typeface="Arial"/>
              </a:rPr>
              <a:t>PACT Act</a:t>
            </a:r>
            <a:endParaRPr lang="en-US" sz="2400" cap="none"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245E031D-D5EB-6FFD-57FE-4E042B5AE8FB}"/>
              </a:ext>
            </a:extLst>
          </p:cNvPr>
          <p:cNvSpPr>
            <a:spLocks noGrp="1"/>
          </p:cNvSpPr>
          <p:nvPr>
            <p:ph type="sldNum" sz="quarter" idx="12"/>
          </p:nvPr>
        </p:nvSpPr>
        <p:spPr/>
        <p:txBody>
          <a:bodyPr/>
          <a:lstStyle/>
          <a:p>
            <a:fld id="{A829F25A-84D3-4F9E-BD6A-3ADD05BBF9F6}" type="slidenum">
              <a:rPr lang="en-US" altLang="en-US" smtClean="0"/>
              <a:pPr/>
              <a:t>3</a:t>
            </a:fld>
            <a:endParaRPr lang="en-US" altLang="en-US" dirty="0"/>
          </a:p>
        </p:txBody>
      </p:sp>
      <p:sp>
        <p:nvSpPr>
          <p:cNvPr id="7" name="Title 1">
            <a:extLst>
              <a:ext uri="{FF2B5EF4-FFF2-40B4-BE49-F238E27FC236}">
                <a16:creationId xmlns:a16="http://schemas.microsoft.com/office/drawing/2014/main" id="{1C13C1CA-185F-A31C-F63D-C07243BC7710}"/>
              </a:ext>
            </a:extLst>
          </p:cNvPr>
          <p:cNvSpPr txBox="1">
            <a:spLocks/>
          </p:cNvSpPr>
          <p:nvPr/>
        </p:nvSpPr>
        <p:spPr>
          <a:xfrm>
            <a:off x="1066800" y="1122771"/>
            <a:ext cx="10515600" cy="1289503"/>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endParaRPr lang="en-US" sz="2400" b="1" u="sng" dirty="0">
              <a:solidFill>
                <a:schemeClr val="tx1"/>
              </a:solidFill>
            </a:endParaRPr>
          </a:p>
        </p:txBody>
      </p:sp>
      <p:sp>
        <p:nvSpPr>
          <p:cNvPr id="11" name="TextBox 10">
            <a:extLst>
              <a:ext uri="{FF2B5EF4-FFF2-40B4-BE49-F238E27FC236}">
                <a16:creationId xmlns:a16="http://schemas.microsoft.com/office/drawing/2014/main" id="{551EC277-2E16-EA0A-DD67-D5544C9624AE}"/>
              </a:ext>
            </a:extLst>
          </p:cNvPr>
          <p:cNvSpPr txBox="1"/>
          <p:nvPr/>
        </p:nvSpPr>
        <p:spPr>
          <a:xfrm>
            <a:off x="388982" y="1004741"/>
            <a:ext cx="11120846" cy="369332"/>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lang="en-US" sz="2000" dirty="0">
                <a:solidFill>
                  <a:prstClr val="black"/>
                </a:solidFill>
                <a:latin typeface="Georgia" panose="02040502050405020303" pitchFamily="18" charset="0"/>
              </a:rPr>
              <a:t>Largest health care and benefits expansion in VA history</a:t>
            </a:r>
            <a:endParaRPr kumimoji="0" lang="en-US" sz="2000" b="0" i="0" u="none" strike="noStrike" kern="1200" cap="none" spc="0" normalizeH="0" baseline="0" noProof="0" dirty="0">
              <a:ln>
                <a:noFill/>
              </a:ln>
              <a:solidFill>
                <a:prstClr val="black"/>
              </a:solidFill>
              <a:effectLst/>
              <a:uLnTx/>
              <a:uFillTx/>
              <a:latin typeface="Georgia" panose="02040502050405020303" pitchFamily="18" charset="0"/>
            </a:endParaRPr>
          </a:p>
        </p:txBody>
      </p:sp>
      <p:pic>
        <p:nvPicPr>
          <p:cNvPr id="13" name="Picture 12">
            <a:extLst>
              <a:ext uri="{FF2B5EF4-FFF2-40B4-BE49-F238E27FC236}">
                <a16:creationId xmlns:a16="http://schemas.microsoft.com/office/drawing/2014/main" id="{86796ABA-936E-2F26-5F3B-0EC6031063D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0155" y="1404597"/>
            <a:ext cx="5260860" cy="3920106"/>
          </a:xfrm>
          <a:prstGeom prst="rect">
            <a:avLst/>
          </a:prstGeom>
        </p:spPr>
      </p:pic>
      <p:pic>
        <p:nvPicPr>
          <p:cNvPr id="15" name="Picture 14">
            <a:extLst>
              <a:ext uri="{FF2B5EF4-FFF2-40B4-BE49-F238E27FC236}">
                <a16:creationId xmlns:a16="http://schemas.microsoft.com/office/drawing/2014/main" id="{85376A89-C886-FA0D-1758-C96B886792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4635" y="1404597"/>
            <a:ext cx="4358390" cy="3711815"/>
          </a:xfrm>
          <a:prstGeom prst="rect">
            <a:avLst/>
          </a:prstGeom>
        </p:spPr>
      </p:pic>
      <p:sp>
        <p:nvSpPr>
          <p:cNvPr id="16" name="TextBox 15">
            <a:extLst>
              <a:ext uri="{FF2B5EF4-FFF2-40B4-BE49-F238E27FC236}">
                <a16:creationId xmlns:a16="http://schemas.microsoft.com/office/drawing/2014/main" id="{A8CD6E9D-8CD2-B6D0-6967-4A76891E748C}"/>
              </a:ext>
            </a:extLst>
          </p:cNvPr>
          <p:cNvSpPr txBox="1"/>
          <p:nvPr/>
        </p:nvSpPr>
        <p:spPr>
          <a:xfrm>
            <a:off x="388982" y="5036739"/>
            <a:ext cx="11120846" cy="1529650"/>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Georgia" panose="02040502050405020303" pitchFamily="18" charset="0"/>
              </a:rPr>
              <a:t>4.5 </a:t>
            </a:r>
            <a:r>
              <a:rPr lang="en-US" dirty="0">
                <a:latin typeface="Georgia" panose="02040502050405020303" pitchFamily="18" charset="0"/>
              </a:rPr>
              <a:t>m</a:t>
            </a:r>
            <a:r>
              <a:rPr kumimoji="0" lang="en-US" b="0" i="0" u="none" strike="noStrike" kern="1200" cap="none" spc="0" normalizeH="0" baseline="0" noProof="0" dirty="0" err="1">
                <a:ln>
                  <a:noFill/>
                </a:ln>
                <a:effectLst/>
                <a:uLnTx/>
                <a:uFillTx/>
                <a:latin typeface="Georgia" panose="02040502050405020303" pitchFamily="18" charset="0"/>
              </a:rPr>
              <a:t>illion</a:t>
            </a:r>
            <a:r>
              <a:rPr kumimoji="0" lang="en-US" b="0" i="0" u="none" strike="noStrike" kern="1200" cap="none" spc="0" normalizeH="0" baseline="0" noProof="0" dirty="0">
                <a:ln>
                  <a:noFill/>
                </a:ln>
                <a:effectLst/>
                <a:uLnTx/>
                <a:uFillTx/>
                <a:latin typeface="Georgia" panose="02040502050405020303" pitchFamily="18" charset="0"/>
              </a:rPr>
              <a:t> toxic </a:t>
            </a:r>
            <a:r>
              <a:rPr lang="en-US" dirty="0">
                <a:latin typeface="Georgia" panose="02040502050405020303" pitchFamily="18" charset="0"/>
              </a:rPr>
              <a:t>e</a:t>
            </a:r>
            <a:r>
              <a:rPr kumimoji="0" lang="en-US" b="0" i="0" u="none" strike="noStrike" kern="1200" cap="none" spc="0" normalizeH="0" baseline="0" noProof="0" dirty="0" err="1">
                <a:ln>
                  <a:noFill/>
                </a:ln>
                <a:effectLst/>
                <a:uLnTx/>
                <a:uFillTx/>
                <a:latin typeface="Georgia" panose="02040502050405020303" pitchFamily="18" charset="0"/>
              </a:rPr>
              <a:t>xposure</a:t>
            </a:r>
            <a:r>
              <a:rPr kumimoji="0" lang="en-US" b="0" i="0" u="none" strike="noStrike" kern="1200" cap="none" spc="0" normalizeH="0" baseline="0" noProof="0" dirty="0">
                <a:ln>
                  <a:noFill/>
                </a:ln>
                <a:effectLst/>
                <a:uLnTx/>
                <a:uFillTx/>
                <a:latin typeface="Georgia" panose="02040502050405020303" pitchFamily="18" charset="0"/>
              </a:rPr>
              <a:t> screenings performed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Georgia" panose="02040502050405020303" pitchFamily="18" charset="0"/>
              </a:rPr>
              <a:t>Over 1 million PACT Act-related claims submitted</a:t>
            </a:r>
          </a:p>
          <a:p>
            <a:pPr marL="800100" lvl="1" indent="-342900">
              <a:lnSpc>
                <a:spcPct val="90000"/>
              </a:lnSpc>
              <a:spcBef>
                <a:spcPts val="1000"/>
              </a:spcBef>
              <a:buFont typeface="Arial" panose="020B0604020202020204" pitchFamily="34" charset="0"/>
              <a:buChar char="•"/>
              <a:defRPr/>
            </a:pPr>
            <a:r>
              <a:rPr lang="en-US" dirty="0">
                <a:effectLst/>
                <a:latin typeface="Georgia" panose="02040502050405020303" pitchFamily="18" charset="0"/>
                <a:ea typeface="Calibri" panose="020F0502020204030204" pitchFamily="34" charset="0"/>
                <a:cs typeface="Arial" panose="020B0604020202020204" pitchFamily="34" charset="0"/>
              </a:rPr>
              <a:t>Processed more than 551,000 claims, granting 77.9% </a:t>
            </a:r>
          </a:p>
          <a:p>
            <a:pPr marL="800100" lvl="1" indent="-342900">
              <a:lnSpc>
                <a:spcPct val="90000"/>
              </a:lnSpc>
              <a:spcBef>
                <a:spcPts val="1000"/>
              </a:spcBef>
              <a:buFont typeface="Arial" panose="020B0604020202020204" pitchFamily="34" charset="0"/>
              <a:buChar char="•"/>
              <a:defRPr/>
            </a:pPr>
            <a:r>
              <a:rPr lang="en-US" dirty="0">
                <a:latin typeface="Georgia" panose="02040502050405020303" pitchFamily="18" charset="0"/>
                <a:ea typeface="Calibri" panose="020F0502020204030204" pitchFamily="34" charset="0"/>
                <a:cs typeface="Arial" panose="020B0604020202020204" pitchFamily="34" charset="0"/>
              </a:rPr>
              <a:t>A</a:t>
            </a:r>
            <a:r>
              <a:rPr lang="en-US" dirty="0">
                <a:effectLst/>
                <a:latin typeface="Georgia" panose="02040502050405020303" pitchFamily="18" charset="0"/>
                <a:ea typeface="Calibri" panose="020F0502020204030204" pitchFamily="34" charset="0"/>
                <a:cs typeface="Arial" panose="020B0604020202020204" pitchFamily="34" charset="0"/>
              </a:rPr>
              <a:t>warded more than $2.2 billion in earned benefits to Veterans and survivors</a:t>
            </a:r>
          </a:p>
        </p:txBody>
      </p:sp>
    </p:spTree>
    <p:extLst>
      <p:ext uri="{BB962C8B-B14F-4D97-AF65-F5344CB8AC3E}">
        <p14:creationId xmlns:p14="http://schemas.microsoft.com/office/powerpoint/2010/main" val="86381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203-10C7-AF10-54D0-2FF6D55F652C}"/>
              </a:ext>
            </a:extLst>
          </p:cNvPr>
          <p:cNvSpPr>
            <a:spLocks noGrp="1"/>
          </p:cNvSpPr>
          <p:nvPr>
            <p:ph type="title"/>
          </p:nvPr>
        </p:nvSpPr>
        <p:spPr/>
        <p:txBody>
          <a:bodyPr/>
          <a:lstStyle/>
          <a:p>
            <a:r>
              <a:rPr lang="en-US" sz="2400" b="1" cap="none" dirty="0">
                <a:latin typeface="Georgia" panose="02040502050405020303" pitchFamily="18" charset="0"/>
                <a:cs typeface="Arial"/>
              </a:rPr>
              <a:t>PACT Act Awareness Events</a:t>
            </a:r>
            <a:endParaRPr lang="en-US" sz="2400" cap="none"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245E031D-D5EB-6FFD-57FE-4E042B5AE8FB}"/>
              </a:ext>
            </a:extLst>
          </p:cNvPr>
          <p:cNvSpPr>
            <a:spLocks noGrp="1"/>
          </p:cNvSpPr>
          <p:nvPr>
            <p:ph type="sldNum" sz="quarter" idx="12"/>
          </p:nvPr>
        </p:nvSpPr>
        <p:spPr/>
        <p:txBody>
          <a:bodyPr/>
          <a:lstStyle/>
          <a:p>
            <a:fld id="{A829F25A-84D3-4F9E-BD6A-3ADD05BBF9F6}" type="slidenum">
              <a:rPr lang="en-US" altLang="en-US" smtClean="0"/>
              <a:pPr/>
              <a:t>4</a:t>
            </a:fld>
            <a:endParaRPr lang="en-US" altLang="en-US" dirty="0"/>
          </a:p>
        </p:txBody>
      </p:sp>
      <p:sp>
        <p:nvSpPr>
          <p:cNvPr id="7" name="Title 1">
            <a:extLst>
              <a:ext uri="{FF2B5EF4-FFF2-40B4-BE49-F238E27FC236}">
                <a16:creationId xmlns:a16="http://schemas.microsoft.com/office/drawing/2014/main" id="{1C13C1CA-185F-A31C-F63D-C07243BC7710}"/>
              </a:ext>
            </a:extLst>
          </p:cNvPr>
          <p:cNvSpPr txBox="1">
            <a:spLocks/>
          </p:cNvSpPr>
          <p:nvPr/>
        </p:nvSpPr>
        <p:spPr>
          <a:xfrm>
            <a:off x="1066800" y="1122771"/>
            <a:ext cx="10515600" cy="1289503"/>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endParaRPr lang="en-US" sz="2400" b="1" u="sng" dirty="0">
              <a:solidFill>
                <a:schemeClr val="tx1"/>
              </a:solidFill>
            </a:endParaRPr>
          </a:p>
        </p:txBody>
      </p:sp>
      <p:sp>
        <p:nvSpPr>
          <p:cNvPr id="11" name="TextBox 10">
            <a:extLst>
              <a:ext uri="{FF2B5EF4-FFF2-40B4-BE49-F238E27FC236}">
                <a16:creationId xmlns:a16="http://schemas.microsoft.com/office/drawing/2014/main" id="{551EC277-2E16-EA0A-DD67-D5544C9624AE}"/>
              </a:ext>
            </a:extLst>
          </p:cNvPr>
          <p:cNvSpPr txBox="1"/>
          <p:nvPr/>
        </p:nvSpPr>
        <p:spPr>
          <a:xfrm>
            <a:off x="280758" y="1001567"/>
            <a:ext cx="4801293" cy="1200329"/>
          </a:xfrm>
          <a:prstGeom prst="rect">
            <a:avLst/>
          </a:prstGeom>
          <a:noFill/>
        </p:spPr>
        <p:txBody>
          <a:bodyPr wrap="square" rtlCol="0">
            <a:spAutoFit/>
          </a:bodyPr>
          <a:lstStyle/>
          <a:p>
            <a:pPr marR="0" lvl="0" algn="ctr" defTabSz="914400" rtl="0" eaLnBrk="1" fontAlgn="auto" latinLnBrk="0" hangingPunct="1">
              <a:spcAft>
                <a:spcPts val="0"/>
              </a:spcAft>
              <a:buClrTx/>
              <a:buSzTx/>
              <a:tabLst/>
              <a:defRPr/>
            </a:pPr>
            <a:r>
              <a:rPr lang="en-US" sz="2400" b="1" dirty="0">
                <a:effectLst/>
                <a:latin typeface="Georgia" panose="02040502050405020303" pitchFamily="18" charset="0"/>
                <a:ea typeface="Calibri" panose="020F0502020204030204" pitchFamily="34" charset="0"/>
                <a:cs typeface="Calibri" panose="020F0502020204030204" pitchFamily="34" charset="0"/>
              </a:rPr>
              <a:t>Clearlake VA Clinic </a:t>
            </a:r>
          </a:p>
          <a:p>
            <a:pPr marR="0" lvl="0" algn="ctr" defTabSz="914400" rtl="0" eaLnBrk="1" fontAlgn="auto" latinLnBrk="0" hangingPunct="1">
              <a:spcAft>
                <a:spcPts val="0"/>
              </a:spcAft>
              <a:buClrTx/>
              <a:buSzTx/>
              <a:tabLst/>
              <a:defRPr/>
            </a:pPr>
            <a:r>
              <a:rPr lang="en-US" sz="2400" b="1" dirty="0">
                <a:effectLst/>
                <a:latin typeface="Georgia" panose="02040502050405020303" pitchFamily="18" charset="0"/>
                <a:ea typeface="Calibri" panose="020F0502020204030204" pitchFamily="34" charset="0"/>
                <a:cs typeface="Calibri" panose="020F0502020204030204" pitchFamily="34" charset="0"/>
              </a:rPr>
              <a:t>PACT Act Awareness Event </a:t>
            </a:r>
          </a:p>
          <a:p>
            <a:pPr marR="0" lvl="0" algn="ctr" defTabSz="914400" rtl="0" eaLnBrk="1" fontAlgn="auto" latinLnBrk="0" hangingPunct="1">
              <a:spcAft>
                <a:spcPts val="0"/>
              </a:spcAft>
              <a:buClrTx/>
              <a:buSzTx/>
              <a:tabLst/>
              <a:defRPr/>
            </a:pPr>
            <a:r>
              <a:rPr lang="en-US" sz="2400" b="1" dirty="0">
                <a:effectLst/>
                <a:latin typeface="Georgia" panose="02040502050405020303" pitchFamily="18" charset="0"/>
                <a:ea typeface="Calibri" panose="020F0502020204030204" pitchFamily="34" charset="0"/>
                <a:cs typeface="Calibri" panose="020F0502020204030204" pitchFamily="34" charset="0"/>
              </a:rPr>
              <a:t>April 27, 2023</a:t>
            </a:r>
            <a:endParaRPr kumimoji="0" lang="en-US" sz="2400" b="1" i="0" u="none" strike="noStrike" kern="1200" cap="none" spc="0" normalizeH="0" baseline="0" noProof="0" dirty="0">
              <a:ln>
                <a:noFill/>
              </a:ln>
              <a:solidFill>
                <a:prstClr val="black"/>
              </a:solidFill>
              <a:effectLst/>
              <a:uLnTx/>
              <a:uFillTx/>
              <a:latin typeface="Georgia" panose="02040502050405020303" pitchFamily="18" charset="0"/>
            </a:endParaRPr>
          </a:p>
        </p:txBody>
      </p:sp>
      <p:sp>
        <p:nvSpPr>
          <p:cNvPr id="16" name="TextBox 15">
            <a:extLst>
              <a:ext uri="{FF2B5EF4-FFF2-40B4-BE49-F238E27FC236}">
                <a16:creationId xmlns:a16="http://schemas.microsoft.com/office/drawing/2014/main" id="{A8CD6E9D-8CD2-B6D0-6967-4A76891E748C}"/>
              </a:ext>
            </a:extLst>
          </p:cNvPr>
          <p:cNvSpPr txBox="1"/>
          <p:nvPr/>
        </p:nvSpPr>
        <p:spPr>
          <a:xfrm>
            <a:off x="6221691" y="1014942"/>
            <a:ext cx="4730526" cy="1200329"/>
          </a:xfrm>
          <a:prstGeom prst="rect">
            <a:avLst/>
          </a:prstGeom>
          <a:noFill/>
        </p:spPr>
        <p:txBody>
          <a:bodyPr wrap="square" rtlCol="0">
            <a:spAutoFit/>
          </a:bodyPr>
          <a:lstStyle/>
          <a:p>
            <a:pPr marR="0" lvl="0" algn="ctr" defTabSz="914400" rtl="0" eaLnBrk="1" fontAlgn="auto" latinLnBrk="0" hangingPunct="1">
              <a:spcAft>
                <a:spcPts val="0"/>
              </a:spcAft>
              <a:buClrTx/>
              <a:buSzTx/>
              <a:tabLst/>
              <a:defRPr/>
            </a:pPr>
            <a:r>
              <a:rPr lang="en-US" sz="2400" b="1" dirty="0">
                <a:effectLst/>
                <a:latin typeface="Georgia" panose="02040502050405020303" pitchFamily="18" charset="0"/>
                <a:ea typeface="Calibri" panose="020F0502020204030204" pitchFamily="34" charset="0"/>
                <a:cs typeface="Calibri" panose="020F0502020204030204" pitchFamily="34" charset="0"/>
              </a:rPr>
              <a:t>South Santa Rosa VA Clinic  </a:t>
            </a:r>
          </a:p>
          <a:p>
            <a:pPr marR="0" lvl="0" algn="ctr" defTabSz="914400" rtl="0" eaLnBrk="1" fontAlgn="auto" latinLnBrk="0" hangingPunct="1">
              <a:spcAft>
                <a:spcPts val="0"/>
              </a:spcAft>
              <a:buClrTx/>
              <a:buSzTx/>
              <a:tabLst/>
              <a:defRPr/>
            </a:pPr>
            <a:r>
              <a:rPr lang="en-US" sz="2400" b="1" dirty="0">
                <a:latin typeface="Georgia" panose="02040502050405020303" pitchFamily="18" charset="0"/>
                <a:ea typeface="Calibri" panose="020F0502020204030204" pitchFamily="34" charset="0"/>
                <a:cs typeface="Calibri" panose="020F0502020204030204" pitchFamily="34" charset="0"/>
              </a:rPr>
              <a:t>PACT Act Awareness Event</a:t>
            </a:r>
          </a:p>
          <a:p>
            <a:pPr marR="0" lvl="0" algn="ctr" defTabSz="914400" rtl="0" eaLnBrk="1" fontAlgn="auto" latinLnBrk="0" hangingPunct="1">
              <a:spcAft>
                <a:spcPts val="0"/>
              </a:spcAft>
              <a:buClrTx/>
              <a:buSzTx/>
              <a:tabLst/>
              <a:defRPr/>
            </a:pPr>
            <a:r>
              <a:rPr lang="en-US" sz="2400" b="1" dirty="0">
                <a:effectLst/>
                <a:latin typeface="Georgia" panose="02040502050405020303" pitchFamily="18" charset="0"/>
                <a:ea typeface="Calibri" panose="020F0502020204030204" pitchFamily="34" charset="0"/>
                <a:cs typeface="Calibri" panose="020F0502020204030204" pitchFamily="34" charset="0"/>
              </a:rPr>
              <a:t>Friday, June 16</a:t>
            </a:r>
            <a:endParaRPr lang="en-US" sz="2400" b="1" dirty="0">
              <a:effectLst/>
              <a:latin typeface="Georgia" panose="02040502050405020303" pitchFamily="18"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C09266D-F1DB-E343-634E-1D0DEC5736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4445727"/>
            <a:ext cx="1959043" cy="147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024AF7BD-EB98-D0FB-88D0-D32EF638CC4B}"/>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066800" y="2255811"/>
            <a:ext cx="1582178" cy="215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00DAEAE-A5B9-5BF0-8BA7-16BA6A7878E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9021" y="4445727"/>
            <a:ext cx="1305182" cy="1479722"/>
          </a:xfrm>
          <a:prstGeom prst="rect">
            <a:avLst/>
          </a:prstGeom>
        </p:spPr>
      </p:pic>
      <p:pic>
        <p:nvPicPr>
          <p:cNvPr id="8" name="Picture 7">
            <a:extLst>
              <a:ext uri="{FF2B5EF4-FFF2-40B4-BE49-F238E27FC236}">
                <a16:creationId xmlns:a16="http://schemas.microsoft.com/office/drawing/2014/main" id="{DEA750F2-E486-DB71-33E7-E62E3927E73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20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2681405" y="2255811"/>
            <a:ext cx="1672798" cy="2152757"/>
          </a:xfrm>
          <a:prstGeom prst="rect">
            <a:avLst/>
          </a:prstGeom>
        </p:spPr>
      </p:pic>
      <p:pic>
        <p:nvPicPr>
          <p:cNvPr id="1028" name="Picture 1">
            <a:extLst>
              <a:ext uri="{FF2B5EF4-FFF2-40B4-BE49-F238E27FC236}">
                <a16:creationId xmlns:a16="http://schemas.microsoft.com/office/drawing/2014/main" id="{F04362DB-8B4F-9819-1914-4B20C117930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97983" y="2412274"/>
            <a:ext cx="5377942" cy="282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318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203-10C7-AF10-54D0-2FF6D55F652C}"/>
              </a:ext>
            </a:extLst>
          </p:cNvPr>
          <p:cNvSpPr>
            <a:spLocks noGrp="1"/>
          </p:cNvSpPr>
          <p:nvPr>
            <p:ph type="title"/>
          </p:nvPr>
        </p:nvSpPr>
        <p:spPr/>
        <p:txBody>
          <a:bodyPr/>
          <a:lstStyle/>
          <a:p>
            <a:r>
              <a:rPr lang="en-US" cap="none" dirty="0"/>
              <a:t>Ft. Miley PACT Act Resource Fair</a:t>
            </a:r>
            <a:endParaRPr lang="en-US" cap="none"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245E031D-D5EB-6FFD-57FE-4E042B5AE8FB}"/>
              </a:ext>
            </a:extLst>
          </p:cNvPr>
          <p:cNvSpPr>
            <a:spLocks noGrp="1"/>
          </p:cNvSpPr>
          <p:nvPr>
            <p:ph type="sldNum" sz="quarter" idx="12"/>
          </p:nvPr>
        </p:nvSpPr>
        <p:spPr/>
        <p:txBody>
          <a:bodyPr/>
          <a:lstStyle/>
          <a:p>
            <a:fld id="{A829F25A-84D3-4F9E-BD6A-3ADD05BBF9F6}" type="slidenum">
              <a:rPr lang="en-US" altLang="en-US" smtClean="0"/>
              <a:pPr/>
              <a:t>5</a:t>
            </a:fld>
            <a:endParaRPr lang="en-US" altLang="en-US" dirty="0"/>
          </a:p>
        </p:txBody>
      </p:sp>
      <p:sp>
        <p:nvSpPr>
          <p:cNvPr id="8" name="TextBox 7">
            <a:extLst>
              <a:ext uri="{FF2B5EF4-FFF2-40B4-BE49-F238E27FC236}">
                <a16:creationId xmlns:a16="http://schemas.microsoft.com/office/drawing/2014/main" id="{B5F49D89-F468-77B8-CE66-2764A9198AFC}"/>
              </a:ext>
            </a:extLst>
          </p:cNvPr>
          <p:cNvSpPr txBox="1"/>
          <p:nvPr/>
        </p:nvSpPr>
        <p:spPr>
          <a:xfrm>
            <a:off x="283881" y="1165713"/>
            <a:ext cx="6701381" cy="4801314"/>
          </a:xfrm>
          <a:prstGeom prst="rect">
            <a:avLst/>
          </a:prstGeom>
          <a:noFill/>
        </p:spPr>
        <p:txBody>
          <a:bodyPr wrap="square">
            <a:spAutoFit/>
          </a:bodyPr>
          <a:lstStyle/>
          <a:p>
            <a:pPr marL="285750" indent="-285750">
              <a:buFont typeface="Arial" panose="020B0604020202020204" pitchFamily="34" charset="0"/>
              <a:buChar char="•"/>
            </a:pPr>
            <a:r>
              <a:rPr lang="en-US" b="1" dirty="0">
                <a:latin typeface="Georgia" panose="02040502050405020303" pitchFamily="18" charset="0"/>
              </a:rPr>
              <a:t>Saturday, September 30, 2023 10:00 a.m. - 1:00 p.m.</a:t>
            </a:r>
          </a:p>
          <a:p>
            <a:pPr marL="285750" indent="-285750">
              <a:buFont typeface="Arial" panose="020B0604020202020204" pitchFamily="34" charset="0"/>
              <a:buChar char="•"/>
            </a:pPr>
            <a:r>
              <a:rPr lang="en-US" dirty="0">
                <a:latin typeface="Georgia" panose="02040502050405020303" pitchFamily="18" charset="0"/>
              </a:rPr>
              <a:t>Outreach event to aid in connecting all Veterans with the new health care and benefits they’ve earned</a:t>
            </a:r>
          </a:p>
          <a:p>
            <a:endParaRPr lang="en-US"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Event Offerings</a:t>
            </a:r>
          </a:p>
          <a:p>
            <a:pPr marL="742950" lvl="1" indent="-285750">
              <a:buFont typeface="Arial" panose="020B0604020202020204" pitchFamily="34" charset="0"/>
              <a:buChar char="•"/>
            </a:pPr>
            <a:r>
              <a:rPr lang="en-US" dirty="0">
                <a:latin typeface="Georgia" panose="02040502050405020303" pitchFamily="18" charset="0"/>
              </a:rPr>
              <a:t>VHA Enrollment/Eligibility</a:t>
            </a:r>
          </a:p>
          <a:p>
            <a:pPr marL="742950" lvl="1" indent="-285750">
              <a:buFont typeface="Arial" panose="020B0604020202020204" pitchFamily="34" charset="0"/>
              <a:buChar char="•"/>
            </a:pPr>
            <a:r>
              <a:rPr lang="en-US" dirty="0">
                <a:latin typeface="Georgia" panose="02040502050405020303" pitchFamily="18" charset="0"/>
              </a:rPr>
              <a:t>Toxic Exposure Screenings</a:t>
            </a:r>
          </a:p>
          <a:p>
            <a:pPr marL="742950" lvl="1" indent="-285750">
              <a:buFont typeface="Arial" panose="020B0604020202020204" pitchFamily="34" charset="0"/>
              <a:buChar char="•"/>
            </a:pPr>
            <a:r>
              <a:rPr lang="en-US" dirty="0">
                <a:latin typeface="Georgia" panose="02040502050405020303" pitchFamily="18" charset="0"/>
              </a:rPr>
              <a:t>Claims Assistance (Partnership with Regional Office VBA Oakland)</a:t>
            </a:r>
          </a:p>
          <a:p>
            <a:pPr marL="742950" lvl="1" indent="-285750">
              <a:buFont typeface="Arial" panose="020B0604020202020204" pitchFamily="34" charset="0"/>
              <a:buChar char="•"/>
            </a:pPr>
            <a:r>
              <a:rPr lang="en-US" dirty="0">
                <a:latin typeface="Georgia" panose="02040502050405020303" pitchFamily="18" charset="0"/>
              </a:rPr>
              <a:t>Flu Vaccinations</a:t>
            </a:r>
          </a:p>
          <a:p>
            <a:pPr marL="742950" lvl="1" indent="-285750">
              <a:buFont typeface="Arial" panose="020B0604020202020204" pitchFamily="34" charset="0"/>
              <a:buChar char="•"/>
            </a:pPr>
            <a:r>
              <a:rPr lang="en-US" dirty="0">
                <a:latin typeface="Georgia" panose="02040502050405020303" pitchFamily="18" charset="0"/>
              </a:rPr>
              <a:t>Blood Pressure Screenings</a:t>
            </a:r>
          </a:p>
          <a:p>
            <a:pPr marL="742950" lvl="1" indent="-285750">
              <a:buFont typeface="Arial" panose="020B0604020202020204" pitchFamily="34" charset="0"/>
              <a:buChar char="•"/>
            </a:pPr>
            <a:r>
              <a:rPr lang="en-US" dirty="0">
                <a:latin typeface="Georgia" panose="02040502050405020303" pitchFamily="18" charset="0"/>
              </a:rPr>
              <a:t>Million Veteran Program</a:t>
            </a:r>
          </a:p>
          <a:p>
            <a:pPr marL="742950" lvl="1" indent="-285750">
              <a:buFont typeface="Arial" panose="020B0604020202020204" pitchFamily="34" charset="0"/>
              <a:buChar char="•"/>
            </a:pPr>
            <a:r>
              <a:rPr lang="en-US" dirty="0">
                <a:latin typeface="Georgia" panose="02040502050405020303" pitchFamily="18" charset="0"/>
              </a:rPr>
              <a:t>Whole Health Service Overview &amp; Resources</a:t>
            </a:r>
          </a:p>
          <a:p>
            <a:pPr marL="742950" lvl="1" indent="-285750">
              <a:buFont typeface="Arial" panose="020B0604020202020204" pitchFamily="34" charset="0"/>
              <a:buChar char="•"/>
            </a:pPr>
            <a:r>
              <a:rPr lang="en-US" dirty="0">
                <a:latin typeface="Georgia" panose="02040502050405020303" pitchFamily="18" charset="0"/>
              </a:rPr>
              <a:t>Outreach Support</a:t>
            </a:r>
          </a:p>
          <a:p>
            <a:pPr marL="742950" lvl="1" indent="-285750">
              <a:buFont typeface="Arial" panose="020B0604020202020204" pitchFamily="34" charset="0"/>
              <a:buChar char="•"/>
            </a:pPr>
            <a:r>
              <a:rPr lang="en-US" dirty="0">
                <a:latin typeface="Georgia" panose="02040502050405020303" pitchFamily="18" charset="0"/>
              </a:rPr>
              <a:t>Social Work Services</a:t>
            </a:r>
          </a:p>
          <a:p>
            <a:pPr marL="742950" lvl="1" indent="-285750">
              <a:buFont typeface="Arial" panose="020B0604020202020204" pitchFamily="34" charset="0"/>
              <a:buChar char="•"/>
            </a:pPr>
            <a:r>
              <a:rPr lang="en-US" dirty="0">
                <a:latin typeface="Georgia" panose="02040502050405020303" pitchFamily="18" charset="0"/>
              </a:rPr>
              <a:t>VA Scheduling for Primary Care, Mental Health, and Direct Schedule Specialties</a:t>
            </a:r>
          </a:p>
        </p:txBody>
      </p:sp>
      <p:pic>
        <p:nvPicPr>
          <p:cNvPr id="9" name="Content Placeholder 5">
            <a:extLst>
              <a:ext uri="{FF2B5EF4-FFF2-40B4-BE49-F238E27FC236}">
                <a16:creationId xmlns:a16="http://schemas.microsoft.com/office/drawing/2014/main" id="{043BF97E-7A7F-4E3C-92E8-86E2F12587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6028" y="2000128"/>
            <a:ext cx="4229493" cy="3012048"/>
          </a:xfrm>
          <a:prstGeom prst="rect">
            <a:avLst/>
          </a:prstGeom>
        </p:spPr>
      </p:pic>
    </p:spTree>
    <p:extLst>
      <p:ext uri="{BB962C8B-B14F-4D97-AF65-F5344CB8AC3E}">
        <p14:creationId xmlns:p14="http://schemas.microsoft.com/office/powerpoint/2010/main" val="261322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203-10C7-AF10-54D0-2FF6D55F652C}"/>
              </a:ext>
            </a:extLst>
          </p:cNvPr>
          <p:cNvSpPr>
            <a:spLocks noGrp="1"/>
          </p:cNvSpPr>
          <p:nvPr>
            <p:ph type="title"/>
          </p:nvPr>
        </p:nvSpPr>
        <p:spPr/>
        <p:txBody>
          <a:bodyPr/>
          <a:lstStyle/>
          <a:p>
            <a:r>
              <a:rPr lang="en-US" sz="2400" b="1" cap="none" dirty="0">
                <a:latin typeface="Georgia" panose="02040502050405020303" pitchFamily="18" charset="0"/>
                <a:cs typeface="Arial"/>
              </a:rPr>
              <a:t>Outreach Efforts</a:t>
            </a:r>
            <a:endParaRPr lang="en-US" sz="2400" cap="none"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245E031D-D5EB-6FFD-57FE-4E042B5AE8FB}"/>
              </a:ext>
            </a:extLst>
          </p:cNvPr>
          <p:cNvSpPr>
            <a:spLocks noGrp="1"/>
          </p:cNvSpPr>
          <p:nvPr>
            <p:ph type="sldNum" sz="quarter" idx="12"/>
          </p:nvPr>
        </p:nvSpPr>
        <p:spPr/>
        <p:txBody>
          <a:bodyPr/>
          <a:lstStyle/>
          <a:p>
            <a:fld id="{A829F25A-84D3-4F9E-BD6A-3ADD05BBF9F6}" type="slidenum">
              <a:rPr lang="en-US" altLang="en-US" smtClean="0"/>
              <a:pPr/>
              <a:t>6</a:t>
            </a:fld>
            <a:endParaRPr lang="en-US" altLang="en-US" dirty="0"/>
          </a:p>
        </p:txBody>
      </p:sp>
      <p:sp>
        <p:nvSpPr>
          <p:cNvPr id="7" name="Title 1">
            <a:extLst>
              <a:ext uri="{FF2B5EF4-FFF2-40B4-BE49-F238E27FC236}">
                <a16:creationId xmlns:a16="http://schemas.microsoft.com/office/drawing/2014/main" id="{1C13C1CA-185F-A31C-F63D-C07243BC7710}"/>
              </a:ext>
            </a:extLst>
          </p:cNvPr>
          <p:cNvSpPr txBox="1">
            <a:spLocks/>
          </p:cNvSpPr>
          <p:nvPr/>
        </p:nvSpPr>
        <p:spPr>
          <a:xfrm>
            <a:off x="1066800" y="1122771"/>
            <a:ext cx="10515600" cy="1289503"/>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endParaRPr lang="en-US" sz="2400" b="1" u="sng" dirty="0">
              <a:solidFill>
                <a:schemeClr val="tx1"/>
              </a:solidFill>
            </a:endParaRPr>
          </a:p>
        </p:txBody>
      </p:sp>
      <p:sp>
        <p:nvSpPr>
          <p:cNvPr id="11" name="TextBox 10">
            <a:extLst>
              <a:ext uri="{FF2B5EF4-FFF2-40B4-BE49-F238E27FC236}">
                <a16:creationId xmlns:a16="http://schemas.microsoft.com/office/drawing/2014/main" id="{551EC277-2E16-EA0A-DD67-D5544C9624AE}"/>
              </a:ext>
            </a:extLst>
          </p:cNvPr>
          <p:cNvSpPr txBox="1"/>
          <p:nvPr/>
        </p:nvSpPr>
        <p:spPr>
          <a:xfrm>
            <a:off x="383177" y="1122771"/>
            <a:ext cx="11120846" cy="5324535"/>
          </a:xfrm>
          <a:prstGeom prst="rect">
            <a:avLst/>
          </a:prstGeom>
          <a:noFill/>
        </p:spPr>
        <p:txBody>
          <a:bodyPr wrap="square" rtlCol="0">
            <a:spAutoFit/>
          </a:bodyPr>
          <a:lstStyle/>
          <a:p>
            <a:pPr marL="0" marR="0">
              <a:spcBef>
                <a:spcPts val="0"/>
              </a:spcBef>
              <a:spcAft>
                <a:spcPts val="0"/>
              </a:spcAft>
            </a:pPr>
            <a:r>
              <a:rPr lang="en-US" sz="3200" dirty="0">
                <a:effectLst/>
                <a:latin typeface="Calibri" panose="020F0502020204030204" pitchFamily="34" charset="0"/>
                <a:ea typeface="Calibri" panose="020F0502020204030204" pitchFamily="34" charset="0"/>
              </a:rPr>
              <a:t>PACT Act specific </a:t>
            </a:r>
          </a:p>
          <a:p>
            <a:pPr marL="742950" marR="0" lvl="1" indent="-28575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Direct outreach calls to 8G combat Veterans (~59 enrolled and ~12 pending review)- collaboration with SFVA member services</a:t>
            </a:r>
          </a:p>
          <a:p>
            <a:pPr marR="0" lvl="1">
              <a:spcBef>
                <a:spcPts val="0"/>
              </a:spcBef>
              <a:spcAft>
                <a:spcPts val="0"/>
              </a:spcAft>
            </a:pPr>
            <a:endParaRPr lang="en-US" sz="2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PACT Act outreach emails to community partners Vet Force, SF Federal Executive Board, Vets In Tech, Salesforce, SF and SM County Veterans Commission, OneVet OneVoice, SF Giants, Swords to Plowshares, Heart and Armor, SFVA SVHP, CVSO offices, SFPL, CalVet, SF POA, etc.</a:t>
            </a:r>
          </a:p>
          <a:p>
            <a:pPr marL="742950" marR="0" lvl="1" indent="-285750">
              <a:spcBef>
                <a:spcPts val="0"/>
              </a:spcBef>
              <a:spcAft>
                <a:spcPts val="0"/>
              </a:spcAft>
              <a:buFont typeface="Symbol" panose="05050102010706020507" pitchFamily="18" charset="2"/>
              <a:buChar char=""/>
            </a:pPr>
            <a:endParaRPr lang="en-US" sz="28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rPr>
              <a:t>PACT Act townhalls in Santa Rosa and SF with Congressional Representatives</a:t>
            </a:r>
          </a:p>
          <a:p>
            <a:pPr marR="0" lvl="1">
              <a:spcBef>
                <a:spcPts val="0"/>
              </a:spcBef>
              <a:spcAft>
                <a:spcPts val="0"/>
              </a:spcAft>
            </a:pP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525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203-10C7-AF10-54D0-2FF6D55F652C}"/>
              </a:ext>
            </a:extLst>
          </p:cNvPr>
          <p:cNvSpPr>
            <a:spLocks noGrp="1"/>
          </p:cNvSpPr>
          <p:nvPr>
            <p:ph type="title"/>
          </p:nvPr>
        </p:nvSpPr>
        <p:spPr/>
        <p:txBody>
          <a:bodyPr/>
          <a:lstStyle/>
          <a:p>
            <a:r>
              <a:rPr lang="en-US" sz="2400" b="1" cap="none" dirty="0">
                <a:latin typeface="Georgia" panose="02040502050405020303" pitchFamily="18" charset="0"/>
                <a:cs typeface="Arial"/>
              </a:rPr>
              <a:t>Additional Outreach Efforts</a:t>
            </a:r>
            <a:endParaRPr lang="en-US"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245E031D-D5EB-6FFD-57FE-4E042B5AE8FB}"/>
              </a:ext>
            </a:extLst>
          </p:cNvPr>
          <p:cNvSpPr>
            <a:spLocks noGrp="1"/>
          </p:cNvSpPr>
          <p:nvPr>
            <p:ph type="sldNum" sz="quarter" idx="12"/>
          </p:nvPr>
        </p:nvSpPr>
        <p:spPr/>
        <p:txBody>
          <a:bodyPr/>
          <a:lstStyle/>
          <a:p>
            <a:fld id="{A829F25A-84D3-4F9E-BD6A-3ADD05BBF9F6}" type="slidenum">
              <a:rPr lang="en-US" altLang="en-US" smtClean="0"/>
              <a:pPr/>
              <a:t>7</a:t>
            </a:fld>
            <a:endParaRPr lang="en-US" altLang="en-US" dirty="0"/>
          </a:p>
        </p:txBody>
      </p:sp>
      <p:sp>
        <p:nvSpPr>
          <p:cNvPr id="5" name="Content Placeholder 2">
            <a:extLst>
              <a:ext uri="{FF2B5EF4-FFF2-40B4-BE49-F238E27FC236}">
                <a16:creationId xmlns:a16="http://schemas.microsoft.com/office/drawing/2014/main" id="{0965F47D-B1DD-EF0F-B717-6C381F0A05CA}"/>
              </a:ext>
            </a:extLst>
          </p:cNvPr>
          <p:cNvSpPr txBox="1">
            <a:spLocks/>
          </p:cNvSpPr>
          <p:nvPr/>
        </p:nvSpPr>
        <p:spPr>
          <a:xfrm>
            <a:off x="768532" y="998310"/>
            <a:ext cx="10515600" cy="4351338"/>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rgbClr val="174782"/>
                </a:solidFill>
                <a:latin typeface="Georgia"/>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eorgia"/>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eorgia"/>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eorgia"/>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0FBD5149-62BC-5A6A-90AD-9D3472FD2C73}"/>
              </a:ext>
            </a:extLst>
          </p:cNvPr>
          <p:cNvSpPr txBox="1"/>
          <p:nvPr/>
        </p:nvSpPr>
        <p:spPr>
          <a:xfrm>
            <a:off x="496390" y="998310"/>
            <a:ext cx="11293534" cy="5139869"/>
          </a:xfrm>
          <a:prstGeom prst="rect">
            <a:avLst/>
          </a:prstGeom>
          <a:noFill/>
        </p:spPr>
        <p:txBody>
          <a:bodyPr wrap="square">
            <a:spAutoFit/>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rPr>
              <a:t>Presentations/Tabling/Meetings:</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San Mateo County CVSO/SAVES presentation</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CalVet webinars: re: VA health care and PACT Act and </a:t>
            </a:r>
            <a:r>
              <a:rPr lang="en-US" sz="1600" dirty="0" err="1">
                <a:effectLst/>
                <a:latin typeface="Calibri" panose="020F0502020204030204" pitchFamily="34" charset="0"/>
                <a:ea typeface="Times New Roman" panose="02020603050405020304" pitchFamily="18" charset="0"/>
              </a:rPr>
              <a:t>ChampVA</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National Guard outreach with Oakland VBA outreach staff</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SF Fire Department: meeting with SFFD regarding SFVA health care, PACT Act and tabling at SFFD health care open enrollment event- Presentation was a collaboration with member services and Dr. Jenny Cohen</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Coast Guard attended Coast guard family day and webinar with Coast Guard service members. Collaboration with member services, SP, CVSO and Dr. Cohen.</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America Works- Employment fair (tabling) – Collaboration with Chris Waltrous and Bridget Leach (Student Veteran Health Program)</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Presentation at San Mateo County Veterans Commission (re: MH/VA health care)</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Meeting with Swords to Plowshares, CDCE VSO stakeholders, VSO post meetings and community events such as National Night out in Daly City</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Meeting with SF Giants regarding employment fair. Currently in contact with SF Giants Community Relations Director</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Presentation regarding VA health care/ PACT Act given to SF Federal Executive Board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Lunch and Learn for VBA Oakland employees</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Homeless Project Connect- collaboration with </a:t>
            </a:r>
            <a:r>
              <a:rPr lang="en-US" sz="1600" dirty="0" err="1">
                <a:effectLst/>
                <a:latin typeface="Calibri" panose="020F0502020204030204" pitchFamily="34" charset="0"/>
                <a:ea typeface="Times New Roman" panose="02020603050405020304" pitchFamily="18" charset="0"/>
              </a:rPr>
              <a:t>SWer</a:t>
            </a:r>
            <a:r>
              <a:rPr lang="en-US" sz="1600" dirty="0">
                <a:effectLst/>
                <a:latin typeface="Calibri" panose="020F0502020204030204" pitchFamily="34" charset="0"/>
                <a:ea typeface="Times New Roman" panose="02020603050405020304" pitchFamily="18" charset="0"/>
              </a:rPr>
              <a:t> Jamie Jensen and Jaime Nugent</a:t>
            </a: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Fleet Week </a:t>
            </a:r>
            <a:endParaRPr lang="en-US" sz="16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rPr>
              <a:t>Upcoming Veterans Appreciation Celebration (Oakland Probation Office)</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17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6203-10C7-AF10-54D0-2FF6D55F652C}"/>
              </a:ext>
            </a:extLst>
          </p:cNvPr>
          <p:cNvSpPr>
            <a:spLocks noGrp="1"/>
          </p:cNvSpPr>
          <p:nvPr>
            <p:ph type="title"/>
          </p:nvPr>
        </p:nvSpPr>
        <p:spPr/>
        <p:txBody>
          <a:bodyPr/>
          <a:lstStyle/>
          <a:p>
            <a:r>
              <a:rPr lang="en-US" sz="2400" b="1" cap="none" dirty="0">
                <a:latin typeface="Georgia" panose="02040502050405020303" pitchFamily="18" charset="0"/>
                <a:cs typeface="Arial"/>
              </a:rPr>
              <a:t>SFVA Internal Efforts</a:t>
            </a:r>
            <a:endParaRPr lang="en-US" sz="2400" cap="none" dirty="0">
              <a:latin typeface="Georgia" panose="02040502050405020303" pitchFamily="18" charset="0"/>
            </a:endParaRPr>
          </a:p>
        </p:txBody>
      </p:sp>
      <p:sp>
        <p:nvSpPr>
          <p:cNvPr id="3" name="Content Placeholder 2">
            <a:extLst>
              <a:ext uri="{FF2B5EF4-FFF2-40B4-BE49-F238E27FC236}">
                <a16:creationId xmlns:a16="http://schemas.microsoft.com/office/drawing/2014/main" id="{F1EE3C37-06A1-81E9-E796-CEEE384EB661}"/>
              </a:ext>
            </a:extLst>
          </p:cNvPr>
          <p:cNvSpPr>
            <a:spLocks noGrp="1"/>
          </p:cNvSpPr>
          <p:nvPr>
            <p:ph idx="1"/>
          </p:nvPr>
        </p:nvSpPr>
        <p:spPr>
          <a:xfrm>
            <a:off x="587375" y="1028700"/>
            <a:ext cx="10261600" cy="5181600"/>
          </a:xfrm>
        </p:spPr>
        <p:txBody>
          <a:bodyPr/>
          <a:lstStyle/>
          <a:p>
            <a:r>
              <a:rPr lang="en-US" sz="1900" dirty="0">
                <a:solidFill>
                  <a:schemeClr val="tx1"/>
                </a:solidFill>
              </a:rPr>
              <a:t>Survey/suspense to better understand outreach done at SFVA</a:t>
            </a:r>
          </a:p>
          <a:p>
            <a:pPr lvl="1"/>
            <a:r>
              <a:rPr lang="en-US" sz="1900" dirty="0"/>
              <a:t>Communication, collaboration and support to individuals who do outreach</a:t>
            </a:r>
          </a:p>
          <a:p>
            <a:pPr lvl="1"/>
            <a:r>
              <a:rPr lang="en-US" sz="1900" dirty="0"/>
              <a:t>Connecting staff who do outreach, combining enrollment with employment and homeless outreach</a:t>
            </a:r>
          </a:p>
          <a:p>
            <a:pPr marL="457200" lvl="1" indent="0">
              <a:buNone/>
            </a:pPr>
            <a:endParaRPr lang="en-US" sz="1900" dirty="0"/>
          </a:p>
          <a:p>
            <a:r>
              <a:rPr lang="en-US" sz="1900" dirty="0">
                <a:solidFill>
                  <a:schemeClr val="tx1"/>
                </a:solidFill>
              </a:rPr>
              <a:t>Updating resource sheets used by Member Services/outreach teams to include new patient appt scheduling number, modernize handouts</a:t>
            </a:r>
          </a:p>
          <a:p>
            <a:pPr marL="0" indent="0">
              <a:buNone/>
            </a:pPr>
            <a:endParaRPr lang="en-US" sz="1900" dirty="0">
              <a:solidFill>
                <a:schemeClr val="tx1"/>
              </a:solidFill>
            </a:endParaRPr>
          </a:p>
          <a:p>
            <a:r>
              <a:rPr lang="en-US" sz="1900" dirty="0">
                <a:solidFill>
                  <a:schemeClr val="tx1"/>
                </a:solidFill>
              </a:rPr>
              <a:t>Work with Member Services to identify additional methods of assisting Veterans rather than referring them to HEC or to the online application</a:t>
            </a:r>
          </a:p>
          <a:p>
            <a:pPr marL="0" indent="0">
              <a:buNone/>
            </a:pPr>
            <a:endParaRPr lang="en-US" sz="1900" dirty="0">
              <a:solidFill>
                <a:schemeClr val="tx1"/>
              </a:solidFill>
            </a:endParaRPr>
          </a:p>
          <a:p>
            <a:r>
              <a:rPr lang="en-US" sz="1900" dirty="0">
                <a:solidFill>
                  <a:schemeClr val="tx1"/>
                </a:solidFill>
              </a:rPr>
              <a:t>Direct connection created between outreach teams, Member Services, M2VA to call center staff to schedule appt following enrollment or connecting with Veteran</a:t>
            </a:r>
          </a:p>
          <a:p>
            <a:pPr marL="0" indent="0">
              <a:buNone/>
            </a:pPr>
            <a:endParaRPr lang="en-US" sz="1900" dirty="0">
              <a:solidFill>
                <a:schemeClr val="tx1"/>
              </a:solidFill>
            </a:endParaRPr>
          </a:p>
          <a:p>
            <a:r>
              <a:rPr lang="en-US" sz="1900" dirty="0">
                <a:solidFill>
                  <a:schemeClr val="tx1"/>
                </a:solidFill>
              </a:rPr>
              <a:t>Beginning to collaborate ED, primary care regarding Veterans who are not assigned to PACT teams</a:t>
            </a:r>
          </a:p>
          <a:p>
            <a:endParaRPr lang="en-US" dirty="0">
              <a:solidFill>
                <a:schemeClr val="tx1"/>
              </a:solidFill>
            </a:endParaRPr>
          </a:p>
          <a:p>
            <a:pPr marL="0" indent="0">
              <a:buNone/>
            </a:pPr>
            <a:endParaRPr lang="en-US" sz="3200"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245E031D-D5EB-6FFD-57FE-4E042B5AE8FB}"/>
              </a:ext>
            </a:extLst>
          </p:cNvPr>
          <p:cNvSpPr>
            <a:spLocks noGrp="1"/>
          </p:cNvSpPr>
          <p:nvPr>
            <p:ph type="sldNum" sz="quarter" idx="12"/>
          </p:nvPr>
        </p:nvSpPr>
        <p:spPr/>
        <p:txBody>
          <a:bodyPr/>
          <a:lstStyle/>
          <a:p>
            <a:fld id="{A829F25A-84D3-4F9E-BD6A-3ADD05BBF9F6}" type="slidenum">
              <a:rPr lang="en-US" altLang="en-US" smtClean="0"/>
              <a:pPr/>
              <a:t>8</a:t>
            </a:fld>
            <a:endParaRPr lang="en-US" altLang="en-US" dirty="0"/>
          </a:p>
        </p:txBody>
      </p:sp>
    </p:spTree>
    <p:extLst>
      <p:ext uri="{BB962C8B-B14F-4D97-AF65-F5344CB8AC3E}">
        <p14:creationId xmlns:p14="http://schemas.microsoft.com/office/powerpoint/2010/main" val="348571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0623-DFBF-D886-0930-7D03620DD470}"/>
              </a:ext>
            </a:extLst>
          </p:cNvPr>
          <p:cNvSpPr>
            <a:spLocks noGrp="1"/>
          </p:cNvSpPr>
          <p:nvPr>
            <p:ph type="title"/>
          </p:nvPr>
        </p:nvSpPr>
        <p:spPr>
          <a:xfrm>
            <a:off x="153480" y="163582"/>
            <a:ext cx="11428920" cy="487362"/>
          </a:xfrm>
        </p:spPr>
        <p:txBody>
          <a:bodyPr/>
          <a:lstStyle/>
          <a:p>
            <a:pPr algn="ctr"/>
            <a:r>
              <a:rPr lang="en-US" dirty="0">
                <a:solidFill>
                  <a:schemeClr val="bg1"/>
                </a:solidFill>
              </a:rPr>
              <a:t> Creating and Updating New Outreach Materials</a:t>
            </a:r>
            <a:br>
              <a:rPr lang="en-US" dirty="0">
                <a:solidFill>
                  <a:schemeClr val="bg1"/>
                </a:solidFill>
              </a:rPr>
            </a:br>
            <a:endParaRPr lang="en-US" dirty="0"/>
          </a:p>
        </p:txBody>
      </p:sp>
      <p:sp>
        <p:nvSpPr>
          <p:cNvPr id="4" name="Slide Number Placeholder 3">
            <a:extLst>
              <a:ext uri="{FF2B5EF4-FFF2-40B4-BE49-F238E27FC236}">
                <a16:creationId xmlns:a16="http://schemas.microsoft.com/office/drawing/2014/main" id="{4C49AB98-2D31-65D8-73E0-FA3B3499925E}"/>
              </a:ext>
            </a:extLst>
          </p:cNvPr>
          <p:cNvSpPr>
            <a:spLocks noGrp="1"/>
          </p:cNvSpPr>
          <p:nvPr>
            <p:ph type="sldNum" sz="quarter" idx="12"/>
          </p:nvPr>
        </p:nvSpPr>
        <p:spPr/>
        <p:txBody>
          <a:bodyPr/>
          <a:lstStyle/>
          <a:p>
            <a:fld id="{A829F25A-84D3-4F9E-BD6A-3ADD05BBF9F6}" type="slidenum">
              <a:rPr lang="en-US" altLang="en-US" smtClean="0"/>
              <a:pPr/>
              <a:t>9</a:t>
            </a:fld>
            <a:endParaRPr lang="en-US" altLang="en-US" dirty="0"/>
          </a:p>
        </p:txBody>
      </p:sp>
      <p:graphicFrame>
        <p:nvGraphicFramePr>
          <p:cNvPr id="5" name="Object 4">
            <a:extLst>
              <a:ext uri="{FF2B5EF4-FFF2-40B4-BE49-F238E27FC236}">
                <a16:creationId xmlns:a16="http://schemas.microsoft.com/office/drawing/2014/main" id="{D0ED4810-257D-5D9D-26BF-7D75EB71D96C}"/>
              </a:ext>
            </a:extLst>
          </p:cNvPr>
          <p:cNvGraphicFramePr>
            <a:graphicFrameLocks noChangeAspect="1"/>
          </p:cNvGraphicFramePr>
          <p:nvPr>
            <p:extLst>
              <p:ext uri="{D42A27DB-BD31-4B8C-83A1-F6EECF244321}">
                <p14:modId xmlns:p14="http://schemas.microsoft.com/office/powerpoint/2010/main" val="2241553897"/>
              </p:ext>
            </p:extLst>
          </p:nvPr>
        </p:nvGraphicFramePr>
        <p:xfrm>
          <a:off x="6303523" y="845495"/>
          <a:ext cx="4392612" cy="5167009"/>
        </p:xfrm>
        <a:graphic>
          <a:graphicData uri="http://schemas.openxmlformats.org/presentationml/2006/ole">
            <mc:AlternateContent xmlns:mc="http://schemas.openxmlformats.org/markup-compatibility/2006">
              <mc:Choice xmlns:v="urn:schemas-microsoft-com:vml" Requires="v">
                <p:oleObj name="Acrobat Document" r:id="rId2" imgW="3886052" imgH="5029200" progId="AcroExch.Document.DC">
                  <p:embed/>
                </p:oleObj>
              </mc:Choice>
              <mc:Fallback>
                <p:oleObj name="Acrobat Document" r:id="rId2" imgW="3886052" imgH="5029200" progId="AcroExch.Document.DC">
                  <p:embed/>
                  <p:pic>
                    <p:nvPicPr>
                      <p:cNvPr id="5" name="Object 4">
                        <a:extLst>
                          <a:ext uri="{FF2B5EF4-FFF2-40B4-BE49-F238E27FC236}">
                            <a16:creationId xmlns:a16="http://schemas.microsoft.com/office/drawing/2014/main" id="{D0ED4810-257D-5D9D-26BF-7D75EB71D96C}"/>
                          </a:ext>
                        </a:extLst>
                      </p:cNvPr>
                      <p:cNvPicPr/>
                      <p:nvPr/>
                    </p:nvPicPr>
                    <p:blipFill>
                      <a:blip r:embed="rId3"/>
                      <a:stretch>
                        <a:fillRect/>
                      </a:stretch>
                    </p:blipFill>
                    <p:spPr>
                      <a:xfrm>
                        <a:off x="6303523" y="845495"/>
                        <a:ext cx="4392612" cy="5167009"/>
                      </a:xfrm>
                      <a:prstGeom prst="rect">
                        <a:avLst/>
                      </a:prstGeom>
                    </p:spPr>
                  </p:pic>
                </p:oleObj>
              </mc:Fallback>
            </mc:AlternateContent>
          </a:graphicData>
        </a:graphic>
      </p:graphicFrame>
      <p:pic>
        <p:nvPicPr>
          <p:cNvPr id="6" name="Picture Placeholder 9" descr="Graphical user interface, text, application&#10;&#10;Description automatically generated">
            <a:extLst>
              <a:ext uri="{FF2B5EF4-FFF2-40B4-BE49-F238E27FC236}">
                <a16:creationId xmlns:a16="http://schemas.microsoft.com/office/drawing/2014/main" id="{964FBB57-D76A-2B33-B182-62A9A0BCA55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8986" t="20640" r="29524" b="9647"/>
          <a:stretch/>
        </p:blipFill>
        <p:spPr>
          <a:xfrm>
            <a:off x="1206231" y="845495"/>
            <a:ext cx="4045227" cy="5167009"/>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0515164"/>
      </p:ext>
    </p:extLst>
  </p:cSld>
  <p:clrMapOvr>
    <a:masterClrMapping/>
  </p:clrMapOvr>
</p:sld>
</file>

<file path=ppt/theme/theme1.xml><?xml version="1.0" encoding="utf-8"?>
<a:theme xmlns:a="http://schemas.openxmlformats.org/drawingml/2006/main" name="VA_PPT_TEMPLATE_DLJ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2017</TotalTime>
  <Words>2491</Words>
  <Application>Microsoft Office PowerPoint</Application>
  <PresentationFormat>Widescreen</PresentationFormat>
  <Paragraphs>203</Paragraphs>
  <Slides>21</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Fluent MDL2 Hybrid Icons</vt:lpstr>
      <vt:lpstr>Georgia</vt:lpstr>
      <vt:lpstr>Google Sans</vt:lpstr>
      <vt:lpstr>Segoe UI</vt:lpstr>
      <vt:lpstr>Symbol</vt:lpstr>
      <vt:lpstr>Wingdings</vt:lpstr>
      <vt:lpstr>VA_PPT_TEMPLATE_DLJedit</vt:lpstr>
      <vt:lpstr>Adobe Acrobat Document</vt:lpstr>
      <vt:lpstr>San Francisco VA Health Care System Updates</vt:lpstr>
      <vt:lpstr>PACT Act Outreach Efforts Suicide Prevention Santa Rosa Clinic Expansion Virtual Services </vt:lpstr>
      <vt:lpstr>PACT Act</vt:lpstr>
      <vt:lpstr>PACT Act Awareness Events</vt:lpstr>
      <vt:lpstr>Ft. Miley PACT Act Resource Fair</vt:lpstr>
      <vt:lpstr>Outreach Efforts</vt:lpstr>
      <vt:lpstr>Additional Outreach Efforts</vt:lpstr>
      <vt:lpstr>SFVA Internal Efforts</vt:lpstr>
      <vt:lpstr> Creating and Updating New Outreach Materials </vt:lpstr>
      <vt:lpstr>SFVAHCS New Patient Hotline</vt:lpstr>
      <vt:lpstr>Community Outreach</vt:lpstr>
      <vt:lpstr>Raising Awareness of  Veteran Suicide Prevention</vt:lpstr>
      <vt:lpstr>Suicide Prevention Awareness Month Events</vt:lpstr>
      <vt:lpstr>Don’t Wait. Reach Out.</vt:lpstr>
      <vt:lpstr>COMPACT Act Campaign Expansion </vt:lpstr>
      <vt:lpstr>Expansion of Medical and Specialty Services – South and North Santa Rosa VA Clinics</vt:lpstr>
      <vt:lpstr>Expanded Medical and Specialty Services – Santa Rosa VA Clinics</vt:lpstr>
      <vt:lpstr>South Santa Rosa VA Clinic</vt:lpstr>
      <vt:lpstr>Services Offered Virtually – Video to Home</vt:lpstr>
      <vt:lpstr>SFVAHCS Virtual Health Resource Center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Hubbard, Asale A. (she/her/hers)</dc:creator>
  <cp:lastModifiedBy>Mink, Kathleen Y.</cp:lastModifiedBy>
  <cp:revision>52</cp:revision>
  <cp:lastPrinted>2023-03-31T18:37:52Z</cp:lastPrinted>
  <dcterms:created xsi:type="dcterms:W3CDTF">2023-03-13T18:31:13Z</dcterms:created>
  <dcterms:modified xsi:type="dcterms:W3CDTF">2023-10-06T01:45:37Z</dcterms:modified>
</cp:coreProperties>
</file>