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4"/>
    <p:sldMasterId id="2147483797" r:id="rId5"/>
    <p:sldMasterId id="2147483680" r:id="rId6"/>
    <p:sldMasterId id="2147483805" r:id="rId7"/>
    <p:sldMasterId id="2147483720" r:id="rId8"/>
    <p:sldMasterId id="2147483746" r:id="rId9"/>
    <p:sldMasterId id="2147483766" r:id="rId10"/>
    <p:sldMasterId id="2147483821" r:id="rId11"/>
    <p:sldMasterId id="2147483648" r:id="rId12"/>
  </p:sldMasterIdLst>
  <p:notesMasterIdLst>
    <p:notesMasterId r:id="rId39"/>
  </p:notesMasterIdLst>
  <p:sldIdLst>
    <p:sldId id="2615" r:id="rId13"/>
    <p:sldId id="316" r:id="rId14"/>
    <p:sldId id="2626" r:id="rId15"/>
    <p:sldId id="2628" r:id="rId16"/>
    <p:sldId id="2629" r:id="rId17"/>
    <p:sldId id="2635" r:id="rId18"/>
    <p:sldId id="2630" r:id="rId19"/>
    <p:sldId id="2632" r:id="rId20"/>
    <p:sldId id="2634" r:id="rId21"/>
    <p:sldId id="2605" r:id="rId22"/>
    <p:sldId id="2633" r:id="rId23"/>
    <p:sldId id="2614" r:id="rId24"/>
    <p:sldId id="325" r:id="rId25"/>
    <p:sldId id="2621" r:id="rId26"/>
    <p:sldId id="2618" r:id="rId27"/>
    <p:sldId id="2612" r:id="rId28"/>
    <p:sldId id="2622" r:id="rId29"/>
    <p:sldId id="2613" r:id="rId30"/>
    <p:sldId id="2607" r:id="rId31"/>
    <p:sldId id="2595" r:id="rId32"/>
    <p:sldId id="2590" r:id="rId33"/>
    <p:sldId id="2623" r:id="rId34"/>
    <p:sldId id="2624" r:id="rId35"/>
    <p:sldId id="2625" r:id="rId36"/>
    <p:sldId id="2600" r:id="rId37"/>
    <p:sldId id="261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2D4"/>
    <a:srgbClr val="4C8B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6C4A94-A0BA-4A74-BBFF-35183B0D4463}" v="36" dt="2023-10-25T18:40:22.783"/>
    <p1510:client id="{04E6A48B-6691-4593-86FC-2DA37A700D40}" v="75" dt="2023-10-24T21:40:02.634"/>
    <p1510:client id="{052EBE52-A943-439C-A7AB-74753D8AB425}" v="51" dt="2023-10-24T21:47:46.091"/>
    <p1510:client id="{0CEFDF34-C560-4197-B646-EFF4C8E6CF0C}" v="5" dt="2023-10-25T16:37:37.046"/>
    <p1510:client id="{327C57B0-9B37-4D94-84B5-B9B4BF071541}" v="9" dt="2023-10-25T01:46:50.612"/>
    <p1510:client id="{416CEACD-F2A3-4846-8430-3997FFF7D65D}" v="82" dt="2023-10-25T21:11:48.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BIPOC Overrepresentation in Homelessness</a:t>
            </a:r>
            <a:r>
              <a:rPr lang="en-US" baseline="0"/>
              <a:t>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1"/>
          <c:order val="0"/>
          <c:tx>
            <c:strRef>
              <c:f>Sheet1!$C$12</c:f>
              <c:strCache>
                <c:ptCount val="1"/>
                <c:pt idx="0">
                  <c:v>Enrollments in Homeless Response System</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Sheet1!$A$13:$A$14</c:f>
              <c:strCache>
                <c:ptCount val="2"/>
                <c:pt idx="0">
                  <c:v>White/Asian alone</c:v>
                </c:pt>
                <c:pt idx="1">
                  <c:v>BIPOC</c:v>
                </c:pt>
              </c:strCache>
            </c:strRef>
          </c:cat>
          <c:val>
            <c:numRef>
              <c:f>Sheet1!$C$13:$C$14</c:f>
              <c:numCache>
                <c:formatCode>0.0%</c:formatCode>
                <c:ptCount val="2"/>
                <c:pt idx="0">
                  <c:v>0.32149157979149962</c:v>
                </c:pt>
                <c:pt idx="1">
                  <c:v>0.67850842020850044</c:v>
                </c:pt>
              </c:numCache>
            </c:numRef>
          </c:val>
          <c:extLst>
            <c:ext xmlns:c16="http://schemas.microsoft.com/office/drawing/2014/chart" uri="{C3380CC4-5D6E-409C-BE32-E72D297353CC}">
              <c16:uniqueId val="{00000000-3804-48C6-ABE5-5B2A0506E8F1}"/>
            </c:ext>
          </c:extLst>
        </c:ser>
        <c:ser>
          <c:idx val="0"/>
          <c:order val="1"/>
          <c:tx>
            <c:strRef>
              <c:f>Sheet1!$B$12</c:f>
              <c:strCache>
                <c:ptCount val="1"/>
                <c:pt idx="0">
                  <c:v>Population of San Francisco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Sheet1!$A$13:$A$14</c:f>
              <c:strCache>
                <c:ptCount val="2"/>
                <c:pt idx="0">
                  <c:v>White/Asian alone</c:v>
                </c:pt>
                <c:pt idx="1">
                  <c:v>BIPOC</c:v>
                </c:pt>
              </c:strCache>
            </c:strRef>
          </c:cat>
          <c:val>
            <c:numRef>
              <c:f>Sheet1!$B$13:$B$14</c:f>
              <c:numCache>
                <c:formatCode>0.0%</c:formatCode>
                <c:ptCount val="2"/>
                <c:pt idx="0">
                  <c:v>0.752</c:v>
                </c:pt>
                <c:pt idx="1">
                  <c:v>0.248</c:v>
                </c:pt>
              </c:numCache>
            </c:numRef>
          </c:val>
          <c:extLst>
            <c:ext xmlns:c16="http://schemas.microsoft.com/office/drawing/2014/chart" uri="{C3380CC4-5D6E-409C-BE32-E72D297353CC}">
              <c16:uniqueId val="{00000001-3804-48C6-ABE5-5B2A0506E8F1}"/>
            </c:ext>
          </c:extLst>
        </c:ser>
        <c:dLbls>
          <c:dLblPos val="inEnd"/>
          <c:showLegendKey val="0"/>
          <c:showVal val="1"/>
          <c:showCatName val="0"/>
          <c:showSerName val="0"/>
          <c:showPercent val="0"/>
          <c:showBubbleSize val="0"/>
        </c:dLbls>
        <c:gapWidth val="182"/>
        <c:axId val="957285408"/>
        <c:axId val="2077609344"/>
      </c:barChart>
      <c:catAx>
        <c:axId val="957285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7609344"/>
        <c:crosses val="autoZero"/>
        <c:auto val="1"/>
        <c:lblAlgn val="ctr"/>
        <c:lblOffset val="100"/>
        <c:noMultiLvlLbl val="0"/>
      </c:catAx>
      <c:valAx>
        <c:axId val="2077609344"/>
        <c:scaling>
          <c:orientation val="minMax"/>
        </c:scaling>
        <c:delete val="0"/>
        <c:axPos val="b"/>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285408"/>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281AA1-FD6C-4BBD-A52D-A0693EB419D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BAA3271-4A65-4ADA-974B-C0CD99254B8C}">
      <dgm:prSet phldrT="[Text]" phldr="0"/>
      <dgm:spPr/>
      <dgm:t>
        <a:bodyPr/>
        <a:lstStyle/>
        <a:p>
          <a:pPr rtl="0"/>
          <a:r>
            <a:rPr lang="en-US">
              <a:latin typeface="Calibri Light" panose="020F0302020204030204"/>
            </a:rPr>
            <a:t> CCSF- Overall </a:t>
          </a:r>
          <a:endParaRPr lang="en-US"/>
        </a:p>
      </dgm:t>
    </dgm:pt>
    <dgm:pt modelId="{41AAE421-5993-4967-BA8F-58E54753BFD7}" type="parTrans" cxnId="{40623CA2-9155-4900-87AC-36B6866CD7F2}">
      <dgm:prSet/>
      <dgm:spPr/>
      <dgm:t>
        <a:bodyPr/>
        <a:lstStyle/>
        <a:p>
          <a:endParaRPr lang="en-US"/>
        </a:p>
      </dgm:t>
    </dgm:pt>
    <dgm:pt modelId="{1FC1600E-0625-4126-AC06-4A90DB41C69F}" type="sibTrans" cxnId="{40623CA2-9155-4900-87AC-36B6866CD7F2}">
      <dgm:prSet/>
      <dgm:spPr/>
      <dgm:t>
        <a:bodyPr/>
        <a:lstStyle/>
        <a:p>
          <a:endParaRPr lang="en-US"/>
        </a:p>
      </dgm:t>
    </dgm:pt>
    <dgm:pt modelId="{8007E270-E47C-4417-AEAF-6D0F914A7D95}">
      <dgm:prSet phldrT="[Text]" phldr="0"/>
      <dgm:spPr/>
      <dgm:t>
        <a:bodyPr/>
        <a:lstStyle/>
        <a:p>
          <a:pPr rtl="0"/>
          <a:r>
            <a:rPr lang="en-US">
              <a:latin typeface="Calibri Light" panose="020F0302020204030204"/>
            </a:rPr>
            <a:t>O.R.E Training Curriculum development by HSH </a:t>
          </a:r>
          <a:endParaRPr lang="en-US"/>
        </a:p>
      </dgm:t>
    </dgm:pt>
    <dgm:pt modelId="{4E9F1FA3-5BB3-4511-A321-4911330419C8}" type="parTrans" cxnId="{5B0FDAD4-E39C-4602-9AE5-4D9A088CFD30}">
      <dgm:prSet/>
      <dgm:spPr/>
      <dgm:t>
        <a:bodyPr/>
        <a:lstStyle/>
        <a:p>
          <a:endParaRPr lang="en-US"/>
        </a:p>
      </dgm:t>
    </dgm:pt>
    <dgm:pt modelId="{4A30B207-4060-485D-9C23-387C94EDAC16}" type="sibTrans" cxnId="{5B0FDAD4-E39C-4602-9AE5-4D9A088CFD30}">
      <dgm:prSet/>
      <dgm:spPr/>
      <dgm:t>
        <a:bodyPr/>
        <a:lstStyle/>
        <a:p>
          <a:endParaRPr lang="en-US"/>
        </a:p>
      </dgm:t>
    </dgm:pt>
    <dgm:pt modelId="{1E43E69F-80DC-45CD-A5F7-E124310E357D}">
      <dgm:prSet phldrT="[Text]" phldr="0"/>
      <dgm:spPr/>
      <dgm:t>
        <a:bodyPr/>
        <a:lstStyle/>
        <a:p>
          <a:pPr rtl="0"/>
          <a:endParaRPr lang="en-US"/>
        </a:p>
      </dgm:t>
    </dgm:pt>
    <dgm:pt modelId="{AB49D0F0-D82F-45BD-91BD-BA4A230D7686}" type="parTrans" cxnId="{B0A15088-512B-4E54-AAFE-5B6360184480}">
      <dgm:prSet/>
      <dgm:spPr/>
      <dgm:t>
        <a:bodyPr/>
        <a:lstStyle/>
        <a:p>
          <a:endParaRPr lang="en-US"/>
        </a:p>
      </dgm:t>
    </dgm:pt>
    <dgm:pt modelId="{D990B4EA-5772-453D-A8E2-582FA2A2A518}" type="sibTrans" cxnId="{B0A15088-512B-4E54-AAFE-5B6360184480}">
      <dgm:prSet/>
      <dgm:spPr/>
      <dgm:t>
        <a:bodyPr/>
        <a:lstStyle/>
        <a:p>
          <a:endParaRPr lang="en-US"/>
        </a:p>
      </dgm:t>
    </dgm:pt>
    <dgm:pt modelId="{1BDFF59D-3752-484D-A0EC-6D14044C2727}">
      <dgm:prSet phldrT="[Text]" phldr="0"/>
      <dgm:spPr/>
      <dgm:t>
        <a:bodyPr/>
        <a:lstStyle/>
        <a:p>
          <a:pPr rtl="0"/>
          <a:r>
            <a:rPr lang="en-US">
              <a:latin typeface="Calibri Light" panose="020F0302020204030204"/>
            </a:rPr>
            <a:t> HSH- Overall</a:t>
          </a:r>
          <a:endParaRPr lang="en-US"/>
        </a:p>
      </dgm:t>
    </dgm:pt>
    <dgm:pt modelId="{C8CCC7B2-0357-45B5-9513-0FAF7CA60227}" type="parTrans" cxnId="{D9E8259F-AA4D-489B-A99D-CC58A5766559}">
      <dgm:prSet/>
      <dgm:spPr/>
      <dgm:t>
        <a:bodyPr/>
        <a:lstStyle/>
        <a:p>
          <a:endParaRPr lang="en-US"/>
        </a:p>
      </dgm:t>
    </dgm:pt>
    <dgm:pt modelId="{1BFB62DD-D132-4EA2-A402-D347E4915E3B}" type="sibTrans" cxnId="{D9E8259F-AA4D-489B-A99D-CC58A5766559}">
      <dgm:prSet/>
      <dgm:spPr/>
      <dgm:t>
        <a:bodyPr/>
        <a:lstStyle/>
        <a:p>
          <a:endParaRPr lang="en-US"/>
        </a:p>
      </dgm:t>
    </dgm:pt>
    <dgm:pt modelId="{9E79320B-550C-4937-A2A4-E2DB4F7AD1FE}">
      <dgm:prSet phldrT="[Text]" phldr="0"/>
      <dgm:spPr/>
      <dgm:t>
        <a:bodyPr/>
        <a:lstStyle/>
        <a:p>
          <a:pPr rtl="0"/>
          <a:r>
            <a:rPr lang="en-US">
              <a:latin typeface="Calibri Light" panose="020F0302020204030204"/>
            </a:rPr>
            <a:t>Embedding Equity in Programs- Latinx Homelessness, End Trans Homelessness &amp; BIPOC Capacity building</a:t>
          </a:r>
          <a:endParaRPr lang="en-US"/>
        </a:p>
      </dgm:t>
    </dgm:pt>
    <dgm:pt modelId="{0F5DF8E0-D07E-4E33-BCED-C3FEFE888E45}" type="parTrans" cxnId="{B1492167-EDDE-424B-AF64-13D1357A56AB}">
      <dgm:prSet/>
      <dgm:spPr/>
      <dgm:t>
        <a:bodyPr/>
        <a:lstStyle/>
        <a:p>
          <a:endParaRPr lang="en-US"/>
        </a:p>
      </dgm:t>
    </dgm:pt>
    <dgm:pt modelId="{4E6EDF01-EDAA-418D-B352-826B745A58B6}" type="sibTrans" cxnId="{B1492167-EDDE-424B-AF64-13D1357A56AB}">
      <dgm:prSet/>
      <dgm:spPr/>
      <dgm:t>
        <a:bodyPr/>
        <a:lstStyle/>
        <a:p>
          <a:endParaRPr lang="en-US"/>
        </a:p>
      </dgm:t>
    </dgm:pt>
    <dgm:pt modelId="{99481A8A-D427-4EE4-B8D5-35E0E9AAE7ED}">
      <dgm:prSet phldrT="[Text]" phldr="0"/>
      <dgm:spPr/>
      <dgm:t>
        <a:bodyPr/>
        <a:lstStyle/>
        <a:p>
          <a:pPr rtl="0"/>
          <a:r>
            <a:rPr lang="en-US">
              <a:latin typeface="Calibri Light" panose="020F0302020204030204"/>
            </a:rPr>
            <a:t> HSH People </a:t>
          </a:r>
          <a:endParaRPr lang="en-US"/>
        </a:p>
      </dgm:t>
    </dgm:pt>
    <dgm:pt modelId="{25402F19-1F91-439E-8A81-D79B2EF49975}" type="parTrans" cxnId="{9F158524-678E-492A-BF52-E58C2A0EFDE6}">
      <dgm:prSet/>
      <dgm:spPr/>
      <dgm:t>
        <a:bodyPr/>
        <a:lstStyle/>
        <a:p>
          <a:endParaRPr lang="en-US"/>
        </a:p>
      </dgm:t>
    </dgm:pt>
    <dgm:pt modelId="{C0E2A251-F9BC-4046-B488-BED77DE32FD6}" type="sibTrans" cxnId="{9F158524-678E-492A-BF52-E58C2A0EFDE6}">
      <dgm:prSet/>
      <dgm:spPr/>
      <dgm:t>
        <a:bodyPr/>
        <a:lstStyle/>
        <a:p>
          <a:endParaRPr lang="en-US"/>
        </a:p>
      </dgm:t>
    </dgm:pt>
    <dgm:pt modelId="{18FB6824-DE6D-481E-8A58-43833EECDDF3}">
      <dgm:prSet phldrT="[Text]" phldr="0"/>
      <dgm:spPr/>
      <dgm:t>
        <a:bodyPr/>
        <a:lstStyle/>
        <a:p>
          <a:pPr rtl="0"/>
          <a:r>
            <a:rPr lang="en-US">
              <a:latin typeface="Calibri Light" panose="020F0302020204030204"/>
            </a:rPr>
            <a:t>The Equity Office in Partnership with the DEI Committee hold monthly HSH community convenings where we center a cultural community impacted by housing injustice and invite subject matter experts to increase staff cultural humility/cultural competency around these issues. </a:t>
          </a:r>
          <a:endParaRPr lang="en-US"/>
        </a:p>
      </dgm:t>
    </dgm:pt>
    <dgm:pt modelId="{28C455A1-8EB6-44CF-B7C9-73FDB129072B}" type="parTrans" cxnId="{BE0CC5D4-7D4A-4FDB-9EA6-44E2219EF5F5}">
      <dgm:prSet/>
      <dgm:spPr/>
      <dgm:t>
        <a:bodyPr/>
        <a:lstStyle/>
        <a:p>
          <a:endParaRPr lang="en-US"/>
        </a:p>
      </dgm:t>
    </dgm:pt>
    <dgm:pt modelId="{090CE53F-F7B3-45E5-97C5-4524561722E9}" type="sibTrans" cxnId="{BE0CC5D4-7D4A-4FDB-9EA6-44E2219EF5F5}">
      <dgm:prSet/>
      <dgm:spPr/>
      <dgm:t>
        <a:bodyPr/>
        <a:lstStyle/>
        <a:p>
          <a:endParaRPr lang="en-US"/>
        </a:p>
      </dgm:t>
    </dgm:pt>
    <dgm:pt modelId="{E29118BF-87EC-40ED-A8CB-E7BAAE3E4787}">
      <dgm:prSet phldr="0"/>
      <dgm:spPr/>
      <dgm:t>
        <a:bodyPr/>
        <a:lstStyle/>
        <a:p>
          <a:pPr rtl="0"/>
          <a:endParaRPr lang="en-US">
            <a:latin typeface="Calibri Light" panose="020F0302020204030204"/>
          </a:endParaRPr>
        </a:p>
      </dgm:t>
    </dgm:pt>
    <dgm:pt modelId="{F5058A1A-7EBB-4F79-90C5-0A1956E8785D}" type="parTrans" cxnId="{66D8AE3C-3404-4087-BA99-FD620383FC81}">
      <dgm:prSet/>
      <dgm:spPr/>
    </dgm:pt>
    <dgm:pt modelId="{5E88947A-F8A4-4106-BBF4-026C18E1F932}" type="sibTrans" cxnId="{66D8AE3C-3404-4087-BA99-FD620383FC81}">
      <dgm:prSet/>
      <dgm:spPr/>
    </dgm:pt>
    <dgm:pt modelId="{AADDE64F-4962-42B8-8DF7-984673962A26}">
      <dgm:prSet phldr="0"/>
      <dgm:spPr/>
      <dgm:t>
        <a:bodyPr/>
        <a:lstStyle/>
        <a:p>
          <a:pPr rtl="0"/>
          <a:r>
            <a:rPr lang="en-US">
              <a:latin typeface="Calibri Light" panose="020F0302020204030204"/>
            </a:rPr>
            <a:t>The Programs Team, Strategy and Performance Team, and the Equity Office in partnership with the DEI Committee have developed an equity strategy to address the rise in Latinx homelessness and will collaborate with external partners to set metrics to target this issue. </a:t>
          </a:r>
        </a:p>
      </dgm:t>
    </dgm:pt>
    <dgm:pt modelId="{FA2BF7BB-037B-48C4-B00C-29AEAED9E885}" type="parTrans" cxnId="{7733027E-D625-4A60-9681-E49A0491E7D0}">
      <dgm:prSet/>
      <dgm:spPr/>
    </dgm:pt>
    <dgm:pt modelId="{5041E17A-092F-4ED2-8EBB-9834719ED8ED}" type="sibTrans" cxnId="{7733027E-D625-4A60-9681-E49A0491E7D0}">
      <dgm:prSet/>
      <dgm:spPr/>
    </dgm:pt>
    <dgm:pt modelId="{3785EEB5-C5E1-4260-A069-270C262E7504}" type="pres">
      <dgm:prSet presAssocID="{17281AA1-FD6C-4BBD-A52D-A0693EB419DE}" presName="linearFlow" presStyleCnt="0">
        <dgm:presLayoutVars>
          <dgm:dir/>
          <dgm:animLvl val="lvl"/>
          <dgm:resizeHandles val="exact"/>
        </dgm:presLayoutVars>
      </dgm:prSet>
      <dgm:spPr/>
    </dgm:pt>
    <dgm:pt modelId="{C73B8ADF-7B29-4E6A-B276-54C84C610135}" type="pres">
      <dgm:prSet presAssocID="{8BAA3271-4A65-4ADA-974B-C0CD99254B8C}" presName="composite" presStyleCnt="0"/>
      <dgm:spPr/>
    </dgm:pt>
    <dgm:pt modelId="{FA701F22-092D-4355-991E-44A21F30267D}" type="pres">
      <dgm:prSet presAssocID="{8BAA3271-4A65-4ADA-974B-C0CD99254B8C}" presName="parentText" presStyleLbl="alignNode1" presStyleIdx="0" presStyleCnt="3">
        <dgm:presLayoutVars>
          <dgm:chMax val="1"/>
          <dgm:bulletEnabled val="1"/>
        </dgm:presLayoutVars>
      </dgm:prSet>
      <dgm:spPr/>
    </dgm:pt>
    <dgm:pt modelId="{38EE162D-4DAC-4056-A637-344B2F4D722E}" type="pres">
      <dgm:prSet presAssocID="{8BAA3271-4A65-4ADA-974B-C0CD99254B8C}" presName="descendantText" presStyleLbl="alignAcc1" presStyleIdx="0" presStyleCnt="3">
        <dgm:presLayoutVars>
          <dgm:bulletEnabled val="1"/>
        </dgm:presLayoutVars>
      </dgm:prSet>
      <dgm:spPr/>
    </dgm:pt>
    <dgm:pt modelId="{26F2F3CA-50B7-44D7-8AF4-81B068C424DA}" type="pres">
      <dgm:prSet presAssocID="{1FC1600E-0625-4126-AC06-4A90DB41C69F}" presName="sp" presStyleCnt="0"/>
      <dgm:spPr/>
    </dgm:pt>
    <dgm:pt modelId="{0024B069-1BDE-4A1F-9553-F6E9D3337FB0}" type="pres">
      <dgm:prSet presAssocID="{1BDFF59D-3752-484D-A0EC-6D14044C2727}" presName="composite" presStyleCnt="0"/>
      <dgm:spPr/>
    </dgm:pt>
    <dgm:pt modelId="{958D03EA-F1CD-4618-9135-FF01108E11C6}" type="pres">
      <dgm:prSet presAssocID="{1BDFF59D-3752-484D-A0EC-6D14044C2727}" presName="parentText" presStyleLbl="alignNode1" presStyleIdx="1" presStyleCnt="3">
        <dgm:presLayoutVars>
          <dgm:chMax val="1"/>
          <dgm:bulletEnabled val="1"/>
        </dgm:presLayoutVars>
      </dgm:prSet>
      <dgm:spPr/>
    </dgm:pt>
    <dgm:pt modelId="{B173F4AA-0CB8-462B-ACBA-534F6B0B4F24}" type="pres">
      <dgm:prSet presAssocID="{1BDFF59D-3752-484D-A0EC-6D14044C2727}" presName="descendantText" presStyleLbl="alignAcc1" presStyleIdx="1" presStyleCnt="3">
        <dgm:presLayoutVars>
          <dgm:bulletEnabled val="1"/>
        </dgm:presLayoutVars>
      </dgm:prSet>
      <dgm:spPr/>
    </dgm:pt>
    <dgm:pt modelId="{A55F4FB7-A4FD-4D84-826B-6E327A71F2A4}" type="pres">
      <dgm:prSet presAssocID="{1BFB62DD-D132-4EA2-A402-D347E4915E3B}" presName="sp" presStyleCnt="0"/>
      <dgm:spPr/>
    </dgm:pt>
    <dgm:pt modelId="{5EDC4E88-BDB7-4BA0-B26C-A19CAA82EBFE}" type="pres">
      <dgm:prSet presAssocID="{99481A8A-D427-4EE4-B8D5-35E0E9AAE7ED}" presName="composite" presStyleCnt="0"/>
      <dgm:spPr/>
    </dgm:pt>
    <dgm:pt modelId="{749B12A6-A1E9-40A7-B799-53D9D36C9A4E}" type="pres">
      <dgm:prSet presAssocID="{99481A8A-D427-4EE4-B8D5-35E0E9AAE7ED}" presName="parentText" presStyleLbl="alignNode1" presStyleIdx="2" presStyleCnt="3">
        <dgm:presLayoutVars>
          <dgm:chMax val="1"/>
          <dgm:bulletEnabled val="1"/>
        </dgm:presLayoutVars>
      </dgm:prSet>
      <dgm:spPr/>
    </dgm:pt>
    <dgm:pt modelId="{42BE0213-AC25-46B7-85A7-B2E705E63A7A}" type="pres">
      <dgm:prSet presAssocID="{99481A8A-D427-4EE4-B8D5-35E0E9AAE7ED}" presName="descendantText" presStyleLbl="alignAcc1" presStyleIdx="2" presStyleCnt="3">
        <dgm:presLayoutVars>
          <dgm:bulletEnabled val="1"/>
        </dgm:presLayoutVars>
      </dgm:prSet>
      <dgm:spPr/>
    </dgm:pt>
  </dgm:ptLst>
  <dgm:cxnLst>
    <dgm:cxn modelId="{1DF33705-0607-43C6-970B-4801C70EC971}" type="presOf" srcId="{9E79320B-550C-4937-A2A4-E2DB4F7AD1FE}" destId="{B173F4AA-0CB8-462B-ACBA-534F6B0B4F24}" srcOrd="0" destOrd="0" presId="urn:microsoft.com/office/officeart/2005/8/layout/chevron2"/>
    <dgm:cxn modelId="{9F158524-678E-492A-BF52-E58C2A0EFDE6}" srcId="{17281AA1-FD6C-4BBD-A52D-A0693EB419DE}" destId="{99481A8A-D427-4EE4-B8D5-35E0E9AAE7ED}" srcOrd="2" destOrd="0" parTransId="{25402F19-1F91-439E-8A81-D79B2EF49975}" sibTransId="{C0E2A251-F9BC-4046-B488-BED77DE32FD6}"/>
    <dgm:cxn modelId="{8A473537-2E64-4EB1-BEBF-32B671E338B1}" type="presOf" srcId="{18FB6824-DE6D-481E-8A58-43833EECDDF3}" destId="{42BE0213-AC25-46B7-85A7-B2E705E63A7A}" srcOrd="0" destOrd="0" presId="urn:microsoft.com/office/officeart/2005/8/layout/chevron2"/>
    <dgm:cxn modelId="{D6B3EE38-D011-4C9B-A4DC-0737E8D2F124}" type="presOf" srcId="{1E43E69F-80DC-45CD-A5F7-E124310E357D}" destId="{38EE162D-4DAC-4056-A637-344B2F4D722E}" srcOrd="0" destOrd="1" presId="urn:microsoft.com/office/officeart/2005/8/layout/chevron2"/>
    <dgm:cxn modelId="{66D8AE3C-3404-4087-BA99-FD620383FC81}" srcId="{99481A8A-D427-4EE4-B8D5-35E0E9AAE7ED}" destId="{E29118BF-87EC-40ED-A8CB-E7BAAE3E4787}" srcOrd="1" destOrd="0" parTransId="{F5058A1A-7EBB-4F79-90C5-0A1956E8785D}" sibTransId="{5E88947A-F8A4-4106-BBF4-026C18E1F932}"/>
    <dgm:cxn modelId="{EBB2FB45-CE22-4D8C-91BB-C9D9D980C2E1}" type="presOf" srcId="{1BDFF59D-3752-484D-A0EC-6D14044C2727}" destId="{958D03EA-F1CD-4618-9135-FF01108E11C6}" srcOrd="0" destOrd="0" presId="urn:microsoft.com/office/officeart/2005/8/layout/chevron2"/>
    <dgm:cxn modelId="{B1492167-EDDE-424B-AF64-13D1357A56AB}" srcId="{1BDFF59D-3752-484D-A0EC-6D14044C2727}" destId="{9E79320B-550C-4937-A2A4-E2DB4F7AD1FE}" srcOrd="0" destOrd="0" parTransId="{0F5DF8E0-D07E-4E33-BCED-C3FEFE888E45}" sibTransId="{4E6EDF01-EDAA-418D-B352-826B745A58B6}"/>
    <dgm:cxn modelId="{1787324A-D55A-4F7E-8C5A-14137B8FEE5A}" type="presOf" srcId="{AADDE64F-4962-42B8-8DF7-984673962A26}" destId="{B173F4AA-0CB8-462B-ACBA-534F6B0B4F24}" srcOrd="0" destOrd="1" presId="urn:microsoft.com/office/officeart/2005/8/layout/chevron2"/>
    <dgm:cxn modelId="{FC9BEF4B-7FEE-414F-B1A4-FC638EF5E387}" type="presOf" srcId="{E29118BF-87EC-40ED-A8CB-E7BAAE3E4787}" destId="{42BE0213-AC25-46B7-85A7-B2E705E63A7A}" srcOrd="0" destOrd="1" presId="urn:microsoft.com/office/officeart/2005/8/layout/chevron2"/>
    <dgm:cxn modelId="{7733027E-D625-4A60-9681-E49A0491E7D0}" srcId="{1BDFF59D-3752-484D-A0EC-6D14044C2727}" destId="{AADDE64F-4962-42B8-8DF7-984673962A26}" srcOrd="1" destOrd="0" parTransId="{FA2BF7BB-037B-48C4-B00C-29AEAED9E885}" sibTransId="{5041E17A-092F-4ED2-8EBB-9834719ED8ED}"/>
    <dgm:cxn modelId="{B0A15088-512B-4E54-AAFE-5B6360184480}" srcId="{8BAA3271-4A65-4ADA-974B-C0CD99254B8C}" destId="{1E43E69F-80DC-45CD-A5F7-E124310E357D}" srcOrd="1" destOrd="0" parTransId="{AB49D0F0-D82F-45BD-91BD-BA4A230D7686}" sibTransId="{D990B4EA-5772-453D-A8E2-582FA2A2A518}"/>
    <dgm:cxn modelId="{F025959E-79E3-498B-8C58-D1C1622316C1}" type="presOf" srcId="{17281AA1-FD6C-4BBD-A52D-A0693EB419DE}" destId="{3785EEB5-C5E1-4260-A069-270C262E7504}" srcOrd="0" destOrd="0" presId="urn:microsoft.com/office/officeart/2005/8/layout/chevron2"/>
    <dgm:cxn modelId="{D9E8259F-AA4D-489B-A99D-CC58A5766559}" srcId="{17281AA1-FD6C-4BBD-A52D-A0693EB419DE}" destId="{1BDFF59D-3752-484D-A0EC-6D14044C2727}" srcOrd="1" destOrd="0" parTransId="{C8CCC7B2-0357-45B5-9513-0FAF7CA60227}" sibTransId="{1BFB62DD-D132-4EA2-A402-D347E4915E3B}"/>
    <dgm:cxn modelId="{40623CA2-9155-4900-87AC-36B6866CD7F2}" srcId="{17281AA1-FD6C-4BBD-A52D-A0693EB419DE}" destId="{8BAA3271-4A65-4ADA-974B-C0CD99254B8C}" srcOrd="0" destOrd="0" parTransId="{41AAE421-5993-4967-BA8F-58E54753BFD7}" sibTransId="{1FC1600E-0625-4126-AC06-4A90DB41C69F}"/>
    <dgm:cxn modelId="{9C41F6B4-6649-4972-99C4-52E733056D46}" type="presOf" srcId="{8BAA3271-4A65-4ADA-974B-C0CD99254B8C}" destId="{FA701F22-092D-4355-991E-44A21F30267D}" srcOrd="0" destOrd="0" presId="urn:microsoft.com/office/officeart/2005/8/layout/chevron2"/>
    <dgm:cxn modelId="{10BBEEC9-3F1A-462E-AB35-833125B9BA14}" type="presOf" srcId="{99481A8A-D427-4EE4-B8D5-35E0E9AAE7ED}" destId="{749B12A6-A1E9-40A7-B799-53D9D36C9A4E}" srcOrd="0" destOrd="0" presId="urn:microsoft.com/office/officeart/2005/8/layout/chevron2"/>
    <dgm:cxn modelId="{BE0CC5D4-7D4A-4FDB-9EA6-44E2219EF5F5}" srcId="{99481A8A-D427-4EE4-B8D5-35E0E9AAE7ED}" destId="{18FB6824-DE6D-481E-8A58-43833EECDDF3}" srcOrd="0" destOrd="0" parTransId="{28C455A1-8EB6-44CF-B7C9-73FDB129072B}" sibTransId="{090CE53F-F7B3-45E5-97C5-4524561722E9}"/>
    <dgm:cxn modelId="{5B0FDAD4-E39C-4602-9AE5-4D9A088CFD30}" srcId="{8BAA3271-4A65-4ADA-974B-C0CD99254B8C}" destId="{8007E270-E47C-4417-AEAF-6D0F914A7D95}" srcOrd="0" destOrd="0" parTransId="{4E9F1FA3-5BB3-4511-A321-4911330419C8}" sibTransId="{4A30B207-4060-485D-9C23-387C94EDAC16}"/>
    <dgm:cxn modelId="{8002A5E3-EE82-4A41-9B50-3BDF8927CB13}" type="presOf" srcId="{8007E270-E47C-4417-AEAF-6D0F914A7D95}" destId="{38EE162D-4DAC-4056-A637-344B2F4D722E}" srcOrd="0" destOrd="0" presId="urn:microsoft.com/office/officeart/2005/8/layout/chevron2"/>
    <dgm:cxn modelId="{BAC20D5B-51C3-4D70-82F2-C94783846472}" type="presParOf" srcId="{3785EEB5-C5E1-4260-A069-270C262E7504}" destId="{C73B8ADF-7B29-4E6A-B276-54C84C610135}" srcOrd="0" destOrd="0" presId="urn:microsoft.com/office/officeart/2005/8/layout/chevron2"/>
    <dgm:cxn modelId="{B1659A08-E3C2-4997-BE0C-4CAAE8BDDB56}" type="presParOf" srcId="{C73B8ADF-7B29-4E6A-B276-54C84C610135}" destId="{FA701F22-092D-4355-991E-44A21F30267D}" srcOrd="0" destOrd="0" presId="urn:microsoft.com/office/officeart/2005/8/layout/chevron2"/>
    <dgm:cxn modelId="{55DE0059-E621-42C2-8D02-E73111240722}" type="presParOf" srcId="{C73B8ADF-7B29-4E6A-B276-54C84C610135}" destId="{38EE162D-4DAC-4056-A637-344B2F4D722E}" srcOrd="1" destOrd="0" presId="urn:microsoft.com/office/officeart/2005/8/layout/chevron2"/>
    <dgm:cxn modelId="{F3B30F33-4A44-43CA-A707-0961C106C1B6}" type="presParOf" srcId="{3785EEB5-C5E1-4260-A069-270C262E7504}" destId="{26F2F3CA-50B7-44D7-8AF4-81B068C424DA}" srcOrd="1" destOrd="0" presId="urn:microsoft.com/office/officeart/2005/8/layout/chevron2"/>
    <dgm:cxn modelId="{59C20118-B29A-4627-A096-B3487D3AD18C}" type="presParOf" srcId="{3785EEB5-C5E1-4260-A069-270C262E7504}" destId="{0024B069-1BDE-4A1F-9553-F6E9D3337FB0}" srcOrd="2" destOrd="0" presId="urn:microsoft.com/office/officeart/2005/8/layout/chevron2"/>
    <dgm:cxn modelId="{7E38EA4E-6E29-44D4-8AA9-BECD10B78B55}" type="presParOf" srcId="{0024B069-1BDE-4A1F-9553-F6E9D3337FB0}" destId="{958D03EA-F1CD-4618-9135-FF01108E11C6}" srcOrd="0" destOrd="0" presId="urn:microsoft.com/office/officeart/2005/8/layout/chevron2"/>
    <dgm:cxn modelId="{3F46A81B-CE48-4A86-B63F-6121F3650F95}" type="presParOf" srcId="{0024B069-1BDE-4A1F-9553-F6E9D3337FB0}" destId="{B173F4AA-0CB8-462B-ACBA-534F6B0B4F24}" srcOrd="1" destOrd="0" presId="urn:microsoft.com/office/officeart/2005/8/layout/chevron2"/>
    <dgm:cxn modelId="{A0BB3FCE-C059-4AE7-B630-A3828C4D3383}" type="presParOf" srcId="{3785EEB5-C5E1-4260-A069-270C262E7504}" destId="{A55F4FB7-A4FD-4D84-826B-6E327A71F2A4}" srcOrd="3" destOrd="0" presId="urn:microsoft.com/office/officeart/2005/8/layout/chevron2"/>
    <dgm:cxn modelId="{F7AA8262-E10C-4A65-9575-79D95EE9CEB1}" type="presParOf" srcId="{3785EEB5-C5E1-4260-A069-270C262E7504}" destId="{5EDC4E88-BDB7-4BA0-B26C-A19CAA82EBFE}" srcOrd="4" destOrd="0" presId="urn:microsoft.com/office/officeart/2005/8/layout/chevron2"/>
    <dgm:cxn modelId="{91CE91EB-2BD5-41FE-97E4-2E1B601E504D}" type="presParOf" srcId="{5EDC4E88-BDB7-4BA0-B26C-A19CAA82EBFE}" destId="{749B12A6-A1E9-40A7-B799-53D9D36C9A4E}" srcOrd="0" destOrd="0" presId="urn:microsoft.com/office/officeart/2005/8/layout/chevron2"/>
    <dgm:cxn modelId="{A2D4604A-3A6A-4BCF-B194-B81FFEC5620D}" type="presParOf" srcId="{5EDC4E88-BDB7-4BA0-B26C-A19CAA82EBFE}" destId="{42BE0213-AC25-46B7-85A7-B2E705E63A7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8C932E-2E21-44C5-A5DA-D441DF3AF0A8}" type="doc">
      <dgm:prSet loTypeId="urn:microsoft.com/office/officeart/2005/8/layout/gear1" loCatId="cycle" qsTypeId="urn:microsoft.com/office/officeart/2005/8/quickstyle/simple1" qsCatId="simple" csTypeId="urn:microsoft.com/office/officeart/2005/8/colors/accent1_2" csCatId="accent1" phldr="1"/>
      <dgm:spPr/>
    </dgm:pt>
    <dgm:pt modelId="{C33B9265-81C1-4479-B54D-711102A661A3}">
      <dgm:prSet phldrT="[Text]" custT="1"/>
      <dgm:spPr/>
      <dgm:t>
        <a:bodyPr/>
        <a:lstStyle/>
        <a:p>
          <a:pPr algn="ctr"/>
          <a:r>
            <a:rPr lang="en-US" sz="3200"/>
            <a:t>CBOs</a:t>
          </a:r>
        </a:p>
        <a:p>
          <a:pPr algn="l"/>
          <a:r>
            <a:rPr lang="en-US" sz="1500"/>
            <a:t>-</a:t>
          </a:r>
        </a:p>
      </dgm:t>
    </dgm:pt>
    <dgm:pt modelId="{1BA01764-CCB3-422C-AE7C-E5C960849F7C}" type="parTrans" cxnId="{0E764066-CAAD-4088-9424-8657A6964987}">
      <dgm:prSet/>
      <dgm:spPr/>
      <dgm:t>
        <a:bodyPr/>
        <a:lstStyle/>
        <a:p>
          <a:endParaRPr lang="en-US"/>
        </a:p>
      </dgm:t>
    </dgm:pt>
    <dgm:pt modelId="{11B13D3F-63E0-4F7A-A4EF-67CCB2CC4A8D}" type="sibTrans" cxnId="{0E764066-CAAD-4088-9424-8657A6964987}">
      <dgm:prSet/>
      <dgm:spPr/>
      <dgm:t>
        <a:bodyPr/>
        <a:lstStyle/>
        <a:p>
          <a:endParaRPr lang="en-US"/>
        </a:p>
      </dgm:t>
    </dgm:pt>
    <dgm:pt modelId="{19273F50-50A7-46FC-8D39-EEE07CF0753C}">
      <dgm:prSet phldrT="[Text]"/>
      <dgm:spPr/>
      <dgm:t>
        <a:bodyPr/>
        <a:lstStyle/>
        <a:p>
          <a:r>
            <a:rPr lang="en-US"/>
            <a:t>Equity Office HSH</a:t>
          </a:r>
        </a:p>
      </dgm:t>
    </dgm:pt>
    <dgm:pt modelId="{F3B44772-8410-47EA-8053-BFD79EAEDC3F}" type="parTrans" cxnId="{C4830E0A-21E8-464F-B1B9-271D0057FB1A}">
      <dgm:prSet/>
      <dgm:spPr/>
      <dgm:t>
        <a:bodyPr/>
        <a:lstStyle/>
        <a:p>
          <a:endParaRPr lang="en-US"/>
        </a:p>
      </dgm:t>
    </dgm:pt>
    <dgm:pt modelId="{31D779BF-986B-4AE4-9EDF-06CE22225EDF}" type="sibTrans" cxnId="{C4830E0A-21E8-464F-B1B9-271D0057FB1A}">
      <dgm:prSet/>
      <dgm:spPr/>
      <dgm:t>
        <a:bodyPr/>
        <a:lstStyle/>
        <a:p>
          <a:endParaRPr lang="en-US"/>
        </a:p>
      </dgm:t>
    </dgm:pt>
    <dgm:pt modelId="{67BCD717-6A0A-41A8-9815-C5CA4D0900B2}">
      <dgm:prSet phldrT="[Text]"/>
      <dgm:spPr/>
      <dgm:t>
        <a:bodyPr/>
        <a:lstStyle/>
        <a:p>
          <a:r>
            <a:rPr lang="en-US"/>
            <a:t>CE Redesign Steering Committee &amp; HSH Team</a:t>
          </a:r>
        </a:p>
      </dgm:t>
    </dgm:pt>
    <dgm:pt modelId="{1AF48956-7F1A-44FC-9AA3-1843E54259CA}" type="parTrans" cxnId="{0D96FA61-9A0B-4458-A668-CACB2C0E157C}">
      <dgm:prSet/>
      <dgm:spPr/>
      <dgm:t>
        <a:bodyPr/>
        <a:lstStyle/>
        <a:p>
          <a:endParaRPr lang="en-US"/>
        </a:p>
      </dgm:t>
    </dgm:pt>
    <dgm:pt modelId="{778ABE40-AEE6-4CAC-8BE3-7C321E0C644E}" type="sibTrans" cxnId="{0D96FA61-9A0B-4458-A668-CACB2C0E157C}">
      <dgm:prSet/>
      <dgm:spPr/>
      <dgm:t>
        <a:bodyPr/>
        <a:lstStyle/>
        <a:p>
          <a:endParaRPr lang="en-US"/>
        </a:p>
      </dgm:t>
    </dgm:pt>
    <dgm:pt modelId="{58BD66D8-4407-4D95-8B15-61805CE36113}" type="pres">
      <dgm:prSet presAssocID="{968C932E-2E21-44C5-A5DA-D441DF3AF0A8}" presName="composite" presStyleCnt="0">
        <dgm:presLayoutVars>
          <dgm:chMax val="3"/>
          <dgm:animLvl val="lvl"/>
          <dgm:resizeHandles val="exact"/>
        </dgm:presLayoutVars>
      </dgm:prSet>
      <dgm:spPr/>
    </dgm:pt>
    <dgm:pt modelId="{3AEAC36B-CFBB-46EE-A4C7-7501D127CBC1}" type="pres">
      <dgm:prSet presAssocID="{C33B9265-81C1-4479-B54D-711102A661A3}" presName="gear1" presStyleLbl="node1" presStyleIdx="0" presStyleCnt="3">
        <dgm:presLayoutVars>
          <dgm:chMax val="1"/>
          <dgm:bulletEnabled val="1"/>
        </dgm:presLayoutVars>
      </dgm:prSet>
      <dgm:spPr/>
    </dgm:pt>
    <dgm:pt modelId="{39543527-BD2A-4FB3-B845-6CFE52CD3F7E}" type="pres">
      <dgm:prSet presAssocID="{C33B9265-81C1-4479-B54D-711102A661A3}" presName="gear1srcNode" presStyleLbl="node1" presStyleIdx="0" presStyleCnt="3"/>
      <dgm:spPr/>
    </dgm:pt>
    <dgm:pt modelId="{A39ED064-7195-4824-8A4C-8FB511B83E8C}" type="pres">
      <dgm:prSet presAssocID="{C33B9265-81C1-4479-B54D-711102A661A3}" presName="gear1dstNode" presStyleLbl="node1" presStyleIdx="0" presStyleCnt="3"/>
      <dgm:spPr/>
    </dgm:pt>
    <dgm:pt modelId="{75DE2847-ECDF-4E94-98C6-4EDC8FBA2D5E}" type="pres">
      <dgm:prSet presAssocID="{19273F50-50A7-46FC-8D39-EEE07CF0753C}" presName="gear2" presStyleLbl="node1" presStyleIdx="1" presStyleCnt="3">
        <dgm:presLayoutVars>
          <dgm:chMax val="1"/>
          <dgm:bulletEnabled val="1"/>
        </dgm:presLayoutVars>
      </dgm:prSet>
      <dgm:spPr/>
    </dgm:pt>
    <dgm:pt modelId="{16871B6E-F93C-4215-AF9F-4A94C1E73A37}" type="pres">
      <dgm:prSet presAssocID="{19273F50-50A7-46FC-8D39-EEE07CF0753C}" presName="gear2srcNode" presStyleLbl="node1" presStyleIdx="1" presStyleCnt="3"/>
      <dgm:spPr/>
    </dgm:pt>
    <dgm:pt modelId="{9490D384-0562-484E-8FD0-9A572B535E21}" type="pres">
      <dgm:prSet presAssocID="{19273F50-50A7-46FC-8D39-EEE07CF0753C}" presName="gear2dstNode" presStyleLbl="node1" presStyleIdx="1" presStyleCnt="3"/>
      <dgm:spPr/>
    </dgm:pt>
    <dgm:pt modelId="{F1AA7659-03C7-4F08-BB35-63F4946A50A7}" type="pres">
      <dgm:prSet presAssocID="{67BCD717-6A0A-41A8-9815-C5CA4D0900B2}" presName="gear3" presStyleLbl="node1" presStyleIdx="2" presStyleCnt="3"/>
      <dgm:spPr/>
    </dgm:pt>
    <dgm:pt modelId="{B92BCBA8-4BF2-43DE-AD22-2ACD67054149}" type="pres">
      <dgm:prSet presAssocID="{67BCD717-6A0A-41A8-9815-C5CA4D0900B2}" presName="gear3tx" presStyleLbl="node1" presStyleIdx="2" presStyleCnt="3">
        <dgm:presLayoutVars>
          <dgm:chMax val="1"/>
          <dgm:bulletEnabled val="1"/>
        </dgm:presLayoutVars>
      </dgm:prSet>
      <dgm:spPr/>
    </dgm:pt>
    <dgm:pt modelId="{506BA4DF-2617-4828-AB98-F379481188C5}" type="pres">
      <dgm:prSet presAssocID="{67BCD717-6A0A-41A8-9815-C5CA4D0900B2}" presName="gear3srcNode" presStyleLbl="node1" presStyleIdx="2" presStyleCnt="3"/>
      <dgm:spPr/>
    </dgm:pt>
    <dgm:pt modelId="{E8820C92-04BC-4202-9792-BAD2BC12881D}" type="pres">
      <dgm:prSet presAssocID="{67BCD717-6A0A-41A8-9815-C5CA4D0900B2}" presName="gear3dstNode" presStyleLbl="node1" presStyleIdx="2" presStyleCnt="3"/>
      <dgm:spPr/>
    </dgm:pt>
    <dgm:pt modelId="{D529EEE4-4319-4A7A-A0B4-B7A99A406F6E}" type="pres">
      <dgm:prSet presAssocID="{11B13D3F-63E0-4F7A-A4EF-67CCB2CC4A8D}" presName="connector1" presStyleLbl="sibTrans2D1" presStyleIdx="0" presStyleCnt="3"/>
      <dgm:spPr/>
    </dgm:pt>
    <dgm:pt modelId="{18712A39-4D8C-460B-8B36-722652AE4604}" type="pres">
      <dgm:prSet presAssocID="{31D779BF-986B-4AE4-9EDF-06CE22225EDF}" presName="connector2" presStyleLbl="sibTrans2D1" presStyleIdx="1" presStyleCnt="3"/>
      <dgm:spPr/>
    </dgm:pt>
    <dgm:pt modelId="{2F9A7826-2246-4176-B2C7-3066B295EB0C}" type="pres">
      <dgm:prSet presAssocID="{778ABE40-AEE6-4CAC-8BE3-7C321E0C644E}" presName="connector3" presStyleLbl="sibTrans2D1" presStyleIdx="2" presStyleCnt="3"/>
      <dgm:spPr/>
    </dgm:pt>
  </dgm:ptLst>
  <dgm:cxnLst>
    <dgm:cxn modelId="{C4830E0A-21E8-464F-B1B9-271D0057FB1A}" srcId="{968C932E-2E21-44C5-A5DA-D441DF3AF0A8}" destId="{19273F50-50A7-46FC-8D39-EEE07CF0753C}" srcOrd="1" destOrd="0" parTransId="{F3B44772-8410-47EA-8053-BFD79EAEDC3F}" sibTransId="{31D779BF-986B-4AE4-9EDF-06CE22225EDF}"/>
    <dgm:cxn modelId="{CDCA7B16-C828-4900-8C75-3ADA608E89C1}" type="presOf" srcId="{19273F50-50A7-46FC-8D39-EEE07CF0753C}" destId="{75DE2847-ECDF-4E94-98C6-4EDC8FBA2D5E}" srcOrd="0" destOrd="0" presId="urn:microsoft.com/office/officeart/2005/8/layout/gear1"/>
    <dgm:cxn modelId="{F41C6A18-C31C-4B47-BFB9-D17AE3C4C59C}" type="presOf" srcId="{968C932E-2E21-44C5-A5DA-D441DF3AF0A8}" destId="{58BD66D8-4407-4D95-8B15-61805CE36113}" srcOrd="0" destOrd="0" presId="urn:microsoft.com/office/officeart/2005/8/layout/gear1"/>
    <dgm:cxn modelId="{0B2CBB22-F8ED-4056-9EE5-D7186C2073CC}" type="presOf" srcId="{19273F50-50A7-46FC-8D39-EEE07CF0753C}" destId="{16871B6E-F93C-4215-AF9F-4A94C1E73A37}" srcOrd="1" destOrd="0" presId="urn:microsoft.com/office/officeart/2005/8/layout/gear1"/>
    <dgm:cxn modelId="{0C22E92A-7603-4BDB-A993-FFFCD21D70DB}" type="presOf" srcId="{67BCD717-6A0A-41A8-9815-C5CA4D0900B2}" destId="{E8820C92-04BC-4202-9792-BAD2BC12881D}" srcOrd="3" destOrd="0" presId="urn:microsoft.com/office/officeart/2005/8/layout/gear1"/>
    <dgm:cxn modelId="{F136393C-35F2-4AFE-9591-7A519DAF112D}" type="presOf" srcId="{C33B9265-81C1-4479-B54D-711102A661A3}" destId="{3AEAC36B-CFBB-46EE-A4C7-7501D127CBC1}" srcOrd="0" destOrd="0" presId="urn:microsoft.com/office/officeart/2005/8/layout/gear1"/>
    <dgm:cxn modelId="{D8492161-623F-4954-97F5-32BCC8FED2D5}" type="presOf" srcId="{31D779BF-986B-4AE4-9EDF-06CE22225EDF}" destId="{18712A39-4D8C-460B-8B36-722652AE4604}" srcOrd="0" destOrd="0" presId="urn:microsoft.com/office/officeart/2005/8/layout/gear1"/>
    <dgm:cxn modelId="{0D96FA61-9A0B-4458-A668-CACB2C0E157C}" srcId="{968C932E-2E21-44C5-A5DA-D441DF3AF0A8}" destId="{67BCD717-6A0A-41A8-9815-C5CA4D0900B2}" srcOrd="2" destOrd="0" parTransId="{1AF48956-7F1A-44FC-9AA3-1843E54259CA}" sibTransId="{778ABE40-AEE6-4CAC-8BE3-7C321E0C644E}"/>
    <dgm:cxn modelId="{AA62C144-68CB-4437-8304-06221C845FAF}" type="presOf" srcId="{67BCD717-6A0A-41A8-9815-C5CA4D0900B2}" destId="{B92BCBA8-4BF2-43DE-AD22-2ACD67054149}" srcOrd="1" destOrd="0" presId="urn:microsoft.com/office/officeart/2005/8/layout/gear1"/>
    <dgm:cxn modelId="{0E764066-CAAD-4088-9424-8657A6964987}" srcId="{968C932E-2E21-44C5-A5DA-D441DF3AF0A8}" destId="{C33B9265-81C1-4479-B54D-711102A661A3}" srcOrd="0" destOrd="0" parTransId="{1BA01764-CCB3-422C-AE7C-E5C960849F7C}" sibTransId="{11B13D3F-63E0-4F7A-A4EF-67CCB2CC4A8D}"/>
    <dgm:cxn modelId="{328B9C48-62D2-4217-AC05-263DF6341D34}" type="presOf" srcId="{C33B9265-81C1-4479-B54D-711102A661A3}" destId="{39543527-BD2A-4FB3-B845-6CFE52CD3F7E}" srcOrd="1" destOrd="0" presId="urn:microsoft.com/office/officeart/2005/8/layout/gear1"/>
    <dgm:cxn modelId="{40D4164A-2D0D-43BF-B36A-B66FD184B026}" type="presOf" srcId="{67BCD717-6A0A-41A8-9815-C5CA4D0900B2}" destId="{506BA4DF-2617-4828-AB98-F379481188C5}" srcOrd="2" destOrd="0" presId="urn:microsoft.com/office/officeart/2005/8/layout/gear1"/>
    <dgm:cxn modelId="{E2C76D53-A94B-48F7-998D-5B4317B99D4F}" type="presOf" srcId="{778ABE40-AEE6-4CAC-8BE3-7C321E0C644E}" destId="{2F9A7826-2246-4176-B2C7-3066B295EB0C}" srcOrd="0" destOrd="0" presId="urn:microsoft.com/office/officeart/2005/8/layout/gear1"/>
    <dgm:cxn modelId="{99C1BD93-EB70-4DA6-9304-61E491089CE3}" type="presOf" srcId="{11B13D3F-63E0-4F7A-A4EF-67CCB2CC4A8D}" destId="{D529EEE4-4319-4A7A-A0B4-B7A99A406F6E}" srcOrd="0" destOrd="0" presId="urn:microsoft.com/office/officeart/2005/8/layout/gear1"/>
    <dgm:cxn modelId="{162DC0BC-0F90-4139-93B3-49A153F471AB}" type="presOf" srcId="{C33B9265-81C1-4479-B54D-711102A661A3}" destId="{A39ED064-7195-4824-8A4C-8FB511B83E8C}" srcOrd="2" destOrd="0" presId="urn:microsoft.com/office/officeart/2005/8/layout/gear1"/>
    <dgm:cxn modelId="{D33B52DC-9939-485D-A889-AFE324A00EAB}" type="presOf" srcId="{19273F50-50A7-46FC-8D39-EEE07CF0753C}" destId="{9490D384-0562-484E-8FD0-9A572B535E21}" srcOrd="2" destOrd="0" presId="urn:microsoft.com/office/officeart/2005/8/layout/gear1"/>
    <dgm:cxn modelId="{10210EF4-793E-4E39-84F4-BA222190E960}" type="presOf" srcId="{67BCD717-6A0A-41A8-9815-C5CA4D0900B2}" destId="{F1AA7659-03C7-4F08-BB35-63F4946A50A7}" srcOrd="0" destOrd="0" presId="urn:microsoft.com/office/officeart/2005/8/layout/gear1"/>
    <dgm:cxn modelId="{6C143968-8445-4F73-AE34-FF9076B38C9C}" type="presParOf" srcId="{58BD66D8-4407-4D95-8B15-61805CE36113}" destId="{3AEAC36B-CFBB-46EE-A4C7-7501D127CBC1}" srcOrd="0" destOrd="0" presId="urn:microsoft.com/office/officeart/2005/8/layout/gear1"/>
    <dgm:cxn modelId="{FFBF1481-7D16-4FB3-AFFB-F23EB802329B}" type="presParOf" srcId="{58BD66D8-4407-4D95-8B15-61805CE36113}" destId="{39543527-BD2A-4FB3-B845-6CFE52CD3F7E}" srcOrd="1" destOrd="0" presId="urn:microsoft.com/office/officeart/2005/8/layout/gear1"/>
    <dgm:cxn modelId="{388B458C-C2E0-4172-807C-0F24E82D87F3}" type="presParOf" srcId="{58BD66D8-4407-4D95-8B15-61805CE36113}" destId="{A39ED064-7195-4824-8A4C-8FB511B83E8C}" srcOrd="2" destOrd="0" presId="urn:microsoft.com/office/officeart/2005/8/layout/gear1"/>
    <dgm:cxn modelId="{43BA27B7-8419-4B04-BF16-05CCDA62AADB}" type="presParOf" srcId="{58BD66D8-4407-4D95-8B15-61805CE36113}" destId="{75DE2847-ECDF-4E94-98C6-4EDC8FBA2D5E}" srcOrd="3" destOrd="0" presId="urn:microsoft.com/office/officeart/2005/8/layout/gear1"/>
    <dgm:cxn modelId="{F40F60FC-36BD-43A3-90CA-AA0ECEFE05DB}" type="presParOf" srcId="{58BD66D8-4407-4D95-8B15-61805CE36113}" destId="{16871B6E-F93C-4215-AF9F-4A94C1E73A37}" srcOrd="4" destOrd="0" presId="urn:microsoft.com/office/officeart/2005/8/layout/gear1"/>
    <dgm:cxn modelId="{B593BD7F-E4FD-4F69-BC63-8E5616500E43}" type="presParOf" srcId="{58BD66D8-4407-4D95-8B15-61805CE36113}" destId="{9490D384-0562-484E-8FD0-9A572B535E21}" srcOrd="5" destOrd="0" presId="urn:microsoft.com/office/officeart/2005/8/layout/gear1"/>
    <dgm:cxn modelId="{0199A84E-06B7-420E-BF33-7D2E46ECC93C}" type="presParOf" srcId="{58BD66D8-4407-4D95-8B15-61805CE36113}" destId="{F1AA7659-03C7-4F08-BB35-63F4946A50A7}" srcOrd="6" destOrd="0" presId="urn:microsoft.com/office/officeart/2005/8/layout/gear1"/>
    <dgm:cxn modelId="{60DAA29E-69DB-493E-AD6B-85A73646421A}" type="presParOf" srcId="{58BD66D8-4407-4D95-8B15-61805CE36113}" destId="{B92BCBA8-4BF2-43DE-AD22-2ACD67054149}" srcOrd="7" destOrd="0" presId="urn:microsoft.com/office/officeart/2005/8/layout/gear1"/>
    <dgm:cxn modelId="{E3713A7F-5F09-4DAE-9054-FE226DF37BC1}" type="presParOf" srcId="{58BD66D8-4407-4D95-8B15-61805CE36113}" destId="{506BA4DF-2617-4828-AB98-F379481188C5}" srcOrd="8" destOrd="0" presId="urn:microsoft.com/office/officeart/2005/8/layout/gear1"/>
    <dgm:cxn modelId="{83800AEF-8B8A-4C72-A70A-1EC1CB5F92CA}" type="presParOf" srcId="{58BD66D8-4407-4D95-8B15-61805CE36113}" destId="{E8820C92-04BC-4202-9792-BAD2BC12881D}" srcOrd="9" destOrd="0" presId="urn:microsoft.com/office/officeart/2005/8/layout/gear1"/>
    <dgm:cxn modelId="{1555F183-0027-4B5F-A0FD-D8C760A3DB0F}" type="presParOf" srcId="{58BD66D8-4407-4D95-8B15-61805CE36113}" destId="{D529EEE4-4319-4A7A-A0B4-B7A99A406F6E}" srcOrd="10" destOrd="0" presId="urn:microsoft.com/office/officeart/2005/8/layout/gear1"/>
    <dgm:cxn modelId="{2A7C387F-50A7-49C2-A549-97D81BB017FE}" type="presParOf" srcId="{58BD66D8-4407-4D95-8B15-61805CE36113}" destId="{18712A39-4D8C-460B-8B36-722652AE4604}" srcOrd="11" destOrd="0" presId="urn:microsoft.com/office/officeart/2005/8/layout/gear1"/>
    <dgm:cxn modelId="{E948CAF7-20EB-4C37-AA28-DA6689D551FB}" type="presParOf" srcId="{58BD66D8-4407-4D95-8B15-61805CE36113}" destId="{2F9A7826-2246-4176-B2C7-3066B295EB0C}"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30483D-1FCD-48C7-8FD6-016AC1071CD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B5D84D71-0913-4D4B-AF4F-A352B56D3545}">
      <dgm:prSet phldrT="[Text]" phldr="0" custT="1"/>
      <dgm:spPr/>
      <dgm:t>
        <a:bodyPr/>
        <a:lstStyle/>
        <a:p>
          <a:pPr rtl="0"/>
          <a:r>
            <a:rPr lang="en-US" sz="1600"/>
            <a:t>Accept Submissions</a:t>
          </a:r>
        </a:p>
      </dgm:t>
    </dgm:pt>
    <dgm:pt modelId="{DCBA4121-0DE9-4E85-A465-327CF64CE705}" type="parTrans" cxnId="{53B7B5A0-63C8-4CD8-8A4E-635ADA6815D8}">
      <dgm:prSet/>
      <dgm:spPr/>
      <dgm:t>
        <a:bodyPr/>
        <a:lstStyle/>
        <a:p>
          <a:endParaRPr lang="en-US"/>
        </a:p>
      </dgm:t>
    </dgm:pt>
    <dgm:pt modelId="{B34BF312-98DC-48F6-BFA7-E60B72B3EB56}" type="sibTrans" cxnId="{53B7B5A0-63C8-4CD8-8A4E-635ADA6815D8}">
      <dgm:prSet/>
      <dgm:spPr/>
      <dgm:t>
        <a:bodyPr/>
        <a:lstStyle/>
        <a:p>
          <a:endParaRPr lang="en-US"/>
        </a:p>
      </dgm:t>
    </dgm:pt>
    <dgm:pt modelId="{80F35809-243F-42F1-BDC0-6ED5ED4DC76E}">
      <dgm:prSet phldrT="[Text]" phldr="0" custT="1"/>
      <dgm:spPr/>
      <dgm:t>
        <a:bodyPr/>
        <a:lstStyle/>
        <a:p>
          <a:pPr rtl="0"/>
          <a:r>
            <a:rPr lang="en-US" sz="1200"/>
            <a:t>17 applications submitted</a:t>
          </a:r>
        </a:p>
        <a:p>
          <a:pPr rtl="0"/>
          <a:r>
            <a:rPr lang="en-US" sz="1200"/>
            <a:t>$1.48 million requested</a:t>
          </a:r>
        </a:p>
      </dgm:t>
    </dgm:pt>
    <dgm:pt modelId="{1376141B-AC05-4BC5-AABA-1890DB8F94EB}" type="parTrans" cxnId="{6C6BABEF-7348-4A89-A000-44EE120827AB}">
      <dgm:prSet/>
      <dgm:spPr/>
      <dgm:t>
        <a:bodyPr/>
        <a:lstStyle/>
        <a:p>
          <a:endParaRPr lang="en-US"/>
        </a:p>
      </dgm:t>
    </dgm:pt>
    <dgm:pt modelId="{5C33E2D6-B78A-4113-97BA-A3156CBE451A}" type="sibTrans" cxnId="{6C6BABEF-7348-4A89-A000-44EE120827AB}">
      <dgm:prSet/>
      <dgm:spPr/>
      <dgm:t>
        <a:bodyPr/>
        <a:lstStyle/>
        <a:p>
          <a:endParaRPr lang="en-US"/>
        </a:p>
      </dgm:t>
    </dgm:pt>
    <dgm:pt modelId="{8D15A851-2117-4027-B643-1C63507068A4}">
      <dgm:prSet phldrT="[Text]" phldr="0" custT="1"/>
      <dgm:spPr/>
      <dgm:t>
        <a:bodyPr/>
        <a:lstStyle/>
        <a:p>
          <a:pPr rtl="0"/>
          <a:r>
            <a:rPr lang="en-US" sz="1200"/>
            <a:t>Complete</a:t>
          </a:r>
        </a:p>
      </dgm:t>
    </dgm:pt>
    <dgm:pt modelId="{7BE80FDC-948D-4BB3-B506-172A06EEC53C}" type="parTrans" cxnId="{5FD9AD83-702B-42A7-A717-89D06E3F2ED5}">
      <dgm:prSet/>
      <dgm:spPr/>
      <dgm:t>
        <a:bodyPr/>
        <a:lstStyle/>
        <a:p>
          <a:endParaRPr lang="en-US"/>
        </a:p>
      </dgm:t>
    </dgm:pt>
    <dgm:pt modelId="{1B1C5CBD-D34D-49FF-AB86-E3D55A63F044}" type="sibTrans" cxnId="{5FD9AD83-702B-42A7-A717-89D06E3F2ED5}">
      <dgm:prSet/>
      <dgm:spPr/>
      <dgm:t>
        <a:bodyPr/>
        <a:lstStyle/>
        <a:p>
          <a:endParaRPr lang="en-US"/>
        </a:p>
      </dgm:t>
    </dgm:pt>
    <dgm:pt modelId="{1DC8D32B-E0E7-4D08-990F-CDF84F58DE42}">
      <dgm:prSet phldrT="[Text]" phldr="0" custT="1"/>
      <dgm:spPr/>
      <dgm:t>
        <a:bodyPr/>
        <a:lstStyle/>
        <a:p>
          <a:pPr rtl="0"/>
          <a:r>
            <a:rPr lang="en-US" sz="1600"/>
            <a:t>Review Submissions</a:t>
          </a:r>
        </a:p>
      </dgm:t>
    </dgm:pt>
    <dgm:pt modelId="{60D57A10-7A65-4D63-B3EE-0F96288B3619}" type="parTrans" cxnId="{93F85AAE-B5AA-4B4A-8A96-897EEA33C97D}">
      <dgm:prSet/>
      <dgm:spPr/>
      <dgm:t>
        <a:bodyPr/>
        <a:lstStyle/>
        <a:p>
          <a:endParaRPr lang="en-US"/>
        </a:p>
      </dgm:t>
    </dgm:pt>
    <dgm:pt modelId="{FA5C8D59-851C-44BA-B626-A4B62A79DEB9}" type="sibTrans" cxnId="{93F85AAE-B5AA-4B4A-8A96-897EEA33C97D}">
      <dgm:prSet/>
      <dgm:spPr/>
      <dgm:t>
        <a:bodyPr/>
        <a:lstStyle/>
        <a:p>
          <a:endParaRPr lang="en-US"/>
        </a:p>
      </dgm:t>
    </dgm:pt>
    <dgm:pt modelId="{A65E1808-10C5-472B-BA02-9A7E74EE95F5}">
      <dgm:prSet phldrT="[Text]" phldr="0" custT="1"/>
      <dgm:spPr/>
      <dgm:t>
        <a:bodyPr/>
        <a:lstStyle/>
        <a:p>
          <a:pPr rtl="0"/>
          <a:r>
            <a:rPr lang="en-US" sz="1200"/>
            <a:t>Team of 5 panelists reviewed each application</a:t>
          </a:r>
        </a:p>
      </dgm:t>
    </dgm:pt>
    <dgm:pt modelId="{AB5DDE6E-472D-4FB3-9D7D-7804D99F56BE}" type="parTrans" cxnId="{8EFC85CB-7A0B-47FE-A0E9-879E1809DD2A}">
      <dgm:prSet/>
      <dgm:spPr/>
      <dgm:t>
        <a:bodyPr/>
        <a:lstStyle/>
        <a:p>
          <a:endParaRPr lang="en-US"/>
        </a:p>
      </dgm:t>
    </dgm:pt>
    <dgm:pt modelId="{D9436D77-45B4-4EF3-B10B-AF302B720EEF}" type="sibTrans" cxnId="{8EFC85CB-7A0B-47FE-A0E9-879E1809DD2A}">
      <dgm:prSet/>
      <dgm:spPr/>
      <dgm:t>
        <a:bodyPr/>
        <a:lstStyle/>
        <a:p>
          <a:endParaRPr lang="en-US"/>
        </a:p>
      </dgm:t>
    </dgm:pt>
    <dgm:pt modelId="{4E4BCC38-7BEC-4FCA-A847-F264C77ABF55}">
      <dgm:prSet phldrT="[Text]" phldr="0" custT="1"/>
      <dgm:spPr/>
      <dgm:t>
        <a:bodyPr/>
        <a:lstStyle/>
        <a:p>
          <a:r>
            <a:rPr lang="en-US" sz="1200"/>
            <a:t>Complete</a:t>
          </a:r>
        </a:p>
      </dgm:t>
    </dgm:pt>
    <dgm:pt modelId="{B6F7CD62-CA98-41FF-A31C-A59D1968F313}" type="parTrans" cxnId="{28A4575C-CBE5-4935-A663-95C9B4B0B59B}">
      <dgm:prSet/>
      <dgm:spPr/>
      <dgm:t>
        <a:bodyPr/>
        <a:lstStyle/>
        <a:p>
          <a:endParaRPr lang="en-US"/>
        </a:p>
      </dgm:t>
    </dgm:pt>
    <dgm:pt modelId="{E01E2DFE-FFCC-4161-B9FF-467358CC08D1}" type="sibTrans" cxnId="{28A4575C-CBE5-4935-A663-95C9B4B0B59B}">
      <dgm:prSet/>
      <dgm:spPr/>
      <dgm:t>
        <a:bodyPr/>
        <a:lstStyle/>
        <a:p>
          <a:endParaRPr lang="en-US"/>
        </a:p>
      </dgm:t>
    </dgm:pt>
    <dgm:pt modelId="{D54AEFED-43B1-48B1-9F1D-E224E3038AFC}">
      <dgm:prSet phldrT="[Text]" phldr="0" custT="1"/>
      <dgm:spPr/>
      <dgm:t>
        <a:bodyPr/>
        <a:lstStyle/>
        <a:p>
          <a:pPr rtl="0"/>
          <a:r>
            <a:rPr lang="en-US" sz="1600"/>
            <a:t>Video Conversations</a:t>
          </a:r>
        </a:p>
      </dgm:t>
    </dgm:pt>
    <dgm:pt modelId="{7C04FACB-E83B-4405-9095-6DDFCC4A35C1}" type="parTrans" cxnId="{6A7CBF20-0519-479C-96AB-92C9149CD084}">
      <dgm:prSet/>
      <dgm:spPr/>
      <dgm:t>
        <a:bodyPr/>
        <a:lstStyle/>
        <a:p>
          <a:endParaRPr lang="en-US"/>
        </a:p>
      </dgm:t>
    </dgm:pt>
    <dgm:pt modelId="{8828CDB1-627F-4070-BD8A-9FA3FCE21973}" type="sibTrans" cxnId="{6A7CBF20-0519-479C-96AB-92C9149CD084}">
      <dgm:prSet/>
      <dgm:spPr/>
      <dgm:t>
        <a:bodyPr/>
        <a:lstStyle/>
        <a:p>
          <a:endParaRPr lang="en-US"/>
        </a:p>
      </dgm:t>
    </dgm:pt>
    <dgm:pt modelId="{E2C3700B-3BF8-4E7A-96A1-096582B497DA}">
      <dgm:prSet phldrT="[Text]" phldr="0" custT="1"/>
      <dgm:spPr/>
      <dgm:t>
        <a:bodyPr/>
        <a:lstStyle/>
        <a:p>
          <a:pPr rtl="0"/>
          <a:r>
            <a:rPr lang="en-US" sz="1200"/>
            <a:t>9 applicants scheduled to attend video conversations</a:t>
          </a:r>
        </a:p>
      </dgm:t>
    </dgm:pt>
    <dgm:pt modelId="{2A5C3EDC-6C43-463D-9CBF-C0EECC4DB2D0}" type="parTrans" cxnId="{C3189360-D571-4EF4-99FE-104DCE6E62CE}">
      <dgm:prSet/>
      <dgm:spPr/>
      <dgm:t>
        <a:bodyPr/>
        <a:lstStyle/>
        <a:p>
          <a:endParaRPr lang="en-US"/>
        </a:p>
      </dgm:t>
    </dgm:pt>
    <dgm:pt modelId="{490506D9-51EB-4CF0-9525-97AAE60F0C64}" type="sibTrans" cxnId="{C3189360-D571-4EF4-99FE-104DCE6E62CE}">
      <dgm:prSet/>
      <dgm:spPr/>
      <dgm:t>
        <a:bodyPr/>
        <a:lstStyle/>
        <a:p>
          <a:endParaRPr lang="en-US"/>
        </a:p>
      </dgm:t>
    </dgm:pt>
    <dgm:pt modelId="{374C7F57-B4C2-4E4F-86A1-46730A06D3CF}">
      <dgm:prSet phldr="0" custT="1"/>
      <dgm:spPr/>
      <dgm:t>
        <a:bodyPr/>
        <a:lstStyle/>
        <a:p>
          <a:pPr rtl="0"/>
          <a:r>
            <a:rPr lang="en-US" sz="1200"/>
            <a:t>In Progress</a:t>
          </a:r>
        </a:p>
      </dgm:t>
    </dgm:pt>
    <dgm:pt modelId="{5F44A77F-178F-45FA-9160-6A352CEBB274}" type="parTrans" cxnId="{AE07169D-DAAD-4C42-96E8-D9A6A2477155}">
      <dgm:prSet/>
      <dgm:spPr/>
      <dgm:t>
        <a:bodyPr/>
        <a:lstStyle/>
        <a:p>
          <a:endParaRPr lang="en-US"/>
        </a:p>
      </dgm:t>
    </dgm:pt>
    <dgm:pt modelId="{5A6F7A44-97DA-4B14-A783-1F6B6E60C5AB}" type="sibTrans" cxnId="{AE07169D-DAAD-4C42-96E8-D9A6A2477155}">
      <dgm:prSet/>
      <dgm:spPr/>
      <dgm:t>
        <a:bodyPr/>
        <a:lstStyle/>
        <a:p>
          <a:endParaRPr lang="en-US"/>
        </a:p>
      </dgm:t>
    </dgm:pt>
    <dgm:pt modelId="{6C7D1B17-F213-41C6-98AA-C0C0AA43EB58}">
      <dgm:prSet phldr="0" custT="1"/>
      <dgm:spPr/>
      <dgm:t>
        <a:bodyPr/>
        <a:lstStyle/>
        <a:p>
          <a:pPr rtl="0"/>
          <a:r>
            <a:rPr lang="en-US" sz="1600"/>
            <a:t>Awardee Selection</a:t>
          </a:r>
        </a:p>
      </dgm:t>
    </dgm:pt>
    <dgm:pt modelId="{3AD619AB-DFEB-4A6A-8FD4-895D00D3D031}" type="parTrans" cxnId="{F4838370-CF16-496C-A9E4-A7393A893C04}">
      <dgm:prSet/>
      <dgm:spPr/>
      <dgm:t>
        <a:bodyPr/>
        <a:lstStyle/>
        <a:p>
          <a:endParaRPr lang="en-US"/>
        </a:p>
      </dgm:t>
    </dgm:pt>
    <dgm:pt modelId="{36AACD14-2E30-49D3-A4D9-FF3870B1BCE3}" type="sibTrans" cxnId="{F4838370-CF16-496C-A9E4-A7393A893C04}">
      <dgm:prSet/>
      <dgm:spPr/>
      <dgm:t>
        <a:bodyPr/>
        <a:lstStyle/>
        <a:p>
          <a:endParaRPr lang="en-US"/>
        </a:p>
      </dgm:t>
    </dgm:pt>
    <dgm:pt modelId="{C5EFEB5E-6891-47A3-BD9F-A59B5DE53732}">
      <dgm:prSet phldr="0" custT="1"/>
      <dgm:spPr/>
      <dgm:t>
        <a:bodyPr/>
        <a:lstStyle/>
        <a:p>
          <a:pPr rtl="0"/>
          <a:r>
            <a:rPr lang="en-US" sz="1600"/>
            <a:t>Intent to Award</a:t>
          </a:r>
        </a:p>
      </dgm:t>
    </dgm:pt>
    <dgm:pt modelId="{617C4579-F236-4B2E-B5F7-C8CC021BCBCF}" type="parTrans" cxnId="{51D4079C-1F31-4405-9F3E-5DE22A194027}">
      <dgm:prSet/>
      <dgm:spPr/>
      <dgm:t>
        <a:bodyPr/>
        <a:lstStyle/>
        <a:p>
          <a:endParaRPr lang="en-US"/>
        </a:p>
      </dgm:t>
    </dgm:pt>
    <dgm:pt modelId="{DEEAC536-E64D-4172-98E2-05CC65362B36}" type="sibTrans" cxnId="{51D4079C-1F31-4405-9F3E-5DE22A194027}">
      <dgm:prSet/>
      <dgm:spPr/>
      <dgm:t>
        <a:bodyPr/>
        <a:lstStyle/>
        <a:p>
          <a:endParaRPr lang="en-US"/>
        </a:p>
      </dgm:t>
    </dgm:pt>
    <dgm:pt modelId="{CE862880-2109-4FA3-9E31-A2DED1AC1DDC}">
      <dgm:prSet phldr="0" custT="1"/>
      <dgm:spPr/>
      <dgm:t>
        <a:bodyPr/>
        <a:lstStyle/>
        <a:p>
          <a:pPr rtl="0"/>
          <a:r>
            <a:rPr lang="en-US" sz="1600"/>
            <a:t>Fund Disbursement</a:t>
          </a:r>
        </a:p>
      </dgm:t>
    </dgm:pt>
    <dgm:pt modelId="{D4C3EBBF-AE83-4E77-81EB-65121F63A3F1}" type="parTrans" cxnId="{31378389-72BD-4221-8DBE-94BE1E070F40}">
      <dgm:prSet/>
      <dgm:spPr/>
      <dgm:t>
        <a:bodyPr/>
        <a:lstStyle/>
        <a:p>
          <a:endParaRPr lang="en-US"/>
        </a:p>
      </dgm:t>
    </dgm:pt>
    <dgm:pt modelId="{D966DB05-5023-4323-B285-6E7D2229360D}" type="sibTrans" cxnId="{31378389-72BD-4221-8DBE-94BE1E070F40}">
      <dgm:prSet/>
      <dgm:spPr/>
      <dgm:t>
        <a:bodyPr/>
        <a:lstStyle/>
        <a:p>
          <a:endParaRPr lang="en-US"/>
        </a:p>
      </dgm:t>
    </dgm:pt>
    <dgm:pt modelId="{E80CC599-A59F-444B-AE3C-70ED3274075D}">
      <dgm:prSet phldr="0" custT="1"/>
      <dgm:spPr/>
      <dgm:t>
        <a:bodyPr/>
        <a:lstStyle/>
        <a:p>
          <a:pPr rtl="0"/>
          <a:r>
            <a:rPr lang="en-US" sz="1200"/>
            <a:t>Ranking finalists, Leadership approval</a:t>
          </a:r>
        </a:p>
      </dgm:t>
    </dgm:pt>
    <dgm:pt modelId="{1F33FE28-B7DA-44D3-A738-65082ED70A49}" type="parTrans" cxnId="{93944915-C314-49BB-917C-EE8AF2204EEA}">
      <dgm:prSet/>
      <dgm:spPr/>
      <dgm:t>
        <a:bodyPr/>
        <a:lstStyle/>
        <a:p>
          <a:endParaRPr lang="en-US"/>
        </a:p>
      </dgm:t>
    </dgm:pt>
    <dgm:pt modelId="{6D041138-BBAA-41AB-A190-04BEDE2EE55B}" type="sibTrans" cxnId="{93944915-C314-49BB-917C-EE8AF2204EEA}">
      <dgm:prSet/>
      <dgm:spPr/>
      <dgm:t>
        <a:bodyPr/>
        <a:lstStyle/>
        <a:p>
          <a:endParaRPr lang="en-US"/>
        </a:p>
      </dgm:t>
    </dgm:pt>
    <dgm:pt modelId="{D82D7E2D-0176-4D64-A54A-DBB9AA777E98}">
      <dgm:prSet phldr="0" custT="1"/>
      <dgm:spPr/>
      <dgm:t>
        <a:bodyPr/>
        <a:lstStyle/>
        <a:p>
          <a:pPr rtl="0"/>
          <a:r>
            <a:rPr lang="en-US" sz="1200"/>
            <a:t>Target: 10/16</a:t>
          </a:r>
        </a:p>
      </dgm:t>
    </dgm:pt>
    <dgm:pt modelId="{14D796D2-9648-4E32-AD04-8CFCCE0101BF}" type="parTrans" cxnId="{70975849-647F-42FF-9BC3-56057B508900}">
      <dgm:prSet/>
      <dgm:spPr/>
      <dgm:t>
        <a:bodyPr/>
        <a:lstStyle/>
        <a:p>
          <a:endParaRPr lang="en-US"/>
        </a:p>
      </dgm:t>
    </dgm:pt>
    <dgm:pt modelId="{7C70F4BA-ECAD-46FF-81C7-AC896A0ADAFC}" type="sibTrans" cxnId="{70975849-647F-42FF-9BC3-56057B508900}">
      <dgm:prSet/>
      <dgm:spPr/>
      <dgm:t>
        <a:bodyPr/>
        <a:lstStyle/>
        <a:p>
          <a:endParaRPr lang="en-US"/>
        </a:p>
      </dgm:t>
    </dgm:pt>
    <dgm:pt modelId="{322ECD24-85CE-4BF4-A403-AD811C7BEB1D}">
      <dgm:prSet phldr="0" custT="1"/>
      <dgm:spPr/>
      <dgm:t>
        <a:bodyPr/>
        <a:lstStyle/>
        <a:p>
          <a:pPr rtl="0"/>
          <a:r>
            <a:rPr lang="en-US" sz="1200"/>
            <a:t>Inform selected organizations, review contract/supplier status</a:t>
          </a:r>
        </a:p>
      </dgm:t>
    </dgm:pt>
    <dgm:pt modelId="{EFD0E0C4-ED54-4F18-B6B4-AD432A70AB55}" type="parTrans" cxnId="{6F52F26D-61B9-422D-8A28-9A68C9C402EC}">
      <dgm:prSet/>
      <dgm:spPr/>
      <dgm:t>
        <a:bodyPr/>
        <a:lstStyle/>
        <a:p>
          <a:endParaRPr lang="en-US"/>
        </a:p>
      </dgm:t>
    </dgm:pt>
    <dgm:pt modelId="{7BFDA8DF-EE96-411D-9231-2929D3DAD6F8}" type="sibTrans" cxnId="{6F52F26D-61B9-422D-8A28-9A68C9C402EC}">
      <dgm:prSet/>
      <dgm:spPr/>
      <dgm:t>
        <a:bodyPr/>
        <a:lstStyle/>
        <a:p>
          <a:endParaRPr lang="en-US"/>
        </a:p>
      </dgm:t>
    </dgm:pt>
    <dgm:pt modelId="{F59B73D0-F0DA-4BD1-9DD2-813603407737}">
      <dgm:prSet phldr="0" custT="1"/>
      <dgm:spPr/>
      <dgm:t>
        <a:bodyPr/>
        <a:lstStyle/>
        <a:p>
          <a:pPr rtl="0"/>
          <a:r>
            <a:rPr lang="en-US" sz="1200"/>
            <a:t>Target: 10/23</a:t>
          </a:r>
        </a:p>
      </dgm:t>
    </dgm:pt>
    <dgm:pt modelId="{9554BD35-7951-406C-B061-037D4D274E81}" type="parTrans" cxnId="{DB4B9D69-7647-4088-A0F9-1B152B2EAFDF}">
      <dgm:prSet/>
      <dgm:spPr/>
      <dgm:t>
        <a:bodyPr/>
        <a:lstStyle/>
        <a:p>
          <a:endParaRPr lang="en-US"/>
        </a:p>
      </dgm:t>
    </dgm:pt>
    <dgm:pt modelId="{97AF7341-4962-43C4-87F4-B4B5136F77AE}" type="sibTrans" cxnId="{DB4B9D69-7647-4088-A0F9-1B152B2EAFDF}">
      <dgm:prSet/>
      <dgm:spPr/>
      <dgm:t>
        <a:bodyPr/>
        <a:lstStyle/>
        <a:p>
          <a:endParaRPr lang="en-US"/>
        </a:p>
      </dgm:t>
    </dgm:pt>
    <dgm:pt modelId="{E6F6D0DC-76D3-4107-A3C4-5D295B8B1C3D}">
      <dgm:prSet phldr="0" custT="1"/>
      <dgm:spPr/>
      <dgm:t>
        <a:bodyPr/>
        <a:lstStyle/>
        <a:p>
          <a:pPr rtl="0"/>
          <a:r>
            <a:rPr lang="en-US" sz="1200"/>
            <a:t>Add contract/supplier, deliver funds</a:t>
          </a:r>
        </a:p>
      </dgm:t>
    </dgm:pt>
    <dgm:pt modelId="{82330908-251A-4122-BD64-DE1518EEA1D2}" type="parTrans" cxnId="{D06194C4-C327-45CB-B7CF-ADD9CA2682CE}">
      <dgm:prSet/>
      <dgm:spPr/>
      <dgm:t>
        <a:bodyPr/>
        <a:lstStyle/>
        <a:p>
          <a:endParaRPr lang="en-US"/>
        </a:p>
      </dgm:t>
    </dgm:pt>
    <dgm:pt modelId="{68A82B90-DD2A-43B3-A845-7849B1CF9C34}" type="sibTrans" cxnId="{D06194C4-C327-45CB-B7CF-ADD9CA2682CE}">
      <dgm:prSet/>
      <dgm:spPr/>
      <dgm:t>
        <a:bodyPr/>
        <a:lstStyle/>
        <a:p>
          <a:endParaRPr lang="en-US"/>
        </a:p>
      </dgm:t>
    </dgm:pt>
    <dgm:pt modelId="{649DCDB6-0BE9-4E28-95F3-8E66191EA73D}">
      <dgm:prSet phldr="0" custT="1"/>
      <dgm:spPr/>
      <dgm:t>
        <a:bodyPr/>
        <a:lstStyle/>
        <a:p>
          <a:pPr rtl="0"/>
          <a:r>
            <a:rPr lang="en-US" sz="1200"/>
            <a:t>Target: 11/01</a:t>
          </a:r>
        </a:p>
      </dgm:t>
    </dgm:pt>
    <dgm:pt modelId="{C50F4E8D-0777-4EC7-8857-B85D33BFF65F}" type="parTrans" cxnId="{27310932-5C5F-4D2D-AC2C-BB6B35992241}">
      <dgm:prSet/>
      <dgm:spPr/>
      <dgm:t>
        <a:bodyPr/>
        <a:lstStyle/>
        <a:p>
          <a:endParaRPr lang="en-US"/>
        </a:p>
      </dgm:t>
    </dgm:pt>
    <dgm:pt modelId="{E55B61E1-6E02-4D90-9554-9F3098E73035}" type="sibTrans" cxnId="{27310932-5C5F-4D2D-AC2C-BB6B35992241}">
      <dgm:prSet/>
      <dgm:spPr/>
      <dgm:t>
        <a:bodyPr/>
        <a:lstStyle/>
        <a:p>
          <a:endParaRPr lang="en-US"/>
        </a:p>
      </dgm:t>
    </dgm:pt>
    <dgm:pt modelId="{4C09D221-B2B4-4B6E-8FF2-EF1D33AD8289}" type="pres">
      <dgm:prSet presAssocID="{CA30483D-1FCD-48C7-8FD6-016AC1071CDB}" presName="Name0" presStyleCnt="0">
        <dgm:presLayoutVars>
          <dgm:chPref val="3"/>
          <dgm:dir/>
          <dgm:animLvl val="lvl"/>
          <dgm:resizeHandles/>
        </dgm:presLayoutVars>
      </dgm:prSet>
      <dgm:spPr/>
    </dgm:pt>
    <dgm:pt modelId="{D0C47E98-3620-4529-97E8-5B0870253CAE}" type="pres">
      <dgm:prSet presAssocID="{B5D84D71-0913-4D4B-AF4F-A352B56D3545}" presName="horFlow" presStyleCnt="0"/>
      <dgm:spPr/>
    </dgm:pt>
    <dgm:pt modelId="{C91BFF85-91AE-4AB9-A2B6-982983C81E0B}" type="pres">
      <dgm:prSet presAssocID="{B5D84D71-0913-4D4B-AF4F-A352B56D3545}" presName="bigChev" presStyleLbl="node1" presStyleIdx="0" presStyleCnt="6" custScaleX="111367"/>
      <dgm:spPr/>
    </dgm:pt>
    <dgm:pt modelId="{2808732F-AFB1-4C0D-9656-11952A2C31B2}" type="pres">
      <dgm:prSet presAssocID="{1376141B-AC05-4BC5-AABA-1890DB8F94EB}" presName="parTrans" presStyleCnt="0"/>
      <dgm:spPr/>
    </dgm:pt>
    <dgm:pt modelId="{D3B43875-A953-4ED5-A03D-70D1847AB6D9}" type="pres">
      <dgm:prSet presAssocID="{80F35809-243F-42F1-BDC0-6ED5ED4DC76E}" presName="node" presStyleLbl="alignAccFollowNode1" presStyleIdx="0" presStyleCnt="12" custScaleX="311615">
        <dgm:presLayoutVars>
          <dgm:bulletEnabled val="1"/>
        </dgm:presLayoutVars>
      </dgm:prSet>
      <dgm:spPr/>
    </dgm:pt>
    <dgm:pt modelId="{AA7BE241-D326-470F-A297-7E64DB744C2F}" type="pres">
      <dgm:prSet presAssocID="{5C33E2D6-B78A-4113-97BA-A3156CBE451A}" presName="sibTrans" presStyleCnt="0"/>
      <dgm:spPr/>
    </dgm:pt>
    <dgm:pt modelId="{E98DCB2A-702A-49D5-9EB4-147F73FC02E6}" type="pres">
      <dgm:prSet presAssocID="{8D15A851-2117-4027-B643-1C63507068A4}" presName="node" presStyleLbl="alignAccFollowNode1" presStyleIdx="1" presStyleCnt="12">
        <dgm:presLayoutVars>
          <dgm:bulletEnabled val="1"/>
        </dgm:presLayoutVars>
      </dgm:prSet>
      <dgm:spPr/>
    </dgm:pt>
    <dgm:pt modelId="{C7ADB473-B134-4DFE-93C3-3F8C2CFEE524}" type="pres">
      <dgm:prSet presAssocID="{B5D84D71-0913-4D4B-AF4F-A352B56D3545}" presName="vSp" presStyleCnt="0"/>
      <dgm:spPr/>
    </dgm:pt>
    <dgm:pt modelId="{F997BC8C-3EA7-4D65-8789-9050E85DEDB4}" type="pres">
      <dgm:prSet presAssocID="{1DC8D32B-E0E7-4D08-990F-CDF84F58DE42}" presName="horFlow" presStyleCnt="0"/>
      <dgm:spPr/>
    </dgm:pt>
    <dgm:pt modelId="{03D3A809-17F6-4F15-9D60-98F706B33ACD}" type="pres">
      <dgm:prSet presAssocID="{1DC8D32B-E0E7-4D08-990F-CDF84F58DE42}" presName="bigChev" presStyleLbl="node1" presStyleIdx="1" presStyleCnt="6" custScaleX="111367"/>
      <dgm:spPr/>
    </dgm:pt>
    <dgm:pt modelId="{E3F353CD-45FA-4F5C-8558-4F2590E06894}" type="pres">
      <dgm:prSet presAssocID="{AB5DDE6E-472D-4FB3-9D7D-7804D99F56BE}" presName="parTrans" presStyleCnt="0"/>
      <dgm:spPr/>
    </dgm:pt>
    <dgm:pt modelId="{89434A7B-D616-4944-8422-DB36E0300A10}" type="pres">
      <dgm:prSet presAssocID="{A65E1808-10C5-472B-BA02-9A7E74EE95F5}" presName="node" presStyleLbl="alignAccFollowNode1" presStyleIdx="2" presStyleCnt="12" custScaleX="311615">
        <dgm:presLayoutVars>
          <dgm:bulletEnabled val="1"/>
        </dgm:presLayoutVars>
      </dgm:prSet>
      <dgm:spPr/>
    </dgm:pt>
    <dgm:pt modelId="{C19DC220-2F2B-4FDA-816D-9A41C5ACD767}" type="pres">
      <dgm:prSet presAssocID="{D9436D77-45B4-4EF3-B10B-AF302B720EEF}" presName="sibTrans" presStyleCnt="0"/>
      <dgm:spPr/>
    </dgm:pt>
    <dgm:pt modelId="{C0040CA6-1542-4F96-B20A-C57669D78978}" type="pres">
      <dgm:prSet presAssocID="{4E4BCC38-7BEC-4FCA-A847-F264C77ABF55}" presName="node" presStyleLbl="alignAccFollowNode1" presStyleIdx="3" presStyleCnt="12">
        <dgm:presLayoutVars>
          <dgm:bulletEnabled val="1"/>
        </dgm:presLayoutVars>
      </dgm:prSet>
      <dgm:spPr/>
    </dgm:pt>
    <dgm:pt modelId="{2934A5D0-96E5-4DEF-817D-539B5116F6EA}" type="pres">
      <dgm:prSet presAssocID="{1DC8D32B-E0E7-4D08-990F-CDF84F58DE42}" presName="vSp" presStyleCnt="0"/>
      <dgm:spPr/>
    </dgm:pt>
    <dgm:pt modelId="{7F1D1DAD-4C74-49F1-896D-051F0C6A1D46}" type="pres">
      <dgm:prSet presAssocID="{D54AEFED-43B1-48B1-9F1D-E224E3038AFC}" presName="horFlow" presStyleCnt="0"/>
      <dgm:spPr/>
    </dgm:pt>
    <dgm:pt modelId="{C41D1120-D53B-4D00-B964-F8501859C0F0}" type="pres">
      <dgm:prSet presAssocID="{D54AEFED-43B1-48B1-9F1D-E224E3038AFC}" presName="bigChev" presStyleLbl="node1" presStyleIdx="2" presStyleCnt="6" custScaleX="111367"/>
      <dgm:spPr/>
    </dgm:pt>
    <dgm:pt modelId="{27B44966-F707-4C6B-B213-4E4EE9300772}" type="pres">
      <dgm:prSet presAssocID="{2A5C3EDC-6C43-463D-9CBF-C0EECC4DB2D0}" presName="parTrans" presStyleCnt="0"/>
      <dgm:spPr/>
    </dgm:pt>
    <dgm:pt modelId="{BD003EF3-DE35-48C9-A82C-46E84A7C6A1C}" type="pres">
      <dgm:prSet presAssocID="{E2C3700B-3BF8-4E7A-96A1-096582B497DA}" presName="node" presStyleLbl="alignAccFollowNode1" presStyleIdx="4" presStyleCnt="12" custScaleX="311615">
        <dgm:presLayoutVars>
          <dgm:bulletEnabled val="1"/>
        </dgm:presLayoutVars>
      </dgm:prSet>
      <dgm:spPr/>
    </dgm:pt>
    <dgm:pt modelId="{A11FD639-BE31-448C-AB9B-07F83DC4E0DC}" type="pres">
      <dgm:prSet presAssocID="{490506D9-51EB-4CF0-9525-97AAE60F0C64}" presName="sibTrans" presStyleCnt="0"/>
      <dgm:spPr/>
    </dgm:pt>
    <dgm:pt modelId="{338481B3-5E72-482D-9567-E7D3A7C1DF0D}" type="pres">
      <dgm:prSet presAssocID="{374C7F57-B4C2-4E4F-86A1-46730A06D3CF}" presName="node" presStyleLbl="alignAccFollowNode1" presStyleIdx="5" presStyleCnt="12">
        <dgm:presLayoutVars>
          <dgm:bulletEnabled val="1"/>
        </dgm:presLayoutVars>
      </dgm:prSet>
      <dgm:spPr/>
    </dgm:pt>
    <dgm:pt modelId="{3E140CE1-AE0B-45D3-A0F3-E50413843F68}" type="pres">
      <dgm:prSet presAssocID="{D54AEFED-43B1-48B1-9F1D-E224E3038AFC}" presName="vSp" presStyleCnt="0"/>
      <dgm:spPr/>
    </dgm:pt>
    <dgm:pt modelId="{6236437F-D7CB-4610-82C4-33622E1CEBC2}" type="pres">
      <dgm:prSet presAssocID="{6C7D1B17-F213-41C6-98AA-C0C0AA43EB58}" presName="horFlow" presStyleCnt="0"/>
      <dgm:spPr/>
    </dgm:pt>
    <dgm:pt modelId="{E9FA1147-DD4E-4E1A-8F44-A65EF30B6808}" type="pres">
      <dgm:prSet presAssocID="{6C7D1B17-F213-41C6-98AA-C0C0AA43EB58}" presName="bigChev" presStyleLbl="node1" presStyleIdx="3" presStyleCnt="6" custScaleX="111367"/>
      <dgm:spPr/>
    </dgm:pt>
    <dgm:pt modelId="{4D124130-2F54-4EFF-8C32-5CBC74EFCB16}" type="pres">
      <dgm:prSet presAssocID="{1F33FE28-B7DA-44D3-A738-65082ED70A49}" presName="parTrans" presStyleCnt="0"/>
      <dgm:spPr/>
    </dgm:pt>
    <dgm:pt modelId="{27DCB344-D59F-4DDC-9C49-5E4FD4BA0FDB}" type="pres">
      <dgm:prSet presAssocID="{E80CC599-A59F-444B-AE3C-70ED3274075D}" presName="node" presStyleLbl="alignAccFollowNode1" presStyleIdx="6" presStyleCnt="12" custScaleX="311615">
        <dgm:presLayoutVars>
          <dgm:bulletEnabled val="1"/>
        </dgm:presLayoutVars>
      </dgm:prSet>
      <dgm:spPr/>
    </dgm:pt>
    <dgm:pt modelId="{C53B01D6-9AFD-487A-8212-91F760FCBFA1}" type="pres">
      <dgm:prSet presAssocID="{6D041138-BBAA-41AB-A190-04BEDE2EE55B}" presName="sibTrans" presStyleCnt="0"/>
      <dgm:spPr/>
    </dgm:pt>
    <dgm:pt modelId="{CDBDF2C0-5F59-4E13-ADA8-ADEA93552825}" type="pres">
      <dgm:prSet presAssocID="{D82D7E2D-0176-4D64-A54A-DBB9AA777E98}" presName="node" presStyleLbl="alignAccFollowNode1" presStyleIdx="7" presStyleCnt="12">
        <dgm:presLayoutVars>
          <dgm:bulletEnabled val="1"/>
        </dgm:presLayoutVars>
      </dgm:prSet>
      <dgm:spPr/>
    </dgm:pt>
    <dgm:pt modelId="{9CC3EB28-A1F6-4D95-8650-1BCF6179F30E}" type="pres">
      <dgm:prSet presAssocID="{6C7D1B17-F213-41C6-98AA-C0C0AA43EB58}" presName="vSp" presStyleCnt="0"/>
      <dgm:spPr/>
    </dgm:pt>
    <dgm:pt modelId="{2AA1F2EF-DD48-4022-A7DB-145E7FF2C2E2}" type="pres">
      <dgm:prSet presAssocID="{C5EFEB5E-6891-47A3-BD9F-A59B5DE53732}" presName="horFlow" presStyleCnt="0"/>
      <dgm:spPr/>
    </dgm:pt>
    <dgm:pt modelId="{E25028F2-5C55-47EC-94D8-B17D6C9DC283}" type="pres">
      <dgm:prSet presAssocID="{C5EFEB5E-6891-47A3-BD9F-A59B5DE53732}" presName="bigChev" presStyleLbl="node1" presStyleIdx="4" presStyleCnt="6" custScaleX="111367"/>
      <dgm:spPr/>
    </dgm:pt>
    <dgm:pt modelId="{C6273FE2-9338-43FA-8276-8CD8F4EC4590}" type="pres">
      <dgm:prSet presAssocID="{EFD0E0C4-ED54-4F18-B6B4-AD432A70AB55}" presName="parTrans" presStyleCnt="0"/>
      <dgm:spPr/>
    </dgm:pt>
    <dgm:pt modelId="{273426DF-4C66-40DB-99C6-DE104BDAEA59}" type="pres">
      <dgm:prSet presAssocID="{322ECD24-85CE-4BF4-A403-AD811C7BEB1D}" presName="node" presStyleLbl="alignAccFollowNode1" presStyleIdx="8" presStyleCnt="12" custScaleX="311615">
        <dgm:presLayoutVars>
          <dgm:bulletEnabled val="1"/>
        </dgm:presLayoutVars>
      </dgm:prSet>
      <dgm:spPr/>
    </dgm:pt>
    <dgm:pt modelId="{8873375A-62E8-4B4A-8228-8B7A63ACDFCD}" type="pres">
      <dgm:prSet presAssocID="{7BFDA8DF-EE96-411D-9231-2929D3DAD6F8}" presName="sibTrans" presStyleCnt="0"/>
      <dgm:spPr/>
    </dgm:pt>
    <dgm:pt modelId="{B2F2BF08-8602-4CD0-BFBC-F3A4CA33A0FB}" type="pres">
      <dgm:prSet presAssocID="{F59B73D0-F0DA-4BD1-9DD2-813603407737}" presName="node" presStyleLbl="alignAccFollowNode1" presStyleIdx="9" presStyleCnt="12">
        <dgm:presLayoutVars>
          <dgm:bulletEnabled val="1"/>
        </dgm:presLayoutVars>
      </dgm:prSet>
      <dgm:spPr/>
    </dgm:pt>
    <dgm:pt modelId="{13A0435A-5DAB-4C84-BB54-7BEE599ECC09}" type="pres">
      <dgm:prSet presAssocID="{C5EFEB5E-6891-47A3-BD9F-A59B5DE53732}" presName="vSp" presStyleCnt="0"/>
      <dgm:spPr/>
    </dgm:pt>
    <dgm:pt modelId="{DF40FFF8-CA28-43AD-895D-7ECBA04AAA13}" type="pres">
      <dgm:prSet presAssocID="{CE862880-2109-4FA3-9E31-A2DED1AC1DDC}" presName="horFlow" presStyleCnt="0"/>
      <dgm:spPr/>
    </dgm:pt>
    <dgm:pt modelId="{3E391A22-1C8F-4A06-B111-6F12ACC898B7}" type="pres">
      <dgm:prSet presAssocID="{CE862880-2109-4FA3-9E31-A2DED1AC1DDC}" presName="bigChev" presStyleLbl="node1" presStyleIdx="5" presStyleCnt="6" custScaleX="111367"/>
      <dgm:spPr/>
    </dgm:pt>
    <dgm:pt modelId="{4D105C86-3CB8-4613-9215-44CD9B3902AE}" type="pres">
      <dgm:prSet presAssocID="{82330908-251A-4122-BD64-DE1518EEA1D2}" presName="parTrans" presStyleCnt="0"/>
      <dgm:spPr/>
    </dgm:pt>
    <dgm:pt modelId="{80E7DC41-45B4-436B-8344-870C22842326}" type="pres">
      <dgm:prSet presAssocID="{E6F6D0DC-76D3-4107-A3C4-5D295B8B1C3D}" presName="node" presStyleLbl="alignAccFollowNode1" presStyleIdx="10" presStyleCnt="12" custScaleX="311615">
        <dgm:presLayoutVars>
          <dgm:bulletEnabled val="1"/>
        </dgm:presLayoutVars>
      </dgm:prSet>
      <dgm:spPr/>
    </dgm:pt>
    <dgm:pt modelId="{00F64A94-ACA2-4087-8109-81CFAF1E069F}" type="pres">
      <dgm:prSet presAssocID="{68A82B90-DD2A-43B3-A845-7849B1CF9C34}" presName="sibTrans" presStyleCnt="0"/>
      <dgm:spPr/>
    </dgm:pt>
    <dgm:pt modelId="{6A58566E-3B1A-44B7-BB48-67C20F073FA2}" type="pres">
      <dgm:prSet presAssocID="{649DCDB6-0BE9-4E28-95F3-8E66191EA73D}" presName="node" presStyleLbl="alignAccFollowNode1" presStyleIdx="11" presStyleCnt="12">
        <dgm:presLayoutVars>
          <dgm:bulletEnabled val="1"/>
        </dgm:presLayoutVars>
      </dgm:prSet>
      <dgm:spPr/>
    </dgm:pt>
  </dgm:ptLst>
  <dgm:cxnLst>
    <dgm:cxn modelId="{28821C10-88B5-42F1-AB9D-2E663F6C1A22}" type="presOf" srcId="{6C7D1B17-F213-41C6-98AA-C0C0AA43EB58}" destId="{E9FA1147-DD4E-4E1A-8F44-A65EF30B6808}" srcOrd="0" destOrd="0" presId="urn:microsoft.com/office/officeart/2005/8/layout/lProcess3"/>
    <dgm:cxn modelId="{93944915-C314-49BB-917C-EE8AF2204EEA}" srcId="{6C7D1B17-F213-41C6-98AA-C0C0AA43EB58}" destId="{E80CC599-A59F-444B-AE3C-70ED3274075D}" srcOrd="0" destOrd="0" parTransId="{1F33FE28-B7DA-44D3-A738-65082ED70A49}" sibTransId="{6D041138-BBAA-41AB-A190-04BEDE2EE55B}"/>
    <dgm:cxn modelId="{6A7CBF20-0519-479C-96AB-92C9149CD084}" srcId="{CA30483D-1FCD-48C7-8FD6-016AC1071CDB}" destId="{D54AEFED-43B1-48B1-9F1D-E224E3038AFC}" srcOrd="2" destOrd="0" parTransId="{7C04FACB-E83B-4405-9095-6DDFCC4A35C1}" sibTransId="{8828CDB1-627F-4070-BD8A-9FA3FCE21973}"/>
    <dgm:cxn modelId="{27310932-5C5F-4D2D-AC2C-BB6B35992241}" srcId="{CE862880-2109-4FA3-9E31-A2DED1AC1DDC}" destId="{649DCDB6-0BE9-4E28-95F3-8E66191EA73D}" srcOrd="1" destOrd="0" parTransId="{C50F4E8D-0777-4EC7-8857-B85D33BFF65F}" sibTransId="{E55B61E1-6E02-4D90-9554-9F3098E73035}"/>
    <dgm:cxn modelId="{3851CE33-DB56-40EE-BBF8-553562F8A82A}" type="presOf" srcId="{CE862880-2109-4FA3-9E31-A2DED1AC1DDC}" destId="{3E391A22-1C8F-4A06-B111-6F12ACC898B7}" srcOrd="0" destOrd="0" presId="urn:microsoft.com/office/officeart/2005/8/layout/lProcess3"/>
    <dgm:cxn modelId="{8E656C3D-4E0B-4629-9287-42566DD83BFC}" type="presOf" srcId="{A65E1808-10C5-472B-BA02-9A7E74EE95F5}" destId="{89434A7B-D616-4944-8422-DB36E0300A10}" srcOrd="0" destOrd="0" presId="urn:microsoft.com/office/officeart/2005/8/layout/lProcess3"/>
    <dgm:cxn modelId="{28A4575C-CBE5-4935-A663-95C9B4B0B59B}" srcId="{1DC8D32B-E0E7-4D08-990F-CDF84F58DE42}" destId="{4E4BCC38-7BEC-4FCA-A847-F264C77ABF55}" srcOrd="1" destOrd="0" parTransId="{B6F7CD62-CA98-41FF-A31C-A59D1968F313}" sibTransId="{E01E2DFE-FFCC-4161-B9FF-467358CC08D1}"/>
    <dgm:cxn modelId="{80F57A5C-C03C-4323-8D9C-BCBC7CB337F7}" type="presOf" srcId="{E6F6D0DC-76D3-4107-A3C4-5D295B8B1C3D}" destId="{80E7DC41-45B4-436B-8344-870C22842326}" srcOrd="0" destOrd="0" presId="urn:microsoft.com/office/officeart/2005/8/layout/lProcess3"/>
    <dgm:cxn modelId="{C3189360-D571-4EF4-99FE-104DCE6E62CE}" srcId="{D54AEFED-43B1-48B1-9F1D-E224E3038AFC}" destId="{E2C3700B-3BF8-4E7A-96A1-096582B497DA}" srcOrd="0" destOrd="0" parTransId="{2A5C3EDC-6C43-463D-9CBF-C0EECC4DB2D0}" sibTransId="{490506D9-51EB-4CF0-9525-97AAE60F0C64}"/>
    <dgm:cxn modelId="{2D71D862-37F8-4EEA-991A-99049E9883DE}" type="presOf" srcId="{C5EFEB5E-6891-47A3-BD9F-A59B5DE53732}" destId="{E25028F2-5C55-47EC-94D8-B17D6C9DC283}" srcOrd="0" destOrd="0" presId="urn:microsoft.com/office/officeart/2005/8/layout/lProcess3"/>
    <dgm:cxn modelId="{70975849-647F-42FF-9BC3-56057B508900}" srcId="{6C7D1B17-F213-41C6-98AA-C0C0AA43EB58}" destId="{D82D7E2D-0176-4D64-A54A-DBB9AA777E98}" srcOrd="1" destOrd="0" parTransId="{14D796D2-9648-4E32-AD04-8CFCCE0101BF}" sibTransId="{7C70F4BA-ECAD-46FF-81C7-AC896A0ADAFC}"/>
    <dgm:cxn modelId="{DB4B9D69-7647-4088-A0F9-1B152B2EAFDF}" srcId="{C5EFEB5E-6891-47A3-BD9F-A59B5DE53732}" destId="{F59B73D0-F0DA-4BD1-9DD2-813603407737}" srcOrd="1" destOrd="0" parTransId="{9554BD35-7951-406C-B061-037D4D274E81}" sibTransId="{97AF7341-4962-43C4-87F4-B4B5136F77AE}"/>
    <dgm:cxn modelId="{E73E1D6D-E4DC-4E57-A6E0-57CE8117718D}" type="presOf" srcId="{8D15A851-2117-4027-B643-1C63507068A4}" destId="{E98DCB2A-702A-49D5-9EB4-147F73FC02E6}" srcOrd="0" destOrd="0" presId="urn:microsoft.com/office/officeart/2005/8/layout/lProcess3"/>
    <dgm:cxn modelId="{6F52F26D-61B9-422D-8A28-9A68C9C402EC}" srcId="{C5EFEB5E-6891-47A3-BD9F-A59B5DE53732}" destId="{322ECD24-85CE-4BF4-A403-AD811C7BEB1D}" srcOrd="0" destOrd="0" parTransId="{EFD0E0C4-ED54-4F18-B6B4-AD432A70AB55}" sibTransId="{7BFDA8DF-EE96-411D-9231-2929D3DAD6F8}"/>
    <dgm:cxn modelId="{F4838370-CF16-496C-A9E4-A7393A893C04}" srcId="{CA30483D-1FCD-48C7-8FD6-016AC1071CDB}" destId="{6C7D1B17-F213-41C6-98AA-C0C0AA43EB58}" srcOrd="3" destOrd="0" parTransId="{3AD619AB-DFEB-4A6A-8FD4-895D00D3D031}" sibTransId="{36AACD14-2E30-49D3-A4D9-FF3870B1BCE3}"/>
    <dgm:cxn modelId="{4AF84454-C971-4E0D-9B95-A6EDA761861D}" type="presOf" srcId="{D54AEFED-43B1-48B1-9F1D-E224E3038AFC}" destId="{C41D1120-D53B-4D00-B964-F8501859C0F0}" srcOrd="0" destOrd="0" presId="urn:microsoft.com/office/officeart/2005/8/layout/lProcess3"/>
    <dgm:cxn modelId="{2400A07C-2D97-49E7-8DE3-8378D038A7A2}" type="presOf" srcId="{E2C3700B-3BF8-4E7A-96A1-096582B497DA}" destId="{BD003EF3-DE35-48C9-A82C-46E84A7C6A1C}" srcOrd="0" destOrd="0" presId="urn:microsoft.com/office/officeart/2005/8/layout/lProcess3"/>
    <dgm:cxn modelId="{8C09EB81-BBCF-42BC-822A-4C8CD9734EA4}" type="presOf" srcId="{80F35809-243F-42F1-BDC0-6ED5ED4DC76E}" destId="{D3B43875-A953-4ED5-A03D-70D1847AB6D9}" srcOrd="0" destOrd="0" presId="urn:microsoft.com/office/officeart/2005/8/layout/lProcess3"/>
    <dgm:cxn modelId="{5FD9AD83-702B-42A7-A717-89D06E3F2ED5}" srcId="{B5D84D71-0913-4D4B-AF4F-A352B56D3545}" destId="{8D15A851-2117-4027-B643-1C63507068A4}" srcOrd="1" destOrd="0" parTransId="{7BE80FDC-948D-4BB3-B506-172A06EEC53C}" sibTransId="{1B1C5CBD-D34D-49FF-AB86-E3D55A63F044}"/>
    <dgm:cxn modelId="{31378389-72BD-4221-8DBE-94BE1E070F40}" srcId="{CA30483D-1FCD-48C7-8FD6-016AC1071CDB}" destId="{CE862880-2109-4FA3-9E31-A2DED1AC1DDC}" srcOrd="5" destOrd="0" parTransId="{D4C3EBBF-AE83-4E77-81EB-65121F63A3F1}" sibTransId="{D966DB05-5023-4323-B285-6E7D2229360D}"/>
    <dgm:cxn modelId="{12034F8C-C4F3-4E7B-864E-794240925AB7}" type="presOf" srcId="{4E4BCC38-7BEC-4FCA-A847-F264C77ABF55}" destId="{C0040CA6-1542-4F96-B20A-C57669D78978}" srcOrd="0" destOrd="0" presId="urn:microsoft.com/office/officeart/2005/8/layout/lProcess3"/>
    <dgm:cxn modelId="{008FFB92-76E3-4790-AB93-14CA038AA688}" type="presOf" srcId="{374C7F57-B4C2-4E4F-86A1-46730A06D3CF}" destId="{338481B3-5E72-482D-9567-E7D3A7C1DF0D}" srcOrd="0" destOrd="0" presId="urn:microsoft.com/office/officeart/2005/8/layout/lProcess3"/>
    <dgm:cxn modelId="{E408AC94-BE4B-4DAC-8007-448AAB70B1E7}" type="presOf" srcId="{CA30483D-1FCD-48C7-8FD6-016AC1071CDB}" destId="{4C09D221-B2B4-4B6E-8FF2-EF1D33AD8289}" srcOrd="0" destOrd="0" presId="urn:microsoft.com/office/officeart/2005/8/layout/lProcess3"/>
    <dgm:cxn modelId="{51D4079C-1F31-4405-9F3E-5DE22A194027}" srcId="{CA30483D-1FCD-48C7-8FD6-016AC1071CDB}" destId="{C5EFEB5E-6891-47A3-BD9F-A59B5DE53732}" srcOrd="4" destOrd="0" parTransId="{617C4579-F236-4B2E-B5F7-C8CC021BCBCF}" sibTransId="{DEEAC536-E64D-4172-98E2-05CC65362B36}"/>
    <dgm:cxn modelId="{AE07169D-DAAD-4C42-96E8-D9A6A2477155}" srcId="{D54AEFED-43B1-48B1-9F1D-E224E3038AFC}" destId="{374C7F57-B4C2-4E4F-86A1-46730A06D3CF}" srcOrd="1" destOrd="0" parTransId="{5F44A77F-178F-45FA-9160-6A352CEBB274}" sibTransId="{5A6F7A44-97DA-4B14-A783-1F6B6E60C5AB}"/>
    <dgm:cxn modelId="{90663AA0-A80D-48EF-A01B-FED9167F22F1}" type="presOf" srcId="{1DC8D32B-E0E7-4D08-990F-CDF84F58DE42}" destId="{03D3A809-17F6-4F15-9D60-98F706B33ACD}" srcOrd="0" destOrd="0" presId="urn:microsoft.com/office/officeart/2005/8/layout/lProcess3"/>
    <dgm:cxn modelId="{53B7B5A0-63C8-4CD8-8A4E-635ADA6815D8}" srcId="{CA30483D-1FCD-48C7-8FD6-016AC1071CDB}" destId="{B5D84D71-0913-4D4B-AF4F-A352B56D3545}" srcOrd="0" destOrd="0" parTransId="{DCBA4121-0DE9-4E85-A465-327CF64CE705}" sibTransId="{B34BF312-98DC-48F6-BFA7-E60B72B3EB56}"/>
    <dgm:cxn modelId="{6743C1AB-7553-4AD4-B132-ADC757AD21BE}" type="presOf" srcId="{F59B73D0-F0DA-4BD1-9DD2-813603407737}" destId="{B2F2BF08-8602-4CD0-BFBC-F3A4CA33A0FB}" srcOrd="0" destOrd="0" presId="urn:microsoft.com/office/officeart/2005/8/layout/lProcess3"/>
    <dgm:cxn modelId="{93F85AAE-B5AA-4B4A-8A96-897EEA33C97D}" srcId="{CA30483D-1FCD-48C7-8FD6-016AC1071CDB}" destId="{1DC8D32B-E0E7-4D08-990F-CDF84F58DE42}" srcOrd="1" destOrd="0" parTransId="{60D57A10-7A65-4D63-B3EE-0F96288B3619}" sibTransId="{FA5C8D59-851C-44BA-B626-A4B62A79DEB9}"/>
    <dgm:cxn modelId="{D06194C4-C327-45CB-B7CF-ADD9CA2682CE}" srcId="{CE862880-2109-4FA3-9E31-A2DED1AC1DDC}" destId="{E6F6D0DC-76D3-4107-A3C4-5D295B8B1C3D}" srcOrd="0" destOrd="0" parTransId="{82330908-251A-4122-BD64-DE1518EEA1D2}" sibTransId="{68A82B90-DD2A-43B3-A845-7849B1CF9C34}"/>
    <dgm:cxn modelId="{8EFC85CB-7A0B-47FE-A0E9-879E1809DD2A}" srcId="{1DC8D32B-E0E7-4D08-990F-CDF84F58DE42}" destId="{A65E1808-10C5-472B-BA02-9A7E74EE95F5}" srcOrd="0" destOrd="0" parTransId="{AB5DDE6E-472D-4FB3-9D7D-7804D99F56BE}" sibTransId="{D9436D77-45B4-4EF3-B10B-AF302B720EEF}"/>
    <dgm:cxn modelId="{724DFECC-5761-4DE3-8590-0284A2587E86}" type="presOf" srcId="{E80CC599-A59F-444B-AE3C-70ED3274075D}" destId="{27DCB344-D59F-4DDC-9C49-5E4FD4BA0FDB}" srcOrd="0" destOrd="0" presId="urn:microsoft.com/office/officeart/2005/8/layout/lProcess3"/>
    <dgm:cxn modelId="{703B1CD0-B5E8-4FA9-9151-278255E13F08}" type="presOf" srcId="{B5D84D71-0913-4D4B-AF4F-A352B56D3545}" destId="{C91BFF85-91AE-4AB9-A2B6-982983C81E0B}" srcOrd="0" destOrd="0" presId="urn:microsoft.com/office/officeart/2005/8/layout/lProcess3"/>
    <dgm:cxn modelId="{A9DA2CDC-6B40-4593-AD9D-E2D0FA154C90}" type="presOf" srcId="{649DCDB6-0BE9-4E28-95F3-8E66191EA73D}" destId="{6A58566E-3B1A-44B7-BB48-67C20F073FA2}" srcOrd="0" destOrd="0" presId="urn:microsoft.com/office/officeart/2005/8/layout/lProcess3"/>
    <dgm:cxn modelId="{926C31EF-5544-45F5-8045-040BC85A0CF8}" type="presOf" srcId="{322ECD24-85CE-4BF4-A403-AD811C7BEB1D}" destId="{273426DF-4C66-40DB-99C6-DE104BDAEA59}" srcOrd="0" destOrd="0" presId="urn:microsoft.com/office/officeart/2005/8/layout/lProcess3"/>
    <dgm:cxn modelId="{6C6BABEF-7348-4A89-A000-44EE120827AB}" srcId="{B5D84D71-0913-4D4B-AF4F-A352B56D3545}" destId="{80F35809-243F-42F1-BDC0-6ED5ED4DC76E}" srcOrd="0" destOrd="0" parTransId="{1376141B-AC05-4BC5-AABA-1890DB8F94EB}" sibTransId="{5C33E2D6-B78A-4113-97BA-A3156CBE451A}"/>
    <dgm:cxn modelId="{472E26F9-0962-4003-BBD5-5B3104ED96AA}" type="presOf" srcId="{D82D7E2D-0176-4D64-A54A-DBB9AA777E98}" destId="{CDBDF2C0-5F59-4E13-ADA8-ADEA93552825}" srcOrd="0" destOrd="0" presId="urn:microsoft.com/office/officeart/2005/8/layout/lProcess3"/>
    <dgm:cxn modelId="{66776D07-EDFD-4462-9697-FC017456FD4E}" type="presParOf" srcId="{4C09D221-B2B4-4B6E-8FF2-EF1D33AD8289}" destId="{D0C47E98-3620-4529-97E8-5B0870253CAE}" srcOrd="0" destOrd="0" presId="urn:microsoft.com/office/officeart/2005/8/layout/lProcess3"/>
    <dgm:cxn modelId="{1AC842C1-B2E4-4F50-AE74-6E315B1AE53F}" type="presParOf" srcId="{D0C47E98-3620-4529-97E8-5B0870253CAE}" destId="{C91BFF85-91AE-4AB9-A2B6-982983C81E0B}" srcOrd="0" destOrd="0" presId="urn:microsoft.com/office/officeart/2005/8/layout/lProcess3"/>
    <dgm:cxn modelId="{401E3DCB-8FF5-40EA-AC53-FFDBFBC9A3B9}" type="presParOf" srcId="{D0C47E98-3620-4529-97E8-5B0870253CAE}" destId="{2808732F-AFB1-4C0D-9656-11952A2C31B2}" srcOrd="1" destOrd="0" presId="urn:microsoft.com/office/officeart/2005/8/layout/lProcess3"/>
    <dgm:cxn modelId="{878FCD54-5AB2-4F71-B846-DCC0619D6C94}" type="presParOf" srcId="{D0C47E98-3620-4529-97E8-5B0870253CAE}" destId="{D3B43875-A953-4ED5-A03D-70D1847AB6D9}" srcOrd="2" destOrd="0" presId="urn:microsoft.com/office/officeart/2005/8/layout/lProcess3"/>
    <dgm:cxn modelId="{730F0D70-089F-40CA-9BC0-3A46E66214F7}" type="presParOf" srcId="{D0C47E98-3620-4529-97E8-5B0870253CAE}" destId="{AA7BE241-D326-470F-A297-7E64DB744C2F}" srcOrd="3" destOrd="0" presId="urn:microsoft.com/office/officeart/2005/8/layout/lProcess3"/>
    <dgm:cxn modelId="{644506BE-A1E0-4D17-9C3C-DC0CF242D7D0}" type="presParOf" srcId="{D0C47E98-3620-4529-97E8-5B0870253CAE}" destId="{E98DCB2A-702A-49D5-9EB4-147F73FC02E6}" srcOrd="4" destOrd="0" presId="urn:microsoft.com/office/officeart/2005/8/layout/lProcess3"/>
    <dgm:cxn modelId="{B8C2DE52-4BFC-4012-AF38-8D2751CEC470}" type="presParOf" srcId="{4C09D221-B2B4-4B6E-8FF2-EF1D33AD8289}" destId="{C7ADB473-B134-4DFE-93C3-3F8C2CFEE524}" srcOrd="1" destOrd="0" presId="urn:microsoft.com/office/officeart/2005/8/layout/lProcess3"/>
    <dgm:cxn modelId="{993E87C8-B258-4D25-8772-9AD765AE64FC}" type="presParOf" srcId="{4C09D221-B2B4-4B6E-8FF2-EF1D33AD8289}" destId="{F997BC8C-3EA7-4D65-8789-9050E85DEDB4}" srcOrd="2" destOrd="0" presId="urn:microsoft.com/office/officeart/2005/8/layout/lProcess3"/>
    <dgm:cxn modelId="{C3372A57-09E4-43E4-BE0F-D39180C02917}" type="presParOf" srcId="{F997BC8C-3EA7-4D65-8789-9050E85DEDB4}" destId="{03D3A809-17F6-4F15-9D60-98F706B33ACD}" srcOrd="0" destOrd="0" presId="urn:microsoft.com/office/officeart/2005/8/layout/lProcess3"/>
    <dgm:cxn modelId="{3BD426C4-A0EA-4CDE-9790-79952F18BAF1}" type="presParOf" srcId="{F997BC8C-3EA7-4D65-8789-9050E85DEDB4}" destId="{E3F353CD-45FA-4F5C-8558-4F2590E06894}" srcOrd="1" destOrd="0" presId="urn:microsoft.com/office/officeart/2005/8/layout/lProcess3"/>
    <dgm:cxn modelId="{AC94A5BC-A5FF-411E-ABC1-7F8BDB48296F}" type="presParOf" srcId="{F997BC8C-3EA7-4D65-8789-9050E85DEDB4}" destId="{89434A7B-D616-4944-8422-DB36E0300A10}" srcOrd="2" destOrd="0" presId="urn:microsoft.com/office/officeart/2005/8/layout/lProcess3"/>
    <dgm:cxn modelId="{8E572B53-FD34-4850-825D-B065529ED7E4}" type="presParOf" srcId="{F997BC8C-3EA7-4D65-8789-9050E85DEDB4}" destId="{C19DC220-2F2B-4FDA-816D-9A41C5ACD767}" srcOrd="3" destOrd="0" presId="urn:microsoft.com/office/officeart/2005/8/layout/lProcess3"/>
    <dgm:cxn modelId="{36CA92C3-910E-4333-853C-6FF444A7EE23}" type="presParOf" srcId="{F997BC8C-3EA7-4D65-8789-9050E85DEDB4}" destId="{C0040CA6-1542-4F96-B20A-C57669D78978}" srcOrd="4" destOrd="0" presId="urn:microsoft.com/office/officeart/2005/8/layout/lProcess3"/>
    <dgm:cxn modelId="{566CDDC2-B347-4031-BC6C-40A271E41387}" type="presParOf" srcId="{4C09D221-B2B4-4B6E-8FF2-EF1D33AD8289}" destId="{2934A5D0-96E5-4DEF-817D-539B5116F6EA}" srcOrd="3" destOrd="0" presId="urn:microsoft.com/office/officeart/2005/8/layout/lProcess3"/>
    <dgm:cxn modelId="{C7454219-58AA-4EEE-B18C-86716BF3FA36}" type="presParOf" srcId="{4C09D221-B2B4-4B6E-8FF2-EF1D33AD8289}" destId="{7F1D1DAD-4C74-49F1-896D-051F0C6A1D46}" srcOrd="4" destOrd="0" presId="urn:microsoft.com/office/officeart/2005/8/layout/lProcess3"/>
    <dgm:cxn modelId="{BC1EB507-A889-4727-82F1-D9D03F598AF5}" type="presParOf" srcId="{7F1D1DAD-4C74-49F1-896D-051F0C6A1D46}" destId="{C41D1120-D53B-4D00-B964-F8501859C0F0}" srcOrd="0" destOrd="0" presId="urn:microsoft.com/office/officeart/2005/8/layout/lProcess3"/>
    <dgm:cxn modelId="{1B375307-5D01-4AF9-8361-24AA17265962}" type="presParOf" srcId="{7F1D1DAD-4C74-49F1-896D-051F0C6A1D46}" destId="{27B44966-F707-4C6B-B213-4E4EE9300772}" srcOrd="1" destOrd="0" presId="urn:microsoft.com/office/officeart/2005/8/layout/lProcess3"/>
    <dgm:cxn modelId="{509D9382-9B8E-4294-AAC5-C525DED88AC0}" type="presParOf" srcId="{7F1D1DAD-4C74-49F1-896D-051F0C6A1D46}" destId="{BD003EF3-DE35-48C9-A82C-46E84A7C6A1C}" srcOrd="2" destOrd="0" presId="urn:microsoft.com/office/officeart/2005/8/layout/lProcess3"/>
    <dgm:cxn modelId="{98FDAABC-678A-4DBD-A299-FBDD825AA2EE}" type="presParOf" srcId="{7F1D1DAD-4C74-49F1-896D-051F0C6A1D46}" destId="{A11FD639-BE31-448C-AB9B-07F83DC4E0DC}" srcOrd="3" destOrd="0" presId="urn:microsoft.com/office/officeart/2005/8/layout/lProcess3"/>
    <dgm:cxn modelId="{213490BC-B1EB-44CF-A0FF-79FE45611C45}" type="presParOf" srcId="{7F1D1DAD-4C74-49F1-896D-051F0C6A1D46}" destId="{338481B3-5E72-482D-9567-E7D3A7C1DF0D}" srcOrd="4" destOrd="0" presId="urn:microsoft.com/office/officeart/2005/8/layout/lProcess3"/>
    <dgm:cxn modelId="{F8AAF327-F787-48A8-8B63-A20F2DA77001}" type="presParOf" srcId="{4C09D221-B2B4-4B6E-8FF2-EF1D33AD8289}" destId="{3E140CE1-AE0B-45D3-A0F3-E50413843F68}" srcOrd="5" destOrd="0" presId="urn:microsoft.com/office/officeart/2005/8/layout/lProcess3"/>
    <dgm:cxn modelId="{BF4569B1-CE3A-4033-B6A2-159350A58B80}" type="presParOf" srcId="{4C09D221-B2B4-4B6E-8FF2-EF1D33AD8289}" destId="{6236437F-D7CB-4610-82C4-33622E1CEBC2}" srcOrd="6" destOrd="0" presId="urn:microsoft.com/office/officeart/2005/8/layout/lProcess3"/>
    <dgm:cxn modelId="{0A1A76F1-533A-4D13-B386-888BF47EF91A}" type="presParOf" srcId="{6236437F-D7CB-4610-82C4-33622E1CEBC2}" destId="{E9FA1147-DD4E-4E1A-8F44-A65EF30B6808}" srcOrd="0" destOrd="0" presId="urn:microsoft.com/office/officeart/2005/8/layout/lProcess3"/>
    <dgm:cxn modelId="{B931CDA9-9E67-4DFE-A3EB-5A1E85367D31}" type="presParOf" srcId="{6236437F-D7CB-4610-82C4-33622E1CEBC2}" destId="{4D124130-2F54-4EFF-8C32-5CBC74EFCB16}" srcOrd="1" destOrd="0" presId="urn:microsoft.com/office/officeart/2005/8/layout/lProcess3"/>
    <dgm:cxn modelId="{21CD5611-08E9-48DA-A89E-DC8A951DE382}" type="presParOf" srcId="{6236437F-D7CB-4610-82C4-33622E1CEBC2}" destId="{27DCB344-D59F-4DDC-9C49-5E4FD4BA0FDB}" srcOrd="2" destOrd="0" presId="urn:microsoft.com/office/officeart/2005/8/layout/lProcess3"/>
    <dgm:cxn modelId="{5895E624-0BB4-4570-B539-DBC407795F4A}" type="presParOf" srcId="{6236437F-D7CB-4610-82C4-33622E1CEBC2}" destId="{C53B01D6-9AFD-487A-8212-91F760FCBFA1}" srcOrd="3" destOrd="0" presId="urn:microsoft.com/office/officeart/2005/8/layout/lProcess3"/>
    <dgm:cxn modelId="{087297FB-7EB5-4840-A17D-5D952E66BCCB}" type="presParOf" srcId="{6236437F-D7CB-4610-82C4-33622E1CEBC2}" destId="{CDBDF2C0-5F59-4E13-ADA8-ADEA93552825}" srcOrd="4" destOrd="0" presId="urn:microsoft.com/office/officeart/2005/8/layout/lProcess3"/>
    <dgm:cxn modelId="{7EF77C4D-C836-4891-A828-614ECD6B9C0A}" type="presParOf" srcId="{4C09D221-B2B4-4B6E-8FF2-EF1D33AD8289}" destId="{9CC3EB28-A1F6-4D95-8650-1BCF6179F30E}" srcOrd="7" destOrd="0" presId="urn:microsoft.com/office/officeart/2005/8/layout/lProcess3"/>
    <dgm:cxn modelId="{0EFEAAA2-FFF3-470F-8A51-DC1D0868089F}" type="presParOf" srcId="{4C09D221-B2B4-4B6E-8FF2-EF1D33AD8289}" destId="{2AA1F2EF-DD48-4022-A7DB-145E7FF2C2E2}" srcOrd="8" destOrd="0" presId="urn:microsoft.com/office/officeart/2005/8/layout/lProcess3"/>
    <dgm:cxn modelId="{FABEBF86-E860-4853-8305-891EDBED6933}" type="presParOf" srcId="{2AA1F2EF-DD48-4022-A7DB-145E7FF2C2E2}" destId="{E25028F2-5C55-47EC-94D8-B17D6C9DC283}" srcOrd="0" destOrd="0" presId="urn:microsoft.com/office/officeart/2005/8/layout/lProcess3"/>
    <dgm:cxn modelId="{6970B9FD-5996-49AC-B18F-F0DD4E7E43E6}" type="presParOf" srcId="{2AA1F2EF-DD48-4022-A7DB-145E7FF2C2E2}" destId="{C6273FE2-9338-43FA-8276-8CD8F4EC4590}" srcOrd="1" destOrd="0" presId="urn:microsoft.com/office/officeart/2005/8/layout/lProcess3"/>
    <dgm:cxn modelId="{A7FC8743-D493-4FA3-9FE0-197F1EDA18C0}" type="presParOf" srcId="{2AA1F2EF-DD48-4022-A7DB-145E7FF2C2E2}" destId="{273426DF-4C66-40DB-99C6-DE104BDAEA59}" srcOrd="2" destOrd="0" presId="urn:microsoft.com/office/officeart/2005/8/layout/lProcess3"/>
    <dgm:cxn modelId="{BAEC6743-69CA-423F-98D1-5923D11FBDF0}" type="presParOf" srcId="{2AA1F2EF-DD48-4022-A7DB-145E7FF2C2E2}" destId="{8873375A-62E8-4B4A-8228-8B7A63ACDFCD}" srcOrd="3" destOrd="0" presId="urn:microsoft.com/office/officeart/2005/8/layout/lProcess3"/>
    <dgm:cxn modelId="{2B799847-55F1-4B74-AFDA-B1D5737006D6}" type="presParOf" srcId="{2AA1F2EF-DD48-4022-A7DB-145E7FF2C2E2}" destId="{B2F2BF08-8602-4CD0-BFBC-F3A4CA33A0FB}" srcOrd="4" destOrd="0" presId="urn:microsoft.com/office/officeart/2005/8/layout/lProcess3"/>
    <dgm:cxn modelId="{103CD53C-2C29-4297-9053-492E3D8F96A0}" type="presParOf" srcId="{4C09D221-B2B4-4B6E-8FF2-EF1D33AD8289}" destId="{13A0435A-5DAB-4C84-BB54-7BEE599ECC09}" srcOrd="9" destOrd="0" presId="urn:microsoft.com/office/officeart/2005/8/layout/lProcess3"/>
    <dgm:cxn modelId="{C738C1DB-B2B6-4991-97B3-EBCB92B6334C}" type="presParOf" srcId="{4C09D221-B2B4-4B6E-8FF2-EF1D33AD8289}" destId="{DF40FFF8-CA28-43AD-895D-7ECBA04AAA13}" srcOrd="10" destOrd="0" presId="urn:microsoft.com/office/officeart/2005/8/layout/lProcess3"/>
    <dgm:cxn modelId="{DD23A25F-B7AA-480C-B73B-1BFB03670319}" type="presParOf" srcId="{DF40FFF8-CA28-43AD-895D-7ECBA04AAA13}" destId="{3E391A22-1C8F-4A06-B111-6F12ACC898B7}" srcOrd="0" destOrd="0" presId="urn:microsoft.com/office/officeart/2005/8/layout/lProcess3"/>
    <dgm:cxn modelId="{DB9556F2-6800-4C91-944E-582D4911BDA4}" type="presParOf" srcId="{DF40FFF8-CA28-43AD-895D-7ECBA04AAA13}" destId="{4D105C86-3CB8-4613-9215-44CD9B3902AE}" srcOrd="1" destOrd="0" presId="urn:microsoft.com/office/officeart/2005/8/layout/lProcess3"/>
    <dgm:cxn modelId="{BFBB9BD9-8713-4203-AB2B-AD181A3EE597}" type="presParOf" srcId="{DF40FFF8-CA28-43AD-895D-7ECBA04AAA13}" destId="{80E7DC41-45B4-436B-8344-870C22842326}" srcOrd="2" destOrd="0" presId="urn:microsoft.com/office/officeart/2005/8/layout/lProcess3"/>
    <dgm:cxn modelId="{50D581BA-252C-4972-97FB-32213E117F37}" type="presParOf" srcId="{DF40FFF8-CA28-43AD-895D-7ECBA04AAA13}" destId="{00F64A94-ACA2-4087-8109-81CFAF1E069F}" srcOrd="3" destOrd="0" presId="urn:microsoft.com/office/officeart/2005/8/layout/lProcess3"/>
    <dgm:cxn modelId="{541C553D-7BC0-4634-AFE6-4F32AA3F56E2}" type="presParOf" srcId="{DF40FFF8-CA28-43AD-895D-7ECBA04AAA13}" destId="{6A58566E-3B1A-44B7-BB48-67C20F073FA2}"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1B008B-6359-417E-8963-DBC93DF5C5B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0BA59BB-012F-406F-AC55-0D0C70E3FFBB}">
      <dgm:prSet phldrT="[Text]"/>
      <dgm:spPr/>
      <dgm:t>
        <a:bodyPr/>
        <a:lstStyle/>
        <a:p>
          <a:r>
            <a:rPr lang="en-US"/>
            <a:t>Trainings</a:t>
          </a:r>
        </a:p>
      </dgm:t>
    </dgm:pt>
    <dgm:pt modelId="{14EE513A-8583-4D3E-B4A6-1C54DD0CC01A}" type="parTrans" cxnId="{44641323-71C8-46D5-946E-8211485ED1B6}">
      <dgm:prSet/>
      <dgm:spPr/>
      <dgm:t>
        <a:bodyPr/>
        <a:lstStyle/>
        <a:p>
          <a:endParaRPr lang="en-US"/>
        </a:p>
      </dgm:t>
    </dgm:pt>
    <dgm:pt modelId="{7EA4EB5F-4D8C-466E-BE33-B822A0113168}" type="sibTrans" cxnId="{44641323-71C8-46D5-946E-8211485ED1B6}">
      <dgm:prSet/>
      <dgm:spPr/>
      <dgm:t>
        <a:bodyPr/>
        <a:lstStyle/>
        <a:p>
          <a:endParaRPr lang="en-US"/>
        </a:p>
      </dgm:t>
    </dgm:pt>
    <dgm:pt modelId="{1AD57C0C-4CF6-4395-995B-FCD53FF912F8}">
      <dgm:prSet phldrT="[Text]"/>
      <dgm:spPr/>
      <dgm:t>
        <a:bodyPr/>
        <a:lstStyle/>
        <a:p>
          <a:r>
            <a:rPr lang="en-US"/>
            <a:t>Beginning 11/20</a:t>
          </a:r>
        </a:p>
      </dgm:t>
    </dgm:pt>
    <dgm:pt modelId="{07385064-CCD6-489D-9B8A-D794B15F5642}" type="parTrans" cxnId="{AD6D8E2A-6DF8-40AB-8516-95B9E5164FD5}">
      <dgm:prSet/>
      <dgm:spPr/>
      <dgm:t>
        <a:bodyPr/>
        <a:lstStyle/>
        <a:p>
          <a:endParaRPr lang="en-US"/>
        </a:p>
      </dgm:t>
    </dgm:pt>
    <dgm:pt modelId="{2CB5A45F-FD1F-4C82-96F3-1E16D063DC9E}" type="sibTrans" cxnId="{AD6D8E2A-6DF8-40AB-8516-95B9E5164FD5}">
      <dgm:prSet/>
      <dgm:spPr/>
      <dgm:t>
        <a:bodyPr/>
        <a:lstStyle/>
        <a:p>
          <a:endParaRPr lang="en-US"/>
        </a:p>
      </dgm:t>
    </dgm:pt>
    <dgm:pt modelId="{8395ACA4-A5E7-4278-BC72-6D90DB87EBFE}">
      <dgm:prSet phldrT="[Text]"/>
      <dgm:spPr/>
      <dgm:t>
        <a:bodyPr/>
        <a:lstStyle/>
        <a:p>
          <a:r>
            <a:rPr lang="en-US"/>
            <a:t>HSH- CBO </a:t>
          </a:r>
        </a:p>
      </dgm:t>
    </dgm:pt>
    <dgm:pt modelId="{65EBB057-E572-4E4F-B587-72B0631341C5}" type="parTrans" cxnId="{5B065BED-588B-4F63-9B8A-BB8FABB6F5FD}">
      <dgm:prSet/>
      <dgm:spPr/>
      <dgm:t>
        <a:bodyPr/>
        <a:lstStyle/>
        <a:p>
          <a:endParaRPr lang="en-US"/>
        </a:p>
      </dgm:t>
    </dgm:pt>
    <dgm:pt modelId="{9652FB4B-ED64-49E7-A286-3FD312DDF74C}" type="sibTrans" cxnId="{5B065BED-588B-4F63-9B8A-BB8FABB6F5FD}">
      <dgm:prSet/>
      <dgm:spPr/>
      <dgm:t>
        <a:bodyPr/>
        <a:lstStyle/>
        <a:p>
          <a:endParaRPr lang="en-US"/>
        </a:p>
      </dgm:t>
    </dgm:pt>
    <dgm:pt modelId="{32A13778-90B5-4BEC-9AC1-FD96A439633A}">
      <dgm:prSet phldrT="[Text]"/>
      <dgm:spPr/>
      <dgm:t>
        <a:bodyPr/>
        <a:lstStyle/>
        <a:p>
          <a:r>
            <a:rPr lang="en-US"/>
            <a:t>Professional Pathways</a:t>
          </a:r>
        </a:p>
      </dgm:t>
    </dgm:pt>
    <dgm:pt modelId="{976CBF13-3A04-4E3D-9E2F-A9888CB8F951}" type="parTrans" cxnId="{AB542D85-E6F0-4C14-884D-08E7BF4395B3}">
      <dgm:prSet/>
      <dgm:spPr/>
      <dgm:t>
        <a:bodyPr/>
        <a:lstStyle/>
        <a:p>
          <a:endParaRPr lang="en-US"/>
        </a:p>
      </dgm:t>
    </dgm:pt>
    <dgm:pt modelId="{4BCE985D-D44D-4502-B459-D80B824FB66B}" type="sibTrans" cxnId="{AB542D85-E6F0-4C14-884D-08E7BF4395B3}">
      <dgm:prSet/>
      <dgm:spPr/>
      <dgm:t>
        <a:bodyPr/>
        <a:lstStyle/>
        <a:p>
          <a:endParaRPr lang="en-US"/>
        </a:p>
      </dgm:t>
    </dgm:pt>
    <dgm:pt modelId="{EAB30561-043C-4D5D-B81A-08D33F468700}">
      <dgm:prSet phldrT="[Text]"/>
      <dgm:spPr/>
      <dgm:t>
        <a:bodyPr/>
        <a:lstStyle/>
        <a:p>
          <a:r>
            <a:rPr lang="en-US"/>
            <a:t>City College led</a:t>
          </a:r>
        </a:p>
      </dgm:t>
    </dgm:pt>
    <dgm:pt modelId="{2CD882CC-1D0C-4FE0-B528-E59C0F6428CA}" type="parTrans" cxnId="{4D28C803-4A04-4144-8649-A4FADBCC64BC}">
      <dgm:prSet/>
      <dgm:spPr/>
      <dgm:t>
        <a:bodyPr/>
        <a:lstStyle/>
        <a:p>
          <a:endParaRPr lang="en-US"/>
        </a:p>
      </dgm:t>
    </dgm:pt>
    <dgm:pt modelId="{D929E59C-FDE4-4274-A3AB-9E21FD224382}" type="sibTrans" cxnId="{4D28C803-4A04-4144-8649-A4FADBCC64BC}">
      <dgm:prSet/>
      <dgm:spPr/>
      <dgm:t>
        <a:bodyPr/>
        <a:lstStyle/>
        <a:p>
          <a:endParaRPr lang="en-US"/>
        </a:p>
      </dgm:t>
    </dgm:pt>
    <dgm:pt modelId="{088CD398-8B96-4FB0-B3BA-D886EC2745DA}">
      <dgm:prSet phldrT="[Text]"/>
      <dgm:spPr/>
      <dgm:t>
        <a:bodyPr/>
        <a:lstStyle/>
        <a:p>
          <a:r>
            <a:rPr lang="en-US"/>
            <a:t>TAY PSH</a:t>
          </a:r>
        </a:p>
      </dgm:t>
    </dgm:pt>
    <dgm:pt modelId="{27E6B7D8-1DAC-4952-A776-DE7C90BDFBC0}" type="parTrans" cxnId="{DEA9FA71-082B-46B9-A528-D20DECB858A8}">
      <dgm:prSet/>
      <dgm:spPr/>
      <dgm:t>
        <a:bodyPr/>
        <a:lstStyle/>
        <a:p>
          <a:endParaRPr lang="en-US"/>
        </a:p>
      </dgm:t>
    </dgm:pt>
    <dgm:pt modelId="{EE271F4D-176A-4ADF-BE38-292D7194C8FD}" type="sibTrans" cxnId="{DEA9FA71-082B-46B9-A528-D20DECB858A8}">
      <dgm:prSet/>
      <dgm:spPr/>
      <dgm:t>
        <a:bodyPr/>
        <a:lstStyle/>
        <a:p>
          <a:endParaRPr lang="en-US"/>
        </a:p>
      </dgm:t>
    </dgm:pt>
    <dgm:pt modelId="{7CC8829F-CA73-43E7-A190-A345F15F1242}">
      <dgm:prSet phldrT="[Text]"/>
      <dgm:spPr/>
      <dgm:t>
        <a:bodyPr/>
        <a:lstStyle/>
        <a:p>
          <a:r>
            <a:rPr lang="en-US"/>
            <a:t>RFP in progress</a:t>
          </a:r>
        </a:p>
      </dgm:t>
    </dgm:pt>
    <dgm:pt modelId="{DEE8F250-8805-4B78-9303-11CF53B241EB}" type="parTrans" cxnId="{B8630592-FCA5-4DF5-8023-EAC88CF23849}">
      <dgm:prSet/>
      <dgm:spPr/>
      <dgm:t>
        <a:bodyPr/>
        <a:lstStyle/>
        <a:p>
          <a:endParaRPr lang="en-US"/>
        </a:p>
      </dgm:t>
    </dgm:pt>
    <dgm:pt modelId="{FEA96C95-CDF1-4725-9E35-4151B7B1D63D}" type="sibTrans" cxnId="{B8630592-FCA5-4DF5-8023-EAC88CF23849}">
      <dgm:prSet/>
      <dgm:spPr/>
      <dgm:t>
        <a:bodyPr/>
        <a:lstStyle/>
        <a:p>
          <a:endParaRPr lang="en-US"/>
        </a:p>
      </dgm:t>
    </dgm:pt>
    <dgm:pt modelId="{E6531D10-38AE-4906-B590-686F44CF5C39}">
      <dgm:prSet phldrT="[Text]"/>
      <dgm:spPr/>
      <dgm:t>
        <a:bodyPr/>
        <a:lstStyle/>
        <a:p>
          <a:r>
            <a:rPr lang="en-US"/>
            <a:t>Flex Pool</a:t>
          </a:r>
        </a:p>
      </dgm:t>
    </dgm:pt>
    <dgm:pt modelId="{057808E1-C132-4547-8026-0D162A7C5E12}" type="parTrans" cxnId="{D87F36DB-D9ED-427B-8324-87A9B0C0FAD5}">
      <dgm:prSet/>
      <dgm:spPr/>
      <dgm:t>
        <a:bodyPr/>
        <a:lstStyle/>
        <a:p>
          <a:endParaRPr lang="en-US"/>
        </a:p>
      </dgm:t>
    </dgm:pt>
    <dgm:pt modelId="{01C0DC4E-463F-48DD-B412-FCC8CD926742}" type="sibTrans" cxnId="{D87F36DB-D9ED-427B-8324-87A9B0C0FAD5}">
      <dgm:prSet/>
      <dgm:spPr/>
      <dgm:t>
        <a:bodyPr/>
        <a:lstStyle/>
        <a:p>
          <a:endParaRPr lang="en-US"/>
        </a:p>
      </dgm:t>
    </dgm:pt>
    <dgm:pt modelId="{C20CDCCF-25A7-413F-8FDE-8C6C3F9D39EE}">
      <dgm:prSet phldrT="[Text]"/>
      <dgm:spPr/>
      <dgm:t>
        <a:bodyPr/>
        <a:lstStyle/>
        <a:p>
          <a:r>
            <a:rPr lang="en-US"/>
            <a:t>Project </a:t>
          </a:r>
          <a:r>
            <a:rPr lang="en-US" err="1"/>
            <a:t>Mgmt</a:t>
          </a:r>
          <a:endParaRPr lang="en-US"/>
        </a:p>
      </dgm:t>
    </dgm:pt>
    <dgm:pt modelId="{A41B9C64-B1D5-4A7D-A79A-A86DFC570861}" type="parTrans" cxnId="{BC16B8D4-F2DE-4567-AEED-E56E85743412}">
      <dgm:prSet/>
      <dgm:spPr/>
      <dgm:t>
        <a:bodyPr/>
        <a:lstStyle/>
        <a:p>
          <a:endParaRPr lang="en-US"/>
        </a:p>
      </dgm:t>
    </dgm:pt>
    <dgm:pt modelId="{0E4ADA92-9092-46CD-8595-DAA22FA737F8}" type="sibTrans" cxnId="{BC16B8D4-F2DE-4567-AEED-E56E85743412}">
      <dgm:prSet/>
      <dgm:spPr/>
      <dgm:t>
        <a:bodyPr/>
        <a:lstStyle/>
        <a:p>
          <a:endParaRPr lang="en-US"/>
        </a:p>
      </dgm:t>
    </dgm:pt>
    <dgm:pt modelId="{350B2F6E-3FDF-4E88-B646-55D3811B601B}">
      <dgm:prSet phldrT="[Text]"/>
      <dgm:spPr/>
      <dgm:t>
        <a:bodyPr/>
        <a:lstStyle/>
        <a:p>
          <a:r>
            <a:rPr lang="en-US"/>
            <a:t>Cultural Humility </a:t>
          </a:r>
        </a:p>
      </dgm:t>
    </dgm:pt>
    <dgm:pt modelId="{DA0CE641-E771-4B2E-A7EC-9A967FA2E555}" type="parTrans" cxnId="{7998A6DC-B523-4F1C-A938-2F0110F1648D}">
      <dgm:prSet/>
      <dgm:spPr/>
      <dgm:t>
        <a:bodyPr/>
        <a:lstStyle/>
        <a:p>
          <a:endParaRPr lang="en-US"/>
        </a:p>
      </dgm:t>
    </dgm:pt>
    <dgm:pt modelId="{9F851BE8-113E-4655-B21A-67ECF1280F6F}" type="sibTrans" cxnId="{7998A6DC-B523-4F1C-A938-2F0110F1648D}">
      <dgm:prSet/>
      <dgm:spPr/>
      <dgm:t>
        <a:bodyPr/>
        <a:lstStyle/>
        <a:p>
          <a:endParaRPr lang="en-US"/>
        </a:p>
      </dgm:t>
    </dgm:pt>
    <dgm:pt modelId="{40A657BF-DEE2-422B-8AEF-7D5938A18F9B}">
      <dgm:prSet phldrT="[Text]"/>
      <dgm:spPr/>
      <dgm:t>
        <a:bodyPr/>
        <a:lstStyle/>
        <a:p>
          <a:r>
            <a:rPr lang="en-US"/>
            <a:t>TGNCI cohorts </a:t>
          </a:r>
        </a:p>
      </dgm:t>
    </dgm:pt>
    <dgm:pt modelId="{8ED89F1E-C7C3-48B8-9614-E7FDF8A5F53B}" type="parTrans" cxnId="{E7DABB06-28B3-41B7-A79D-8531F2B242D6}">
      <dgm:prSet/>
      <dgm:spPr/>
      <dgm:t>
        <a:bodyPr/>
        <a:lstStyle/>
        <a:p>
          <a:endParaRPr lang="en-US"/>
        </a:p>
      </dgm:t>
    </dgm:pt>
    <dgm:pt modelId="{74238544-1116-47D3-95C2-24A87F3C8641}" type="sibTrans" cxnId="{E7DABB06-28B3-41B7-A79D-8531F2B242D6}">
      <dgm:prSet/>
      <dgm:spPr/>
      <dgm:t>
        <a:bodyPr/>
        <a:lstStyle/>
        <a:p>
          <a:endParaRPr lang="en-US"/>
        </a:p>
      </dgm:t>
    </dgm:pt>
    <dgm:pt modelId="{FE028B21-C9D3-4109-96D4-E05EFA5CFB3D}">
      <dgm:prSet phldrT="[Text]"/>
      <dgm:spPr/>
      <dgm:t>
        <a:bodyPr/>
        <a:lstStyle/>
        <a:p>
          <a:r>
            <a:rPr lang="en-US"/>
            <a:t>Increasing competency</a:t>
          </a:r>
        </a:p>
      </dgm:t>
    </dgm:pt>
    <dgm:pt modelId="{03079D12-202F-48D4-A906-B3B5973BC1A0}" type="parTrans" cxnId="{E2DAB5CD-E199-4280-B055-326DB29A1942}">
      <dgm:prSet/>
      <dgm:spPr/>
      <dgm:t>
        <a:bodyPr/>
        <a:lstStyle/>
        <a:p>
          <a:endParaRPr lang="en-US"/>
        </a:p>
      </dgm:t>
    </dgm:pt>
    <dgm:pt modelId="{8A17F102-EB34-4ADD-9234-1635D4017667}" type="sibTrans" cxnId="{E2DAB5CD-E199-4280-B055-326DB29A1942}">
      <dgm:prSet/>
      <dgm:spPr/>
      <dgm:t>
        <a:bodyPr/>
        <a:lstStyle/>
        <a:p>
          <a:endParaRPr lang="en-US"/>
        </a:p>
      </dgm:t>
    </dgm:pt>
    <dgm:pt modelId="{CF0F0517-B8A7-4B55-913E-451BD6022A28}">
      <dgm:prSet phldrT="[Text]"/>
      <dgm:spPr/>
      <dgm:t>
        <a:bodyPr/>
        <a:lstStyle/>
        <a:p>
          <a:r>
            <a:rPr lang="en-US"/>
            <a:t>Budget approval in progress</a:t>
          </a:r>
        </a:p>
      </dgm:t>
    </dgm:pt>
    <dgm:pt modelId="{F832CCFC-9AC0-4714-A622-C2F513466050}" type="parTrans" cxnId="{D5663DFF-1935-43F7-9A83-37ADF4F2A52F}">
      <dgm:prSet/>
      <dgm:spPr/>
      <dgm:t>
        <a:bodyPr/>
        <a:lstStyle/>
        <a:p>
          <a:endParaRPr lang="en-US"/>
        </a:p>
      </dgm:t>
    </dgm:pt>
    <dgm:pt modelId="{B6289231-BF96-4CAA-B7AB-15594C911408}" type="sibTrans" cxnId="{D5663DFF-1935-43F7-9A83-37ADF4F2A52F}">
      <dgm:prSet/>
      <dgm:spPr/>
      <dgm:t>
        <a:bodyPr/>
        <a:lstStyle/>
        <a:p>
          <a:endParaRPr lang="en-US"/>
        </a:p>
      </dgm:t>
    </dgm:pt>
    <dgm:pt modelId="{AC9B2728-98FF-494D-8083-5B05E9B561C4}">
      <dgm:prSet phldrT="[Text]"/>
      <dgm:spPr/>
      <dgm:t>
        <a:bodyPr/>
        <a:lstStyle/>
        <a:p>
          <a:r>
            <a:rPr lang="en-US"/>
            <a:t>Early 2024 timeline</a:t>
          </a:r>
        </a:p>
      </dgm:t>
    </dgm:pt>
    <dgm:pt modelId="{77ECAD66-E420-4223-9DAF-DD52F011D141}" type="parTrans" cxnId="{CA68B0E3-3531-44D4-8F67-B9660D7561B9}">
      <dgm:prSet/>
      <dgm:spPr/>
      <dgm:t>
        <a:bodyPr/>
        <a:lstStyle/>
        <a:p>
          <a:endParaRPr lang="en-US"/>
        </a:p>
      </dgm:t>
    </dgm:pt>
    <dgm:pt modelId="{105AAC79-2932-4B72-91FD-9B0C0D3A4402}" type="sibTrans" cxnId="{CA68B0E3-3531-44D4-8F67-B9660D7561B9}">
      <dgm:prSet/>
      <dgm:spPr/>
      <dgm:t>
        <a:bodyPr/>
        <a:lstStyle/>
        <a:p>
          <a:endParaRPr lang="en-US"/>
        </a:p>
      </dgm:t>
    </dgm:pt>
    <dgm:pt modelId="{CAF61080-743C-4023-9720-8FEC89555A04}">
      <dgm:prSet/>
      <dgm:spPr/>
      <dgm:t>
        <a:bodyPr/>
        <a:lstStyle/>
        <a:p>
          <a:r>
            <a:rPr lang="en-US"/>
            <a:t>Grantees selected</a:t>
          </a:r>
        </a:p>
      </dgm:t>
    </dgm:pt>
    <dgm:pt modelId="{F69E856F-92D9-4B1D-BDB5-91C25C546083}" type="parTrans" cxnId="{7F1A5D49-1C71-4042-B6CE-47BDB2C846CA}">
      <dgm:prSet/>
      <dgm:spPr/>
      <dgm:t>
        <a:bodyPr/>
        <a:lstStyle/>
        <a:p>
          <a:endParaRPr lang="en-US"/>
        </a:p>
      </dgm:t>
    </dgm:pt>
    <dgm:pt modelId="{C6A842FD-16BE-4BFA-B672-7011A103CB82}" type="sibTrans" cxnId="{7F1A5D49-1C71-4042-B6CE-47BDB2C846CA}">
      <dgm:prSet/>
      <dgm:spPr/>
      <dgm:t>
        <a:bodyPr/>
        <a:lstStyle/>
        <a:p>
          <a:endParaRPr lang="en-US"/>
        </a:p>
      </dgm:t>
    </dgm:pt>
    <dgm:pt modelId="{B1BAFBD3-A7CC-48B5-94C5-E62E28939A92}">
      <dgm:prSet/>
      <dgm:spPr/>
      <dgm:t>
        <a:bodyPr/>
        <a:lstStyle/>
        <a:p>
          <a:r>
            <a:rPr lang="en-US"/>
            <a:t>112 vouchers </a:t>
          </a:r>
        </a:p>
      </dgm:t>
    </dgm:pt>
    <dgm:pt modelId="{ACBA5408-03AC-49C9-9CC0-94CCB7C65BBA}" type="parTrans" cxnId="{A609945E-C7EA-446D-A54F-A478B4D081C2}">
      <dgm:prSet/>
      <dgm:spPr/>
      <dgm:t>
        <a:bodyPr/>
        <a:lstStyle/>
        <a:p>
          <a:endParaRPr lang="en-US"/>
        </a:p>
      </dgm:t>
    </dgm:pt>
    <dgm:pt modelId="{1A18BE21-2761-4C32-8958-DC445FCED01C}" type="sibTrans" cxnId="{A609945E-C7EA-446D-A54F-A478B4D081C2}">
      <dgm:prSet/>
      <dgm:spPr/>
      <dgm:t>
        <a:bodyPr/>
        <a:lstStyle/>
        <a:p>
          <a:endParaRPr lang="en-US"/>
        </a:p>
      </dgm:t>
    </dgm:pt>
    <dgm:pt modelId="{1A152B21-9DF1-4071-9CDC-95173127B719}">
      <dgm:prSet/>
      <dgm:spPr/>
      <dgm:t>
        <a:bodyPr/>
        <a:lstStyle/>
        <a:p>
          <a:r>
            <a:rPr lang="en-US"/>
            <a:t>Racial Equity </a:t>
          </a:r>
        </a:p>
      </dgm:t>
    </dgm:pt>
    <dgm:pt modelId="{F451E12E-86D3-4175-8641-146405F8C28C}" type="parTrans" cxnId="{AE2CD254-0527-4AC6-953B-98C3776FEE96}">
      <dgm:prSet/>
      <dgm:spPr/>
      <dgm:t>
        <a:bodyPr/>
        <a:lstStyle/>
        <a:p>
          <a:endParaRPr lang="en-US"/>
        </a:p>
      </dgm:t>
    </dgm:pt>
    <dgm:pt modelId="{027F3BFA-E223-4B93-BD39-52C323E0918D}" type="sibTrans" cxnId="{AE2CD254-0527-4AC6-953B-98C3776FEE96}">
      <dgm:prSet/>
      <dgm:spPr/>
      <dgm:t>
        <a:bodyPr/>
        <a:lstStyle/>
        <a:p>
          <a:endParaRPr lang="en-US"/>
        </a:p>
      </dgm:t>
    </dgm:pt>
    <dgm:pt modelId="{33C2467A-3C21-462D-922B-9EDC698C0203}">
      <dgm:prSet/>
      <dgm:spPr/>
      <dgm:t>
        <a:bodyPr/>
        <a:lstStyle/>
        <a:p>
          <a:r>
            <a:rPr lang="en-US"/>
            <a:t>Equity Office takes the lead</a:t>
          </a:r>
        </a:p>
      </dgm:t>
    </dgm:pt>
    <dgm:pt modelId="{A74A2B28-4B8F-446A-AB7F-069379759305}" type="parTrans" cxnId="{0D42096F-E170-4EE8-A9B8-B3DA3B00F65D}">
      <dgm:prSet/>
      <dgm:spPr/>
      <dgm:t>
        <a:bodyPr/>
        <a:lstStyle/>
        <a:p>
          <a:endParaRPr lang="en-US"/>
        </a:p>
      </dgm:t>
    </dgm:pt>
    <dgm:pt modelId="{08C46FD1-FCE2-4205-B965-964CE67D1DCB}" type="sibTrans" cxnId="{0D42096F-E170-4EE8-A9B8-B3DA3B00F65D}">
      <dgm:prSet/>
      <dgm:spPr/>
      <dgm:t>
        <a:bodyPr/>
        <a:lstStyle/>
        <a:p>
          <a:endParaRPr lang="en-US"/>
        </a:p>
      </dgm:t>
    </dgm:pt>
    <dgm:pt modelId="{F73EA84E-A9E1-42D7-9454-D01371D2ED31}">
      <dgm:prSet/>
      <dgm:spPr/>
      <dgm:t>
        <a:bodyPr/>
        <a:lstStyle/>
        <a:p>
          <a:r>
            <a:rPr lang="en-US"/>
            <a:t>Strategic Plan integration</a:t>
          </a:r>
        </a:p>
      </dgm:t>
    </dgm:pt>
    <dgm:pt modelId="{B91F2FF2-BEFD-448F-8A48-EFEC6E9FD554}" type="parTrans" cxnId="{DCCA9880-27AE-47F9-A917-175AD9A98799}">
      <dgm:prSet/>
      <dgm:spPr/>
      <dgm:t>
        <a:bodyPr/>
        <a:lstStyle/>
        <a:p>
          <a:endParaRPr lang="en-US"/>
        </a:p>
      </dgm:t>
    </dgm:pt>
    <dgm:pt modelId="{9AA37D30-DCF0-4FA1-9F8B-9F45357E2092}" type="sibTrans" cxnId="{DCCA9880-27AE-47F9-A917-175AD9A98799}">
      <dgm:prSet/>
      <dgm:spPr/>
      <dgm:t>
        <a:bodyPr/>
        <a:lstStyle/>
        <a:p>
          <a:endParaRPr lang="en-US"/>
        </a:p>
      </dgm:t>
    </dgm:pt>
    <dgm:pt modelId="{06C6452D-FD3A-4437-828B-535CC851F4A4}">
      <dgm:prSet/>
      <dgm:spPr/>
      <dgm:t>
        <a:bodyPr/>
        <a:lstStyle/>
        <a:p>
          <a:r>
            <a:rPr lang="en-US"/>
            <a:t>Dedicated project leads for each work stream.</a:t>
          </a:r>
        </a:p>
      </dgm:t>
    </dgm:pt>
    <dgm:pt modelId="{1B9F1249-55D5-4F22-ACA1-6E64D1B4FF1E}" type="parTrans" cxnId="{D0B15983-59D4-425E-9F63-2D8E641D3E4A}">
      <dgm:prSet/>
      <dgm:spPr/>
      <dgm:t>
        <a:bodyPr/>
        <a:lstStyle/>
        <a:p>
          <a:endParaRPr lang="en-US"/>
        </a:p>
      </dgm:t>
    </dgm:pt>
    <dgm:pt modelId="{03B3F56F-BDCA-4655-B8A0-302308200803}" type="sibTrans" cxnId="{D0B15983-59D4-425E-9F63-2D8E641D3E4A}">
      <dgm:prSet/>
      <dgm:spPr/>
      <dgm:t>
        <a:bodyPr/>
        <a:lstStyle/>
        <a:p>
          <a:endParaRPr lang="en-US"/>
        </a:p>
      </dgm:t>
    </dgm:pt>
    <dgm:pt modelId="{CDF599A9-C6BE-49C0-9ABB-A5887B2DA4F4}" type="pres">
      <dgm:prSet presAssocID="{1C1B008B-6359-417E-8963-DBC93DF5C5BF}" presName="Name0" presStyleCnt="0">
        <dgm:presLayoutVars>
          <dgm:dir/>
          <dgm:animLvl val="lvl"/>
          <dgm:resizeHandles val="exact"/>
        </dgm:presLayoutVars>
      </dgm:prSet>
      <dgm:spPr/>
    </dgm:pt>
    <dgm:pt modelId="{3C9E17F1-9071-4BCC-89E6-D39336DEEE66}" type="pres">
      <dgm:prSet presAssocID="{F0BA59BB-012F-406F-AC55-0D0C70E3FFBB}" presName="composite" presStyleCnt="0"/>
      <dgm:spPr/>
    </dgm:pt>
    <dgm:pt modelId="{273D7B7D-4ED3-490A-94C4-5C95EA33D143}" type="pres">
      <dgm:prSet presAssocID="{F0BA59BB-012F-406F-AC55-0D0C70E3FFBB}" presName="parTx" presStyleLbl="alignNode1" presStyleIdx="0" presStyleCnt="5">
        <dgm:presLayoutVars>
          <dgm:chMax val="0"/>
          <dgm:chPref val="0"/>
          <dgm:bulletEnabled val="1"/>
        </dgm:presLayoutVars>
      </dgm:prSet>
      <dgm:spPr/>
    </dgm:pt>
    <dgm:pt modelId="{7AF18DFA-6C29-4DD9-AFD1-79BD65EE8086}" type="pres">
      <dgm:prSet presAssocID="{F0BA59BB-012F-406F-AC55-0D0C70E3FFBB}" presName="desTx" presStyleLbl="alignAccFollowNode1" presStyleIdx="0" presStyleCnt="5">
        <dgm:presLayoutVars>
          <dgm:bulletEnabled val="1"/>
        </dgm:presLayoutVars>
      </dgm:prSet>
      <dgm:spPr/>
    </dgm:pt>
    <dgm:pt modelId="{28DE5B5B-1193-4857-8BEB-185C224BF431}" type="pres">
      <dgm:prSet presAssocID="{7EA4EB5F-4D8C-466E-BE33-B822A0113168}" presName="space" presStyleCnt="0"/>
      <dgm:spPr/>
    </dgm:pt>
    <dgm:pt modelId="{27F1B799-7098-49CB-B752-C5CBF4751AE5}" type="pres">
      <dgm:prSet presAssocID="{32A13778-90B5-4BEC-9AC1-FD96A439633A}" presName="composite" presStyleCnt="0"/>
      <dgm:spPr/>
    </dgm:pt>
    <dgm:pt modelId="{1F6DCDB9-DEE6-4A4A-86CA-EA146071BBA0}" type="pres">
      <dgm:prSet presAssocID="{32A13778-90B5-4BEC-9AC1-FD96A439633A}" presName="parTx" presStyleLbl="alignNode1" presStyleIdx="1" presStyleCnt="5">
        <dgm:presLayoutVars>
          <dgm:chMax val="0"/>
          <dgm:chPref val="0"/>
          <dgm:bulletEnabled val="1"/>
        </dgm:presLayoutVars>
      </dgm:prSet>
      <dgm:spPr/>
    </dgm:pt>
    <dgm:pt modelId="{3FEB5804-3D55-4C40-8EA3-A3B239C60CF0}" type="pres">
      <dgm:prSet presAssocID="{32A13778-90B5-4BEC-9AC1-FD96A439633A}" presName="desTx" presStyleLbl="alignAccFollowNode1" presStyleIdx="1" presStyleCnt="5">
        <dgm:presLayoutVars>
          <dgm:bulletEnabled val="1"/>
        </dgm:presLayoutVars>
      </dgm:prSet>
      <dgm:spPr/>
    </dgm:pt>
    <dgm:pt modelId="{F0E9A65B-C277-494A-92C4-31403E2A2611}" type="pres">
      <dgm:prSet presAssocID="{4BCE985D-D44D-4502-B459-D80B824FB66B}" presName="space" presStyleCnt="0"/>
      <dgm:spPr/>
    </dgm:pt>
    <dgm:pt modelId="{0026733A-FCDF-46EC-86C9-B28D5146C3D1}" type="pres">
      <dgm:prSet presAssocID="{088CD398-8B96-4FB0-B3BA-D886EC2745DA}" presName="composite" presStyleCnt="0"/>
      <dgm:spPr/>
    </dgm:pt>
    <dgm:pt modelId="{3E95ACB1-5E9B-493A-9BA4-020D1C86ECDB}" type="pres">
      <dgm:prSet presAssocID="{088CD398-8B96-4FB0-B3BA-D886EC2745DA}" presName="parTx" presStyleLbl="alignNode1" presStyleIdx="2" presStyleCnt="5">
        <dgm:presLayoutVars>
          <dgm:chMax val="0"/>
          <dgm:chPref val="0"/>
          <dgm:bulletEnabled val="1"/>
        </dgm:presLayoutVars>
      </dgm:prSet>
      <dgm:spPr/>
    </dgm:pt>
    <dgm:pt modelId="{95806407-6FEF-47BF-90C2-0FED1C063817}" type="pres">
      <dgm:prSet presAssocID="{088CD398-8B96-4FB0-B3BA-D886EC2745DA}" presName="desTx" presStyleLbl="alignAccFollowNode1" presStyleIdx="2" presStyleCnt="5">
        <dgm:presLayoutVars>
          <dgm:bulletEnabled val="1"/>
        </dgm:presLayoutVars>
      </dgm:prSet>
      <dgm:spPr/>
    </dgm:pt>
    <dgm:pt modelId="{B65407D7-2F56-4278-9B63-90A83CC0ED41}" type="pres">
      <dgm:prSet presAssocID="{EE271F4D-176A-4ADF-BE38-292D7194C8FD}" presName="space" presStyleCnt="0"/>
      <dgm:spPr/>
    </dgm:pt>
    <dgm:pt modelId="{3BBECC69-A05E-474F-A09E-937C040D9077}" type="pres">
      <dgm:prSet presAssocID="{E6531D10-38AE-4906-B590-686F44CF5C39}" presName="composite" presStyleCnt="0"/>
      <dgm:spPr/>
    </dgm:pt>
    <dgm:pt modelId="{A032E58A-4D87-4DE7-BF10-1D6ED18DC588}" type="pres">
      <dgm:prSet presAssocID="{E6531D10-38AE-4906-B590-686F44CF5C39}" presName="parTx" presStyleLbl="alignNode1" presStyleIdx="3" presStyleCnt="5">
        <dgm:presLayoutVars>
          <dgm:chMax val="0"/>
          <dgm:chPref val="0"/>
          <dgm:bulletEnabled val="1"/>
        </dgm:presLayoutVars>
      </dgm:prSet>
      <dgm:spPr/>
    </dgm:pt>
    <dgm:pt modelId="{13BF210C-7707-42E0-9FFD-193E9ED1272D}" type="pres">
      <dgm:prSet presAssocID="{E6531D10-38AE-4906-B590-686F44CF5C39}" presName="desTx" presStyleLbl="alignAccFollowNode1" presStyleIdx="3" presStyleCnt="5">
        <dgm:presLayoutVars>
          <dgm:bulletEnabled val="1"/>
        </dgm:presLayoutVars>
      </dgm:prSet>
      <dgm:spPr/>
    </dgm:pt>
    <dgm:pt modelId="{791E250A-4431-4EC3-B365-AB9C186611C7}" type="pres">
      <dgm:prSet presAssocID="{01C0DC4E-463F-48DD-B412-FCC8CD926742}" presName="space" presStyleCnt="0"/>
      <dgm:spPr/>
    </dgm:pt>
    <dgm:pt modelId="{B026472B-FBCA-423B-9254-18ECC71FB5E5}" type="pres">
      <dgm:prSet presAssocID="{C20CDCCF-25A7-413F-8FDE-8C6C3F9D39EE}" presName="composite" presStyleCnt="0"/>
      <dgm:spPr/>
    </dgm:pt>
    <dgm:pt modelId="{C61565B0-8E66-4151-BBA0-15C35A573B43}" type="pres">
      <dgm:prSet presAssocID="{C20CDCCF-25A7-413F-8FDE-8C6C3F9D39EE}" presName="parTx" presStyleLbl="alignNode1" presStyleIdx="4" presStyleCnt="5">
        <dgm:presLayoutVars>
          <dgm:chMax val="0"/>
          <dgm:chPref val="0"/>
          <dgm:bulletEnabled val="1"/>
        </dgm:presLayoutVars>
      </dgm:prSet>
      <dgm:spPr/>
    </dgm:pt>
    <dgm:pt modelId="{591FF3F7-9B31-409D-827F-1345D646B20C}" type="pres">
      <dgm:prSet presAssocID="{C20CDCCF-25A7-413F-8FDE-8C6C3F9D39EE}" presName="desTx" presStyleLbl="alignAccFollowNode1" presStyleIdx="4" presStyleCnt="5">
        <dgm:presLayoutVars>
          <dgm:bulletEnabled val="1"/>
        </dgm:presLayoutVars>
      </dgm:prSet>
      <dgm:spPr/>
    </dgm:pt>
  </dgm:ptLst>
  <dgm:cxnLst>
    <dgm:cxn modelId="{4D28C803-4A04-4144-8649-A4FADBCC64BC}" srcId="{32A13778-90B5-4BEC-9AC1-FD96A439633A}" destId="{EAB30561-043C-4D5D-B81A-08D33F468700}" srcOrd="0" destOrd="0" parTransId="{2CD882CC-1D0C-4FE0-B528-E59C0F6428CA}" sibTransId="{D929E59C-FDE4-4274-A3AB-9E21FD224382}"/>
    <dgm:cxn modelId="{E7DABB06-28B3-41B7-A79D-8531F2B242D6}" srcId="{32A13778-90B5-4BEC-9AC1-FD96A439633A}" destId="{40A657BF-DEE2-422B-8AEF-7D5938A18F9B}" srcOrd="1" destOrd="0" parTransId="{8ED89F1E-C7C3-48B8-9614-E7FDF8A5F53B}" sibTransId="{74238544-1116-47D3-95C2-24A87F3C8641}"/>
    <dgm:cxn modelId="{8A0BFF11-993F-4A7B-948B-BC09DA88D5FD}" type="presOf" srcId="{8395ACA4-A5E7-4278-BC72-6D90DB87EBFE}" destId="{7AF18DFA-6C29-4DD9-AFD1-79BD65EE8086}" srcOrd="0" destOrd="1" presId="urn:microsoft.com/office/officeart/2005/8/layout/hList1"/>
    <dgm:cxn modelId="{44641323-71C8-46D5-946E-8211485ED1B6}" srcId="{1C1B008B-6359-417E-8963-DBC93DF5C5BF}" destId="{F0BA59BB-012F-406F-AC55-0D0C70E3FFBB}" srcOrd="0" destOrd="0" parTransId="{14EE513A-8583-4D3E-B4A6-1C54DD0CC01A}" sibTransId="{7EA4EB5F-4D8C-466E-BE33-B822A0113168}"/>
    <dgm:cxn modelId="{06482B25-BAD8-45CB-9B42-6FED311321F3}" type="presOf" srcId="{C20CDCCF-25A7-413F-8FDE-8C6C3F9D39EE}" destId="{C61565B0-8E66-4151-BBA0-15C35A573B43}" srcOrd="0" destOrd="0" presId="urn:microsoft.com/office/officeart/2005/8/layout/hList1"/>
    <dgm:cxn modelId="{79B9D926-529E-4ADB-9FE7-F06E5B098303}" type="presOf" srcId="{1AD57C0C-4CF6-4395-995B-FCD53FF912F8}" destId="{7AF18DFA-6C29-4DD9-AFD1-79BD65EE8086}" srcOrd="0" destOrd="0" presId="urn:microsoft.com/office/officeart/2005/8/layout/hList1"/>
    <dgm:cxn modelId="{AD6D8E2A-6DF8-40AB-8516-95B9E5164FD5}" srcId="{F0BA59BB-012F-406F-AC55-0D0C70E3FFBB}" destId="{1AD57C0C-4CF6-4395-995B-FCD53FF912F8}" srcOrd="0" destOrd="0" parTransId="{07385064-CCD6-489D-9B8A-D794B15F5642}" sibTransId="{2CB5A45F-FD1F-4C82-96F3-1E16D063DC9E}"/>
    <dgm:cxn modelId="{F46A9E33-C72C-4C21-88FA-4EC93E259C99}" type="presOf" srcId="{B1BAFBD3-A7CC-48B5-94C5-E62E28939A92}" destId="{13BF210C-7707-42E0-9FFD-193E9ED1272D}" srcOrd="0" destOrd="1" presId="urn:microsoft.com/office/officeart/2005/8/layout/hList1"/>
    <dgm:cxn modelId="{A07D9838-3B6D-4468-BF68-1798F9255EB3}" type="presOf" srcId="{350B2F6E-3FDF-4E88-B646-55D3811B601B}" destId="{7AF18DFA-6C29-4DD9-AFD1-79BD65EE8086}" srcOrd="0" destOrd="2" presId="urn:microsoft.com/office/officeart/2005/8/layout/hList1"/>
    <dgm:cxn modelId="{7B4B1D39-4733-4C79-A994-6693B7CB7E20}" type="presOf" srcId="{CF0F0517-B8A7-4B55-913E-451BD6022A28}" destId="{95806407-6FEF-47BF-90C2-0FED1C063817}" srcOrd="0" destOrd="1" presId="urn:microsoft.com/office/officeart/2005/8/layout/hList1"/>
    <dgm:cxn modelId="{A609945E-C7EA-446D-A54F-A478B4D081C2}" srcId="{E6531D10-38AE-4906-B590-686F44CF5C39}" destId="{B1BAFBD3-A7CC-48B5-94C5-E62E28939A92}" srcOrd="1" destOrd="0" parTransId="{ACBA5408-03AC-49C9-9CC0-94CCB7C65BBA}" sibTransId="{1A18BE21-2761-4C32-8958-DC445FCED01C}"/>
    <dgm:cxn modelId="{52251B41-28C5-442E-AAB6-0A644C102957}" type="presOf" srcId="{CAF61080-743C-4023-9720-8FEC89555A04}" destId="{13BF210C-7707-42E0-9FFD-193E9ED1272D}" srcOrd="0" destOrd="0" presId="urn:microsoft.com/office/officeart/2005/8/layout/hList1"/>
    <dgm:cxn modelId="{7F1A5D49-1C71-4042-B6CE-47BDB2C846CA}" srcId="{E6531D10-38AE-4906-B590-686F44CF5C39}" destId="{CAF61080-743C-4023-9720-8FEC89555A04}" srcOrd="0" destOrd="0" parTransId="{F69E856F-92D9-4B1D-BDB5-91C25C546083}" sibTransId="{C6A842FD-16BE-4BFA-B672-7011A103CB82}"/>
    <dgm:cxn modelId="{0D42096F-E170-4EE8-A9B8-B3DA3B00F65D}" srcId="{C20CDCCF-25A7-413F-8FDE-8C6C3F9D39EE}" destId="{33C2467A-3C21-462D-922B-9EDC698C0203}" srcOrd="0" destOrd="0" parTransId="{A74A2B28-4B8F-446A-AB7F-069379759305}" sibTransId="{08C46FD1-FCE2-4205-B965-964CE67D1DCB}"/>
    <dgm:cxn modelId="{8778ED71-D614-4121-A69E-795C24D4A374}" type="presOf" srcId="{EAB30561-043C-4D5D-B81A-08D33F468700}" destId="{3FEB5804-3D55-4C40-8EA3-A3B239C60CF0}" srcOrd="0" destOrd="0" presId="urn:microsoft.com/office/officeart/2005/8/layout/hList1"/>
    <dgm:cxn modelId="{DEA9FA71-082B-46B9-A528-D20DECB858A8}" srcId="{1C1B008B-6359-417E-8963-DBC93DF5C5BF}" destId="{088CD398-8B96-4FB0-B3BA-D886EC2745DA}" srcOrd="2" destOrd="0" parTransId="{27E6B7D8-1DAC-4952-A776-DE7C90BDFBC0}" sibTransId="{EE271F4D-176A-4ADF-BE38-292D7194C8FD}"/>
    <dgm:cxn modelId="{AE2CD254-0527-4AC6-953B-98C3776FEE96}" srcId="{E6531D10-38AE-4906-B590-686F44CF5C39}" destId="{1A152B21-9DF1-4071-9CDC-95173127B719}" srcOrd="2" destOrd="0" parTransId="{F451E12E-86D3-4175-8641-146405F8C28C}" sibTransId="{027F3BFA-E223-4B93-BD39-52C323E0918D}"/>
    <dgm:cxn modelId="{4DA03657-50E4-4DC9-BEF3-2A339E64DBF1}" type="presOf" srcId="{FE028B21-C9D3-4109-96D4-E05EFA5CFB3D}" destId="{3FEB5804-3D55-4C40-8EA3-A3B239C60CF0}" srcOrd="0" destOrd="2" presId="urn:microsoft.com/office/officeart/2005/8/layout/hList1"/>
    <dgm:cxn modelId="{2D9A1B78-6739-4B0B-9926-094061F26F4E}" type="presOf" srcId="{088CD398-8B96-4FB0-B3BA-D886EC2745DA}" destId="{3E95ACB1-5E9B-493A-9BA4-020D1C86ECDB}" srcOrd="0" destOrd="0" presId="urn:microsoft.com/office/officeart/2005/8/layout/hList1"/>
    <dgm:cxn modelId="{81C13180-24E8-485E-99CB-632896CBDBF0}" type="presOf" srcId="{1C1B008B-6359-417E-8963-DBC93DF5C5BF}" destId="{CDF599A9-C6BE-49C0-9ABB-A5887B2DA4F4}" srcOrd="0" destOrd="0" presId="urn:microsoft.com/office/officeart/2005/8/layout/hList1"/>
    <dgm:cxn modelId="{DCCA9880-27AE-47F9-A917-175AD9A98799}" srcId="{C20CDCCF-25A7-413F-8FDE-8C6C3F9D39EE}" destId="{F73EA84E-A9E1-42D7-9454-D01371D2ED31}" srcOrd="1" destOrd="0" parTransId="{B91F2FF2-BEFD-448F-8A48-EFEC6E9FD554}" sibTransId="{9AA37D30-DCF0-4FA1-9F8B-9F45357E2092}"/>
    <dgm:cxn modelId="{4FFF1A83-A441-45FF-BE6F-6F7363B5B93F}" type="presOf" srcId="{1A152B21-9DF1-4071-9CDC-95173127B719}" destId="{13BF210C-7707-42E0-9FFD-193E9ED1272D}" srcOrd="0" destOrd="2" presId="urn:microsoft.com/office/officeart/2005/8/layout/hList1"/>
    <dgm:cxn modelId="{D0B15983-59D4-425E-9F63-2D8E641D3E4A}" srcId="{C20CDCCF-25A7-413F-8FDE-8C6C3F9D39EE}" destId="{06C6452D-FD3A-4437-828B-535CC851F4A4}" srcOrd="2" destOrd="0" parTransId="{1B9F1249-55D5-4F22-ACA1-6E64D1B4FF1E}" sibTransId="{03B3F56F-BDCA-4655-B8A0-302308200803}"/>
    <dgm:cxn modelId="{AB542D85-E6F0-4C14-884D-08E7BF4395B3}" srcId="{1C1B008B-6359-417E-8963-DBC93DF5C5BF}" destId="{32A13778-90B5-4BEC-9AC1-FD96A439633A}" srcOrd="1" destOrd="0" parTransId="{976CBF13-3A04-4E3D-9E2F-A9888CB8F951}" sibTransId="{4BCE985D-D44D-4502-B459-D80B824FB66B}"/>
    <dgm:cxn modelId="{9A095685-1C33-4A56-82BD-FFE3672DB632}" type="presOf" srcId="{7CC8829F-CA73-43E7-A190-A345F15F1242}" destId="{95806407-6FEF-47BF-90C2-0FED1C063817}" srcOrd="0" destOrd="0" presId="urn:microsoft.com/office/officeart/2005/8/layout/hList1"/>
    <dgm:cxn modelId="{1F8E6586-3A2C-4924-851D-E8E4DB6B8C77}" type="presOf" srcId="{33C2467A-3C21-462D-922B-9EDC698C0203}" destId="{591FF3F7-9B31-409D-827F-1345D646B20C}" srcOrd="0" destOrd="0" presId="urn:microsoft.com/office/officeart/2005/8/layout/hList1"/>
    <dgm:cxn modelId="{B8630592-FCA5-4DF5-8023-EAC88CF23849}" srcId="{088CD398-8B96-4FB0-B3BA-D886EC2745DA}" destId="{7CC8829F-CA73-43E7-A190-A345F15F1242}" srcOrd="0" destOrd="0" parTransId="{DEE8F250-8805-4B78-9303-11CF53B241EB}" sibTransId="{FEA96C95-CDF1-4725-9E35-4151B7B1D63D}"/>
    <dgm:cxn modelId="{9188AA96-3D56-41C0-824A-3ECBC81A7B2A}" type="presOf" srcId="{06C6452D-FD3A-4437-828B-535CC851F4A4}" destId="{591FF3F7-9B31-409D-827F-1345D646B20C}" srcOrd="0" destOrd="2" presId="urn:microsoft.com/office/officeart/2005/8/layout/hList1"/>
    <dgm:cxn modelId="{F4A788A8-7C85-44E7-B611-E483C1216E56}" type="presOf" srcId="{32A13778-90B5-4BEC-9AC1-FD96A439633A}" destId="{1F6DCDB9-DEE6-4A4A-86CA-EA146071BBA0}" srcOrd="0" destOrd="0" presId="urn:microsoft.com/office/officeart/2005/8/layout/hList1"/>
    <dgm:cxn modelId="{EBEFFCB1-38D9-4E15-A070-C6947204E99D}" type="presOf" srcId="{E6531D10-38AE-4906-B590-686F44CF5C39}" destId="{A032E58A-4D87-4DE7-BF10-1D6ED18DC588}" srcOrd="0" destOrd="0" presId="urn:microsoft.com/office/officeart/2005/8/layout/hList1"/>
    <dgm:cxn modelId="{84DFE9B6-FB1F-4F9F-B791-4E943F4D16F6}" type="presOf" srcId="{AC9B2728-98FF-494D-8083-5B05E9B561C4}" destId="{95806407-6FEF-47BF-90C2-0FED1C063817}" srcOrd="0" destOrd="2" presId="urn:microsoft.com/office/officeart/2005/8/layout/hList1"/>
    <dgm:cxn modelId="{37914AC8-C7C5-4CF6-9F12-F853B58CAFEB}" type="presOf" srcId="{F73EA84E-A9E1-42D7-9454-D01371D2ED31}" destId="{591FF3F7-9B31-409D-827F-1345D646B20C}" srcOrd="0" destOrd="1" presId="urn:microsoft.com/office/officeart/2005/8/layout/hList1"/>
    <dgm:cxn modelId="{E2DAB5CD-E199-4280-B055-326DB29A1942}" srcId="{32A13778-90B5-4BEC-9AC1-FD96A439633A}" destId="{FE028B21-C9D3-4109-96D4-E05EFA5CFB3D}" srcOrd="2" destOrd="0" parTransId="{03079D12-202F-48D4-A906-B3B5973BC1A0}" sibTransId="{8A17F102-EB34-4ADD-9234-1635D4017667}"/>
    <dgm:cxn modelId="{BC16B8D4-F2DE-4567-AEED-E56E85743412}" srcId="{1C1B008B-6359-417E-8963-DBC93DF5C5BF}" destId="{C20CDCCF-25A7-413F-8FDE-8C6C3F9D39EE}" srcOrd="4" destOrd="0" parTransId="{A41B9C64-B1D5-4A7D-A79A-A86DFC570861}" sibTransId="{0E4ADA92-9092-46CD-8595-DAA22FA737F8}"/>
    <dgm:cxn modelId="{1C0E1FD9-F8DE-4A49-A569-ECB17A196E0A}" type="presOf" srcId="{F0BA59BB-012F-406F-AC55-0D0C70E3FFBB}" destId="{273D7B7D-4ED3-490A-94C4-5C95EA33D143}" srcOrd="0" destOrd="0" presId="urn:microsoft.com/office/officeart/2005/8/layout/hList1"/>
    <dgm:cxn modelId="{2ADD7AD9-5123-4562-B6B1-C198928B43C2}" type="presOf" srcId="{40A657BF-DEE2-422B-8AEF-7D5938A18F9B}" destId="{3FEB5804-3D55-4C40-8EA3-A3B239C60CF0}" srcOrd="0" destOrd="1" presId="urn:microsoft.com/office/officeart/2005/8/layout/hList1"/>
    <dgm:cxn modelId="{D87F36DB-D9ED-427B-8324-87A9B0C0FAD5}" srcId="{1C1B008B-6359-417E-8963-DBC93DF5C5BF}" destId="{E6531D10-38AE-4906-B590-686F44CF5C39}" srcOrd="3" destOrd="0" parTransId="{057808E1-C132-4547-8026-0D162A7C5E12}" sibTransId="{01C0DC4E-463F-48DD-B412-FCC8CD926742}"/>
    <dgm:cxn modelId="{7998A6DC-B523-4F1C-A938-2F0110F1648D}" srcId="{F0BA59BB-012F-406F-AC55-0D0C70E3FFBB}" destId="{350B2F6E-3FDF-4E88-B646-55D3811B601B}" srcOrd="2" destOrd="0" parTransId="{DA0CE641-E771-4B2E-A7EC-9A967FA2E555}" sibTransId="{9F851BE8-113E-4655-B21A-67ECF1280F6F}"/>
    <dgm:cxn modelId="{CA68B0E3-3531-44D4-8F67-B9660D7561B9}" srcId="{088CD398-8B96-4FB0-B3BA-D886EC2745DA}" destId="{AC9B2728-98FF-494D-8083-5B05E9B561C4}" srcOrd="2" destOrd="0" parTransId="{77ECAD66-E420-4223-9DAF-DD52F011D141}" sibTransId="{105AAC79-2932-4B72-91FD-9B0C0D3A4402}"/>
    <dgm:cxn modelId="{5B065BED-588B-4F63-9B8A-BB8FABB6F5FD}" srcId="{F0BA59BB-012F-406F-AC55-0D0C70E3FFBB}" destId="{8395ACA4-A5E7-4278-BC72-6D90DB87EBFE}" srcOrd="1" destOrd="0" parTransId="{65EBB057-E572-4E4F-B587-72B0631341C5}" sibTransId="{9652FB4B-ED64-49E7-A286-3FD312DDF74C}"/>
    <dgm:cxn modelId="{D5663DFF-1935-43F7-9A83-37ADF4F2A52F}" srcId="{088CD398-8B96-4FB0-B3BA-D886EC2745DA}" destId="{CF0F0517-B8A7-4B55-913E-451BD6022A28}" srcOrd="1" destOrd="0" parTransId="{F832CCFC-9AC0-4714-A622-C2F513466050}" sibTransId="{B6289231-BF96-4CAA-B7AB-15594C911408}"/>
    <dgm:cxn modelId="{CA1965A4-6D94-4D22-91EB-48BB28ECF8BF}" type="presParOf" srcId="{CDF599A9-C6BE-49C0-9ABB-A5887B2DA4F4}" destId="{3C9E17F1-9071-4BCC-89E6-D39336DEEE66}" srcOrd="0" destOrd="0" presId="urn:microsoft.com/office/officeart/2005/8/layout/hList1"/>
    <dgm:cxn modelId="{8588D62C-9BF5-48F9-AA6F-00CDED39D629}" type="presParOf" srcId="{3C9E17F1-9071-4BCC-89E6-D39336DEEE66}" destId="{273D7B7D-4ED3-490A-94C4-5C95EA33D143}" srcOrd="0" destOrd="0" presId="urn:microsoft.com/office/officeart/2005/8/layout/hList1"/>
    <dgm:cxn modelId="{37ABEBB1-CFBA-466D-8E88-B24894D69BB8}" type="presParOf" srcId="{3C9E17F1-9071-4BCC-89E6-D39336DEEE66}" destId="{7AF18DFA-6C29-4DD9-AFD1-79BD65EE8086}" srcOrd="1" destOrd="0" presId="urn:microsoft.com/office/officeart/2005/8/layout/hList1"/>
    <dgm:cxn modelId="{B247B49A-26B7-4795-A99E-5D3F14FA468C}" type="presParOf" srcId="{CDF599A9-C6BE-49C0-9ABB-A5887B2DA4F4}" destId="{28DE5B5B-1193-4857-8BEB-185C224BF431}" srcOrd="1" destOrd="0" presId="urn:microsoft.com/office/officeart/2005/8/layout/hList1"/>
    <dgm:cxn modelId="{805AE0CF-E7C1-4CCC-99E0-163A24D8272F}" type="presParOf" srcId="{CDF599A9-C6BE-49C0-9ABB-A5887B2DA4F4}" destId="{27F1B799-7098-49CB-B752-C5CBF4751AE5}" srcOrd="2" destOrd="0" presId="urn:microsoft.com/office/officeart/2005/8/layout/hList1"/>
    <dgm:cxn modelId="{D39B720C-2DDA-464A-85A8-A403FE7FD9B3}" type="presParOf" srcId="{27F1B799-7098-49CB-B752-C5CBF4751AE5}" destId="{1F6DCDB9-DEE6-4A4A-86CA-EA146071BBA0}" srcOrd="0" destOrd="0" presId="urn:microsoft.com/office/officeart/2005/8/layout/hList1"/>
    <dgm:cxn modelId="{609C83B8-0CEB-495E-A73D-0B99493209C4}" type="presParOf" srcId="{27F1B799-7098-49CB-B752-C5CBF4751AE5}" destId="{3FEB5804-3D55-4C40-8EA3-A3B239C60CF0}" srcOrd="1" destOrd="0" presId="urn:microsoft.com/office/officeart/2005/8/layout/hList1"/>
    <dgm:cxn modelId="{BB0FB1FB-5537-4D24-8CC6-49A04060F3BD}" type="presParOf" srcId="{CDF599A9-C6BE-49C0-9ABB-A5887B2DA4F4}" destId="{F0E9A65B-C277-494A-92C4-31403E2A2611}" srcOrd="3" destOrd="0" presId="urn:microsoft.com/office/officeart/2005/8/layout/hList1"/>
    <dgm:cxn modelId="{759B833B-0374-4877-92A9-00759877F28D}" type="presParOf" srcId="{CDF599A9-C6BE-49C0-9ABB-A5887B2DA4F4}" destId="{0026733A-FCDF-46EC-86C9-B28D5146C3D1}" srcOrd="4" destOrd="0" presId="urn:microsoft.com/office/officeart/2005/8/layout/hList1"/>
    <dgm:cxn modelId="{CA31B96A-97E6-45A7-91C7-8181B4485C65}" type="presParOf" srcId="{0026733A-FCDF-46EC-86C9-B28D5146C3D1}" destId="{3E95ACB1-5E9B-493A-9BA4-020D1C86ECDB}" srcOrd="0" destOrd="0" presId="urn:microsoft.com/office/officeart/2005/8/layout/hList1"/>
    <dgm:cxn modelId="{F5D9B4B4-B660-46B0-9E90-50FDE0117E72}" type="presParOf" srcId="{0026733A-FCDF-46EC-86C9-B28D5146C3D1}" destId="{95806407-6FEF-47BF-90C2-0FED1C063817}" srcOrd="1" destOrd="0" presId="urn:microsoft.com/office/officeart/2005/8/layout/hList1"/>
    <dgm:cxn modelId="{A845B1AC-4E98-4506-9E06-D8F9B407696D}" type="presParOf" srcId="{CDF599A9-C6BE-49C0-9ABB-A5887B2DA4F4}" destId="{B65407D7-2F56-4278-9B63-90A83CC0ED41}" srcOrd="5" destOrd="0" presId="urn:microsoft.com/office/officeart/2005/8/layout/hList1"/>
    <dgm:cxn modelId="{A63012AC-6A86-4DE5-B662-1025AD646B39}" type="presParOf" srcId="{CDF599A9-C6BE-49C0-9ABB-A5887B2DA4F4}" destId="{3BBECC69-A05E-474F-A09E-937C040D9077}" srcOrd="6" destOrd="0" presId="urn:microsoft.com/office/officeart/2005/8/layout/hList1"/>
    <dgm:cxn modelId="{A28ED766-50B8-4E4D-AE02-6317C718D960}" type="presParOf" srcId="{3BBECC69-A05E-474F-A09E-937C040D9077}" destId="{A032E58A-4D87-4DE7-BF10-1D6ED18DC588}" srcOrd="0" destOrd="0" presId="urn:microsoft.com/office/officeart/2005/8/layout/hList1"/>
    <dgm:cxn modelId="{BE02D118-AA8A-4426-952E-6EC44CAFA5FB}" type="presParOf" srcId="{3BBECC69-A05E-474F-A09E-937C040D9077}" destId="{13BF210C-7707-42E0-9FFD-193E9ED1272D}" srcOrd="1" destOrd="0" presId="urn:microsoft.com/office/officeart/2005/8/layout/hList1"/>
    <dgm:cxn modelId="{C20D75DF-2E7B-47DC-8918-4C49DCC1CE0B}" type="presParOf" srcId="{CDF599A9-C6BE-49C0-9ABB-A5887B2DA4F4}" destId="{791E250A-4431-4EC3-B365-AB9C186611C7}" srcOrd="7" destOrd="0" presId="urn:microsoft.com/office/officeart/2005/8/layout/hList1"/>
    <dgm:cxn modelId="{E435D8F2-F4E6-4343-9BB4-02BA3A54DD61}" type="presParOf" srcId="{CDF599A9-C6BE-49C0-9ABB-A5887B2DA4F4}" destId="{B026472B-FBCA-423B-9254-18ECC71FB5E5}" srcOrd="8" destOrd="0" presId="urn:microsoft.com/office/officeart/2005/8/layout/hList1"/>
    <dgm:cxn modelId="{03D1D14A-F57B-4CD7-9C41-E1684C57FD9C}" type="presParOf" srcId="{B026472B-FBCA-423B-9254-18ECC71FB5E5}" destId="{C61565B0-8E66-4151-BBA0-15C35A573B43}" srcOrd="0" destOrd="0" presId="urn:microsoft.com/office/officeart/2005/8/layout/hList1"/>
    <dgm:cxn modelId="{9F92988F-693D-40E9-8AA7-B3F2CE8A2644}" type="presParOf" srcId="{B026472B-FBCA-423B-9254-18ECC71FB5E5}" destId="{591FF3F7-9B31-409D-827F-1345D646B20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01F22-092D-4355-991E-44A21F30267D}">
      <dsp:nvSpPr>
        <dsp:cNvPr id="0" name=""/>
        <dsp:cNvSpPr/>
      </dsp:nvSpPr>
      <dsp:spPr>
        <a:xfrm rot="5400000">
          <a:off x="-264264" y="265278"/>
          <a:ext cx="1761761" cy="1233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 CCSF- Overall </a:t>
          </a:r>
          <a:endParaRPr lang="en-US" sz="1800" kern="1200"/>
        </a:p>
      </dsp:txBody>
      <dsp:txXfrm rot="-5400000">
        <a:off x="1" y="617629"/>
        <a:ext cx="1233232" cy="528529"/>
      </dsp:txXfrm>
    </dsp:sp>
    <dsp:sp modelId="{38EE162D-4DAC-4056-A637-344B2F4D722E}">
      <dsp:nvSpPr>
        <dsp:cNvPr id="0" name=""/>
        <dsp:cNvSpPr/>
      </dsp:nvSpPr>
      <dsp:spPr>
        <a:xfrm rot="5400000">
          <a:off x="5740428" y="-4506180"/>
          <a:ext cx="1145144" cy="1015953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har char="•"/>
          </a:pPr>
          <a:r>
            <a:rPr lang="en-US" sz="1700" kern="1200">
              <a:latin typeface="Calibri Light" panose="020F0302020204030204"/>
            </a:rPr>
            <a:t>O.R.E Training Curriculum development by HSH </a:t>
          </a:r>
          <a:endParaRPr lang="en-US" sz="1700" kern="1200"/>
        </a:p>
        <a:p>
          <a:pPr marL="171450" lvl="1" indent="-171450" algn="l" defTabSz="755650" rtl="0">
            <a:lnSpc>
              <a:spcPct val="90000"/>
            </a:lnSpc>
            <a:spcBef>
              <a:spcPct val="0"/>
            </a:spcBef>
            <a:spcAft>
              <a:spcPct val="15000"/>
            </a:spcAft>
            <a:buChar char="•"/>
          </a:pPr>
          <a:endParaRPr lang="en-US" sz="1700" kern="1200"/>
        </a:p>
      </dsp:txBody>
      <dsp:txXfrm rot="-5400000">
        <a:off x="1233233" y="56916"/>
        <a:ext cx="10103634" cy="1033342"/>
      </dsp:txXfrm>
    </dsp:sp>
    <dsp:sp modelId="{958D03EA-F1CD-4618-9135-FF01108E11C6}">
      <dsp:nvSpPr>
        <dsp:cNvPr id="0" name=""/>
        <dsp:cNvSpPr/>
      </dsp:nvSpPr>
      <dsp:spPr>
        <a:xfrm rot="5400000">
          <a:off x="-264264" y="1834529"/>
          <a:ext cx="1761761" cy="1233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 HSH- Overall</a:t>
          </a:r>
          <a:endParaRPr lang="en-US" sz="1800" kern="1200"/>
        </a:p>
      </dsp:txBody>
      <dsp:txXfrm rot="-5400000">
        <a:off x="1" y="2186880"/>
        <a:ext cx="1233232" cy="528529"/>
      </dsp:txXfrm>
    </dsp:sp>
    <dsp:sp modelId="{B173F4AA-0CB8-462B-ACBA-534F6B0B4F24}">
      <dsp:nvSpPr>
        <dsp:cNvPr id="0" name=""/>
        <dsp:cNvSpPr/>
      </dsp:nvSpPr>
      <dsp:spPr>
        <a:xfrm rot="5400000">
          <a:off x="5740428" y="-2936929"/>
          <a:ext cx="1145144" cy="1015953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har char="•"/>
          </a:pPr>
          <a:r>
            <a:rPr lang="en-US" sz="1700" kern="1200">
              <a:latin typeface="Calibri Light" panose="020F0302020204030204"/>
            </a:rPr>
            <a:t>Embedding Equity in Programs- Latinx Homelessness, End Trans Homelessness &amp; BIPOC Capacity building</a:t>
          </a:r>
          <a:endParaRPr lang="en-US" sz="1700" kern="1200"/>
        </a:p>
        <a:p>
          <a:pPr marL="171450" lvl="1" indent="-171450" algn="l" defTabSz="755650" rtl="0">
            <a:lnSpc>
              <a:spcPct val="90000"/>
            </a:lnSpc>
            <a:spcBef>
              <a:spcPct val="0"/>
            </a:spcBef>
            <a:spcAft>
              <a:spcPct val="15000"/>
            </a:spcAft>
            <a:buChar char="•"/>
          </a:pPr>
          <a:r>
            <a:rPr lang="en-US" sz="1700" kern="1200">
              <a:latin typeface="Calibri Light" panose="020F0302020204030204"/>
            </a:rPr>
            <a:t>The Programs Team, Strategy and Performance Team, and the Equity Office in partnership with the DEI Committee have developed an equity strategy to address the rise in Latinx homelessness and will collaborate with external partners to set metrics to target this issue. </a:t>
          </a:r>
        </a:p>
      </dsp:txBody>
      <dsp:txXfrm rot="-5400000">
        <a:off x="1233233" y="1626167"/>
        <a:ext cx="10103634" cy="1033342"/>
      </dsp:txXfrm>
    </dsp:sp>
    <dsp:sp modelId="{749B12A6-A1E9-40A7-B799-53D9D36C9A4E}">
      <dsp:nvSpPr>
        <dsp:cNvPr id="0" name=""/>
        <dsp:cNvSpPr/>
      </dsp:nvSpPr>
      <dsp:spPr>
        <a:xfrm rot="5400000">
          <a:off x="-264264" y="3403780"/>
          <a:ext cx="1761761" cy="123323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 HSH People </a:t>
          </a:r>
          <a:endParaRPr lang="en-US" sz="1800" kern="1200"/>
        </a:p>
      </dsp:txBody>
      <dsp:txXfrm rot="-5400000">
        <a:off x="1" y="3756131"/>
        <a:ext cx="1233232" cy="528529"/>
      </dsp:txXfrm>
    </dsp:sp>
    <dsp:sp modelId="{42BE0213-AC25-46B7-85A7-B2E705E63A7A}">
      <dsp:nvSpPr>
        <dsp:cNvPr id="0" name=""/>
        <dsp:cNvSpPr/>
      </dsp:nvSpPr>
      <dsp:spPr>
        <a:xfrm rot="5400000">
          <a:off x="5740428" y="-1367678"/>
          <a:ext cx="1145144" cy="1015953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har char="•"/>
          </a:pPr>
          <a:r>
            <a:rPr lang="en-US" sz="1700" kern="1200">
              <a:latin typeface="Calibri Light" panose="020F0302020204030204"/>
            </a:rPr>
            <a:t>The Equity Office in Partnership with the DEI Committee hold monthly HSH community convenings where we center a cultural community impacted by housing injustice and invite subject matter experts to increase staff cultural humility/cultural competency around these issues. </a:t>
          </a:r>
          <a:endParaRPr lang="en-US" sz="1700" kern="1200"/>
        </a:p>
        <a:p>
          <a:pPr marL="171450" lvl="1" indent="-171450" algn="l" defTabSz="755650" rtl="0">
            <a:lnSpc>
              <a:spcPct val="90000"/>
            </a:lnSpc>
            <a:spcBef>
              <a:spcPct val="0"/>
            </a:spcBef>
            <a:spcAft>
              <a:spcPct val="15000"/>
            </a:spcAft>
            <a:buChar char="•"/>
          </a:pPr>
          <a:endParaRPr lang="en-US" sz="1700" kern="1200">
            <a:latin typeface="Calibri Light" panose="020F0302020204030204"/>
          </a:endParaRPr>
        </a:p>
      </dsp:txBody>
      <dsp:txXfrm rot="-5400000">
        <a:off x="1233233" y="3195418"/>
        <a:ext cx="10103634" cy="1033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AC36B-CFBB-46EE-A4C7-7501D127CBC1}">
      <dsp:nvSpPr>
        <dsp:cNvPr id="0" name=""/>
        <dsp:cNvSpPr/>
      </dsp:nvSpPr>
      <dsp:spPr>
        <a:xfrm>
          <a:off x="3809029" y="2082036"/>
          <a:ext cx="2544710" cy="254471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CBOs</a:t>
          </a:r>
        </a:p>
        <a:p>
          <a:pPr marL="0" lvl="0" indent="0" algn="l" defTabSz="1422400">
            <a:lnSpc>
              <a:spcPct val="90000"/>
            </a:lnSpc>
            <a:spcBef>
              <a:spcPct val="0"/>
            </a:spcBef>
            <a:spcAft>
              <a:spcPct val="35000"/>
            </a:spcAft>
            <a:buNone/>
          </a:pPr>
          <a:r>
            <a:rPr lang="en-US" sz="1500" kern="1200"/>
            <a:t>-</a:t>
          </a:r>
        </a:p>
      </dsp:txBody>
      <dsp:txXfrm>
        <a:off x="4320629" y="2678122"/>
        <a:ext cx="1521510" cy="1308034"/>
      </dsp:txXfrm>
    </dsp:sp>
    <dsp:sp modelId="{75DE2847-ECDF-4E94-98C6-4EDC8FBA2D5E}">
      <dsp:nvSpPr>
        <dsp:cNvPr id="0" name=""/>
        <dsp:cNvSpPr/>
      </dsp:nvSpPr>
      <dsp:spPr>
        <a:xfrm>
          <a:off x="2328470" y="1480559"/>
          <a:ext cx="1850698" cy="185069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Equity Office HSH</a:t>
          </a:r>
        </a:p>
      </dsp:txBody>
      <dsp:txXfrm>
        <a:off x="2794389" y="1949294"/>
        <a:ext cx="918860" cy="913228"/>
      </dsp:txXfrm>
    </dsp:sp>
    <dsp:sp modelId="{F1AA7659-03C7-4F08-BB35-63F4946A50A7}">
      <dsp:nvSpPr>
        <dsp:cNvPr id="0" name=""/>
        <dsp:cNvSpPr/>
      </dsp:nvSpPr>
      <dsp:spPr>
        <a:xfrm rot="20700000">
          <a:off x="3365050" y="203765"/>
          <a:ext cx="1813307" cy="181330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CE Redesign Steering Committee &amp; HSH Team</a:t>
          </a:r>
        </a:p>
      </dsp:txBody>
      <dsp:txXfrm rot="-20700000">
        <a:off x="3762761" y="601477"/>
        <a:ext cx="1017884" cy="1017884"/>
      </dsp:txXfrm>
    </dsp:sp>
    <dsp:sp modelId="{D529EEE4-4319-4A7A-A0B4-B7A99A406F6E}">
      <dsp:nvSpPr>
        <dsp:cNvPr id="0" name=""/>
        <dsp:cNvSpPr/>
      </dsp:nvSpPr>
      <dsp:spPr>
        <a:xfrm>
          <a:off x="3618130" y="1695324"/>
          <a:ext cx="3257229" cy="3257229"/>
        </a:xfrm>
        <a:prstGeom prst="circularArrow">
          <a:avLst>
            <a:gd name="adj1" fmla="val 4688"/>
            <a:gd name="adj2" fmla="val 299029"/>
            <a:gd name="adj3" fmla="val 2525615"/>
            <a:gd name="adj4" fmla="val 1584106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712A39-4D8C-460B-8B36-722652AE4604}">
      <dsp:nvSpPr>
        <dsp:cNvPr id="0" name=""/>
        <dsp:cNvSpPr/>
      </dsp:nvSpPr>
      <dsp:spPr>
        <a:xfrm>
          <a:off x="2000714" y="1069213"/>
          <a:ext cx="2366581" cy="2366581"/>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9A7826-2246-4176-B2C7-3066B295EB0C}">
      <dsp:nvSpPr>
        <dsp:cNvPr id="0" name=""/>
        <dsp:cNvSpPr/>
      </dsp:nvSpPr>
      <dsp:spPr>
        <a:xfrm>
          <a:off x="2945613" y="-195272"/>
          <a:ext cx="2551650" cy="255165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BFF85-91AE-4AB9-A2B6-982983C81E0B}">
      <dsp:nvSpPr>
        <dsp:cNvPr id="0" name=""/>
        <dsp:cNvSpPr/>
      </dsp:nvSpPr>
      <dsp:spPr>
        <a:xfrm>
          <a:off x="758982" y="1886"/>
          <a:ext cx="1961482" cy="7045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a:t>Accept Submissions</a:t>
          </a:r>
        </a:p>
      </dsp:txBody>
      <dsp:txXfrm>
        <a:off x="1111238" y="1886"/>
        <a:ext cx="1256971" cy="704511"/>
      </dsp:txXfrm>
    </dsp:sp>
    <dsp:sp modelId="{D3B43875-A953-4ED5-A03D-70D1847AB6D9}">
      <dsp:nvSpPr>
        <dsp:cNvPr id="0" name=""/>
        <dsp:cNvSpPr/>
      </dsp:nvSpPr>
      <dsp:spPr>
        <a:xfrm>
          <a:off x="2491499" y="61770"/>
          <a:ext cx="4555378"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t>17 applications submitted</a:t>
          </a:r>
        </a:p>
        <a:p>
          <a:pPr marL="0" lvl="0" indent="0" algn="ctr" defTabSz="533400" rtl="0">
            <a:lnSpc>
              <a:spcPct val="90000"/>
            </a:lnSpc>
            <a:spcBef>
              <a:spcPct val="0"/>
            </a:spcBef>
            <a:spcAft>
              <a:spcPct val="35000"/>
            </a:spcAft>
            <a:buNone/>
          </a:pPr>
          <a:r>
            <a:rPr lang="en-US" sz="1200" kern="1200"/>
            <a:t>$1.48 million requested</a:t>
          </a:r>
        </a:p>
      </dsp:txBody>
      <dsp:txXfrm>
        <a:off x="2783871" y="61770"/>
        <a:ext cx="3970634" cy="584744"/>
      </dsp:txXfrm>
    </dsp:sp>
    <dsp:sp modelId="{E98DCB2A-702A-49D5-9EB4-147F73FC02E6}">
      <dsp:nvSpPr>
        <dsp:cNvPr id="0" name=""/>
        <dsp:cNvSpPr/>
      </dsp:nvSpPr>
      <dsp:spPr>
        <a:xfrm>
          <a:off x="6842217" y="61770"/>
          <a:ext cx="1461861"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t>Complete</a:t>
          </a:r>
        </a:p>
      </dsp:txBody>
      <dsp:txXfrm>
        <a:off x="7134589" y="61770"/>
        <a:ext cx="877117" cy="584744"/>
      </dsp:txXfrm>
    </dsp:sp>
    <dsp:sp modelId="{03D3A809-17F6-4F15-9D60-98F706B33ACD}">
      <dsp:nvSpPr>
        <dsp:cNvPr id="0" name=""/>
        <dsp:cNvSpPr/>
      </dsp:nvSpPr>
      <dsp:spPr>
        <a:xfrm>
          <a:off x="758982" y="805029"/>
          <a:ext cx="1961482" cy="7045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a:t>Review Submissions</a:t>
          </a:r>
        </a:p>
      </dsp:txBody>
      <dsp:txXfrm>
        <a:off x="1111238" y="805029"/>
        <a:ext cx="1256971" cy="704511"/>
      </dsp:txXfrm>
    </dsp:sp>
    <dsp:sp modelId="{89434A7B-D616-4944-8422-DB36E0300A10}">
      <dsp:nvSpPr>
        <dsp:cNvPr id="0" name=""/>
        <dsp:cNvSpPr/>
      </dsp:nvSpPr>
      <dsp:spPr>
        <a:xfrm>
          <a:off x="2491499" y="864913"/>
          <a:ext cx="4555378"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t>Team of 5 panelists reviewed each application</a:t>
          </a:r>
        </a:p>
      </dsp:txBody>
      <dsp:txXfrm>
        <a:off x="2783871" y="864913"/>
        <a:ext cx="3970634" cy="584744"/>
      </dsp:txXfrm>
    </dsp:sp>
    <dsp:sp modelId="{C0040CA6-1542-4F96-B20A-C57669D78978}">
      <dsp:nvSpPr>
        <dsp:cNvPr id="0" name=""/>
        <dsp:cNvSpPr/>
      </dsp:nvSpPr>
      <dsp:spPr>
        <a:xfrm>
          <a:off x="6842217" y="864913"/>
          <a:ext cx="1461861"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Complete</a:t>
          </a:r>
        </a:p>
      </dsp:txBody>
      <dsp:txXfrm>
        <a:off x="7134589" y="864913"/>
        <a:ext cx="877117" cy="584744"/>
      </dsp:txXfrm>
    </dsp:sp>
    <dsp:sp modelId="{C41D1120-D53B-4D00-B964-F8501859C0F0}">
      <dsp:nvSpPr>
        <dsp:cNvPr id="0" name=""/>
        <dsp:cNvSpPr/>
      </dsp:nvSpPr>
      <dsp:spPr>
        <a:xfrm>
          <a:off x="758982" y="1608172"/>
          <a:ext cx="1961482" cy="7045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a:t>Video Conversations</a:t>
          </a:r>
        </a:p>
      </dsp:txBody>
      <dsp:txXfrm>
        <a:off x="1111238" y="1608172"/>
        <a:ext cx="1256971" cy="704511"/>
      </dsp:txXfrm>
    </dsp:sp>
    <dsp:sp modelId="{BD003EF3-DE35-48C9-A82C-46E84A7C6A1C}">
      <dsp:nvSpPr>
        <dsp:cNvPr id="0" name=""/>
        <dsp:cNvSpPr/>
      </dsp:nvSpPr>
      <dsp:spPr>
        <a:xfrm>
          <a:off x="2491499" y="1668056"/>
          <a:ext cx="4555378"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t>9 applicants scheduled to attend video conversations</a:t>
          </a:r>
        </a:p>
      </dsp:txBody>
      <dsp:txXfrm>
        <a:off x="2783871" y="1668056"/>
        <a:ext cx="3970634" cy="584744"/>
      </dsp:txXfrm>
    </dsp:sp>
    <dsp:sp modelId="{338481B3-5E72-482D-9567-E7D3A7C1DF0D}">
      <dsp:nvSpPr>
        <dsp:cNvPr id="0" name=""/>
        <dsp:cNvSpPr/>
      </dsp:nvSpPr>
      <dsp:spPr>
        <a:xfrm>
          <a:off x="6842217" y="1668056"/>
          <a:ext cx="1461861"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t>In Progress</a:t>
          </a:r>
        </a:p>
      </dsp:txBody>
      <dsp:txXfrm>
        <a:off x="7134589" y="1668056"/>
        <a:ext cx="877117" cy="584744"/>
      </dsp:txXfrm>
    </dsp:sp>
    <dsp:sp modelId="{E9FA1147-DD4E-4E1A-8F44-A65EF30B6808}">
      <dsp:nvSpPr>
        <dsp:cNvPr id="0" name=""/>
        <dsp:cNvSpPr/>
      </dsp:nvSpPr>
      <dsp:spPr>
        <a:xfrm>
          <a:off x="758982" y="2411315"/>
          <a:ext cx="1961482" cy="7045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a:t>Awardee Selection</a:t>
          </a:r>
        </a:p>
      </dsp:txBody>
      <dsp:txXfrm>
        <a:off x="1111238" y="2411315"/>
        <a:ext cx="1256971" cy="704511"/>
      </dsp:txXfrm>
    </dsp:sp>
    <dsp:sp modelId="{27DCB344-D59F-4DDC-9C49-5E4FD4BA0FDB}">
      <dsp:nvSpPr>
        <dsp:cNvPr id="0" name=""/>
        <dsp:cNvSpPr/>
      </dsp:nvSpPr>
      <dsp:spPr>
        <a:xfrm>
          <a:off x="2491499" y="2471199"/>
          <a:ext cx="4555378"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t>Ranking finalists, Leadership approval</a:t>
          </a:r>
        </a:p>
      </dsp:txBody>
      <dsp:txXfrm>
        <a:off x="2783871" y="2471199"/>
        <a:ext cx="3970634" cy="584744"/>
      </dsp:txXfrm>
    </dsp:sp>
    <dsp:sp modelId="{CDBDF2C0-5F59-4E13-ADA8-ADEA93552825}">
      <dsp:nvSpPr>
        <dsp:cNvPr id="0" name=""/>
        <dsp:cNvSpPr/>
      </dsp:nvSpPr>
      <dsp:spPr>
        <a:xfrm>
          <a:off x="6842217" y="2471199"/>
          <a:ext cx="1461861"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t>Target: 10/16</a:t>
          </a:r>
        </a:p>
      </dsp:txBody>
      <dsp:txXfrm>
        <a:off x="7134589" y="2471199"/>
        <a:ext cx="877117" cy="584744"/>
      </dsp:txXfrm>
    </dsp:sp>
    <dsp:sp modelId="{E25028F2-5C55-47EC-94D8-B17D6C9DC283}">
      <dsp:nvSpPr>
        <dsp:cNvPr id="0" name=""/>
        <dsp:cNvSpPr/>
      </dsp:nvSpPr>
      <dsp:spPr>
        <a:xfrm>
          <a:off x="758982" y="3214458"/>
          <a:ext cx="1961482" cy="7045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a:t>Intent to Award</a:t>
          </a:r>
        </a:p>
      </dsp:txBody>
      <dsp:txXfrm>
        <a:off x="1111238" y="3214458"/>
        <a:ext cx="1256971" cy="704511"/>
      </dsp:txXfrm>
    </dsp:sp>
    <dsp:sp modelId="{273426DF-4C66-40DB-99C6-DE104BDAEA59}">
      <dsp:nvSpPr>
        <dsp:cNvPr id="0" name=""/>
        <dsp:cNvSpPr/>
      </dsp:nvSpPr>
      <dsp:spPr>
        <a:xfrm>
          <a:off x="2491499" y="3274342"/>
          <a:ext cx="4555378"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t>Inform selected organizations, review contract/supplier status</a:t>
          </a:r>
        </a:p>
      </dsp:txBody>
      <dsp:txXfrm>
        <a:off x="2783871" y="3274342"/>
        <a:ext cx="3970634" cy="584744"/>
      </dsp:txXfrm>
    </dsp:sp>
    <dsp:sp modelId="{B2F2BF08-8602-4CD0-BFBC-F3A4CA33A0FB}">
      <dsp:nvSpPr>
        <dsp:cNvPr id="0" name=""/>
        <dsp:cNvSpPr/>
      </dsp:nvSpPr>
      <dsp:spPr>
        <a:xfrm>
          <a:off x="6842217" y="3274342"/>
          <a:ext cx="1461861"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t>Target: 10/23</a:t>
          </a:r>
        </a:p>
      </dsp:txBody>
      <dsp:txXfrm>
        <a:off x="7134589" y="3274342"/>
        <a:ext cx="877117" cy="584744"/>
      </dsp:txXfrm>
    </dsp:sp>
    <dsp:sp modelId="{3E391A22-1C8F-4A06-B111-6F12ACC898B7}">
      <dsp:nvSpPr>
        <dsp:cNvPr id="0" name=""/>
        <dsp:cNvSpPr/>
      </dsp:nvSpPr>
      <dsp:spPr>
        <a:xfrm>
          <a:off x="758982" y="4017601"/>
          <a:ext cx="1961482" cy="7045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kern="1200"/>
            <a:t>Fund Disbursement</a:t>
          </a:r>
        </a:p>
      </dsp:txBody>
      <dsp:txXfrm>
        <a:off x="1111238" y="4017601"/>
        <a:ext cx="1256971" cy="704511"/>
      </dsp:txXfrm>
    </dsp:sp>
    <dsp:sp modelId="{80E7DC41-45B4-436B-8344-870C22842326}">
      <dsp:nvSpPr>
        <dsp:cNvPr id="0" name=""/>
        <dsp:cNvSpPr/>
      </dsp:nvSpPr>
      <dsp:spPr>
        <a:xfrm>
          <a:off x="2491499" y="4077485"/>
          <a:ext cx="4555378"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t>Add contract/supplier, deliver funds</a:t>
          </a:r>
        </a:p>
      </dsp:txBody>
      <dsp:txXfrm>
        <a:off x="2783871" y="4077485"/>
        <a:ext cx="3970634" cy="584744"/>
      </dsp:txXfrm>
    </dsp:sp>
    <dsp:sp modelId="{6A58566E-3B1A-44B7-BB48-67C20F073FA2}">
      <dsp:nvSpPr>
        <dsp:cNvPr id="0" name=""/>
        <dsp:cNvSpPr/>
      </dsp:nvSpPr>
      <dsp:spPr>
        <a:xfrm>
          <a:off x="6842217" y="4077485"/>
          <a:ext cx="1461861" cy="58474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t>Target: 11/01</a:t>
          </a:r>
        </a:p>
      </dsp:txBody>
      <dsp:txXfrm>
        <a:off x="7134589" y="4077485"/>
        <a:ext cx="877117" cy="5847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D7B7D-4ED3-490A-94C4-5C95EA33D143}">
      <dsp:nvSpPr>
        <dsp:cNvPr id="0" name=""/>
        <dsp:cNvSpPr/>
      </dsp:nvSpPr>
      <dsp:spPr>
        <a:xfrm>
          <a:off x="5134" y="894991"/>
          <a:ext cx="1968251" cy="72456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Trainings</a:t>
          </a:r>
        </a:p>
      </dsp:txBody>
      <dsp:txXfrm>
        <a:off x="5134" y="894991"/>
        <a:ext cx="1968251" cy="724566"/>
      </dsp:txXfrm>
    </dsp:sp>
    <dsp:sp modelId="{7AF18DFA-6C29-4DD9-AFD1-79BD65EE8086}">
      <dsp:nvSpPr>
        <dsp:cNvPr id="0" name=""/>
        <dsp:cNvSpPr/>
      </dsp:nvSpPr>
      <dsp:spPr>
        <a:xfrm>
          <a:off x="5134" y="1619557"/>
          <a:ext cx="1968251" cy="345233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Beginning 11/20</a:t>
          </a:r>
        </a:p>
        <a:p>
          <a:pPr marL="228600" lvl="1" indent="-228600" algn="l" defTabSz="933450">
            <a:lnSpc>
              <a:spcPct val="90000"/>
            </a:lnSpc>
            <a:spcBef>
              <a:spcPct val="0"/>
            </a:spcBef>
            <a:spcAft>
              <a:spcPct val="15000"/>
            </a:spcAft>
            <a:buChar char="•"/>
          </a:pPr>
          <a:r>
            <a:rPr lang="en-US" sz="2100" kern="1200"/>
            <a:t>HSH- CBO </a:t>
          </a:r>
        </a:p>
        <a:p>
          <a:pPr marL="228600" lvl="1" indent="-228600" algn="l" defTabSz="933450">
            <a:lnSpc>
              <a:spcPct val="90000"/>
            </a:lnSpc>
            <a:spcBef>
              <a:spcPct val="0"/>
            </a:spcBef>
            <a:spcAft>
              <a:spcPct val="15000"/>
            </a:spcAft>
            <a:buChar char="•"/>
          </a:pPr>
          <a:r>
            <a:rPr lang="en-US" sz="2100" kern="1200"/>
            <a:t>Cultural Humility </a:t>
          </a:r>
        </a:p>
      </dsp:txBody>
      <dsp:txXfrm>
        <a:off x="5134" y="1619557"/>
        <a:ext cx="1968251" cy="3452334"/>
      </dsp:txXfrm>
    </dsp:sp>
    <dsp:sp modelId="{1F6DCDB9-DEE6-4A4A-86CA-EA146071BBA0}">
      <dsp:nvSpPr>
        <dsp:cNvPr id="0" name=""/>
        <dsp:cNvSpPr/>
      </dsp:nvSpPr>
      <dsp:spPr>
        <a:xfrm>
          <a:off x="2248941" y="894991"/>
          <a:ext cx="1968251" cy="72456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Professional Pathways</a:t>
          </a:r>
        </a:p>
      </dsp:txBody>
      <dsp:txXfrm>
        <a:off x="2248941" y="894991"/>
        <a:ext cx="1968251" cy="724566"/>
      </dsp:txXfrm>
    </dsp:sp>
    <dsp:sp modelId="{3FEB5804-3D55-4C40-8EA3-A3B239C60CF0}">
      <dsp:nvSpPr>
        <dsp:cNvPr id="0" name=""/>
        <dsp:cNvSpPr/>
      </dsp:nvSpPr>
      <dsp:spPr>
        <a:xfrm>
          <a:off x="2248941" y="1619557"/>
          <a:ext cx="1968251" cy="345233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City College led</a:t>
          </a:r>
        </a:p>
        <a:p>
          <a:pPr marL="228600" lvl="1" indent="-228600" algn="l" defTabSz="933450">
            <a:lnSpc>
              <a:spcPct val="90000"/>
            </a:lnSpc>
            <a:spcBef>
              <a:spcPct val="0"/>
            </a:spcBef>
            <a:spcAft>
              <a:spcPct val="15000"/>
            </a:spcAft>
            <a:buChar char="•"/>
          </a:pPr>
          <a:r>
            <a:rPr lang="en-US" sz="2100" kern="1200"/>
            <a:t>TGNCI cohorts </a:t>
          </a:r>
        </a:p>
        <a:p>
          <a:pPr marL="228600" lvl="1" indent="-228600" algn="l" defTabSz="933450">
            <a:lnSpc>
              <a:spcPct val="90000"/>
            </a:lnSpc>
            <a:spcBef>
              <a:spcPct val="0"/>
            </a:spcBef>
            <a:spcAft>
              <a:spcPct val="15000"/>
            </a:spcAft>
            <a:buChar char="•"/>
          </a:pPr>
          <a:r>
            <a:rPr lang="en-US" sz="2100" kern="1200"/>
            <a:t>Increasing competency</a:t>
          </a:r>
        </a:p>
      </dsp:txBody>
      <dsp:txXfrm>
        <a:off x="2248941" y="1619557"/>
        <a:ext cx="1968251" cy="3452334"/>
      </dsp:txXfrm>
    </dsp:sp>
    <dsp:sp modelId="{3E95ACB1-5E9B-493A-9BA4-020D1C86ECDB}">
      <dsp:nvSpPr>
        <dsp:cNvPr id="0" name=""/>
        <dsp:cNvSpPr/>
      </dsp:nvSpPr>
      <dsp:spPr>
        <a:xfrm>
          <a:off x="4492749" y="894991"/>
          <a:ext cx="1968251" cy="72456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TAY PSH</a:t>
          </a:r>
        </a:p>
      </dsp:txBody>
      <dsp:txXfrm>
        <a:off x="4492749" y="894991"/>
        <a:ext cx="1968251" cy="724566"/>
      </dsp:txXfrm>
    </dsp:sp>
    <dsp:sp modelId="{95806407-6FEF-47BF-90C2-0FED1C063817}">
      <dsp:nvSpPr>
        <dsp:cNvPr id="0" name=""/>
        <dsp:cNvSpPr/>
      </dsp:nvSpPr>
      <dsp:spPr>
        <a:xfrm>
          <a:off x="4492749" y="1619557"/>
          <a:ext cx="1968251" cy="345233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RFP in progress</a:t>
          </a:r>
        </a:p>
        <a:p>
          <a:pPr marL="228600" lvl="1" indent="-228600" algn="l" defTabSz="933450">
            <a:lnSpc>
              <a:spcPct val="90000"/>
            </a:lnSpc>
            <a:spcBef>
              <a:spcPct val="0"/>
            </a:spcBef>
            <a:spcAft>
              <a:spcPct val="15000"/>
            </a:spcAft>
            <a:buChar char="•"/>
          </a:pPr>
          <a:r>
            <a:rPr lang="en-US" sz="2100" kern="1200"/>
            <a:t>Budget approval in progress</a:t>
          </a:r>
        </a:p>
        <a:p>
          <a:pPr marL="228600" lvl="1" indent="-228600" algn="l" defTabSz="933450">
            <a:lnSpc>
              <a:spcPct val="90000"/>
            </a:lnSpc>
            <a:spcBef>
              <a:spcPct val="0"/>
            </a:spcBef>
            <a:spcAft>
              <a:spcPct val="15000"/>
            </a:spcAft>
            <a:buChar char="•"/>
          </a:pPr>
          <a:r>
            <a:rPr lang="en-US" sz="2100" kern="1200"/>
            <a:t>Early 2024 timeline</a:t>
          </a:r>
        </a:p>
      </dsp:txBody>
      <dsp:txXfrm>
        <a:off x="4492749" y="1619557"/>
        <a:ext cx="1968251" cy="3452334"/>
      </dsp:txXfrm>
    </dsp:sp>
    <dsp:sp modelId="{A032E58A-4D87-4DE7-BF10-1D6ED18DC588}">
      <dsp:nvSpPr>
        <dsp:cNvPr id="0" name=""/>
        <dsp:cNvSpPr/>
      </dsp:nvSpPr>
      <dsp:spPr>
        <a:xfrm>
          <a:off x="6736556" y="894991"/>
          <a:ext cx="1968251" cy="72456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Flex Pool</a:t>
          </a:r>
        </a:p>
      </dsp:txBody>
      <dsp:txXfrm>
        <a:off x="6736556" y="894991"/>
        <a:ext cx="1968251" cy="724566"/>
      </dsp:txXfrm>
    </dsp:sp>
    <dsp:sp modelId="{13BF210C-7707-42E0-9FFD-193E9ED1272D}">
      <dsp:nvSpPr>
        <dsp:cNvPr id="0" name=""/>
        <dsp:cNvSpPr/>
      </dsp:nvSpPr>
      <dsp:spPr>
        <a:xfrm>
          <a:off x="6736556" y="1619557"/>
          <a:ext cx="1968251" cy="345233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Grantees selected</a:t>
          </a:r>
        </a:p>
        <a:p>
          <a:pPr marL="228600" lvl="1" indent="-228600" algn="l" defTabSz="933450">
            <a:lnSpc>
              <a:spcPct val="90000"/>
            </a:lnSpc>
            <a:spcBef>
              <a:spcPct val="0"/>
            </a:spcBef>
            <a:spcAft>
              <a:spcPct val="15000"/>
            </a:spcAft>
            <a:buChar char="•"/>
          </a:pPr>
          <a:r>
            <a:rPr lang="en-US" sz="2100" kern="1200"/>
            <a:t>112 vouchers </a:t>
          </a:r>
        </a:p>
        <a:p>
          <a:pPr marL="228600" lvl="1" indent="-228600" algn="l" defTabSz="933450">
            <a:lnSpc>
              <a:spcPct val="90000"/>
            </a:lnSpc>
            <a:spcBef>
              <a:spcPct val="0"/>
            </a:spcBef>
            <a:spcAft>
              <a:spcPct val="15000"/>
            </a:spcAft>
            <a:buChar char="•"/>
          </a:pPr>
          <a:r>
            <a:rPr lang="en-US" sz="2100" kern="1200"/>
            <a:t>Racial Equity </a:t>
          </a:r>
        </a:p>
      </dsp:txBody>
      <dsp:txXfrm>
        <a:off x="6736556" y="1619557"/>
        <a:ext cx="1968251" cy="3452334"/>
      </dsp:txXfrm>
    </dsp:sp>
    <dsp:sp modelId="{C61565B0-8E66-4151-BBA0-15C35A573B43}">
      <dsp:nvSpPr>
        <dsp:cNvPr id="0" name=""/>
        <dsp:cNvSpPr/>
      </dsp:nvSpPr>
      <dsp:spPr>
        <a:xfrm>
          <a:off x="8980363" y="894991"/>
          <a:ext cx="1968251" cy="72456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Project </a:t>
          </a:r>
          <a:r>
            <a:rPr lang="en-US" sz="2100" kern="1200" err="1"/>
            <a:t>Mgmt</a:t>
          </a:r>
          <a:endParaRPr lang="en-US" sz="2100" kern="1200"/>
        </a:p>
      </dsp:txBody>
      <dsp:txXfrm>
        <a:off x="8980363" y="894991"/>
        <a:ext cx="1968251" cy="724566"/>
      </dsp:txXfrm>
    </dsp:sp>
    <dsp:sp modelId="{591FF3F7-9B31-409D-827F-1345D646B20C}">
      <dsp:nvSpPr>
        <dsp:cNvPr id="0" name=""/>
        <dsp:cNvSpPr/>
      </dsp:nvSpPr>
      <dsp:spPr>
        <a:xfrm>
          <a:off x="8980363" y="1619557"/>
          <a:ext cx="1968251" cy="345233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Equity Office takes the lead</a:t>
          </a:r>
        </a:p>
        <a:p>
          <a:pPr marL="228600" lvl="1" indent="-228600" algn="l" defTabSz="933450">
            <a:lnSpc>
              <a:spcPct val="90000"/>
            </a:lnSpc>
            <a:spcBef>
              <a:spcPct val="0"/>
            </a:spcBef>
            <a:spcAft>
              <a:spcPct val="15000"/>
            </a:spcAft>
            <a:buChar char="•"/>
          </a:pPr>
          <a:r>
            <a:rPr lang="en-US" sz="2100" kern="1200"/>
            <a:t>Strategic Plan integration</a:t>
          </a:r>
        </a:p>
        <a:p>
          <a:pPr marL="228600" lvl="1" indent="-228600" algn="l" defTabSz="933450">
            <a:lnSpc>
              <a:spcPct val="90000"/>
            </a:lnSpc>
            <a:spcBef>
              <a:spcPct val="0"/>
            </a:spcBef>
            <a:spcAft>
              <a:spcPct val="15000"/>
            </a:spcAft>
            <a:buChar char="•"/>
          </a:pPr>
          <a:r>
            <a:rPr lang="en-US" sz="2100" kern="1200"/>
            <a:t>Dedicated project leads for each work stream.</a:t>
          </a:r>
        </a:p>
      </dsp:txBody>
      <dsp:txXfrm>
        <a:off x="8980363" y="1619557"/>
        <a:ext cx="1968251" cy="34523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DA8AD-F2FF-4F27-8CDB-DF7F5A71E166}"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91A94-C77A-430E-9970-5CEE36940BDA}" type="slidenum">
              <a:rPr lang="en-US" smtClean="0"/>
              <a:t>‹#›</a:t>
            </a:fld>
            <a:endParaRPr lang="en-US"/>
          </a:p>
        </p:txBody>
      </p:sp>
    </p:spTree>
    <p:extLst>
      <p:ext uri="{BB962C8B-B14F-4D97-AF65-F5344CB8AC3E}">
        <p14:creationId xmlns:p14="http://schemas.microsoft.com/office/powerpoint/2010/main" val="762253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Add Anthony and Anjali Photo. Elaborate. Introduce yourselves. Once we get through some housekeeping. </a:t>
            </a:r>
          </a:p>
        </p:txBody>
      </p:sp>
      <p:sp>
        <p:nvSpPr>
          <p:cNvPr id="600" name="Google Shape;600;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520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First year the grant began late, but the overall goal of the projects seek to address these community needs by prioritizing these areas. . </a:t>
            </a:r>
          </a:p>
          <a:p>
            <a:r>
              <a:rPr lang="en-US" b="1"/>
              <a:t>Y1 [FY22-23] Progress Highlights:</a:t>
            </a:r>
            <a:endParaRPr lang="en-US"/>
          </a:p>
          <a:p>
            <a:pPr marL="171450" indent="-171450">
              <a:buFont typeface="Wingdings"/>
              <a:buChar char="▪"/>
            </a:pPr>
            <a:r>
              <a:rPr lang="en-US"/>
              <a:t>Housing for TGNCI youth:</a:t>
            </a:r>
            <a:endParaRPr lang="en-US">
              <a:cs typeface="Calibri"/>
            </a:endParaRPr>
          </a:p>
          <a:p>
            <a:pPr marL="628650" lvl="1" indent="-171450">
              <a:buFont typeface="Symbol"/>
              <a:buChar char="•"/>
            </a:pPr>
            <a:r>
              <a:rPr lang="en-US"/>
              <a:t>OTI and HSH interviewed 6 youth-serving organizations, and held 1 focus group with TGNCI youth, to identify necessary features of a site dedicated to TGNCI youth exiting homelessness;</a:t>
            </a:r>
            <a:endParaRPr lang="en-US">
              <a:cs typeface="Calibri"/>
            </a:endParaRPr>
          </a:p>
          <a:p>
            <a:pPr marL="628650" lvl="1" indent="-171450">
              <a:buFont typeface="Symbol"/>
              <a:buChar char="•"/>
            </a:pPr>
            <a:r>
              <a:rPr lang="en-US"/>
              <a:t>HSH identified a site based on input from providers and youth, and currently is in the process of purchasing a 40-unit building;</a:t>
            </a:r>
            <a:endParaRPr lang="en-US">
              <a:cs typeface="Calibri"/>
            </a:endParaRPr>
          </a:p>
          <a:p>
            <a:pPr marL="171450" indent="-171450">
              <a:buFont typeface="Wingdings"/>
              <a:buChar char="▪"/>
            </a:pPr>
            <a:r>
              <a:rPr lang="en-US"/>
              <a:t>Housing for TGNCI adults:</a:t>
            </a:r>
            <a:endParaRPr lang="en-US">
              <a:cs typeface="Calibri"/>
            </a:endParaRPr>
          </a:p>
          <a:p>
            <a:pPr marL="628650" lvl="1" indent="-171450">
              <a:buFont typeface="Symbol"/>
              <a:buChar char="•"/>
            </a:pPr>
            <a:r>
              <a:rPr lang="en-US"/>
              <a:t>City and community providers coordinated to continue implementation of housing and health care programs, helping over 300 TGNCI people access shelter and stabilize in housing across our systems;</a:t>
            </a:r>
            <a:endParaRPr lang="en-US">
              <a:cs typeface="Calibri"/>
            </a:endParaRPr>
          </a:p>
          <a:p>
            <a:pPr marL="628650" lvl="1" indent="-171450">
              <a:buFont typeface="Symbol"/>
              <a:buChar char="•"/>
            </a:pPr>
            <a:r>
              <a:rPr lang="en-US"/>
              <a:t>MOHCD encumbered $3M in grants to TGNCI-focused housing providers to fund rental subsidies and staff for program expansions (these grants were encumbered in Q4 of FY22-23, so will be leveraged throughout FY23-24);</a:t>
            </a:r>
            <a:endParaRPr lang="en-US">
              <a:cs typeface="Calibri"/>
            </a:endParaRPr>
          </a:p>
          <a:p>
            <a:pPr marL="628650" lvl="1" indent="-171450">
              <a:buFont typeface="Symbol"/>
              <a:buChar char="•"/>
            </a:pPr>
            <a:r>
              <a:rPr lang="en-US"/>
              <a:t>HSH issued a competitive bid for a Flexible Housing Subsidy Pool program serving 50+ TGNCI adults with permanent subsidies, and is currently in process of selecting a provider to run the program;</a:t>
            </a:r>
            <a:endParaRPr lang="en-US">
              <a:cs typeface="Calibri"/>
            </a:endParaRPr>
          </a:p>
          <a:p>
            <a:pPr marL="171450" indent="-171450">
              <a:buFont typeface="Wingdings"/>
              <a:buChar char="▪"/>
            </a:pPr>
            <a:r>
              <a:rPr lang="en-US"/>
              <a:t>Behavioral health for TGNCI youth and adults:</a:t>
            </a:r>
            <a:endParaRPr lang="en-US">
              <a:cs typeface="Calibri"/>
            </a:endParaRPr>
          </a:p>
          <a:p>
            <a:pPr marL="628650" lvl="1" indent="-171450">
              <a:buFont typeface="Symbol"/>
              <a:buChar char="•"/>
            </a:pPr>
            <a:r>
              <a:rPr lang="en-US"/>
              <a:t>DPH hired 3 behavioral health clinicians to expand mental health services at the TGNCI youth-focused Dimensions Clinic;</a:t>
            </a:r>
            <a:endParaRPr lang="en-US">
              <a:cs typeface="Calibri"/>
            </a:endParaRPr>
          </a:p>
          <a:p>
            <a:pPr marL="628650" lvl="1" indent="-171450">
              <a:buFont typeface="Symbol"/>
              <a:buChar char="•"/>
            </a:pPr>
            <a:r>
              <a:rPr lang="en-US"/>
              <a:t>DPH completed a community input process to determine the highest behavioral health needs, and will soon be releasing a competitive bid to expand outreach and access to behavioral health services for TGNCI adults and youth experiencing homelessness, and to deliver trainings on trans inclusion to behavioral health clinicians serving TGNCI people experiencing homelessness;</a:t>
            </a:r>
            <a:endParaRPr lang="en-US">
              <a:cs typeface="Calibri"/>
            </a:endParaRPr>
          </a:p>
          <a:p>
            <a:pPr marL="171450" indent="-171450">
              <a:buFont typeface="Wingdings"/>
              <a:buChar char="▪"/>
            </a:pPr>
            <a:r>
              <a:rPr lang="en-US"/>
              <a:t>Development and coordination of ETH initiative:</a:t>
            </a:r>
            <a:endParaRPr lang="en-US">
              <a:cs typeface="Calibri"/>
            </a:endParaRPr>
          </a:p>
          <a:p>
            <a:pPr marL="628650" lvl="1" indent="-171450">
              <a:buFont typeface="Symbol"/>
              <a:buChar char="•"/>
            </a:pPr>
            <a:r>
              <a:rPr lang="en-US"/>
              <a:t>OTI, St James Infirmary and Mayor’s Office of Innovation partners developed a landscape analysis of TGNCI homelessness in San Francisco, with input from 15 TGNCI-serving community-based organizations (see summary of report in attachment “Homelessness &amp; TGNCI People”);</a:t>
            </a:r>
            <a:endParaRPr lang="en-US">
              <a:cs typeface="Calibri"/>
            </a:endParaRPr>
          </a:p>
          <a:p>
            <a:pPr marL="628650" lvl="1" indent="-171450">
              <a:buFont typeface="Symbol"/>
              <a:buChar char="•"/>
            </a:pPr>
            <a:r>
              <a:rPr lang="en-US"/>
              <a:t>OTI hosted multiple meetings with TGNCI-focused community-based organizations to gather input and update stakeholders on progress to date;</a:t>
            </a:r>
            <a:endParaRPr lang="en-US">
              <a:cs typeface="Calibri"/>
            </a:endParaRPr>
          </a:p>
          <a:p>
            <a:pPr marL="628650" lvl="1" indent="-171450">
              <a:buFont typeface="Symbol"/>
              <a:buChar char="•"/>
            </a:pPr>
            <a:r>
              <a:rPr lang="en-US"/>
              <a:t>OTI hosts bimonthly meetings with HSH, MOHCD, DPH, Mayor’s Office and Mayor’s Office of Innovation to increase coordination and cohesion across various components of ETH initiative.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BA1C6-F972-4CEA-A4AC-976F9E04C2B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050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p1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cs typeface="Calibri"/>
              </a:rPr>
              <a:t>Anthony</a:t>
            </a:r>
            <a:endParaRPr lang="en-US"/>
          </a:p>
        </p:txBody>
      </p:sp>
      <p:sp>
        <p:nvSpPr>
          <p:cNvPr id="1202" name="Google Shape;1202;p1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712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p1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cs typeface="Calibri"/>
              </a:rPr>
              <a:t>Anthony</a:t>
            </a:r>
            <a:endParaRPr lang="en-US"/>
          </a:p>
        </p:txBody>
      </p:sp>
      <p:sp>
        <p:nvSpPr>
          <p:cNvPr id="1202" name="Google Shape;1202;p1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71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HUD standards have evolved to combine Race and Ethnicity fields. This has muddied available data from ONE – </a:t>
            </a:r>
            <a:r>
              <a:rPr lang="en-US" dirty="0" err="1">
                <a:cs typeface="Calibri"/>
              </a:rPr>
              <a:t>Latine</a:t>
            </a:r>
            <a:r>
              <a:rPr lang="en-US" dirty="0">
                <a:cs typeface="Calibri"/>
              </a:rPr>
              <a:t> was originally captured as Ethnicity, now merged into a single field. This has led to a massive spike in the Multiracial population – i.e., somebody with a response in the Race field (e.g. Indigenous) and a Hispanic/Latino response in the Ethnicity field has been automatically merged as Multiracial.</a:t>
            </a:r>
          </a:p>
          <a:p>
            <a:endParaRPr lang="en-US" dirty="0">
              <a:cs typeface="Calibri"/>
            </a:endParaRPr>
          </a:p>
          <a:p>
            <a:r>
              <a:rPr lang="en-US" dirty="0">
                <a:cs typeface="Calibri"/>
              </a:rPr>
              <a:t>Statistics here are from FY21-2022: BIPOC (Black, </a:t>
            </a:r>
            <a:r>
              <a:rPr lang="en-US" dirty="0" err="1">
                <a:cs typeface="Calibri"/>
              </a:rPr>
              <a:t>Latine</a:t>
            </a:r>
            <a:r>
              <a:rPr lang="en-US" dirty="0">
                <a:cs typeface="Calibri"/>
              </a:rPr>
              <a:t>, Middle Eastern, Multiracial, Native American, and Native Hawaiian or Pacific Islander) total 8,461 enrollments in CE. White/Asian alone total 4,009 enrollments.</a:t>
            </a:r>
          </a:p>
        </p:txBody>
      </p:sp>
      <p:sp>
        <p:nvSpPr>
          <p:cNvPr id="4" name="Slide Number Placeholder 3"/>
          <p:cNvSpPr>
            <a:spLocks noGrp="1"/>
          </p:cNvSpPr>
          <p:nvPr>
            <p:ph type="sldNum" sz="quarter" idx="5"/>
          </p:nvPr>
        </p:nvSpPr>
        <p:spPr/>
        <p:txBody>
          <a:bodyPr/>
          <a:lstStyle/>
          <a:p>
            <a:fld id="{AC691A94-C77A-430E-9970-5CEE36940BDA}" type="slidenum">
              <a:rPr lang="en-US" smtClean="0"/>
              <a:t>6</a:t>
            </a:fld>
            <a:endParaRPr lang="en-US"/>
          </a:p>
        </p:txBody>
      </p:sp>
    </p:spTree>
    <p:extLst>
      <p:ext uri="{BB962C8B-B14F-4D97-AF65-F5344CB8AC3E}">
        <p14:creationId xmlns:p14="http://schemas.microsoft.com/office/powerpoint/2010/main" val="796370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a:spcBef>
                <a:spcPts val="0"/>
              </a:spcBef>
              <a:spcAft>
                <a:spcPts val="0"/>
              </a:spcAft>
            </a:pPr>
            <a:r>
              <a:rPr lang="en-US" sz="1100">
                <a:solidFill>
                  <a:srgbClr val="000000"/>
                </a:solidFill>
                <a:effectLst/>
                <a:ea typeface="Calibri" panose="020F0502020204030204" pitchFamily="34" charset="0"/>
                <a:cs typeface="Calibri (Body)"/>
              </a:rPr>
              <a:t>Anjali </a:t>
            </a:r>
          </a:p>
          <a:p>
            <a:pPr marR="0" algn="l">
              <a:spcBef>
                <a:spcPts val="0"/>
              </a:spcBef>
              <a:spcAft>
                <a:spcPts val="0"/>
              </a:spcAft>
            </a:pPr>
            <a:r>
              <a:rPr lang="en-US" sz="1100">
                <a:solidFill>
                  <a:srgbClr val="000000"/>
                </a:solidFill>
                <a:effectLst/>
                <a:ea typeface="Calibri" panose="020F0502020204030204" pitchFamily="34" charset="0"/>
                <a:cs typeface="Calibri (Body)"/>
              </a:rPr>
              <a:t>Among the survey’s questions, people were asked, based upon their lived expertise, what the City’s top priorities for addressing homelessness should be over the next five years.</a:t>
            </a:r>
          </a:p>
          <a:p>
            <a:pPr marL="0" marR="0" algn="l">
              <a:spcBef>
                <a:spcPts val="1200"/>
              </a:spcBef>
              <a:spcAft>
                <a:spcPts val="0"/>
              </a:spcAft>
            </a:pPr>
            <a:r>
              <a:rPr lang="en-US" sz="1200" b="1" i="1">
                <a:solidFill>
                  <a:srgbClr val="FF5F05"/>
                </a:solidFill>
                <a:effectLst/>
                <a:latin typeface="Calibri" panose="020F0502020204030204" pitchFamily="34" charset="0"/>
                <a:ea typeface="Calibri" panose="020F0502020204030204" pitchFamily="34" charset="0"/>
                <a:cs typeface="Calibri" panose="020F0502020204030204" pitchFamily="34" charset="0"/>
              </a:rPr>
              <a:t>The top five priorities identified were:</a:t>
            </a:r>
            <a:endParaRPr lang="en-US" sz="1200">
              <a:solidFill>
                <a:srgbClr val="FF5F05"/>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600"/>
              </a:spcBef>
              <a:spcAft>
                <a:spcPts val="0"/>
              </a:spcAft>
              <a:buFont typeface="+mj-lt"/>
              <a:buAutoNum type="arabicPeriod"/>
            </a:pPr>
            <a:r>
              <a:rPr lang="en-US" sz="12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Improving housing options</a:t>
            </a:r>
          </a:p>
          <a:p>
            <a:pPr marL="342900" marR="0" lvl="0" indent="-342900">
              <a:lnSpc>
                <a:spcPct val="115000"/>
              </a:lnSpc>
              <a:spcBef>
                <a:spcPts val="600"/>
              </a:spcBef>
              <a:spcAft>
                <a:spcPts val="0"/>
              </a:spcAft>
              <a:buFont typeface="+mj-lt"/>
              <a:buAutoNum type="arabicPeriod"/>
            </a:pPr>
            <a:r>
              <a:rPr lang="en-US" sz="12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Making it easier or faster to get housing</a:t>
            </a:r>
          </a:p>
          <a:p>
            <a:pPr marL="342900" marR="0" lvl="0" indent="-342900">
              <a:lnSpc>
                <a:spcPct val="115000"/>
              </a:lnSpc>
              <a:spcBef>
                <a:spcPts val="600"/>
              </a:spcBef>
              <a:spcAft>
                <a:spcPts val="0"/>
              </a:spcAft>
              <a:buFont typeface="+mj-lt"/>
              <a:buAutoNum type="arabicPeriod"/>
            </a:pPr>
            <a:r>
              <a:rPr lang="en-US" sz="1200" b="0">
                <a:solidFill>
                  <a:srgbClr val="000000"/>
                </a:solidFill>
                <a:effectLst/>
                <a:latin typeface="Calibri" panose="020F0502020204030204" pitchFamily="34" charset="0"/>
                <a:cs typeface="Calibri" panose="020F0502020204030204" pitchFamily="34" charset="0"/>
              </a:rPr>
              <a:t>More housing options </a:t>
            </a:r>
          </a:p>
          <a:p>
            <a:pPr marL="342900" marR="0" lvl="0" indent="-342900">
              <a:lnSpc>
                <a:spcPct val="115000"/>
              </a:lnSpc>
              <a:spcBef>
                <a:spcPts val="600"/>
              </a:spcBef>
              <a:spcAft>
                <a:spcPts val="0"/>
              </a:spcAft>
              <a:buFont typeface="+mj-lt"/>
              <a:buAutoNum type="arabicPeriod"/>
            </a:pPr>
            <a:r>
              <a:rPr lang="en-US" sz="12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Improved shelter system</a:t>
            </a:r>
          </a:p>
          <a:p>
            <a:pPr marL="342900" marR="0" lvl="0" indent="-342900">
              <a:lnSpc>
                <a:spcPct val="115000"/>
              </a:lnSpc>
              <a:spcBef>
                <a:spcPts val="600"/>
              </a:spcBef>
              <a:spcAft>
                <a:spcPts val="0"/>
              </a:spcAft>
              <a:buFont typeface="+mj-lt"/>
              <a:buAutoNum type="arabicPeriod"/>
            </a:pPr>
            <a:r>
              <a:rPr lang="en-US" sz="12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Improved case management services</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2B04C4B-9D1E-41D4-95CF-9CE9E02EE738}"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732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a:spcBef>
                <a:spcPts val="0"/>
              </a:spcBef>
              <a:spcAft>
                <a:spcPts val="0"/>
              </a:spcAft>
            </a:pPr>
            <a:r>
              <a:rPr lang="en-US" sz="1100">
                <a:solidFill>
                  <a:srgbClr val="000000"/>
                </a:solidFill>
                <a:effectLst/>
                <a:ea typeface="Calibri" panose="020F0502020204030204" pitchFamily="34" charset="0"/>
                <a:cs typeface="Calibri (Body)"/>
              </a:rPr>
              <a:t>Anjali </a:t>
            </a:r>
          </a:p>
          <a:p>
            <a:pPr marR="0" algn="l">
              <a:spcBef>
                <a:spcPts val="0"/>
              </a:spcBef>
              <a:spcAft>
                <a:spcPts val="0"/>
              </a:spcAft>
            </a:pPr>
            <a:r>
              <a:rPr lang="en-US" sz="1100">
                <a:solidFill>
                  <a:srgbClr val="000000"/>
                </a:solidFill>
                <a:effectLst/>
                <a:ea typeface="Calibri" panose="020F0502020204030204" pitchFamily="34" charset="0"/>
                <a:cs typeface="Calibri (Body)"/>
              </a:rPr>
              <a:t>Among the survey’s questions, people were asked, based upon their lived expertise, what the City’s top priorities for addressing homelessness should be over the next five years.</a:t>
            </a:r>
          </a:p>
          <a:p>
            <a:pPr marL="0" marR="0" algn="l">
              <a:spcBef>
                <a:spcPts val="1200"/>
              </a:spcBef>
              <a:spcAft>
                <a:spcPts val="0"/>
              </a:spcAft>
            </a:pPr>
            <a:r>
              <a:rPr lang="en-US" sz="1200" b="1" i="1">
                <a:solidFill>
                  <a:srgbClr val="FF5F05"/>
                </a:solidFill>
                <a:effectLst/>
                <a:latin typeface="Calibri" panose="020F0502020204030204" pitchFamily="34" charset="0"/>
                <a:ea typeface="Calibri" panose="020F0502020204030204" pitchFamily="34" charset="0"/>
                <a:cs typeface="Calibri" panose="020F0502020204030204" pitchFamily="34" charset="0"/>
              </a:rPr>
              <a:t>The top five priorities identified were:</a:t>
            </a:r>
            <a:endParaRPr lang="en-US" sz="1200">
              <a:solidFill>
                <a:srgbClr val="FF5F05"/>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600"/>
              </a:spcBef>
              <a:spcAft>
                <a:spcPts val="0"/>
              </a:spcAft>
              <a:buFont typeface="+mj-lt"/>
              <a:buAutoNum type="arabicPeriod"/>
            </a:pPr>
            <a:r>
              <a:rPr lang="en-US" sz="12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Improving housing options</a:t>
            </a:r>
          </a:p>
          <a:p>
            <a:pPr marL="342900" marR="0" lvl="0" indent="-342900">
              <a:lnSpc>
                <a:spcPct val="115000"/>
              </a:lnSpc>
              <a:spcBef>
                <a:spcPts val="600"/>
              </a:spcBef>
              <a:spcAft>
                <a:spcPts val="0"/>
              </a:spcAft>
              <a:buFont typeface="+mj-lt"/>
              <a:buAutoNum type="arabicPeriod"/>
            </a:pPr>
            <a:r>
              <a:rPr lang="en-US" sz="12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Making it easier or faster to get housing</a:t>
            </a:r>
          </a:p>
          <a:p>
            <a:pPr marL="342900" marR="0" lvl="0" indent="-342900">
              <a:lnSpc>
                <a:spcPct val="115000"/>
              </a:lnSpc>
              <a:spcBef>
                <a:spcPts val="600"/>
              </a:spcBef>
              <a:spcAft>
                <a:spcPts val="0"/>
              </a:spcAft>
              <a:buFont typeface="+mj-lt"/>
              <a:buAutoNum type="arabicPeriod"/>
            </a:pPr>
            <a:r>
              <a:rPr lang="en-US" sz="1200" b="0">
                <a:solidFill>
                  <a:srgbClr val="000000"/>
                </a:solidFill>
                <a:effectLst/>
                <a:latin typeface="Calibri" panose="020F0502020204030204" pitchFamily="34" charset="0"/>
                <a:cs typeface="Calibri" panose="020F0502020204030204" pitchFamily="34" charset="0"/>
              </a:rPr>
              <a:t>More housing options </a:t>
            </a:r>
          </a:p>
          <a:p>
            <a:pPr marL="342900" marR="0" lvl="0" indent="-342900">
              <a:lnSpc>
                <a:spcPct val="115000"/>
              </a:lnSpc>
              <a:spcBef>
                <a:spcPts val="600"/>
              </a:spcBef>
              <a:spcAft>
                <a:spcPts val="0"/>
              </a:spcAft>
              <a:buFont typeface="+mj-lt"/>
              <a:buAutoNum type="arabicPeriod"/>
            </a:pPr>
            <a:r>
              <a:rPr lang="en-US" sz="12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Improved shelter system</a:t>
            </a:r>
          </a:p>
          <a:p>
            <a:pPr marL="342900" marR="0" lvl="0" indent="-342900">
              <a:lnSpc>
                <a:spcPct val="115000"/>
              </a:lnSpc>
              <a:spcBef>
                <a:spcPts val="600"/>
              </a:spcBef>
              <a:spcAft>
                <a:spcPts val="0"/>
              </a:spcAft>
              <a:buFont typeface="+mj-lt"/>
              <a:buAutoNum type="arabicPeriod"/>
            </a:pPr>
            <a:r>
              <a:rPr lang="en-US" sz="12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Improved case management services</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2B04C4B-9D1E-41D4-95CF-9CE9E02EE738}"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1886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indent="0">
              <a:buChar char="•"/>
            </a:pPr>
            <a:r>
              <a:rPr lang="en-US"/>
              <a:t>O.R.E Training Curriculum development by HSH EO </a:t>
            </a:r>
          </a:p>
          <a:p>
            <a:pPr marL="0" lvl="1" indent="0">
              <a:buChar char="•"/>
            </a:pPr>
            <a:r>
              <a:rPr lang="en-US"/>
              <a:t>Embedding Equity in Programs- Latinx Homelessness, End Trans Homelessness &amp; BIPOC Capacity building</a:t>
            </a:r>
          </a:p>
        </p:txBody>
      </p:sp>
    </p:spTree>
    <p:extLst>
      <p:ext uri="{BB962C8B-B14F-4D97-AF65-F5344CB8AC3E}">
        <p14:creationId xmlns:p14="http://schemas.microsoft.com/office/powerpoint/2010/main" val="291408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fa286ddca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fa286ddca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My Identity/My work, Diversity Celebration, HR&amp;; Listening sessions, Community events- coaching circles, Career fair/Utilizing feedback. Employee- ORE, 2517, </a:t>
            </a:r>
            <a:r>
              <a:rPr lang="en-US" err="1"/>
              <a:t>discpline</a:t>
            </a:r>
            <a:r>
              <a:rPr lang="en-US"/>
              <a:t>/</a:t>
            </a:r>
            <a:r>
              <a:rPr lang="en-US" err="1"/>
              <a:t>seperation</a:t>
            </a:r>
            <a:r>
              <a:rPr lang="en-US"/>
              <a:t>: Exit interviews, do intent of employee, HR/Equity </a:t>
            </a:r>
            <a:r>
              <a:rPr lang="en-US" err="1"/>
              <a:t>seperation</a:t>
            </a:r>
            <a:r>
              <a:rPr lang="en-US"/>
              <a:t>. Add 4 slides. Racial equity/measure success.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04C4B-9D1E-41D4-95CF-9CE9E02EE7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788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04C4B-9D1E-41D4-95CF-9CE9E02EE7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947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Provide Context for the commission to better understand the overall initiative? </a:t>
            </a:r>
            <a:endParaRPr lang="en-US">
              <a:ea typeface="Calibri"/>
              <a:cs typeface="Calibri"/>
            </a:endParaRPr>
          </a:p>
          <a:p>
            <a:endParaRPr lang="en-US">
              <a:cs typeface="Calibri"/>
            </a:endParaRPr>
          </a:p>
          <a:p>
            <a:r>
              <a:rPr lang="en-US">
                <a:cs typeface="Calibri"/>
              </a:rPr>
              <a:t>Are the commissioners on the same page in understanding ETH? </a:t>
            </a:r>
            <a:endParaRPr lang="en-US">
              <a:ea typeface="Calibri"/>
              <a:cs typeface="Calibri"/>
            </a:endParaRPr>
          </a:p>
          <a:p>
            <a:endParaRPr lang="en-US">
              <a:cs typeface="Calibri"/>
            </a:endParaRPr>
          </a:p>
          <a:p>
            <a:r>
              <a:rPr lang="en-US">
                <a:cs typeface="Calibri"/>
              </a:rPr>
              <a:t>This initiative was brought about by the mayor and the commission in 2018-2019 with the purpose of Ending TGNCI by 2027. The overall goal is to ensure this community seeks stable housing and wrap around services, access to support them in attaining stable and sustainable housing.</a:t>
            </a:r>
            <a:endParaRPr lang="en-US">
              <a:ea typeface="Calibri"/>
              <a:cs typeface="Calibri"/>
            </a:endParaRPr>
          </a:p>
          <a:p>
            <a:endParaRPr lang="en-US">
              <a:cs typeface="Calibri"/>
            </a:endParaRPr>
          </a:p>
          <a:p>
            <a:r>
              <a:rPr lang="en-US">
                <a:cs typeface="Calibri"/>
              </a:rPr>
              <a:t>Ensuring the PEH (Physical and Emotional Health) are part and parcel to this initiative the TGNCI community can thrive. </a:t>
            </a:r>
            <a:endParaRPr lang="en-US">
              <a:ea typeface="Calibri"/>
              <a:cs typeface="Calibri"/>
            </a:endParaRPr>
          </a:p>
          <a:p>
            <a:endParaRPr lang="en-US">
              <a:cs typeface="Calibri"/>
            </a:endParaRPr>
          </a:p>
          <a:p>
            <a:r>
              <a:rPr lang="en-US">
                <a:cs typeface="Calibri"/>
              </a:rPr>
              <a:t>The Equity Office tasked with overseeing the ETH, after deliberation from several departments and collaboration between  OTI, MOHCD, DPH, and HSH. The Equity Office will be driving the larger </a:t>
            </a:r>
            <a:r>
              <a:rPr lang="en-US" err="1">
                <a:cs typeface="Calibri"/>
              </a:rPr>
              <a:t>initative</a:t>
            </a:r>
            <a:r>
              <a:rPr lang="en-US">
                <a:cs typeface="Calibri"/>
              </a:rPr>
              <a:t> and updates from this point forward.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BA1C6-F972-4CEA-A4AC-976F9E04C2B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019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5DE9-B1FF-656B-9995-1C652D1A52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9C1CF5-F30F-BD0A-1624-CBE30EBCF3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040F6D-CE02-9DE3-164F-C0CFA07D7790}"/>
              </a:ext>
            </a:extLst>
          </p:cNvPr>
          <p:cNvSpPr>
            <a:spLocks noGrp="1"/>
          </p:cNvSpPr>
          <p:nvPr>
            <p:ph type="dt" sz="half" idx="10"/>
          </p:nvPr>
        </p:nvSpPr>
        <p:spPr/>
        <p:txBody>
          <a:bodyPr/>
          <a:lstStyle/>
          <a:p>
            <a:fld id="{B255A406-B351-4D81-BE88-B181A5CB3984}" type="datetimeFigureOut">
              <a:rPr lang="en-US" smtClean="0"/>
              <a:t>10/25/2023</a:t>
            </a:fld>
            <a:endParaRPr lang="en-US"/>
          </a:p>
        </p:txBody>
      </p:sp>
      <p:sp>
        <p:nvSpPr>
          <p:cNvPr id="5" name="Footer Placeholder 4">
            <a:extLst>
              <a:ext uri="{FF2B5EF4-FFF2-40B4-BE49-F238E27FC236}">
                <a16:creationId xmlns:a16="http://schemas.microsoft.com/office/drawing/2014/main" id="{8E321EB9-D7ED-A765-B96F-DDD5091E3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C205B-56D4-2B7F-EA23-440C2FB3FA58}"/>
              </a:ext>
            </a:extLst>
          </p:cNvPr>
          <p:cNvSpPr>
            <a:spLocks noGrp="1"/>
          </p:cNvSpPr>
          <p:nvPr>
            <p:ph type="sldNum" sz="quarter" idx="12"/>
          </p:nvPr>
        </p:nvSpPr>
        <p:spPr/>
        <p:txBody>
          <a:bodyPr/>
          <a:lstStyle/>
          <a:p>
            <a:fld id="{F6CBF18B-0E35-4F05-9BB7-25F3C0D4443F}" type="slidenum">
              <a:rPr lang="en-US" smtClean="0"/>
              <a:t>‹#›</a:t>
            </a:fld>
            <a:endParaRPr lang="en-US"/>
          </a:p>
        </p:txBody>
      </p:sp>
    </p:spTree>
    <p:extLst>
      <p:ext uri="{BB962C8B-B14F-4D97-AF65-F5344CB8AC3E}">
        <p14:creationId xmlns:p14="http://schemas.microsoft.com/office/powerpoint/2010/main" val="15060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55223-569A-36DD-090E-0DA262C2B2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E27AF1-25AB-47D7-D7BF-8A87AF043B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A23DD-D72F-D012-7B3D-BE17492B3F98}"/>
              </a:ext>
            </a:extLst>
          </p:cNvPr>
          <p:cNvSpPr>
            <a:spLocks noGrp="1"/>
          </p:cNvSpPr>
          <p:nvPr>
            <p:ph type="dt" sz="half" idx="10"/>
          </p:nvPr>
        </p:nvSpPr>
        <p:spPr/>
        <p:txBody>
          <a:bodyPr/>
          <a:lstStyle/>
          <a:p>
            <a:fld id="{B255A406-B351-4D81-BE88-B181A5CB3984}" type="datetimeFigureOut">
              <a:rPr lang="en-US" smtClean="0"/>
              <a:t>10/25/2023</a:t>
            </a:fld>
            <a:endParaRPr lang="en-US"/>
          </a:p>
        </p:txBody>
      </p:sp>
      <p:sp>
        <p:nvSpPr>
          <p:cNvPr id="5" name="Footer Placeholder 4">
            <a:extLst>
              <a:ext uri="{FF2B5EF4-FFF2-40B4-BE49-F238E27FC236}">
                <a16:creationId xmlns:a16="http://schemas.microsoft.com/office/drawing/2014/main" id="{C4184444-710E-7EEB-3938-136855B7B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92E7D-CD4C-4ABB-D844-E5DDFE256CCF}"/>
              </a:ext>
            </a:extLst>
          </p:cNvPr>
          <p:cNvSpPr>
            <a:spLocks noGrp="1"/>
          </p:cNvSpPr>
          <p:nvPr>
            <p:ph type="sldNum" sz="quarter" idx="12"/>
          </p:nvPr>
        </p:nvSpPr>
        <p:spPr/>
        <p:txBody>
          <a:bodyPr/>
          <a:lstStyle/>
          <a:p>
            <a:fld id="{F6CBF18B-0E35-4F05-9BB7-25F3C0D4443F}" type="slidenum">
              <a:rPr lang="en-US" smtClean="0"/>
              <a:t>‹#›</a:t>
            </a:fld>
            <a:endParaRPr lang="en-US"/>
          </a:p>
        </p:txBody>
      </p:sp>
    </p:spTree>
    <p:extLst>
      <p:ext uri="{BB962C8B-B14F-4D97-AF65-F5344CB8AC3E}">
        <p14:creationId xmlns:p14="http://schemas.microsoft.com/office/powerpoint/2010/main" val="7943035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Full">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481628"/>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General Content" type="obj">
  <p:cSld name="General Content">
    <p:spTree>
      <p:nvGrpSpPr>
        <p:cNvPr id="1" name="Shape 97"/>
        <p:cNvGrpSpPr/>
        <p:nvPr/>
      </p:nvGrpSpPr>
      <p:grpSpPr>
        <a:xfrm>
          <a:off x="0" y="0"/>
          <a:ext cx="0" cy="0"/>
          <a:chOff x="0" y="0"/>
          <a:chExt cx="0" cy="0"/>
        </a:xfrm>
      </p:grpSpPr>
      <p:pic>
        <p:nvPicPr>
          <p:cNvPr id="98" name="Google Shape;98;p180"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9" name="Google Shape;99;p1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Calibri"/>
              <a:buNone/>
              <a:defRPr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80"/>
          <p:cNvSpPr txBox="1">
            <a:spLocks noGrp="1"/>
          </p:cNvSpPr>
          <p:nvPr>
            <p:ph type="body" idx="1"/>
          </p:nvPr>
        </p:nvSpPr>
        <p:spPr>
          <a:xfrm>
            <a:off x="838200" y="1825625"/>
            <a:ext cx="10515600" cy="412599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39733274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2"/>
        <p:cNvGrpSpPr/>
        <p:nvPr/>
      </p:nvGrpSpPr>
      <p:grpSpPr>
        <a:xfrm>
          <a:off x="0" y="0"/>
          <a:ext cx="0" cy="0"/>
          <a:chOff x="0" y="0"/>
          <a:chExt cx="0" cy="0"/>
        </a:xfrm>
      </p:grpSpPr>
      <p:pic>
        <p:nvPicPr>
          <p:cNvPr id="103" name="Google Shape;103;p181"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4" name="Google Shape;104;p1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Calibri"/>
              <a:buNone/>
              <a:defRPr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81"/>
          <p:cNvSpPr txBox="1">
            <a:spLocks noGrp="1"/>
          </p:cNvSpPr>
          <p:nvPr>
            <p:ph type="body" idx="1"/>
          </p:nvPr>
        </p:nvSpPr>
        <p:spPr>
          <a:xfrm>
            <a:off x="838200" y="1825625"/>
            <a:ext cx="5181600" cy="4181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81"/>
          <p:cNvSpPr txBox="1">
            <a:spLocks noGrp="1"/>
          </p:cNvSpPr>
          <p:nvPr>
            <p:ph type="body" idx="2"/>
          </p:nvPr>
        </p:nvSpPr>
        <p:spPr>
          <a:xfrm>
            <a:off x="6172200" y="1825625"/>
            <a:ext cx="5181600" cy="4181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40371636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General Content">
  <p:cSld name="1_General Content">
    <p:spTree>
      <p:nvGrpSpPr>
        <p:cNvPr id="1" name="Shape 108"/>
        <p:cNvGrpSpPr/>
        <p:nvPr/>
      </p:nvGrpSpPr>
      <p:grpSpPr>
        <a:xfrm>
          <a:off x="0" y="0"/>
          <a:ext cx="0" cy="0"/>
          <a:chOff x="0" y="0"/>
          <a:chExt cx="0" cy="0"/>
        </a:xfrm>
      </p:grpSpPr>
      <p:pic>
        <p:nvPicPr>
          <p:cNvPr id="109" name="Google Shape;109;p182"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0" name="Google Shape;110;p1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Calibri"/>
              <a:buNone/>
              <a:defRPr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82"/>
          <p:cNvSpPr txBox="1">
            <a:spLocks noGrp="1"/>
          </p:cNvSpPr>
          <p:nvPr>
            <p:ph type="body" idx="1"/>
          </p:nvPr>
        </p:nvSpPr>
        <p:spPr>
          <a:xfrm>
            <a:off x="838200" y="1825625"/>
            <a:ext cx="10515600" cy="412599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69222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Split - Eggshell Option 1" type="secHead">
  <p:cSld name="Section Split - Eggshell Option 1">
    <p:spTree>
      <p:nvGrpSpPr>
        <p:cNvPr id="1" name="Shape 113"/>
        <p:cNvGrpSpPr/>
        <p:nvPr/>
      </p:nvGrpSpPr>
      <p:grpSpPr>
        <a:xfrm>
          <a:off x="0" y="0"/>
          <a:ext cx="0" cy="0"/>
          <a:chOff x="0" y="0"/>
          <a:chExt cx="0" cy="0"/>
        </a:xfrm>
      </p:grpSpPr>
      <p:pic>
        <p:nvPicPr>
          <p:cNvPr id="114" name="Google Shape;114;p185"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5" name="Google Shape;115;p18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8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7" name="Google Shape;117;p1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13073080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Split - Eggshell Option 2">
  <p:cSld name="Section Split - Eggshell Option 2">
    <p:spTree>
      <p:nvGrpSpPr>
        <p:cNvPr id="1" name="Shape 118"/>
        <p:cNvGrpSpPr/>
        <p:nvPr/>
      </p:nvGrpSpPr>
      <p:grpSpPr>
        <a:xfrm>
          <a:off x="0" y="0"/>
          <a:ext cx="0" cy="0"/>
          <a:chOff x="0" y="0"/>
          <a:chExt cx="0" cy="0"/>
        </a:xfrm>
      </p:grpSpPr>
      <p:pic>
        <p:nvPicPr>
          <p:cNvPr id="119" name="Google Shape;119;p191"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19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9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2" name="Google Shape;122;p1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15778409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ption 1 - City Skyline">
  <p:cSld name="Title Option 1 - City Skyline">
    <p:spTree>
      <p:nvGrpSpPr>
        <p:cNvPr id="1" name="Shape 123"/>
        <p:cNvGrpSpPr/>
        <p:nvPr/>
      </p:nvGrpSpPr>
      <p:grpSpPr>
        <a:xfrm>
          <a:off x="0" y="0"/>
          <a:ext cx="0" cy="0"/>
          <a:chOff x="0" y="0"/>
          <a:chExt cx="0" cy="0"/>
        </a:xfrm>
      </p:grpSpPr>
      <p:pic>
        <p:nvPicPr>
          <p:cNvPr id="124" name="Google Shape;124;p192"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5" name="Google Shape;125;p192"/>
          <p:cNvSpPr txBox="1">
            <a:spLocks noGrp="1"/>
          </p:cNvSpPr>
          <p:nvPr>
            <p:ph type="ctrTitle"/>
          </p:nvPr>
        </p:nvSpPr>
        <p:spPr>
          <a:xfrm>
            <a:off x="309562" y="1998595"/>
            <a:ext cx="9806590" cy="12066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Calibri"/>
              <a:buNone/>
              <a:defRPr sz="600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92"/>
          <p:cNvSpPr txBox="1">
            <a:spLocks noGrp="1"/>
          </p:cNvSpPr>
          <p:nvPr>
            <p:ph type="subTitle" idx="1"/>
          </p:nvPr>
        </p:nvSpPr>
        <p:spPr>
          <a:xfrm>
            <a:off x="309562" y="3294776"/>
            <a:ext cx="6437747" cy="4103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Font typeface="Calibri"/>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 name="Picture 1" descr="A picture containing text&#10;&#10;Description automatically generated">
            <a:extLst>
              <a:ext uri="{FF2B5EF4-FFF2-40B4-BE49-F238E27FC236}">
                <a16:creationId xmlns:a16="http://schemas.microsoft.com/office/drawing/2014/main" id="{8C7E48F6-AE37-C05A-09CE-55F23FF55F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69150"/>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ption 1 - City Skyline">
  <p:cSld name="1_Title Option 1 - City Skyline">
    <p:spTree>
      <p:nvGrpSpPr>
        <p:cNvPr id="1" name="Shape 127"/>
        <p:cNvGrpSpPr/>
        <p:nvPr/>
      </p:nvGrpSpPr>
      <p:grpSpPr>
        <a:xfrm>
          <a:off x="0" y="0"/>
          <a:ext cx="0" cy="0"/>
          <a:chOff x="0" y="0"/>
          <a:chExt cx="0" cy="0"/>
        </a:xfrm>
      </p:grpSpPr>
      <p:pic>
        <p:nvPicPr>
          <p:cNvPr id="128" name="Google Shape;128;p193"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9" name="Google Shape;129;p193"/>
          <p:cNvSpPr txBox="1">
            <a:spLocks noGrp="1"/>
          </p:cNvSpPr>
          <p:nvPr>
            <p:ph type="ctrTitle"/>
          </p:nvPr>
        </p:nvSpPr>
        <p:spPr>
          <a:xfrm>
            <a:off x="309562" y="1998595"/>
            <a:ext cx="9806590" cy="12066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Calibri"/>
              <a:buNone/>
              <a:defRPr sz="600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93"/>
          <p:cNvSpPr txBox="1">
            <a:spLocks noGrp="1"/>
          </p:cNvSpPr>
          <p:nvPr>
            <p:ph type="subTitle" idx="1"/>
          </p:nvPr>
        </p:nvSpPr>
        <p:spPr>
          <a:xfrm>
            <a:off x="309562" y="3294776"/>
            <a:ext cx="6437747" cy="4103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Font typeface="Calibri"/>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7272923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ption 2 - Sutro Tower" type="title">
  <p:cSld name="Title Option 2 - Sutro Tower">
    <p:spTree>
      <p:nvGrpSpPr>
        <p:cNvPr id="1" name="Shape 131"/>
        <p:cNvGrpSpPr/>
        <p:nvPr/>
      </p:nvGrpSpPr>
      <p:grpSpPr>
        <a:xfrm>
          <a:off x="0" y="0"/>
          <a:ext cx="0" cy="0"/>
          <a:chOff x="0" y="0"/>
          <a:chExt cx="0" cy="0"/>
        </a:xfrm>
      </p:grpSpPr>
      <p:pic>
        <p:nvPicPr>
          <p:cNvPr id="132" name="Google Shape;132;p194" descr="A picture containing diagram&#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 name="Google Shape;133;p194"/>
          <p:cNvSpPr txBox="1">
            <a:spLocks noGrp="1"/>
          </p:cNvSpPr>
          <p:nvPr>
            <p:ph type="ctrTitle"/>
          </p:nvPr>
        </p:nvSpPr>
        <p:spPr>
          <a:xfrm>
            <a:off x="309562" y="1700212"/>
            <a:ext cx="7920038" cy="20097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94"/>
          <p:cNvSpPr txBox="1">
            <a:spLocks noGrp="1"/>
          </p:cNvSpPr>
          <p:nvPr>
            <p:ph type="subTitle" idx="1"/>
          </p:nvPr>
        </p:nvSpPr>
        <p:spPr>
          <a:xfrm>
            <a:off x="309562" y="3897312"/>
            <a:ext cx="7920038" cy="90328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Font typeface="Calibri"/>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6076965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ption 3 - Houses">
  <p:cSld name="Title Option 3 - Houses">
    <p:spTree>
      <p:nvGrpSpPr>
        <p:cNvPr id="1" name="Shape 135"/>
        <p:cNvGrpSpPr/>
        <p:nvPr/>
      </p:nvGrpSpPr>
      <p:grpSpPr>
        <a:xfrm>
          <a:off x="0" y="0"/>
          <a:ext cx="0" cy="0"/>
          <a:chOff x="0" y="0"/>
          <a:chExt cx="0" cy="0"/>
        </a:xfrm>
      </p:grpSpPr>
      <p:pic>
        <p:nvPicPr>
          <p:cNvPr id="136" name="Google Shape;136;p195"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 name="Google Shape;137;p195"/>
          <p:cNvSpPr txBox="1">
            <a:spLocks noGrp="1"/>
          </p:cNvSpPr>
          <p:nvPr>
            <p:ph type="ctrTitle"/>
          </p:nvPr>
        </p:nvSpPr>
        <p:spPr>
          <a:xfrm>
            <a:off x="309562" y="1700212"/>
            <a:ext cx="7920038" cy="20097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95"/>
          <p:cNvSpPr txBox="1">
            <a:spLocks noGrp="1"/>
          </p:cNvSpPr>
          <p:nvPr>
            <p:ph type="subTitle" idx="1"/>
          </p:nvPr>
        </p:nvSpPr>
        <p:spPr>
          <a:xfrm>
            <a:off x="309562" y="3897312"/>
            <a:ext cx="7920038" cy="90328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Font typeface="Calibri"/>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9061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C7935A-1204-289D-53E9-B27B94BC3A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F1FF26-E3A6-D787-BE8D-0BC5AE3143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54A11-610D-AB82-254D-120E5EC16F65}"/>
              </a:ext>
            </a:extLst>
          </p:cNvPr>
          <p:cNvSpPr>
            <a:spLocks noGrp="1"/>
          </p:cNvSpPr>
          <p:nvPr>
            <p:ph type="dt" sz="half" idx="10"/>
          </p:nvPr>
        </p:nvSpPr>
        <p:spPr/>
        <p:txBody>
          <a:bodyPr/>
          <a:lstStyle/>
          <a:p>
            <a:fld id="{B255A406-B351-4D81-BE88-B181A5CB3984}" type="datetimeFigureOut">
              <a:rPr lang="en-US" smtClean="0"/>
              <a:t>10/25/2023</a:t>
            </a:fld>
            <a:endParaRPr lang="en-US"/>
          </a:p>
        </p:txBody>
      </p:sp>
      <p:sp>
        <p:nvSpPr>
          <p:cNvPr id="5" name="Footer Placeholder 4">
            <a:extLst>
              <a:ext uri="{FF2B5EF4-FFF2-40B4-BE49-F238E27FC236}">
                <a16:creationId xmlns:a16="http://schemas.microsoft.com/office/drawing/2014/main" id="{7E7A6B13-FB46-1F83-E06A-86FC7369C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BAED4-3AFD-1F2B-6FC7-A964E4CE4D3C}"/>
              </a:ext>
            </a:extLst>
          </p:cNvPr>
          <p:cNvSpPr>
            <a:spLocks noGrp="1"/>
          </p:cNvSpPr>
          <p:nvPr>
            <p:ph type="sldNum" sz="quarter" idx="12"/>
          </p:nvPr>
        </p:nvSpPr>
        <p:spPr/>
        <p:txBody>
          <a:bodyPr/>
          <a:lstStyle/>
          <a:p>
            <a:fld id="{F6CBF18B-0E35-4F05-9BB7-25F3C0D4443F}" type="slidenum">
              <a:rPr lang="en-US" smtClean="0"/>
              <a:t>‹#›</a:t>
            </a:fld>
            <a:endParaRPr lang="en-US"/>
          </a:p>
        </p:txBody>
      </p:sp>
    </p:spTree>
    <p:extLst>
      <p:ext uri="{BB962C8B-B14F-4D97-AF65-F5344CB8AC3E}">
        <p14:creationId xmlns:p14="http://schemas.microsoft.com/office/powerpoint/2010/main" val="17190445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9"/>
        <p:cNvGrpSpPr/>
        <p:nvPr/>
      </p:nvGrpSpPr>
      <p:grpSpPr>
        <a:xfrm>
          <a:off x="0" y="0"/>
          <a:ext cx="0" cy="0"/>
          <a:chOff x="0" y="0"/>
          <a:chExt cx="0" cy="0"/>
        </a:xfrm>
      </p:grpSpPr>
      <p:pic>
        <p:nvPicPr>
          <p:cNvPr id="140" name="Google Shape;140;p196"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1" name="Google Shape;141;p19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Calibri"/>
              <a:buNone/>
              <a:defRPr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9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Font typeface="Calibri"/>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3" name="Google Shape;143;p196"/>
          <p:cNvSpPr txBox="1">
            <a:spLocks noGrp="1"/>
          </p:cNvSpPr>
          <p:nvPr>
            <p:ph type="body" idx="2"/>
          </p:nvPr>
        </p:nvSpPr>
        <p:spPr>
          <a:xfrm>
            <a:off x="839788" y="2505075"/>
            <a:ext cx="5157787" cy="348582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19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Font typeface="Calibri"/>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5" name="Google Shape;145;p196"/>
          <p:cNvSpPr txBox="1">
            <a:spLocks noGrp="1"/>
          </p:cNvSpPr>
          <p:nvPr>
            <p:ph type="body" idx="4"/>
          </p:nvPr>
        </p:nvSpPr>
        <p:spPr>
          <a:xfrm>
            <a:off x="6172200" y="2505075"/>
            <a:ext cx="5183188" cy="348582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1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26837226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ntent - Image or Table" type="blank">
  <p:cSld name="Content - Image or Table">
    <p:spTree>
      <p:nvGrpSpPr>
        <p:cNvPr id="1" name="Shape 147"/>
        <p:cNvGrpSpPr/>
        <p:nvPr/>
      </p:nvGrpSpPr>
      <p:grpSpPr>
        <a:xfrm>
          <a:off x="0" y="0"/>
          <a:ext cx="0" cy="0"/>
          <a:chOff x="0" y="0"/>
          <a:chExt cx="0" cy="0"/>
        </a:xfrm>
      </p:grpSpPr>
      <p:pic>
        <p:nvPicPr>
          <p:cNvPr id="148" name="Google Shape;148;p197"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9" name="Google Shape;149;p1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34250934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Picture or graphic with title" type="titleOnly">
  <p:cSld name="Picture or graphic with title">
    <p:spTree>
      <p:nvGrpSpPr>
        <p:cNvPr id="1" name="Shape 150"/>
        <p:cNvGrpSpPr/>
        <p:nvPr/>
      </p:nvGrpSpPr>
      <p:grpSpPr>
        <a:xfrm>
          <a:off x="0" y="0"/>
          <a:ext cx="0" cy="0"/>
          <a:chOff x="0" y="0"/>
          <a:chExt cx="0" cy="0"/>
        </a:xfrm>
      </p:grpSpPr>
      <p:pic>
        <p:nvPicPr>
          <p:cNvPr id="151" name="Google Shape;151;p198"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2" name="Google Shape;152;p1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Calibri"/>
              <a:buNone/>
              <a:defRPr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39482693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Split - White Option 1">
  <p:cSld name="Section Split - White Option 1">
    <p:spTree>
      <p:nvGrpSpPr>
        <p:cNvPr id="1" name="Shape 154"/>
        <p:cNvGrpSpPr/>
        <p:nvPr/>
      </p:nvGrpSpPr>
      <p:grpSpPr>
        <a:xfrm>
          <a:off x="0" y="0"/>
          <a:ext cx="0" cy="0"/>
          <a:chOff x="0" y="0"/>
          <a:chExt cx="0" cy="0"/>
        </a:xfrm>
      </p:grpSpPr>
      <p:pic>
        <p:nvPicPr>
          <p:cNvPr id="155" name="Google Shape;155;p199"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6" name="Google Shape;156;p19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Calibri"/>
              <a:buNone/>
              <a:defRPr sz="60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9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98989"/>
              </a:buClr>
              <a:buSzPts val="2400"/>
              <a:buFont typeface="Calibri"/>
              <a:buNone/>
              <a:defRPr sz="2400">
                <a:solidFill>
                  <a:srgbClr val="898989"/>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8" name="Google Shape;158;p1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30807698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Split - White Option 2">
  <p:cSld name="Section Split - White Option 2">
    <p:spTree>
      <p:nvGrpSpPr>
        <p:cNvPr id="1" name="Shape 159"/>
        <p:cNvGrpSpPr/>
        <p:nvPr/>
      </p:nvGrpSpPr>
      <p:grpSpPr>
        <a:xfrm>
          <a:off x="0" y="0"/>
          <a:ext cx="0" cy="0"/>
          <a:chOff x="0" y="0"/>
          <a:chExt cx="0" cy="0"/>
        </a:xfrm>
      </p:grpSpPr>
      <p:pic>
        <p:nvPicPr>
          <p:cNvPr id="160" name="Google Shape;160;p200"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1" name="Google Shape;161;p20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Calibri"/>
              <a:buNone/>
              <a:defRPr sz="60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0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98989"/>
              </a:buClr>
              <a:buSzPts val="2400"/>
              <a:buFont typeface="Calibri"/>
              <a:buNone/>
              <a:defRPr sz="2400">
                <a:solidFill>
                  <a:srgbClr val="898989"/>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3" name="Google Shape;163;p2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34695138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nclusion Slide - Option 1">
  <p:cSld name="Conclusion Slide - Option 1">
    <p:spTree>
      <p:nvGrpSpPr>
        <p:cNvPr id="1" name="Shape 164"/>
        <p:cNvGrpSpPr/>
        <p:nvPr/>
      </p:nvGrpSpPr>
      <p:grpSpPr>
        <a:xfrm>
          <a:off x="0" y="0"/>
          <a:ext cx="0" cy="0"/>
          <a:chOff x="0" y="0"/>
          <a:chExt cx="0" cy="0"/>
        </a:xfrm>
      </p:grpSpPr>
      <p:pic>
        <p:nvPicPr>
          <p:cNvPr id="165" name="Google Shape;165;p20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6" name="Google Shape;166;p201"/>
          <p:cNvSpPr txBox="1"/>
          <p:nvPr/>
        </p:nvSpPr>
        <p:spPr>
          <a:xfrm>
            <a:off x="720725" y="6297613"/>
            <a:ext cx="10737850"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Learn: hsh.sfgov.org    |    Like: @SanFranciscoHSH    |    Follow: @SF_HSH</a:t>
            </a:r>
            <a:endParaRPr sz="1400" b="0" i="0" u="none" strike="noStrike" cap="none">
              <a:solidFill>
                <a:srgbClr val="000000"/>
              </a:solidFill>
              <a:latin typeface="Arial"/>
              <a:ea typeface="Arial"/>
              <a:cs typeface="Arial"/>
              <a:sym typeface="Arial"/>
            </a:endParaRPr>
          </a:p>
        </p:txBody>
      </p:sp>
      <p:sp>
        <p:nvSpPr>
          <p:cNvPr id="167" name="Google Shape;167;p20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0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A5A5A5"/>
              </a:buClr>
              <a:buSzPts val="2400"/>
              <a:buFont typeface="Calibri"/>
              <a:buNone/>
              <a:defRPr sz="2400">
                <a:solidFill>
                  <a:srgbClr val="A5A5A5"/>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3638751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nclusion Slide - Option 2">
  <p:cSld name="Conclusion Slide - Option 2">
    <p:spTree>
      <p:nvGrpSpPr>
        <p:cNvPr id="1" name="Shape 169"/>
        <p:cNvGrpSpPr/>
        <p:nvPr/>
      </p:nvGrpSpPr>
      <p:grpSpPr>
        <a:xfrm>
          <a:off x="0" y="0"/>
          <a:ext cx="0" cy="0"/>
          <a:chOff x="0" y="0"/>
          <a:chExt cx="0" cy="0"/>
        </a:xfrm>
      </p:grpSpPr>
      <p:pic>
        <p:nvPicPr>
          <p:cNvPr id="170" name="Google Shape;170;p114"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1" name="Google Shape;171;p1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1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3" name="Google Shape;173;p114"/>
          <p:cNvSpPr txBox="1"/>
          <p:nvPr/>
        </p:nvSpPr>
        <p:spPr>
          <a:xfrm>
            <a:off x="720725" y="6297613"/>
            <a:ext cx="10737850"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Learn: hsh.sfgov.org    |    Like: @SanFranciscoHSH    |    Follow: @SF_HSH</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619480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74"/>
        <p:cNvGrpSpPr/>
        <p:nvPr/>
      </p:nvGrpSpPr>
      <p:grpSpPr>
        <a:xfrm>
          <a:off x="0" y="0"/>
          <a:ext cx="0" cy="0"/>
          <a:chOff x="0" y="0"/>
          <a:chExt cx="0" cy="0"/>
        </a:xfrm>
      </p:grpSpPr>
      <p:sp>
        <p:nvSpPr>
          <p:cNvPr id="175" name="Google Shape;175;p1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19896002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sp>
        <p:nvSpPr>
          <p:cNvPr id="178" name="Google Shape;178;p1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Calibri"/>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0" name="Google Shape;180;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1032274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Full">
  <p:cSld name="Blank Full">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285041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ption 1 - City Skylin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DE7A5F4B-B49A-4398-88C9-E4DDFD540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A6984EF-65BF-4D20-BA95-36FEE90CA354}"/>
              </a:ext>
            </a:extLst>
          </p:cNvPr>
          <p:cNvSpPr>
            <a:spLocks noGrp="1"/>
          </p:cNvSpPr>
          <p:nvPr>
            <p:ph type="ctrTitle"/>
          </p:nvPr>
        </p:nvSpPr>
        <p:spPr>
          <a:xfrm>
            <a:off x="309562" y="1998595"/>
            <a:ext cx="9806590" cy="1206617"/>
          </a:xfrm>
        </p:spPr>
        <p:txBody>
          <a:bodyPr anchor="b"/>
          <a:lstStyle>
            <a:lvl1pPr algn="l">
              <a:defRPr sz="6000">
                <a:solidFill>
                  <a:schemeClr val="accent1"/>
                </a:solidFill>
                <a:latin typeface="+mn-lt"/>
              </a:defRPr>
            </a:lvl1pPr>
          </a:lstStyle>
          <a:p>
            <a:r>
              <a:rPr lang="en-US"/>
              <a:t>Click to edit Master title style</a:t>
            </a:r>
          </a:p>
        </p:txBody>
      </p:sp>
      <p:sp>
        <p:nvSpPr>
          <p:cNvPr id="11" name="Subtitle 2">
            <a:extLst>
              <a:ext uri="{FF2B5EF4-FFF2-40B4-BE49-F238E27FC236}">
                <a16:creationId xmlns:a16="http://schemas.microsoft.com/office/drawing/2014/main" id="{F2AB3F0E-4FDF-4719-8958-901B6D27A392}"/>
              </a:ext>
            </a:extLst>
          </p:cNvPr>
          <p:cNvSpPr>
            <a:spLocks noGrp="1"/>
          </p:cNvSpPr>
          <p:nvPr>
            <p:ph type="subTitle" idx="1"/>
          </p:nvPr>
        </p:nvSpPr>
        <p:spPr>
          <a:xfrm>
            <a:off x="309562" y="3294776"/>
            <a:ext cx="6437747" cy="41033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41711597"/>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ption 1 - City Skylin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DE7A5F4B-B49A-4398-88C9-E4DDFD540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A6984EF-65BF-4D20-BA95-36FEE90CA354}"/>
              </a:ext>
            </a:extLst>
          </p:cNvPr>
          <p:cNvSpPr>
            <a:spLocks noGrp="1"/>
          </p:cNvSpPr>
          <p:nvPr>
            <p:ph type="ctrTitle"/>
          </p:nvPr>
        </p:nvSpPr>
        <p:spPr>
          <a:xfrm>
            <a:off x="309562" y="1998595"/>
            <a:ext cx="9806590" cy="1206617"/>
          </a:xfrm>
        </p:spPr>
        <p:txBody>
          <a:bodyPr anchor="b"/>
          <a:lstStyle>
            <a:lvl1pPr algn="l">
              <a:defRPr sz="6000">
                <a:solidFill>
                  <a:schemeClr val="accent1"/>
                </a:solidFill>
                <a:latin typeface="+mn-lt"/>
              </a:defRPr>
            </a:lvl1pPr>
          </a:lstStyle>
          <a:p>
            <a:r>
              <a:rPr lang="en-US"/>
              <a:t>Click to edit Master title style</a:t>
            </a:r>
          </a:p>
        </p:txBody>
      </p:sp>
      <p:sp>
        <p:nvSpPr>
          <p:cNvPr id="11" name="Subtitle 2">
            <a:extLst>
              <a:ext uri="{FF2B5EF4-FFF2-40B4-BE49-F238E27FC236}">
                <a16:creationId xmlns:a16="http://schemas.microsoft.com/office/drawing/2014/main" id="{F2AB3F0E-4FDF-4719-8958-901B6D27A392}"/>
              </a:ext>
            </a:extLst>
          </p:cNvPr>
          <p:cNvSpPr>
            <a:spLocks noGrp="1"/>
          </p:cNvSpPr>
          <p:nvPr>
            <p:ph type="subTitle" idx="1"/>
          </p:nvPr>
        </p:nvSpPr>
        <p:spPr>
          <a:xfrm>
            <a:off x="309562" y="3294776"/>
            <a:ext cx="6437747" cy="41033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630414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Option 2 - Sutro Tower">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DE83F02C-2E88-48FB-9E0F-BEC9A8704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24B581-88A8-415B-95EF-03F6E84972B3}"/>
              </a:ext>
            </a:extLst>
          </p:cNvPr>
          <p:cNvSpPr>
            <a:spLocks noGrp="1"/>
          </p:cNvSpPr>
          <p:nvPr>
            <p:ph type="ctrTitle"/>
          </p:nvPr>
        </p:nvSpPr>
        <p:spPr>
          <a:xfrm>
            <a:off x="309562" y="1700212"/>
            <a:ext cx="7920038" cy="2009775"/>
          </a:xfrm>
        </p:spPr>
        <p:txBody>
          <a:bodyPr anchor="b"/>
          <a:lstStyle>
            <a:lvl1pPr algn="l">
              <a:defRPr sz="600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76A6830B-AD03-4F7D-952E-6FBDCD420639}"/>
              </a:ext>
            </a:extLst>
          </p:cNvPr>
          <p:cNvSpPr>
            <a:spLocks noGrp="1"/>
          </p:cNvSpPr>
          <p:nvPr>
            <p:ph type="subTitle" idx="1"/>
          </p:nvPr>
        </p:nvSpPr>
        <p:spPr>
          <a:xfrm>
            <a:off x="309562" y="3897312"/>
            <a:ext cx="7920038" cy="90328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906888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Option 3 - Houses">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28901AB-4791-4A6D-A222-992107F90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24B581-88A8-415B-95EF-03F6E84972B3}"/>
              </a:ext>
            </a:extLst>
          </p:cNvPr>
          <p:cNvSpPr>
            <a:spLocks noGrp="1"/>
          </p:cNvSpPr>
          <p:nvPr>
            <p:ph type="ctrTitle"/>
          </p:nvPr>
        </p:nvSpPr>
        <p:spPr>
          <a:xfrm>
            <a:off x="309562" y="1700212"/>
            <a:ext cx="7920038" cy="2009775"/>
          </a:xfrm>
        </p:spPr>
        <p:txBody>
          <a:bodyPr anchor="b"/>
          <a:lstStyle>
            <a:lvl1pPr algn="l">
              <a:defRPr sz="600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76A6830B-AD03-4F7D-952E-6FBDCD420639}"/>
              </a:ext>
            </a:extLst>
          </p:cNvPr>
          <p:cNvSpPr>
            <a:spLocks noGrp="1"/>
          </p:cNvSpPr>
          <p:nvPr>
            <p:ph type="subTitle" idx="1"/>
          </p:nvPr>
        </p:nvSpPr>
        <p:spPr>
          <a:xfrm>
            <a:off x="309562" y="3897312"/>
            <a:ext cx="7920038" cy="90328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055051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C47CFBE-A8B0-4D53-8C65-99EB1845E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165934-3E73-4980-8744-FEF20D34B86E}"/>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C3D6F95-8962-4378-B5B2-1D5D46D76033}"/>
              </a:ext>
            </a:extLst>
          </p:cNvPr>
          <p:cNvSpPr>
            <a:spLocks noGrp="1"/>
          </p:cNvSpPr>
          <p:nvPr>
            <p:ph idx="1" hasCustomPrompt="1"/>
          </p:nvPr>
        </p:nvSpPr>
        <p:spPr>
          <a:xfrm>
            <a:off x="838200" y="1825625"/>
            <a:ext cx="10515600" cy="4125996"/>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8C37408-A407-4859-A30E-3C52A28E646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5465803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1B9AF1A-6D0D-4833-9E54-0F069DDEC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BC4201-0BCE-4228-92CC-D724F7EDA7CD}"/>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F80DC0CA-1C3A-479E-A9FF-6FAC957F2971}"/>
              </a:ext>
            </a:extLst>
          </p:cNvPr>
          <p:cNvSpPr>
            <a:spLocks noGrp="1"/>
          </p:cNvSpPr>
          <p:nvPr>
            <p:ph sz="half" idx="1" hasCustomPrompt="1"/>
          </p:nvPr>
        </p:nvSpPr>
        <p:spPr>
          <a:xfrm>
            <a:off x="838200" y="1825625"/>
            <a:ext cx="5181600" cy="4181037"/>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008D99-0BB0-4E8E-B4B0-36374D330C2F}"/>
              </a:ext>
            </a:extLst>
          </p:cNvPr>
          <p:cNvSpPr>
            <a:spLocks noGrp="1"/>
          </p:cNvSpPr>
          <p:nvPr>
            <p:ph sz="half" idx="2" hasCustomPrompt="1"/>
          </p:nvPr>
        </p:nvSpPr>
        <p:spPr>
          <a:xfrm>
            <a:off x="6172200" y="1825625"/>
            <a:ext cx="5181600" cy="4181037"/>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437E8F06-5F98-4FF7-8448-3106144EF9E3}"/>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9784771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23504E0B-92BA-43C7-BA24-613F3241C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F9DB84-E683-4722-99A1-236C58F1E1CC}"/>
              </a:ext>
            </a:extLst>
          </p:cNvPr>
          <p:cNvSpPr>
            <a:spLocks noGrp="1"/>
          </p:cNvSpPr>
          <p:nvPr>
            <p:ph type="title"/>
          </p:nvPr>
        </p:nvSpPr>
        <p:spPr>
          <a:xfrm>
            <a:off x="839788" y="365125"/>
            <a:ext cx="10515600" cy="1325563"/>
          </a:xfrm>
        </p:spPr>
        <p:txBody>
          <a:bodyPr/>
          <a:lstStyle>
            <a:lvl1pPr>
              <a:defRPr b="1">
                <a:solidFill>
                  <a:schemeClr val="accent1"/>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B1D25B6D-C186-415C-BF0C-E0221885A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9F7449-7582-4A99-8E2C-26F61C43C454}"/>
              </a:ext>
            </a:extLst>
          </p:cNvPr>
          <p:cNvSpPr>
            <a:spLocks noGrp="1"/>
          </p:cNvSpPr>
          <p:nvPr>
            <p:ph sz="half" idx="2" hasCustomPrompt="1"/>
          </p:nvPr>
        </p:nvSpPr>
        <p:spPr>
          <a:xfrm>
            <a:off x="839788" y="2505075"/>
            <a:ext cx="5157787" cy="3485822"/>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68BFB-F926-41B8-B2D4-6CF00863F4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F20256-DAE2-4429-8B69-A6E608A18CDB}"/>
              </a:ext>
            </a:extLst>
          </p:cNvPr>
          <p:cNvSpPr>
            <a:spLocks noGrp="1"/>
          </p:cNvSpPr>
          <p:nvPr>
            <p:ph sz="quarter" idx="4" hasCustomPrompt="1"/>
          </p:nvPr>
        </p:nvSpPr>
        <p:spPr>
          <a:xfrm>
            <a:off x="6172200" y="2505075"/>
            <a:ext cx="5183188" cy="3485822"/>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D7CED58-B406-416E-A0DD-9C6496BEA132}"/>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40450403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Content - Image or Tabl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7F40200F-5F5F-4B65-9D9B-935EDE381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5">
            <a:extLst>
              <a:ext uri="{FF2B5EF4-FFF2-40B4-BE49-F238E27FC236}">
                <a16:creationId xmlns:a16="http://schemas.microsoft.com/office/drawing/2014/main" id="{76A91F63-7B4F-437B-B003-EB9255D580AA}"/>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4845778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Picture or graphic with title">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E08934FF-9842-468C-B139-151F0FEFF0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8E7EC2-1A48-4E25-9701-9830BC603C94}"/>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6" name="Slide Number Placeholder 5">
            <a:extLst>
              <a:ext uri="{FF2B5EF4-FFF2-40B4-BE49-F238E27FC236}">
                <a16:creationId xmlns:a16="http://schemas.microsoft.com/office/drawing/2014/main" id="{517E8902-D1AC-4016-8B78-C7D61DC54062}"/>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3127519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Split - Eggshell Option 1">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ED217F82-3680-4181-ACBE-92E5D79A1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FBF622CA-137A-4391-8E5B-8951A51ED91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8968909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Split - Eggshell Option 2">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8672269-17EF-49D7-BD27-1D0F5E2BBF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E04E46FB-1C14-4297-8971-39813FEC77A9}"/>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548822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ption 1 - City Skylin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DE7A5F4B-B49A-4398-88C9-E4DDFD540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A6984EF-65BF-4D20-BA95-36FEE90CA354}"/>
              </a:ext>
            </a:extLst>
          </p:cNvPr>
          <p:cNvSpPr>
            <a:spLocks noGrp="1"/>
          </p:cNvSpPr>
          <p:nvPr>
            <p:ph type="ctrTitle"/>
          </p:nvPr>
        </p:nvSpPr>
        <p:spPr>
          <a:xfrm>
            <a:off x="309562" y="1998597"/>
            <a:ext cx="9806591" cy="1206617"/>
          </a:xfrm>
        </p:spPr>
        <p:txBody>
          <a:bodyPr anchor="b"/>
          <a:lstStyle>
            <a:lvl1pPr algn="l">
              <a:defRPr sz="6000">
                <a:solidFill>
                  <a:schemeClr val="accent1"/>
                </a:solidFill>
                <a:latin typeface="+mn-lt"/>
              </a:defRPr>
            </a:lvl1pPr>
          </a:lstStyle>
          <a:p>
            <a:r>
              <a:rPr lang="en-US"/>
              <a:t>Click to edit Master title style</a:t>
            </a:r>
          </a:p>
        </p:txBody>
      </p:sp>
      <p:sp>
        <p:nvSpPr>
          <p:cNvPr id="11" name="Subtitle 2">
            <a:extLst>
              <a:ext uri="{FF2B5EF4-FFF2-40B4-BE49-F238E27FC236}">
                <a16:creationId xmlns:a16="http://schemas.microsoft.com/office/drawing/2014/main" id="{F2AB3F0E-4FDF-4719-8958-901B6D27A392}"/>
              </a:ext>
            </a:extLst>
          </p:cNvPr>
          <p:cNvSpPr>
            <a:spLocks noGrp="1"/>
          </p:cNvSpPr>
          <p:nvPr>
            <p:ph type="subTitle" idx="1"/>
          </p:nvPr>
        </p:nvSpPr>
        <p:spPr>
          <a:xfrm>
            <a:off x="309563" y="3294778"/>
            <a:ext cx="6437747" cy="41033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879666818"/>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Split - White Option 1">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F0E45750-7EF8-4EED-B359-F75DFA09C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Slide Number Placeholder 5">
            <a:extLst>
              <a:ext uri="{FF2B5EF4-FFF2-40B4-BE49-F238E27FC236}">
                <a16:creationId xmlns:a16="http://schemas.microsoft.com/office/drawing/2014/main" id="{3C58F84C-289E-42F6-8734-38ACF462E3B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804143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Split - White Option 2">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498230E-B396-422A-AFD5-C621F5418F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99F37EE0-843A-4089-9EF6-DF7652BCC200}"/>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42569399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clusion Slide -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A2DDC-51D0-4F7D-BEB3-013FB174AA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A91A652-ACAA-468F-84CE-B8B0224D9A3F}"/>
              </a:ext>
            </a:extLst>
          </p:cNvPr>
          <p:cNvSpPr txBox="1"/>
          <p:nvPr userDrawn="1"/>
        </p:nvSpPr>
        <p:spPr>
          <a:xfrm>
            <a:off x="720725" y="6297613"/>
            <a:ext cx="10737850" cy="430887"/>
          </a:xfrm>
          <a:prstGeom prst="rect">
            <a:avLst/>
          </a:prstGeom>
          <a:noFill/>
        </p:spPr>
        <p:txBody>
          <a:bodyPr wrap="square" rtlCol="0">
            <a:spAutoFit/>
          </a:bodyPr>
          <a:lstStyle/>
          <a:p>
            <a:pPr algn="ctr"/>
            <a:r>
              <a:rPr lang="en-US" sz="2200">
                <a:solidFill>
                  <a:schemeClr val="bg1"/>
                </a:solidFill>
              </a:rPr>
              <a:t>Learn: hsh.sfgov.org    |    Like: @SanFranciscoHSH    |    Follow: @SF_HSH</a:t>
            </a:r>
          </a:p>
        </p:txBody>
      </p:sp>
      <p:sp>
        <p:nvSpPr>
          <p:cNvPr id="13" name="Title 1">
            <a:extLst>
              <a:ext uri="{FF2B5EF4-FFF2-40B4-BE49-F238E27FC236}">
                <a16:creationId xmlns:a16="http://schemas.microsoft.com/office/drawing/2014/main" id="{E6C90603-1797-4CF8-95C4-F09C22BA6BA6}"/>
              </a:ext>
            </a:extLst>
          </p:cNvPr>
          <p:cNvSpPr>
            <a:spLocks noGrp="1"/>
          </p:cNvSpPr>
          <p:nvPr>
            <p:ph type="title"/>
          </p:nvPr>
        </p:nvSpPr>
        <p:spPr>
          <a:xfrm>
            <a:off x="831850" y="1709738"/>
            <a:ext cx="10515600" cy="2852737"/>
          </a:xfrm>
        </p:spPr>
        <p:txBody>
          <a:bodyPr anchor="b"/>
          <a:lstStyle>
            <a:lvl1pPr algn="ctr">
              <a:defRPr sz="6000">
                <a:solidFill>
                  <a:schemeClr val="tx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E618C6C0-00F9-4440-8C1D-6C4E2444AF5A}"/>
              </a:ext>
            </a:extLst>
          </p:cNvPr>
          <p:cNvSpPr>
            <a:spLocks noGrp="1"/>
          </p:cNvSpPr>
          <p:nvPr>
            <p:ph type="body" idx="1"/>
          </p:nvPr>
        </p:nvSpPr>
        <p:spPr>
          <a:xfrm>
            <a:off x="831850" y="4589463"/>
            <a:ext cx="10515600" cy="1500187"/>
          </a:xfrm>
        </p:spPr>
        <p:txBody>
          <a:bodyPr/>
          <a:lstStyle>
            <a:lvl1pPr marL="0" indent="0" algn="ctr">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69690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Conclusion Slide - Option 2">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2A693D45-BF53-4FA6-8F1C-9E8BCE7E4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04D7D53F-854C-4432-8C5D-0984F025CAB4}"/>
              </a:ext>
            </a:extLst>
          </p:cNvPr>
          <p:cNvSpPr txBox="1"/>
          <p:nvPr userDrawn="1"/>
        </p:nvSpPr>
        <p:spPr>
          <a:xfrm>
            <a:off x="720725" y="6297613"/>
            <a:ext cx="10737850" cy="430887"/>
          </a:xfrm>
          <a:prstGeom prst="rect">
            <a:avLst/>
          </a:prstGeom>
          <a:noFill/>
        </p:spPr>
        <p:txBody>
          <a:bodyPr wrap="square" rtlCol="0">
            <a:spAutoFit/>
          </a:bodyPr>
          <a:lstStyle/>
          <a:p>
            <a:pPr algn="ctr"/>
            <a:r>
              <a:rPr lang="en-US" sz="2200">
                <a:solidFill>
                  <a:schemeClr val="bg1"/>
                </a:solidFill>
              </a:rPr>
              <a:t>Learn: hsh.sfgov.org    |    Like: @SanFranciscoHSH    |    Follow: @SF_HSH</a:t>
            </a:r>
          </a:p>
        </p:txBody>
      </p:sp>
    </p:spTree>
    <p:extLst>
      <p:ext uri="{BB962C8B-B14F-4D97-AF65-F5344CB8AC3E}">
        <p14:creationId xmlns:p14="http://schemas.microsoft.com/office/powerpoint/2010/main" val="35326291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6" name="Slide Number Placeholder 5">
            <a:extLst>
              <a:ext uri="{FF2B5EF4-FFF2-40B4-BE49-F238E27FC236}">
                <a16:creationId xmlns:a16="http://schemas.microsoft.com/office/drawing/2014/main" id="{C2190CC5-5EBB-447F-AF8C-7EFF0F221298}"/>
              </a:ext>
            </a:extLst>
          </p:cNvPr>
          <p:cNvSpPr>
            <a:spLocks noGrp="1"/>
          </p:cNvSpPr>
          <p:nvPr>
            <p:ph type="sldNum" sz="quarter" idx="12"/>
          </p:nvPr>
        </p:nvSpPr>
        <p:spPr/>
        <p:txBody>
          <a:bodyPr/>
          <a:lstStyle>
            <a:lvl1pPr>
              <a:defRPr>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6420526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C2190CC5-5EBB-447F-AF8C-7EFF0F221298}"/>
              </a:ext>
            </a:extLst>
          </p:cNvPr>
          <p:cNvSpPr>
            <a:spLocks noGrp="1"/>
          </p:cNvSpPr>
          <p:nvPr>
            <p:ph type="sldNum" sz="quarter" idx="12"/>
          </p:nvPr>
        </p:nvSpPr>
        <p:spPr/>
        <p:txBody>
          <a:bodyPr/>
          <a:lstStyle>
            <a:lvl1pPr>
              <a:defRPr>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3574543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Full">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6274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14" name="Google Shape;14;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2400">
                <a:solidFill>
                  <a:schemeClr val="lt1"/>
                </a:solidFill>
              </a:defRPr>
            </a:lvl2pPr>
            <a:lvl3pPr lvl="2">
              <a:lnSpc>
                <a:spcPct val="100000"/>
              </a:lnSpc>
              <a:spcBef>
                <a:spcPts val="0"/>
              </a:spcBef>
              <a:spcAft>
                <a:spcPts val="0"/>
              </a:spcAft>
              <a:buClr>
                <a:schemeClr val="lt1"/>
              </a:buClr>
              <a:buSzPts val="1800"/>
              <a:buNone/>
              <a:defRPr sz="2400">
                <a:solidFill>
                  <a:schemeClr val="lt1"/>
                </a:solidFill>
              </a:defRPr>
            </a:lvl3pPr>
            <a:lvl4pPr lvl="3">
              <a:lnSpc>
                <a:spcPct val="100000"/>
              </a:lnSpc>
              <a:spcBef>
                <a:spcPts val="0"/>
              </a:spcBef>
              <a:spcAft>
                <a:spcPts val="0"/>
              </a:spcAft>
              <a:buClr>
                <a:schemeClr val="lt1"/>
              </a:buClr>
              <a:buSzPts val="1800"/>
              <a:buNone/>
              <a:defRPr sz="2400">
                <a:solidFill>
                  <a:schemeClr val="lt1"/>
                </a:solidFill>
              </a:defRPr>
            </a:lvl4pPr>
            <a:lvl5pPr lvl="4">
              <a:lnSpc>
                <a:spcPct val="100000"/>
              </a:lnSpc>
              <a:spcBef>
                <a:spcPts val="0"/>
              </a:spcBef>
              <a:spcAft>
                <a:spcPts val="0"/>
              </a:spcAft>
              <a:buClr>
                <a:schemeClr val="lt1"/>
              </a:buClr>
              <a:buSzPts val="1800"/>
              <a:buNone/>
              <a:defRPr sz="2400">
                <a:solidFill>
                  <a:schemeClr val="lt1"/>
                </a:solidFill>
              </a:defRPr>
            </a:lvl5pPr>
            <a:lvl6pPr lvl="5">
              <a:lnSpc>
                <a:spcPct val="100000"/>
              </a:lnSpc>
              <a:spcBef>
                <a:spcPts val="0"/>
              </a:spcBef>
              <a:spcAft>
                <a:spcPts val="0"/>
              </a:spcAft>
              <a:buClr>
                <a:schemeClr val="lt1"/>
              </a:buClr>
              <a:buSzPts val="1800"/>
              <a:buNone/>
              <a:defRPr sz="2400">
                <a:solidFill>
                  <a:schemeClr val="lt1"/>
                </a:solidFill>
              </a:defRPr>
            </a:lvl6pPr>
            <a:lvl7pPr lvl="6">
              <a:lnSpc>
                <a:spcPct val="100000"/>
              </a:lnSpc>
              <a:spcBef>
                <a:spcPts val="0"/>
              </a:spcBef>
              <a:spcAft>
                <a:spcPts val="0"/>
              </a:spcAft>
              <a:buClr>
                <a:schemeClr val="lt1"/>
              </a:buClr>
              <a:buSzPts val="1800"/>
              <a:buNone/>
              <a:defRPr sz="2400">
                <a:solidFill>
                  <a:schemeClr val="lt1"/>
                </a:solidFill>
              </a:defRPr>
            </a:lvl7pPr>
            <a:lvl8pPr lvl="7">
              <a:lnSpc>
                <a:spcPct val="100000"/>
              </a:lnSpc>
              <a:spcBef>
                <a:spcPts val="0"/>
              </a:spcBef>
              <a:spcAft>
                <a:spcPts val="0"/>
              </a:spcAft>
              <a:buClr>
                <a:schemeClr val="lt1"/>
              </a:buClr>
              <a:buSzPts val="1800"/>
              <a:buNone/>
              <a:defRPr sz="2400">
                <a:solidFill>
                  <a:schemeClr val="lt1"/>
                </a:solidFill>
              </a:defRPr>
            </a:lvl8pPr>
            <a:lvl9pPr lvl="8">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5" name="Google Shape;15;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lumMod val="40000"/>
            <a:lumOff val="60000"/>
          </a:schemeClr>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566933" y="554200"/>
            <a:ext cx="11062400" cy="0"/>
          </a:xfrm>
          <a:prstGeom prst="straightConnector1">
            <a:avLst/>
          </a:prstGeom>
          <a:noFill/>
          <a:ln w="38100" cap="flat" cmpd="sng">
            <a:solidFill>
              <a:schemeClr val="bg2"/>
            </a:solidFill>
            <a:prstDash val="solid"/>
            <a:round/>
            <a:headEnd type="none" w="sm" len="sm"/>
            <a:tailEnd type="none" w="sm" len="sm"/>
          </a:ln>
        </p:spPr>
      </p:cxnSp>
      <p:cxnSp>
        <p:nvCxnSpPr>
          <p:cNvPr id="18" name="Google Shape;18;p3"/>
          <p:cNvCxnSpPr/>
          <p:nvPr/>
        </p:nvCxnSpPr>
        <p:spPr>
          <a:xfrm>
            <a:off x="566933" y="6320000"/>
            <a:ext cx="11062400" cy="0"/>
          </a:xfrm>
          <a:prstGeom prst="straightConnector1">
            <a:avLst/>
          </a:prstGeom>
          <a:noFill/>
          <a:ln w="19050" cap="flat" cmpd="sng">
            <a:solidFill>
              <a:schemeClr val="bg2"/>
            </a:solidFill>
            <a:prstDash val="solid"/>
            <a:round/>
            <a:headEnd type="none" w="sm" len="sm"/>
            <a:tailEnd type="none" w="sm" len="sm"/>
          </a:ln>
        </p:spPr>
      </p:cxnSp>
      <p:sp>
        <p:nvSpPr>
          <p:cNvPr id="19" name="Google Shape;19;p3"/>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800"/>
              <a:buNone/>
              <a:defRPr sz="6400">
                <a:solidFill>
                  <a:schemeClr val="bg2"/>
                </a:solidFill>
              </a:defRPr>
            </a:lvl1pPr>
            <a:lvl2pPr lvl="1" algn="ctr">
              <a:spcBef>
                <a:spcPts val="0"/>
              </a:spcBef>
              <a:spcAft>
                <a:spcPts val="0"/>
              </a:spcAft>
              <a:buClr>
                <a:schemeClr val="lt1"/>
              </a:buClr>
              <a:buSzPts val="4800"/>
              <a:buNone/>
              <a:defRPr sz="6400">
                <a:solidFill>
                  <a:schemeClr val="lt1"/>
                </a:solidFill>
              </a:defRPr>
            </a:lvl2pPr>
            <a:lvl3pPr lvl="2" algn="ctr">
              <a:spcBef>
                <a:spcPts val="0"/>
              </a:spcBef>
              <a:spcAft>
                <a:spcPts val="0"/>
              </a:spcAft>
              <a:buClr>
                <a:schemeClr val="lt1"/>
              </a:buClr>
              <a:buSzPts val="4800"/>
              <a:buNone/>
              <a:defRPr sz="6400">
                <a:solidFill>
                  <a:schemeClr val="lt1"/>
                </a:solidFill>
              </a:defRPr>
            </a:lvl3pPr>
            <a:lvl4pPr lvl="3" algn="ctr">
              <a:spcBef>
                <a:spcPts val="0"/>
              </a:spcBef>
              <a:spcAft>
                <a:spcPts val="0"/>
              </a:spcAft>
              <a:buClr>
                <a:schemeClr val="lt1"/>
              </a:buClr>
              <a:buSzPts val="4800"/>
              <a:buNone/>
              <a:defRPr sz="6400">
                <a:solidFill>
                  <a:schemeClr val="lt1"/>
                </a:solidFill>
              </a:defRPr>
            </a:lvl4pPr>
            <a:lvl5pPr lvl="4" algn="ctr">
              <a:spcBef>
                <a:spcPts val="0"/>
              </a:spcBef>
              <a:spcAft>
                <a:spcPts val="0"/>
              </a:spcAft>
              <a:buClr>
                <a:schemeClr val="lt1"/>
              </a:buClr>
              <a:buSzPts val="4800"/>
              <a:buNone/>
              <a:defRPr sz="6400">
                <a:solidFill>
                  <a:schemeClr val="lt1"/>
                </a:solidFill>
              </a:defRPr>
            </a:lvl5pPr>
            <a:lvl6pPr lvl="5" algn="ctr">
              <a:spcBef>
                <a:spcPts val="0"/>
              </a:spcBef>
              <a:spcAft>
                <a:spcPts val="0"/>
              </a:spcAft>
              <a:buClr>
                <a:schemeClr val="lt1"/>
              </a:buClr>
              <a:buSzPts val="4800"/>
              <a:buNone/>
              <a:defRPr sz="6400">
                <a:solidFill>
                  <a:schemeClr val="lt1"/>
                </a:solidFill>
              </a:defRPr>
            </a:lvl6pPr>
            <a:lvl7pPr lvl="6" algn="ctr">
              <a:spcBef>
                <a:spcPts val="0"/>
              </a:spcBef>
              <a:spcAft>
                <a:spcPts val="0"/>
              </a:spcAft>
              <a:buClr>
                <a:schemeClr val="lt1"/>
              </a:buClr>
              <a:buSzPts val="4800"/>
              <a:buNone/>
              <a:defRPr sz="6400">
                <a:solidFill>
                  <a:schemeClr val="lt1"/>
                </a:solidFill>
              </a:defRPr>
            </a:lvl7pPr>
            <a:lvl8pPr lvl="7" algn="ctr">
              <a:spcBef>
                <a:spcPts val="0"/>
              </a:spcBef>
              <a:spcAft>
                <a:spcPts val="0"/>
              </a:spcAft>
              <a:buClr>
                <a:schemeClr val="lt1"/>
              </a:buClr>
              <a:buSzPts val="4800"/>
              <a:buNone/>
              <a:defRPr sz="6400">
                <a:solidFill>
                  <a:schemeClr val="lt1"/>
                </a:solidFill>
              </a:defRPr>
            </a:lvl8pPr>
            <a:lvl9pPr lvl="8" algn="ctr">
              <a:spcBef>
                <a:spcPts val="0"/>
              </a:spcBef>
              <a:spcAft>
                <a:spcPts val="0"/>
              </a:spcAft>
              <a:buClr>
                <a:schemeClr val="lt1"/>
              </a:buClr>
              <a:buSzPts val="4800"/>
              <a:buNone/>
              <a:defRPr sz="6400">
                <a:solidFill>
                  <a:schemeClr val="lt1"/>
                </a:solidFill>
              </a:defRPr>
            </a:lvl9pPr>
          </a:lstStyle>
          <a:p>
            <a:endParaRPr/>
          </a:p>
        </p:txBody>
      </p:sp>
      <p:sp>
        <p:nvSpPr>
          <p:cNvPr id="20" name="Google Shape;20;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7" name="Google Shape;27;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Option 2 - Sutro Tower">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DE83F02C-2E88-48FB-9E0F-BEC9A8704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24B581-88A8-415B-95EF-03F6E84972B3}"/>
              </a:ext>
            </a:extLst>
          </p:cNvPr>
          <p:cNvSpPr>
            <a:spLocks noGrp="1"/>
          </p:cNvSpPr>
          <p:nvPr>
            <p:ph type="ctrTitle"/>
          </p:nvPr>
        </p:nvSpPr>
        <p:spPr>
          <a:xfrm>
            <a:off x="309562" y="1700214"/>
            <a:ext cx="7920039" cy="2009775"/>
          </a:xfrm>
        </p:spPr>
        <p:txBody>
          <a:bodyPr anchor="b"/>
          <a:lstStyle>
            <a:lvl1pPr algn="l">
              <a:defRPr sz="600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76A6830B-AD03-4F7D-952E-6FBDCD420639}"/>
              </a:ext>
            </a:extLst>
          </p:cNvPr>
          <p:cNvSpPr>
            <a:spLocks noGrp="1"/>
          </p:cNvSpPr>
          <p:nvPr>
            <p:ph type="subTitle" idx="1"/>
          </p:nvPr>
        </p:nvSpPr>
        <p:spPr>
          <a:xfrm>
            <a:off x="309562" y="3897312"/>
            <a:ext cx="7920039" cy="903288"/>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488556149"/>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body - wide"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754793" y="554200"/>
            <a:ext cx="107484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754793" y="6319989"/>
            <a:ext cx="10748400" cy="0"/>
          </a:xfrm>
          <a:prstGeom prst="straightConnector1">
            <a:avLst/>
          </a:prstGeom>
          <a:noFill/>
          <a:ln w="19050" cap="flat" cmpd="sng">
            <a:solidFill>
              <a:schemeClr val="dk2"/>
            </a:solidFill>
            <a:prstDash val="solid"/>
            <a:round/>
            <a:headEnd type="none" w="sm" len="sm"/>
            <a:tailEnd type="none" w="sm" len="sm"/>
          </a:ln>
        </p:spPr>
      </p:cxnSp>
      <p:sp>
        <p:nvSpPr>
          <p:cNvPr id="31" name="Google Shape;31;p5"/>
          <p:cNvSpPr txBox="1">
            <a:spLocks noGrp="1"/>
          </p:cNvSpPr>
          <p:nvPr>
            <p:ph type="title"/>
          </p:nvPr>
        </p:nvSpPr>
        <p:spPr>
          <a:xfrm>
            <a:off x="621433" y="767933"/>
            <a:ext cx="10881600" cy="847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5"/>
          <p:cNvSpPr txBox="1">
            <a:spLocks noGrp="1"/>
          </p:cNvSpPr>
          <p:nvPr>
            <p:ph type="body" idx="1"/>
          </p:nvPr>
        </p:nvSpPr>
        <p:spPr>
          <a:xfrm>
            <a:off x="621543" y="2136900"/>
            <a:ext cx="10881600" cy="4003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3" name="Google Shape;33;p5"/>
          <p:cNvSpPr txBox="1">
            <a:spLocks noGrp="1"/>
          </p:cNvSpPr>
          <p:nvPr>
            <p:ph type="sldNum" idx="12"/>
          </p:nvPr>
        </p:nvSpPr>
        <p:spPr>
          <a:xfrm>
            <a:off x="11117765" y="6251668"/>
            <a:ext cx="9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cxnSp>
        <p:nvCxnSpPr>
          <p:cNvPr id="38" name="Google Shape;38;p7"/>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39" name="Google Shape;39;p7"/>
          <p:cNvSpPr txBox="1">
            <a:spLocks noGrp="1"/>
          </p:cNvSpPr>
          <p:nvPr>
            <p:ph type="title"/>
          </p:nvPr>
        </p:nvSpPr>
        <p:spPr>
          <a:xfrm>
            <a:off x="426000" y="1248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0" name="Google Shape;40;p7"/>
          <p:cNvSpPr txBox="1">
            <a:spLocks noGrp="1"/>
          </p:cNvSpPr>
          <p:nvPr>
            <p:ph type="body" idx="1"/>
          </p:nvPr>
        </p:nvSpPr>
        <p:spPr>
          <a:xfrm>
            <a:off x="426000" y="2462405"/>
            <a:ext cx="3744000" cy="37416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1" name="Google Shape;41;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2"/>
        <p:cNvGrpSpPr/>
        <p:nvPr/>
      </p:nvGrpSpPr>
      <p:grpSpPr>
        <a:xfrm>
          <a:off x="0" y="0"/>
          <a:ext cx="0" cy="0"/>
          <a:chOff x="0" y="0"/>
          <a:chExt cx="0" cy="0"/>
        </a:xfrm>
      </p:grpSpPr>
      <p:cxnSp>
        <p:nvCxnSpPr>
          <p:cNvPr id="43" name="Google Shape;43;p8"/>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8"/>
          <p:cNvSpPr txBox="1">
            <a:spLocks noGrp="1"/>
          </p:cNvSpPr>
          <p:nvPr>
            <p:ph type="title"/>
          </p:nvPr>
        </p:nvSpPr>
        <p:spPr>
          <a:xfrm>
            <a:off x="377471" y="949521"/>
            <a:ext cx="8325600" cy="5114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45" name="Google Shape;45;p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a:off x="6096000" y="167"/>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cxnSp>
        <p:nvCxnSpPr>
          <p:cNvPr id="48" name="Google Shape;48;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9" name="Google Shape;49;p9"/>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1"/>
              </a:buClr>
              <a:buSzPts val="3600"/>
              <a:buNone/>
              <a:defRPr sz="4800">
                <a:solidFill>
                  <a:schemeClr val="dk1"/>
                </a:solidFill>
              </a:defRPr>
            </a:lvl1pPr>
            <a:lvl2pPr lvl="1" algn="ctr">
              <a:spcBef>
                <a:spcPts val="0"/>
              </a:spcBef>
              <a:spcAft>
                <a:spcPts val="0"/>
              </a:spcAft>
              <a:buClr>
                <a:schemeClr val="dk1"/>
              </a:buClr>
              <a:buSzPts val="3600"/>
              <a:buNone/>
              <a:defRPr sz="4800">
                <a:solidFill>
                  <a:schemeClr val="dk1"/>
                </a:solidFill>
              </a:defRPr>
            </a:lvl2pPr>
            <a:lvl3pPr lvl="2" algn="ctr">
              <a:spcBef>
                <a:spcPts val="0"/>
              </a:spcBef>
              <a:spcAft>
                <a:spcPts val="0"/>
              </a:spcAft>
              <a:buClr>
                <a:schemeClr val="dk1"/>
              </a:buClr>
              <a:buSzPts val="3600"/>
              <a:buNone/>
              <a:defRPr sz="4800">
                <a:solidFill>
                  <a:schemeClr val="dk1"/>
                </a:solidFill>
              </a:defRPr>
            </a:lvl3pPr>
            <a:lvl4pPr lvl="3" algn="ctr">
              <a:spcBef>
                <a:spcPts val="0"/>
              </a:spcBef>
              <a:spcAft>
                <a:spcPts val="0"/>
              </a:spcAft>
              <a:buClr>
                <a:schemeClr val="dk1"/>
              </a:buClr>
              <a:buSzPts val="3600"/>
              <a:buNone/>
              <a:defRPr sz="4800">
                <a:solidFill>
                  <a:schemeClr val="dk1"/>
                </a:solidFill>
              </a:defRPr>
            </a:lvl4pPr>
            <a:lvl5pPr lvl="4" algn="ctr">
              <a:spcBef>
                <a:spcPts val="0"/>
              </a:spcBef>
              <a:spcAft>
                <a:spcPts val="0"/>
              </a:spcAft>
              <a:buClr>
                <a:schemeClr val="dk1"/>
              </a:buClr>
              <a:buSzPts val="3600"/>
              <a:buNone/>
              <a:defRPr sz="4800">
                <a:solidFill>
                  <a:schemeClr val="dk1"/>
                </a:solidFill>
              </a:defRPr>
            </a:lvl5pPr>
            <a:lvl6pPr lvl="5" algn="ctr">
              <a:spcBef>
                <a:spcPts val="0"/>
              </a:spcBef>
              <a:spcAft>
                <a:spcPts val="0"/>
              </a:spcAft>
              <a:buClr>
                <a:schemeClr val="dk1"/>
              </a:buClr>
              <a:buSzPts val="3600"/>
              <a:buNone/>
              <a:defRPr sz="4800">
                <a:solidFill>
                  <a:schemeClr val="dk1"/>
                </a:solidFill>
              </a:defRPr>
            </a:lvl6pPr>
            <a:lvl7pPr lvl="6" algn="ctr">
              <a:spcBef>
                <a:spcPts val="0"/>
              </a:spcBef>
              <a:spcAft>
                <a:spcPts val="0"/>
              </a:spcAft>
              <a:buClr>
                <a:schemeClr val="dk1"/>
              </a:buClr>
              <a:buSzPts val="3600"/>
              <a:buNone/>
              <a:defRPr sz="4800">
                <a:solidFill>
                  <a:schemeClr val="dk1"/>
                </a:solidFill>
              </a:defRPr>
            </a:lvl7pPr>
            <a:lvl8pPr lvl="7" algn="ctr">
              <a:spcBef>
                <a:spcPts val="0"/>
              </a:spcBef>
              <a:spcAft>
                <a:spcPts val="0"/>
              </a:spcAft>
              <a:buClr>
                <a:schemeClr val="dk1"/>
              </a:buClr>
              <a:buSzPts val="3600"/>
              <a:buNone/>
              <a:defRPr sz="4800">
                <a:solidFill>
                  <a:schemeClr val="dk1"/>
                </a:solidFill>
              </a:defRPr>
            </a:lvl8pPr>
            <a:lvl9pPr lvl="8" algn="ctr">
              <a:spcBef>
                <a:spcPts val="0"/>
              </a:spcBef>
              <a:spcAft>
                <a:spcPts val="0"/>
              </a:spcAft>
              <a:buClr>
                <a:schemeClr val="dk1"/>
              </a:buClr>
              <a:buSzPts val="3600"/>
              <a:buNone/>
              <a:defRPr sz="4800">
                <a:solidFill>
                  <a:schemeClr val="dk1"/>
                </a:solidFill>
              </a:defRPr>
            </a:lvl9pPr>
          </a:lstStyle>
          <a:p>
            <a:endParaRPr/>
          </a:p>
        </p:txBody>
      </p:sp>
      <p:sp>
        <p:nvSpPr>
          <p:cNvPr id="50" name="Google Shape;50;p9"/>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1" name="Google Shape;51;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52" name="Google Shape;52;p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cxnSp>
        <p:nvCxnSpPr>
          <p:cNvPr id="54" name="Google Shape;54;p10"/>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55" name="Google Shape;55;p10"/>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56" name="Google Shape;56;p10"/>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57" name="Google Shape;57;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
        <p:cNvGrpSpPr/>
        <p:nvPr/>
      </p:nvGrpSpPr>
      <p:grpSpPr>
        <a:xfrm>
          <a:off x="0" y="0"/>
          <a:ext cx="0" cy="0"/>
          <a:chOff x="0" y="0"/>
          <a:chExt cx="0" cy="0"/>
        </a:xfrm>
      </p:grpSpPr>
      <p:cxnSp>
        <p:nvCxnSpPr>
          <p:cNvPr id="59" name="Google Shape;59;p11"/>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60" name="Google Shape;60;p11"/>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61" name="Google Shape;61;p11"/>
          <p:cNvSpPr txBox="1">
            <a:spLocks noGrp="1"/>
          </p:cNvSpPr>
          <p:nvPr>
            <p:ph type="title" hasCustomPrompt="1"/>
          </p:nvPr>
        </p:nvSpPr>
        <p:spPr>
          <a:xfrm>
            <a:off x="1138600" y="1739800"/>
            <a:ext cx="9914800" cy="2051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t>xx%</a:t>
            </a:r>
          </a:p>
        </p:txBody>
      </p:sp>
      <p:sp>
        <p:nvSpPr>
          <p:cNvPr id="62" name="Google Shape;62;p11"/>
          <p:cNvSpPr txBox="1">
            <a:spLocks noGrp="1"/>
          </p:cNvSpPr>
          <p:nvPr>
            <p:ph type="body" idx="1"/>
          </p:nvPr>
        </p:nvSpPr>
        <p:spPr>
          <a:xfrm>
            <a:off x="1138600" y="3892600"/>
            <a:ext cx="9914800" cy="14288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63" name="Google Shape;63;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General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C47CFBE-A8B0-4D53-8C65-99EB1845E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165934-3E73-4980-8744-FEF20D34B86E}"/>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C3D6F95-8962-4378-B5B2-1D5D46D76033}"/>
              </a:ext>
            </a:extLst>
          </p:cNvPr>
          <p:cNvSpPr>
            <a:spLocks noGrp="1"/>
          </p:cNvSpPr>
          <p:nvPr>
            <p:ph idx="1" hasCustomPrompt="1"/>
          </p:nvPr>
        </p:nvSpPr>
        <p:spPr>
          <a:xfrm>
            <a:off x="838200" y="1825626"/>
            <a:ext cx="10515600" cy="4125996"/>
          </a:xfrm>
        </p:spPr>
        <p:txBody>
          <a:bodyPr/>
          <a:lstStyle>
            <a:lvl1pPr marL="228594" indent="-228594">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8C37408-A407-4859-A30E-3C52A28E646D}"/>
              </a:ext>
            </a:extLst>
          </p:cNvPr>
          <p:cNvSpPr>
            <a:spLocks noGrp="1"/>
          </p:cNvSpPr>
          <p:nvPr>
            <p:ph type="sldNum" sz="quarter" idx="12"/>
          </p:nvPr>
        </p:nvSpPr>
        <p:spPr>
          <a:xfrm>
            <a:off x="8610600" y="6356351"/>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593416376"/>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03809-5C20-82E2-223E-C1F9CFC2EB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B11A03-D394-98C3-B763-FCBCB1F15E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C74285-B77C-E683-F421-F80993EAD2C4}"/>
              </a:ext>
            </a:extLst>
          </p:cNvPr>
          <p:cNvSpPr>
            <a:spLocks noGrp="1"/>
          </p:cNvSpPr>
          <p:nvPr>
            <p:ph type="dt" sz="half" idx="10"/>
          </p:nvPr>
        </p:nvSpPr>
        <p:spPr/>
        <p:txBody>
          <a:bodyPr/>
          <a:lstStyle/>
          <a:p>
            <a:fld id="{4D740F3A-141C-4A41-A2D0-72CBE9ACC990}" type="datetimeFigureOut">
              <a:rPr lang="en-US" smtClean="0"/>
              <a:t>10/25/2023</a:t>
            </a:fld>
            <a:endParaRPr lang="en-US"/>
          </a:p>
        </p:txBody>
      </p:sp>
      <p:sp>
        <p:nvSpPr>
          <p:cNvPr id="5" name="Footer Placeholder 4">
            <a:extLst>
              <a:ext uri="{FF2B5EF4-FFF2-40B4-BE49-F238E27FC236}">
                <a16:creationId xmlns:a16="http://schemas.microsoft.com/office/drawing/2014/main" id="{2F6EF6AA-DDD9-EE0C-EBDF-4AAB7539D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019F5-C054-D022-10B8-A1EAA810CDEF}"/>
              </a:ext>
            </a:extLst>
          </p:cNvPr>
          <p:cNvSpPr>
            <a:spLocks noGrp="1"/>
          </p:cNvSpPr>
          <p:nvPr>
            <p:ph type="sldNum" sz="quarter" idx="12"/>
          </p:nvPr>
        </p:nvSpPr>
        <p:spPr/>
        <p:txBody>
          <a:bodyPr/>
          <a:lstStyle/>
          <a:p>
            <a:fld id="{0E29773C-1169-4F61-B72A-E8D36891F80C}" type="slidenum">
              <a:rPr lang="en-US" smtClean="0"/>
              <a:t>‹#›</a:t>
            </a:fld>
            <a:endParaRPr lang="en-US"/>
          </a:p>
        </p:txBody>
      </p:sp>
    </p:spTree>
    <p:extLst>
      <p:ext uri="{BB962C8B-B14F-4D97-AF65-F5344CB8AC3E}">
        <p14:creationId xmlns:p14="http://schemas.microsoft.com/office/powerpoint/2010/main" val="270426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Option 3 - Houses">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28901AB-4791-4A6D-A222-992107F90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24B581-88A8-415B-95EF-03F6E84972B3}"/>
              </a:ext>
            </a:extLst>
          </p:cNvPr>
          <p:cNvSpPr>
            <a:spLocks noGrp="1"/>
          </p:cNvSpPr>
          <p:nvPr>
            <p:ph type="ctrTitle"/>
          </p:nvPr>
        </p:nvSpPr>
        <p:spPr>
          <a:xfrm>
            <a:off x="309562" y="1700214"/>
            <a:ext cx="7920039" cy="2009775"/>
          </a:xfrm>
        </p:spPr>
        <p:txBody>
          <a:bodyPr anchor="b"/>
          <a:lstStyle>
            <a:lvl1pPr algn="l">
              <a:defRPr sz="600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76A6830B-AD03-4F7D-952E-6FBDCD420639}"/>
              </a:ext>
            </a:extLst>
          </p:cNvPr>
          <p:cNvSpPr>
            <a:spLocks noGrp="1"/>
          </p:cNvSpPr>
          <p:nvPr>
            <p:ph type="subTitle" idx="1"/>
          </p:nvPr>
        </p:nvSpPr>
        <p:spPr>
          <a:xfrm>
            <a:off x="309562" y="3897312"/>
            <a:ext cx="7920039" cy="903288"/>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56244576"/>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BFFF0-07A6-8262-A2E2-FFA91C977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47242-7C70-6D28-E843-6AF7E1A4FD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46A0C-26C5-90E0-B27E-87E91E74F49A}"/>
              </a:ext>
            </a:extLst>
          </p:cNvPr>
          <p:cNvSpPr>
            <a:spLocks noGrp="1"/>
          </p:cNvSpPr>
          <p:nvPr>
            <p:ph type="dt" sz="half" idx="10"/>
          </p:nvPr>
        </p:nvSpPr>
        <p:spPr/>
        <p:txBody>
          <a:bodyPr/>
          <a:lstStyle/>
          <a:p>
            <a:fld id="{4D740F3A-141C-4A41-A2D0-72CBE9ACC990}" type="datetimeFigureOut">
              <a:rPr lang="en-US" smtClean="0"/>
              <a:t>10/25/2023</a:t>
            </a:fld>
            <a:endParaRPr lang="en-US"/>
          </a:p>
        </p:txBody>
      </p:sp>
      <p:sp>
        <p:nvSpPr>
          <p:cNvPr id="5" name="Footer Placeholder 4">
            <a:extLst>
              <a:ext uri="{FF2B5EF4-FFF2-40B4-BE49-F238E27FC236}">
                <a16:creationId xmlns:a16="http://schemas.microsoft.com/office/drawing/2014/main" id="{FFF6B453-CE24-BAE1-2CD9-75D0A4580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1C2B7-0DAA-27BD-BB07-5CC7F629EF89}"/>
              </a:ext>
            </a:extLst>
          </p:cNvPr>
          <p:cNvSpPr>
            <a:spLocks noGrp="1"/>
          </p:cNvSpPr>
          <p:nvPr>
            <p:ph type="sldNum" sz="quarter" idx="12"/>
          </p:nvPr>
        </p:nvSpPr>
        <p:spPr/>
        <p:txBody>
          <a:bodyPr/>
          <a:lstStyle/>
          <a:p>
            <a:fld id="{0E29773C-1169-4F61-B72A-E8D36891F80C}" type="slidenum">
              <a:rPr lang="en-US" smtClean="0"/>
              <a:t>‹#›</a:t>
            </a:fld>
            <a:endParaRPr lang="en-US"/>
          </a:p>
        </p:txBody>
      </p:sp>
    </p:spTree>
    <p:extLst>
      <p:ext uri="{BB962C8B-B14F-4D97-AF65-F5344CB8AC3E}">
        <p14:creationId xmlns:p14="http://schemas.microsoft.com/office/powerpoint/2010/main" val="13858672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7FF5-E9D1-D603-ADA6-ECE597E58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BEBFA1-3CE4-92CD-5363-0C84177915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CDB7D4-D9CC-240E-0A8C-8C58B62D9DCB}"/>
              </a:ext>
            </a:extLst>
          </p:cNvPr>
          <p:cNvSpPr>
            <a:spLocks noGrp="1"/>
          </p:cNvSpPr>
          <p:nvPr>
            <p:ph type="dt" sz="half" idx="10"/>
          </p:nvPr>
        </p:nvSpPr>
        <p:spPr/>
        <p:txBody>
          <a:bodyPr/>
          <a:lstStyle/>
          <a:p>
            <a:fld id="{4D740F3A-141C-4A41-A2D0-72CBE9ACC990}" type="datetimeFigureOut">
              <a:rPr lang="en-US" smtClean="0"/>
              <a:t>10/25/2023</a:t>
            </a:fld>
            <a:endParaRPr lang="en-US"/>
          </a:p>
        </p:txBody>
      </p:sp>
      <p:sp>
        <p:nvSpPr>
          <p:cNvPr id="5" name="Footer Placeholder 4">
            <a:extLst>
              <a:ext uri="{FF2B5EF4-FFF2-40B4-BE49-F238E27FC236}">
                <a16:creationId xmlns:a16="http://schemas.microsoft.com/office/drawing/2014/main" id="{1C1599D5-7E59-643B-DA9E-1C6B65B61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47FA5-6787-731F-DE81-5C80FEA84DFF}"/>
              </a:ext>
            </a:extLst>
          </p:cNvPr>
          <p:cNvSpPr>
            <a:spLocks noGrp="1"/>
          </p:cNvSpPr>
          <p:nvPr>
            <p:ph type="sldNum" sz="quarter" idx="12"/>
          </p:nvPr>
        </p:nvSpPr>
        <p:spPr/>
        <p:txBody>
          <a:bodyPr/>
          <a:lstStyle/>
          <a:p>
            <a:fld id="{0E29773C-1169-4F61-B72A-E8D36891F80C}" type="slidenum">
              <a:rPr lang="en-US" smtClean="0"/>
              <a:t>‹#›</a:t>
            </a:fld>
            <a:endParaRPr lang="en-US"/>
          </a:p>
        </p:txBody>
      </p:sp>
    </p:spTree>
    <p:extLst>
      <p:ext uri="{BB962C8B-B14F-4D97-AF65-F5344CB8AC3E}">
        <p14:creationId xmlns:p14="http://schemas.microsoft.com/office/powerpoint/2010/main" val="5959133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D5A6-8127-7EB8-411F-A62CE5B84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3B32EA-EBCF-7E84-CB11-43785C8211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6352A4-790A-242E-8A29-2EE600E4C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6EBBFB-8272-356F-BBCF-1BCB665E9561}"/>
              </a:ext>
            </a:extLst>
          </p:cNvPr>
          <p:cNvSpPr>
            <a:spLocks noGrp="1"/>
          </p:cNvSpPr>
          <p:nvPr>
            <p:ph type="dt" sz="half" idx="10"/>
          </p:nvPr>
        </p:nvSpPr>
        <p:spPr/>
        <p:txBody>
          <a:bodyPr/>
          <a:lstStyle/>
          <a:p>
            <a:fld id="{4D740F3A-141C-4A41-A2D0-72CBE9ACC990}" type="datetimeFigureOut">
              <a:rPr lang="en-US" smtClean="0"/>
              <a:t>10/25/2023</a:t>
            </a:fld>
            <a:endParaRPr lang="en-US"/>
          </a:p>
        </p:txBody>
      </p:sp>
      <p:sp>
        <p:nvSpPr>
          <p:cNvPr id="6" name="Footer Placeholder 5">
            <a:extLst>
              <a:ext uri="{FF2B5EF4-FFF2-40B4-BE49-F238E27FC236}">
                <a16:creationId xmlns:a16="http://schemas.microsoft.com/office/drawing/2014/main" id="{62E850E8-D86F-2FF3-FFBD-FEA01C1087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8D61C-0264-AE41-18CC-B0ED61D66A3E}"/>
              </a:ext>
            </a:extLst>
          </p:cNvPr>
          <p:cNvSpPr>
            <a:spLocks noGrp="1"/>
          </p:cNvSpPr>
          <p:nvPr>
            <p:ph type="sldNum" sz="quarter" idx="12"/>
          </p:nvPr>
        </p:nvSpPr>
        <p:spPr/>
        <p:txBody>
          <a:bodyPr/>
          <a:lstStyle/>
          <a:p>
            <a:fld id="{0E29773C-1169-4F61-B72A-E8D36891F80C}" type="slidenum">
              <a:rPr lang="en-US" smtClean="0"/>
              <a:t>‹#›</a:t>
            </a:fld>
            <a:endParaRPr lang="en-US"/>
          </a:p>
        </p:txBody>
      </p:sp>
    </p:spTree>
    <p:extLst>
      <p:ext uri="{BB962C8B-B14F-4D97-AF65-F5344CB8AC3E}">
        <p14:creationId xmlns:p14="http://schemas.microsoft.com/office/powerpoint/2010/main" val="35049342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79427-CDE3-19BC-60E1-4A7E6426A5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6D3643-EA3C-3F98-F8D8-FE2BA69D7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387AAD-5211-0789-2278-458DDC450C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7BAADF-949B-2837-93A7-1416B53B6D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A1AF3A-56F5-641A-48AE-B870C4590A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74072F-3870-CD78-E6A5-B7586C5C9189}"/>
              </a:ext>
            </a:extLst>
          </p:cNvPr>
          <p:cNvSpPr>
            <a:spLocks noGrp="1"/>
          </p:cNvSpPr>
          <p:nvPr>
            <p:ph type="dt" sz="half" idx="10"/>
          </p:nvPr>
        </p:nvSpPr>
        <p:spPr/>
        <p:txBody>
          <a:bodyPr/>
          <a:lstStyle/>
          <a:p>
            <a:fld id="{4D740F3A-141C-4A41-A2D0-72CBE9ACC990}" type="datetimeFigureOut">
              <a:rPr lang="en-US" smtClean="0"/>
              <a:t>10/25/2023</a:t>
            </a:fld>
            <a:endParaRPr lang="en-US"/>
          </a:p>
        </p:txBody>
      </p:sp>
      <p:sp>
        <p:nvSpPr>
          <p:cNvPr id="8" name="Footer Placeholder 7">
            <a:extLst>
              <a:ext uri="{FF2B5EF4-FFF2-40B4-BE49-F238E27FC236}">
                <a16:creationId xmlns:a16="http://schemas.microsoft.com/office/drawing/2014/main" id="{9216EAEF-33D1-8018-E56F-5A31624E1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D65A9F-498E-EDA6-7206-9B5A5FEDB87D}"/>
              </a:ext>
            </a:extLst>
          </p:cNvPr>
          <p:cNvSpPr>
            <a:spLocks noGrp="1"/>
          </p:cNvSpPr>
          <p:nvPr>
            <p:ph type="sldNum" sz="quarter" idx="12"/>
          </p:nvPr>
        </p:nvSpPr>
        <p:spPr/>
        <p:txBody>
          <a:bodyPr/>
          <a:lstStyle/>
          <a:p>
            <a:fld id="{0E29773C-1169-4F61-B72A-E8D36891F80C}" type="slidenum">
              <a:rPr lang="en-US" smtClean="0"/>
              <a:t>‹#›</a:t>
            </a:fld>
            <a:endParaRPr lang="en-US"/>
          </a:p>
        </p:txBody>
      </p:sp>
    </p:spTree>
    <p:extLst>
      <p:ext uri="{BB962C8B-B14F-4D97-AF65-F5344CB8AC3E}">
        <p14:creationId xmlns:p14="http://schemas.microsoft.com/office/powerpoint/2010/main" val="6936223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076D7-2103-A742-DE04-B4036382A8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5AA04A-5689-5F4C-FA59-A973BD67D31F}"/>
              </a:ext>
            </a:extLst>
          </p:cNvPr>
          <p:cNvSpPr>
            <a:spLocks noGrp="1"/>
          </p:cNvSpPr>
          <p:nvPr>
            <p:ph type="dt" sz="half" idx="10"/>
          </p:nvPr>
        </p:nvSpPr>
        <p:spPr/>
        <p:txBody>
          <a:bodyPr/>
          <a:lstStyle/>
          <a:p>
            <a:fld id="{4D740F3A-141C-4A41-A2D0-72CBE9ACC990}" type="datetimeFigureOut">
              <a:rPr lang="en-US" smtClean="0"/>
              <a:t>10/25/2023</a:t>
            </a:fld>
            <a:endParaRPr lang="en-US"/>
          </a:p>
        </p:txBody>
      </p:sp>
      <p:sp>
        <p:nvSpPr>
          <p:cNvPr id="4" name="Footer Placeholder 3">
            <a:extLst>
              <a:ext uri="{FF2B5EF4-FFF2-40B4-BE49-F238E27FC236}">
                <a16:creationId xmlns:a16="http://schemas.microsoft.com/office/drawing/2014/main" id="{24F79116-9863-2988-8A44-F84CFF7F47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086E43-208F-B2B9-DECF-DDD2A6F943F0}"/>
              </a:ext>
            </a:extLst>
          </p:cNvPr>
          <p:cNvSpPr>
            <a:spLocks noGrp="1"/>
          </p:cNvSpPr>
          <p:nvPr>
            <p:ph type="sldNum" sz="quarter" idx="12"/>
          </p:nvPr>
        </p:nvSpPr>
        <p:spPr/>
        <p:txBody>
          <a:bodyPr/>
          <a:lstStyle/>
          <a:p>
            <a:fld id="{0E29773C-1169-4F61-B72A-E8D36891F80C}" type="slidenum">
              <a:rPr lang="en-US" smtClean="0"/>
              <a:t>‹#›</a:t>
            </a:fld>
            <a:endParaRPr lang="en-US"/>
          </a:p>
        </p:txBody>
      </p:sp>
    </p:spTree>
    <p:extLst>
      <p:ext uri="{BB962C8B-B14F-4D97-AF65-F5344CB8AC3E}">
        <p14:creationId xmlns:p14="http://schemas.microsoft.com/office/powerpoint/2010/main" val="23146768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CD1887-B1DA-D6DC-B5AE-7712C572BE0D}"/>
              </a:ext>
            </a:extLst>
          </p:cNvPr>
          <p:cNvSpPr>
            <a:spLocks noGrp="1"/>
          </p:cNvSpPr>
          <p:nvPr>
            <p:ph type="dt" sz="half" idx="10"/>
          </p:nvPr>
        </p:nvSpPr>
        <p:spPr/>
        <p:txBody>
          <a:bodyPr/>
          <a:lstStyle/>
          <a:p>
            <a:fld id="{4D740F3A-141C-4A41-A2D0-72CBE9ACC990}" type="datetimeFigureOut">
              <a:rPr lang="en-US" smtClean="0"/>
              <a:t>10/25/2023</a:t>
            </a:fld>
            <a:endParaRPr lang="en-US"/>
          </a:p>
        </p:txBody>
      </p:sp>
      <p:sp>
        <p:nvSpPr>
          <p:cNvPr id="3" name="Footer Placeholder 2">
            <a:extLst>
              <a:ext uri="{FF2B5EF4-FFF2-40B4-BE49-F238E27FC236}">
                <a16:creationId xmlns:a16="http://schemas.microsoft.com/office/drawing/2014/main" id="{C2E145E7-4A71-01AE-4032-7A6B776EC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E1E82C-CAC2-A06F-792D-E70ACAB19A44}"/>
              </a:ext>
            </a:extLst>
          </p:cNvPr>
          <p:cNvSpPr>
            <a:spLocks noGrp="1"/>
          </p:cNvSpPr>
          <p:nvPr>
            <p:ph type="sldNum" sz="quarter" idx="12"/>
          </p:nvPr>
        </p:nvSpPr>
        <p:spPr/>
        <p:txBody>
          <a:bodyPr/>
          <a:lstStyle/>
          <a:p>
            <a:fld id="{0E29773C-1169-4F61-B72A-E8D36891F80C}" type="slidenum">
              <a:rPr lang="en-US" smtClean="0"/>
              <a:t>‹#›</a:t>
            </a:fld>
            <a:endParaRPr lang="en-US"/>
          </a:p>
        </p:txBody>
      </p:sp>
    </p:spTree>
    <p:extLst>
      <p:ext uri="{BB962C8B-B14F-4D97-AF65-F5344CB8AC3E}">
        <p14:creationId xmlns:p14="http://schemas.microsoft.com/office/powerpoint/2010/main" val="26385309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CF428-CC6D-F0A7-CA39-411951266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745725-B3A1-4835-7472-1553DB5592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41A396-E9A6-4E57-0C88-673E87574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EB675B-D730-1F1E-8BD0-9BCB7C706F86}"/>
              </a:ext>
            </a:extLst>
          </p:cNvPr>
          <p:cNvSpPr>
            <a:spLocks noGrp="1"/>
          </p:cNvSpPr>
          <p:nvPr>
            <p:ph type="dt" sz="half" idx="10"/>
          </p:nvPr>
        </p:nvSpPr>
        <p:spPr/>
        <p:txBody>
          <a:bodyPr/>
          <a:lstStyle/>
          <a:p>
            <a:fld id="{4D740F3A-141C-4A41-A2D0-72CBE9ACC990}" type="datetimeFigureOut">
              <a:rPr lang="en-US" smtClean="0"/>
              <a:t>10/25/2023</a:t>
            </a:fld>
            <a:endParaRPr lang="en-US"/>
          </a:p>
        </p:txBody>
      </p:sp>
      <p:sp>
        <p:nvSpPr>
          <p:cNvPr id="6" name="Footer Placeholder 5">
            <a:extLst>
              <a:ext uri="{FF2B5EF4-FFF2-40B4-BE49-F238E27FC236}">
                <a16:creationId xmlns:a16="http://schemas.microsoft.com/office/drawing/2014/main" id="{32BB73CE-8B09-F34A-9CA6-727CCD213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46361-4E63-694C-E345-5B80D524C7D4}"/>
              </a:ext>
            </a:extLst>
          </p:cNvPr>
          <p:cNvSpPr>
            <a:spLocks noGrp="1"/>
          </p:cNvSpPr>
          <p:nvPr>
            <p:ph type="sldNum" sz="quarter" idx="12"/>
          </p:nvPr>
        </p:nvSpPr>
        <p:spPr/>
        <p:txBody>
          <a:bodyPr/>
          <a:lstStyle/>
          <a:p>
            <a:fld id="{0E29773C-1169-4F61-B72A-E8D36891F80C}" type="slidenum">
              <a:rPr lang="en-US" smtClean="0"/>
              <a:t>‹#›</a:t>
            </a:fld>
            <a:endParaRPr lang="en-US"/>
          </a:p>
        </p:txBody>
      </p:sp>
    </p:spTree>
    <p:extLst>
      <p:ext uri="{BB962C8B-B14F-4D97-AF65-F5344CB8AC3E}">
        <p14:creationId xmlns:p14="http://schemas.microsoft.com/office/powerpoint/2010/main" val="41042328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7BFC-66EE-C177-199E-3595CE4E3F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9F7CDC-19A8-4FCE-CF61-B5367B1409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A5D4C-71D6-F292-41B0-CD6C52C2F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A663E-00B6-B79B-B1CA-673B8DA37636}"/>
              </a:ext>
            </a:extLst>
          </p:cNvPr>
          <p:cNvSpPr>
            <a:spLocks noGrp="1"/>
          </p:cNvSpPr>
          <p:nvPr>
            <p:ph type="dt" sz="half" idx="10"/>
          </p:nvPr>
        </p:nvSpPr>
        <p:spPr/>
        <p:txBody>
          <a:bodyPr/>
          <a:lstStyle/>
          <a:p>
            <a:fld id="{4D740F3A-141C-4A41-A2D0-72CBE9ACC990}" type="datetimeFigureOut">
              <a:rPr lang="en-US" smtClean="0"/>
              <a:t>10/25/2023</a:t>
            </a:fld>
            <a:endParaRPr lang="en-US"/>
          </a:p>
        </p:txBody>
      </p:sp>
      <p:sp>
        <p:nvSpPr>
          <p:cNvPr id="6" name="Footer Placeholder 5">
            <a:extLst>
              <a:ext uri="{FF2B5EF4-FFF2-40B4-BE49-F238E27FC236}">
                <a16:creationId xmlns:a16="http://schemas.microsoft.com/office/drawing/2014/main" id="{48347628-F495-FE3B-3F5A-5139FF0516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3A3657-C6A3-9BA2-B05E-6CB3BE37D8FF}"/>
              </a:ext>
            </a:extLst>
          </p:cNvPr>
          <p:cNvSpPr>
            <a:spLocks noGrp="1"/>
          </p:cNvSpPr>
          <p:nvPr>
            <p:ph type="sldNum" sz="quarter" idx="12"/>
          </p:nvPr>
        </p:nvSpPr>
        <p:spPr/>
        <p:txBody>
          <a:bodyPr/>
          <a:lstStyle/>
          <a:p>
            <a:fld id="{0E29773C-1169-4F61-B72A-E8D36891F80C}" type="slidenum">
              <a:rPr lang="en-US" smtClean="0"/>
              <a:t>‹#›</a:t>
            </a:fld>
            <a:endParaRPr lang="en-US"/>
          </a:p>
        </p:txBody>
      </p:sp>
    </p:spTree>
    <p:extLst>
      <p:ext uri="{BB962C8B-B14F-4D97-AF65-F5344CB8AC3E}">
        <p14:creationId xmlns:p14="http://schemas.microsoft.com/office/powerpoint/2010/main" val="20756367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1482-E72F-8D1C-8FB0-DC3E939585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3840AE-12BB-A342-6AB0-EAA10C2D77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0DB49-E02C-4812-9485-51AD70F0EB61}"/>
              </a:ext>
            </a:extLst>
          </p:cNvPr>
          <p:cNvSpPr>
            <a:spLocks noGrp="1"/>
          </p:cNvSpPr>
          <p:nvPr>
            <p:ph type="dt" sz="half" idx="10"/>
          </p:nvPr>
        </p:nvSpPr>
        <p:spPr/>
        <p:txBody>
          <a:bodyPr/>
          <a:lstStyle/>
          <a:p>
            <a:fld id="{4D740F3A-141C-4A41-A2D0-72CBE9ACC990}" type="datetimeFigureOut">
              <a:rPr lang="en-US" smtClean="0"/>
              <a:t>10/25/2023</a:t>
            </a:fld>
            <a:endParaRPr lang="en-US"/>
          </a:p>
        </p:txBody>
      </p:sp>
      <p:sp>
        <p:nvSpPr>
          <p:cNvPr id="5" name="Footer Placeholder 4">
            <a:extLst>
              <a:ext uri="{FF2B5EF4-FFF2-40B4-BE49-F238E27FC236}">
                <a16:creationId xmlns:a16="http://schemas.microsoft.com/office/drawing/2014/main" id="{5D75143A-B2A7-36D0-59B8-A0C5072B7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A68AE-E9E2-104D-7BB1-8D475EBEB875}"/>
              </a:ext>
            </a:extLst>
          </p:cNvPr>
          <p:cNvSpPr>
            <a:spLocks noGrp="1"/>
          </p:cNvSpPr>
          <p:nvPr>
            <p:ph type="sldNum" sz="quarter" idx="12"/>
          </p:nvPr>
        </p:nvSpPr>
        <p:spPr/>
        <p:txBody>
          <a:bodyPr/>
          <a:lstStyle/>
          <a:p>
            <a:fld id="{0E29773C-1169-4F61-B72A-E8D36891F80C}" type="slidenum">
              <a:rPr lang="en-US" smtClean="0"/>
              <a:t>‹#›</a:t>
            </a:fld>
            <a:endParaRPr lang="en-US"/>
          </a:p>
        </p:txBody>
      </p:sp>
    </p:spTree>
    <p:extLst>
      <p:ext uri="{BB962C8B-B14F-4D97-AF65-F5344CB8AC3E}">
        <p14:creationId xmlns:p14="http://schemas.microsoft.com/office/powerpoint/2010/main" val="25674559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822EAF-C020-7689-D2B5-0507A896B9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0A5A19-42C3-DE92-B02A-D09D9CF41C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A6A01-9316-D4C6-2F5F-9875AAFF1F57}"/>
              </a:ext>
            </a:extLst>
          </p:cNvPr>
          <p:cNvSpPr>
            <a:spLocks noGrp="1"/>
          </p:cNvSpPr>
          <p:nvPr>
            <p:ph type="dt" sz="half" idx="10"/>
          </p:nvPr>
        </p:nvSpPr>
        <p:spPr/>
        <p:txBody>
          <a:bodyPr/>
          <a:lstStyle/>
          <a:p>
            <a:fld id="{4D740F3A-141C-4A41-A2D0-72CBE9ACC990}" type="datetimeFigureOut">
              <a:rPr lang="en-US" smtClean="0"/>
              <a:t>10/25/2023</a:t>
            </a:fld>
            <a:endParaRPr lang="en-US"/>
          </a:p>
        </p:txBody>
      </p:sp>
      <p:sp>
        <p:nvSpPr>
          <p:cNvPr id="5" name="Footer Placeholder 4">
            <a:extLst>
              <a:ext uri="{FF2B5EF4-FFF2-40B4-BE49-F238E27FC236}">
                <a16:creationId xmlns:a16="http://schemas.microsoft.com/office/drawing/2014/main" id="{A4EF3E8B-C277-5EB6-E726-14DF63524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58EF14-4EB2-1684-5751-E8E981AE643A}"/>
              </a:ext>
            </a:extLst>
          </p:cNvPr>
          <p:cNvSpPr>
            <a:spLocks noGrp="1"/>
          </p:cNvSpPr>
          <p:nvPr>
            <p:ph type="sldNum" sz="quarter" idx="12"/>
          </p:nvPr>
        </p:nvSpPr>
        <p:spPr/>
        <p:txBody>
          <a:bodyPr/>
          <a:lstStyle/>
          <a:p>
            <a:fld id="{0E29773C-1169-4F61-B72A-E8D36891F80C}" type="slidenum">
              <a:rPr lang="en-US" smtClean="0"/>
              <a:t>‹#›</a:t>
            </a:fld>
            <a:endParaRPr lang="en-US"/>
          </a:p>
        </p:txBody>
      </p:sp>
    </p:spTree>
    <p:extLst>
      <p:ext uri="{BB962C8B-B14F-4D97-AF65-F5344CB8AC3E}">
        <p14:creationId xmlns:p14="http://schemas.microsoft.com/office/powerpoint/2010/main" val="1724877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C47CFBE-A8B0-4D53-8C65-99EB1845E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165934-3E73-4980-8744-FEF20D34B86E}"/>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C3D6F95-8962-4378-B5B2-1D5D46D76033}"/>
              </a:ext>
            </a:extLst>
          </p:cNvPr>
          <p:cNvSpPr>
            <a:spLocks noGrp="1"/>
          </p:cNvSpPr>
          <p:nvPr>
            <p:ph idx="1" hasCustomPrompt="1"/>
          </p:nvPr>
        </p:nvSpPr>
        <p:spPr>
          <a:xfrm>
            <a:off x="838200" y="1825626"/>
            <a:ext cx="10515600" cy="4125996"/>
          </a:xfrm>
        </p:spPr>
        <p:txBody>
          <a:bodyPr/>
          <a:lstStyle>
            <a:lvl1pPr marL="228594" indent="-228594">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8C37408-A407-4859-A30E-3C52A28E646D}"/>
              </a:ext>
            </a:extLst>
          </p:cNvPr>
          <p:cNvSpPr>
            <a:spLocks noGrp="1"/>
          </p:cNvSpPr>
          <p:nvPr>
            <p:ph type="sldNum" sz="quarter" idx="12"/>
          </p:nvPr>
        </p:nvSpPr>
        <p:spPr>
          <a:xfrm>
            <a:off x="8610600" y="6356351"/>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38890807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1B9AF1A-6D0D-4833-9E54-0F069DDEC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BC4201-0BCE-4228-92CC-D724F7EDA7CD}"/>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F80DC0CA-1C3A-479E-A9FF-6FAC957F2971}"/>
              </a:ext>
            </a:extLst>
          </p:cNvPr>
          <p:cNvSpPr>
            <a:spLocks noGrp="1"/>
          </p:cNvSpPr>
          <p:nvPr>
            <p:ph sz="half" idx="1" hasCustomPrompt="1"/>
          </p:nvPr>
        </p:nvSpPr>
        <p:spPr>
          <a:xfrm>
            <a:off x="838200" y="1825625"/>
            <a:ext cx="5181600" cy="4181037"/>
          </a:xfrm>
        </p:spPr>
        <p:txBody>
          <a:bodyPr/>
          <a:lstStyle>
            <a:lvl1pPr marL="228594" indent="-228594">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008D99-0BB0-4E8E-B4B0-36374D330C2F}"/>
              </a:ext>
            </a:extLst>
          </p:cNvPr>
          <p:cNvSpPr>
            <a:spLocks noGrp="1"/>
          </p:cNvSpPr>
          <p:nvPr>
            <p:ph sz="half" idx="2" hasCustomPrompt="1"/>
          </p:nvPr>
        </p:nvSpPr>
        <p:spPr>
          <a:xfrm>
            <a:off x="6172200" y="1825625"/>
            <a:ext cx="5181600" cy="4181037"/>
          </a:xfrm>
        </p:spPr>
        <p:txBody>
          <a:bodyPr/>
          <a:lstStyle>
            <a:lvl1pPr marL="228594" indent="-228594">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437E8F06-5F98-4FF7-8448-3106144EF9E3}"/>
              </a:ext>
            </a:extLst>
          </p:cNvPr>
          <p:cNvSpPr>
            <a:spLocks noGrp="1"/>
          </p:cNvSpPr>
          <p:nvPr>
            <p:ph type="sldNum" sz="quarter" idx="12"/>
          </p:nvPr>
        </p:nvSpPr>
        <p:spPr>
          <a:xfrm>
            <a:off x="8610600" y="6356351"/>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15574054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23504E0B-92BA-43C7-BA24-613F3241C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F9DB84-E683-4722-99A1-236C58F1E1CC}"/>
              </a:ext>
            </a:extLst>
          </p:cNvPr>
          <p:cNvSpPr>
            <a:spLocks noGrp="1"/>
          </p:cNvSpPr>
          <p:nvPr>
            <p:ph type="title"/>
          </p:nvPr>
        </p:nvSpPr>
        <p:spPr>
          <a:xfrm>
            <a:off x="839788" y="365125"/>
            <a:ext cx="10515600" cy="1325563"/>
          </a:xfrm>
        </p:spPr>
        <p:txBody>
          <a:bodyPr/>
          <a:lstStyle>
            <a:lvl1pPr>
              <a:defRPr b="1">
                <a:solidFill>
                  <a:schemeClr val="accent1"/>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B1D25B6D-C186-415C-BF0C-E0221885A9D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9F7449-7582-4A99-8E2C-26F61C43C454}"/>
              </a:ext>
            </a:extLst>
          </p:cNvPr>
          <p:cNvSpPr>
            <a:spLocks noGrp="1"/>
          </p:cNvSpPr>
          <p:nvPr>
            <p:ph sz="half" idx="2" hasCustomPrompt="1"/>
          </p:nvPr>
        </p:nvSpPr>
        <p:spPr>
          <a:xfrm>
            <a:off x="839789" y="2505075"/>
            <a:ext cx="5157787" cy="3485823"/>
          </a:xfrm>
        </p:spPr>
        <p:txBody>
          <a:bodyPr/>
          <a:lstStyle>
            <a:lvl1pPr marL="228594" indent="-228594">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68BFB-F926-41B8-B2D4-6CF00863F40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F20256-DAE2-4429-8B69-A6E608A18CDB}"/>
              </a:ext>
            </a:extLst>
          </p:cNvPr>
          <p:cNvSpPr>
            <a:spLocks noGrp="1"/>
          </p:cNvSpPr>
          <p:nvPr>
            <p:ph sz="quarter" idx="4" hasCustomPrompt="1"/>
          </p:nvPr>
        </p:nvSpPr>
        <p:spPr>
          <a:xfrm>
            <a:off x="6172201" y="2505075"/>
            <a:ext cx="5183188" cy="3485823"/>
          </a:xfrm>
        </p:spPr>
        <p:txBody>
          <a:bodyPr/>
          <a:lstStyle>
            <a:lvl1pPr marL="228594" indent="-228594">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D7CED58-B406-416E-A0DD-9C6496BEA132}"/>
              </a:ext>
            </a:extLst>
          </p:cNvPr>
          <p:cNvSpPr>
            <a:spLocks noGrp="1"/>
          </p:cNvSpPr>
          <p:nvPr>
            <p:ph type="sldNum" sz="quarter" idx="12"/>
          </p:nvPr>
        </p:nvSpPr>
        <p:spPr>
          <a:xfrm>
            <a:off x="8610600" y="6356351"/>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02603442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ption 1 - City Skylin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DE7A5F4B-B49A-4398-88C9-E4DDFD540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A6984EF-65BF-4D20-BA95-36FEE90CA354}"/>
              </a:ext>
            </a:extLst>
          </p:cNvPr>
          <p:cNvSpPr>
            <a:spLocks noGrp="1"/>
          </p:cNvSpPr>
          <p:nvPr>
            <p:ph type="ctrTitle"/>
          </p:nvPr>
        </p:nvSpPr>
        <p:spPr>
          <a:xfrm>
            <a:off x="309562" y="1998595"/>
            <a:ext cx="9806590" cy="1206617"/>
          </a:xfrm>
        </p:spPr>
        <p:txBody>
          <a:bodyPr anchor="b"/>
          <a:lstStyle>
            <a:lvl1pPr algn="l">
              <a:defRPr sz="6000">
                <a:solidFill>
                  <a:schemeClr val="accent1"/>
                </a:solidFill>
                <a:latin typeface="+mn-lt"/>
              </a:defRPr>
            </a:lvl1pPr>
          </a:lstStyle>
          <a:p>
            <a:r>
              <a:rPr lang="en-US"/>
              <a:t>Click to edit Master title style</a:t>
            </a:r>
          </a:p>
        </p:txBody>
      </p:sp>
      <p:sp>
        <p:nvSpPr>
          <p:cNvPr id="11" name="Subtitle 2">
            <a:extLst>
              <a:ext uri="{FF2B5EF4-FFF2-40B4-BE49-F238E27FC236}">
                <a16:creationId xmlns:a16="http://schemas.microsoft.com/office/drawing/2014/main" id="{F2AB3F0E-4FDF-4719-8958-901B6D27A392}"/>
              </a:ext>
            </a:extLst>
          </p:cNvPr>
          <p:cNvSpPr>
            <a:spLocks noGrp="1"/>
          </p:cNvSpPr>
          <p:nvPr>
            <p:ph type="subTitle" idx="1"/>
          </p:nvPr>
        </p:nvSpPr>
        <p:spPr>
          <a:xfrm>
            <a:off x="309562" y="3294776"/>
            <a:ext cx="6437747" cy="41033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493882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032B-BE1A-C63E-5A47-2ABA4F955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B5E4AA-F612-358D-EE8C-9B086201B6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16D66-A600-88F2-1CF1-3F0729F2C411}"/>
              </a:ext>
            </a:extLst>
          </p:cNvPr>
          <p:cNvSpPr>
            <a:spLocks noGrp="1"/>
          </p:cNvSpPr>
          <p:nvPr>
            <p:ph type="dt" sz="half" idx="10"/>
          </p:nvPr>
        </p:nvSpPr>
        <p:spPr/>
        <p:txBody>
          <a:bodyPr/>
          <a:lstStyle/>
          <a:p>
            <a:fld id="{B255A406-B351-4D81-BE88-B181A5CB3984}" type="datetimeFigureOut">
              <a:rPr lang="en-US" smtClean="0"/>
              <a:t>10/25/2023</a:t>
            </a:fld>
            <a:endParaRPr lang="en-US"/>
          </a:p>
        </p:txBody>
      </p:sp>
      <p:sp>
        <p:nvSpPr>
          <p:cNvPr id="5" name="Footer Placeholder 4">
            <a:extLst>
              <a:ext uri="{FF2B5EF4-FFF2-40B4-BE49-F238E27FC236}">
                <a16:creationId xmlns:a16="http://schemas.microsoft.com/office/drawing/2014/main" id="{8ECF1640-E141-51D8-668D-BACBB5D69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C0BEC-7F0A-15F8-6942-CA54E9515513}"/>
              </a:ext>
            </a:extLst>
          </p:cNvPr>
          <p:cNvSpPr>
            <a:spLocks noGrp="1"/>
          </p:cNvSpPr>
          <p:nvPr>
            <p:ph type="sldNum" sz="quarter" idx="12"/>
          </p:nvPr>
        </p:nvSpPr>
        <p:spPr/>
        <p:txBody>
          <a:bodyPr/>
          <a:lstStyle/>
          <a:p>
            <a:fld id="{F6CBF18B-0E35-4F05-9BB7-25F3C0D4443F}" type="slidenum">
              <a:rPr lang="en-US" smtClean="0"/>
              <a:t>‹#›</a:t>
            </a:fld>
            <a:endParaRPr lang="en-US"/>
          </a:p>
        </p:txBody>
      </p:sp>
    </p:spTree>
    <p:extLst>
      <p:ext uri="{BB962C8B-B14F-4D97-AF65-F5344CB8AC3E}">
        <p14:creationId xmlns:p14="http://schemas.microsoft.com/office/powerpoint/2010/main" val="29030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ption 1 - City Skylin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DE7A5F4B-B49A-4398-88C9-E4DDFD540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A6984EF-65BF-4D20-BA95-36FEE90CA354}"/>
              </a:ext>
            </a:extLst>
          </p:cNvPr>
          <p:cNvSpPr>
            <a:spLocks noGrp="1"/>
          </p:cNvSpPr>
          <p:nvPr>
            <p:ph type="ctrTitle" hasCustomPrompt="1"/>
          </p:nvPr>
        </p:nvSpPr>
        <p:spPr>
          <a:xfrm>
            <a:off x="309562" y="1998595"/>
            <a:ext cx="9806590" cy="1206617"/>
          </a:xfrm>
        </p:spPr>
        <p:txBody>
          <a:bodyPr anchor="b"/>
          <a:lstStyle>
            <a:lvl1pPr algn="l">
              <a:defRPr sz="6000">
                <a:solidFill>
                  <a:schemeClr val="accent1"/>
                </a:solidFill>
                <a:latin typeface="+mn-lt"/>
              </a:defRPr>
            </a:lvl1pPr>
          </a:lstStyle>
          <a:p>
            <a:r>
              <a:rPr lang="en-US"/>
              <a:t>Exec Team CEO Updates</a:t>
            </a:r>
          </a:p>
        </p:txBody>
      </p:sp>
      <p:sp>
        <p:nvSpPr>
          <p:cNvPr id="11" name="Subtitle 2">
            <a:extLst>
              <a:ext uri="{FF2B5EF4-FFF2-40B4-BE49-F238E27FC236}">
                <a16:creationId xmlns:a16="http://schemas.microsoft.com/office/drawing/2014/main" id="{F2AB3F0E-4FDF-4719-8958-901B6D27A392}"/>
              </a:ext>
            </a:extLst>
          </p:cNvPr>
          <p:cNvSpPr>
            <a:spLocks noGrp="1"/>
          </p:cNvSpPr>
          <p:nvPr>
            <p:ph type="subTitle" idx="1" hasCustomPrompt="1"/>
          </p:nvPr>
        </p:nvSpPr>
        <p:spPr>
          <a:xfrm>
            <a:off x="309562" y="3294776"/>
            <a:ext cx="6437747" cy="41033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10/27/22</a:t>
            </a:r>
          </a:p>
        </p:txBody>
      </p:sp>
    </p:spTree>
    <p:extLst>
      <p:ext uri="{BB962C8B-B14F-4D97-AF65-F5344CB8AC3E}">
        <p14:creationId xmlns:p14="http://schemas.microsoft.com/office/powerpoint/2010/main" val="347517093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Option 2 - Sutro Tower">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DE83F02C-2E88-48FB-9E0F-BEC9A8704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24B581-88A8-415B-95EF-03F6E84972B3}"/>
              </a:ext>
            </a:extLst>
          </p:cNvPr>
          <p:cNvSpPr>
            <a:spLocks noGrp="1"/>
          </p:cNvSpPr>
          <p:nvPr>
            <p:ph type="ctrTitle"/>
          </p:nvPr>
        </p:nvSpPr>
        <p:spPr>
          <a:xfrm>
            <a:off x="309562" y="1700212"/>
            <a:ext cx="7920038" cy="2009775"/>
          </a:xfrm>
        </p:spPr>
        <p:txBody>
          <a:bodyPr anchor="b"/>
          <a:lstStyle>
            <a:lvl1pPr algn="l">
              <a:defRPr sz="600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76A6830B-AD03-4F7D-952E-6FBDCD420639}"/>
              </a:ext>
            </a:extLst>
          </p:cNvPr>
          <p:cNvSpPr>
            <a:spLocks noGrp="1"/>
          </p:cNvSpPr>
          <p:nvPr>
            <p:ph type="subTitle" idx="1"/>
          </p:nvPr>
        </p:nvSpPr>
        <p:spPr>
          <a:xfrm>
            <a:off x="309562" y="3897312"/>
            <a:ext cx="7920038" cy="90328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7418637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Option 3 - Houses">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28901AB-4791-4A6D-A222-992107F90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24B581-88A8-415B-95EF-03F6E84972B3}"/>
              </a:ext>
            </a:extLst>
          </p:cNvPr>
          <p:cNvSpPr>
            <a:spLocks noGrp="1"/>
          </p:cNvSpPr>
          <p:nvPr>
            <p:ph type="ctrTitle"/>
          </p:nvPr>
        </p:nvSpPr>
        <p:spPr>
          <a:xfrm>
            <a:off x="309562" y="1700212"/>
            <a:ext cx="7920038" cy="2009775"/>
          </a:xfrm>
        </p:spPr>
        <p:txBody>
          <a:bodyPr anchor="b"/>
          <a:lstStyle>
            <a:lvl1pPr algn="l">
              <a:defRPr sz="600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76A6830B-AD03-4F7D-952E-6FBDCD420639}"/>
              </a:ext>
            </a:extLst>
          </p:cNvPr>
          <p:cNvSpPr>
            <a:spLocks noGrp="1"/>
          </p:cNvSpPr>
          <p:nvPr>
            <p:ph type="subTitle" idx="1"/>
          </p:nvPr>
        </p:nvSpPr>
        <p:spPr>
          <a:xfrm>
            <a:off x="309562" y="3897312"/>
            <a:ext cx="7920038" cy="90328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9661892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C47CFBE-A8B0-4D53-8C65-99EB1845E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165934-3E73-4980-8744-FEF20D34B86E}"/>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C3D6F95-8962-4378-B5B2-1D5D46D76033}"/>
              </a:ext>
            </a:extLst>
          </p:cNvPr>
          <p:cNvSpPr>
            <a:spLocks noGrp="1"/>
          </p:cNvSpPr>
          <p:nvPr>
            <p:ph idx="1" hasCustomPrompt="1"/>
          </p:nvPr>
        </p:nvSpPr>
        <p:spPr>
          <a:xfrm>
            <a:off x="838200" y="1825625"/>
            <a:ext cx="10515600" cy="4125996"/>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8C37408-A407-4859-A30E-3C52A28E646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409452723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General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C47CFBE-A8B0-4D53-8C65-99EB1845E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165934-3E73-4980-8744-FEF20D34B86E}"/>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C3D6F95-8962-4378-B5B2-1D5D46D76033}"/>
              </a:ext>
            </a:extLst>
          </p:cNvPr>
          <p:cNvSpPr>
            <a:spLocks noGrp="1"/>
          </p:cNvSpPr>
          <p:nvPr>
            <p:ph idx="1" hasCustomPrompt="1"/>
          </p:nvPr>
        </p:nvSpPr>
        <p:spPr>
          <a:xfrm>
            <a:off x="838200" y="1825625"/>
            <a:ext cx="10515600" cy="4125996"/>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p:txBody>
      </p:sp>
      <p:sp>
        <p:nvSpPr>
          <p:cNvPr id="7" name="Slide Number Placeholder 5">
            <a:extLst>
              <a:ext uri="{FF2B5EF4-FFF2-40B4-BE49-F238E27FC236}">
                <a16:creationId xmlns:a16="http://schemas.microsoft.com/office/drawing/2014/main" id="{08C37408-A407-4859-A30E-3C52A28E646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412908491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1B9AF1A-6D0D-4833-9E54-0F069DDEC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BC4201-0BCE-4228-92CC-D724F7EDA7CD}"/>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F80DC0CA-1C3A-479E-A9FF-6FAC957F2971}"/>
              </a:ext>
            </a:extLst>
          </p:cNvPr>
          <p:cNvSpPr>
            <a:spLocks noGrp="1"/>
          </p:cNvSpPr>
          <p:nvPr>
            <p:ph sz="half" idx="1" hasCustomPrompt="1"/>
          </p:nvPr>
        </p:nvSpPr>
        <p:spPr>
          <a:xfrm>
            <a:off x="838200" y="1825625"/>
            <a:ext cx="5181600" cy="4181037"/>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008D99-0BB0-4E8E-B4B0-36374D330C2F}"/>
              </a:ext>
            </a:extLst>
          </p:cNvPr>
          <p:cNvSpPr>
            <a:spLocks noGrp="1"/>
          </p:cNvSpPr>
          <p:nvPr>
            <p:ph sz="half" idx="2" hasCustomPrompt="1"/>
          </p:nvPr>
        </p:nvSpPr>
        <p:spPr>
          <a:xfrm>
            <a:off x="6172200" y="1825625"/>
            <a:ext cx="5181600" cy="4181037"/>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437E8F06-5F98-4FF7-8448-3106144EF9E3}"/>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52865997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23504E0B-92BA-43C7-BA24-613F3241C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F9DB84-E683-4722-99A1-236C58F1E1CC}"/>
              </a:ext>
            </a:extLst>
          </p:cNvPr>
          <p:cNvSpPr>
            <a:spLocks noGrp="1"/>
          </p:cNvSpPr>
          <p:nvPr>
            <p:ph type="title"/>
          </p:nvPr>
        </p:nvSpPr>
        <p:spPr>
          <a:xfrm>
            <a:off x="839788" y="365125"/>
            <a:ext cx="10515600" cy="1325563"/>
          </a:xfrm>
        </p:spPr>
        <p:txBody>
          <a:bodyPr/>
          <a:lstStyle>
            <a:lvl1pPr>
              <a:defRPr b="1">
                <a:solidFill>
                  <a:schemeClr val="accent1"/>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B1D25B6D-C186-415C-BF0C-E0221885A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9F7449-7582-4A99-8E2C-26F61C43C454}"/>
              </a:ext>
            </a:extLst>
          </p:cNvPr>
          <p:cNvSpPr>
            <a:spLocks noGrp="1"/>
          </p:cNvSpPr>
          <p:nvPr>
            <p:ph sz="half" idx="2" hasCustomPrompt="1"/>
          </p:nvPr>
        </p:nvSpPr>
        <p:spPr>
          <a:xfrm>
            <a:off x="839788" y="2505075"/>
            <a:ext cx="5157787" cy="3485822"/>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68BFB-F926-41B8-B2D4-6CF00863F4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F20256-DAE2-4429-8B69-A6E608A18CDB}"/>
              </a:ext>
            </a:extLst>
          </p:cNvPr>
          <p:cNvSpPr>
            <a:spLocks noGrp="1"/>
          </p:cNvSpPr>
          <p:nvPr>
            <p:ph sz="quarter" idx="4" hasCustomPrompt="1"/>
          </p:nvPr>
        </p:nvSpPr>
        <p:spPr>
          <a:xfrm>
            <a:off x="6172200" y="2505075"/>
            <a:ext cx="5183188" cy="3485822"/>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D7CED58-B406-416E-A0DD-9C6496BEA132}"/>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17483578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ontent - Image or Tabl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7F40200F-5F5F-4B65-9D9B-935EDE381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5">
            <a:extLst>
              <a:ext uri="{FF2B5EF4-FFF2-40B4-BE49-F238E27FC236}">
                <a16:creationId xmlns:a16="http://schemas.microsoft.com/office/drawing/2014/main" id="{76A91F63-7B4F-437B-B003-EB9255D580AA}"/>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65720525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icture or graphic with title">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E08934FF-9842-468C-B139-151F0FEFF0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8E7EC2-1A48-4E25-9701-9830BC603C94}"/>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6" name="Slide Number Placeholder 5">
            <a:extLst>
              <a:ext uri="{FF2B5EF4-FFF2-40B4-BE49-F238E27FC236}">
                <a16:creationId xmlns:a16="http://schemas.microsoft.com/office/drawing/2014/main" id="{517E8902-D1AC-4016-8B78-C7D61DC54062}"/>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83782271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Split - Eggshell Option 1">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ED217F82-3680-4181-ACBE-92E5D79A1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1" y="1709740"/>
            <a:ext cx="10515600" cy="2852737"/>
          </a:xfrm>
        </p:spPr>
        <p:txBody>
          <a:bodyPr anchor="b"/>
          <a:lstStyle>
            <a:lvl1pPr>
              <a:defRPr sz="6000" b="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FBF622CA-137A-4391-8E5B-8951A51ED91D}"/>
              </a:ext>
            </a:extLst>
          </p:cNvPr>
          <p:cNvSpPr>
            <a:spLocks noGrp="1"/>
          </p:cNvSpPr>
          <p:nvPr>
            <p:ph type="sldNum" sz="quarter" idx="12"/>
          </p:nvPr>
        </p:nvSpPr>
        <p:spPr>
          <a:xfrm>
            <a:off x="8610600" y="6356351"/>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59950407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0C98A-C198-7A00-DD7F-930AB6661F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F33409-5576-8F9F-72D6-22CEA60D0F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E8FBAA-A0E1-CB1B-7BEB-5B972240166B}"/>
              </a:ext>
            </a:extLst>
          </p:cNvPr>
          <p:cNvSpPr>
            <a:spLocks noGrp="1"/>
          </p:cNvSpPr>
          <p:nvPr>
            <p:ph type="dt" sz="half" idx="10"/>
          </p:nvPr>
        </p:nvSpPr>
        <p:spPr/>
        <p:txBody>
          <a:bodyPr/>
          <a:lstStyle/>
          <a:p>
            <a:fld id="{B255A406-B351-4D81-BE88-B181A5CB3984}" type="datetimeFigureOut">
              <a:rPr lang="en-US" smtClean="0"/>
              <a:t>10/25/2023</a:t>
            </a:fld>
            <a:endParaRPr lang="en-US"/>
          </a:p>
        </p:txBody>
      </p:sp>
      <p:sp>
        <p:nvSpPr>
          <p:cNvPr id="5" name="Footer Placeholder 4">
            <a:extLst>
              <a:ext uri="{FF2B5EF4-FFF2-40B4-BE49-F238E27FC236}">
                <a16:creationId xmlns:a16="http://schemas.microsoft.com/office/drawing/2014/main" id="{5342454B-7E73-587D-AD66-5C22554CC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E1B47-46CB-FF5A-A1E4-4F979C3FA638}"/>
              </a:ext>
            </a:extLst>
          </p:cNvPr>
          <p:cNvSpPr>
            <a:spLocks noGrp="1"/>
          </p:cNvSpPr>
          <p:nvPr>
            <p:ph type="sldNum" sz="quarter" idx="12"/>
          </p:nvPr>
        </p:nvSpPr>
        <p:spPr/>
        <p:txBody>
          <a:bodyPr/>
          <a:lstStyle/>
          <a:p>
            <a:fld id="{F6CBF18B-0E35-4F05-9BB7-25F3C0D4443F}" type="slidenum">
              <a:rPr lang="en-US" smtClean="0"/>
              <a:t>‹#›</a:t>
            </a:fld>
            <a:endParaRPr lang="en-US"/>
          </a:p>
        </p:txBody>
      </p:sp>
    </p:spTree>
    <p:extLst>
      <p:ext uri="{BB962C8B-B14F-4D97-AF65-F5344CB8AC3E}">
        <p14:creationId xmlns:p14="http://schemas.microsoft.com/office/powerpoint/2010/main" val="4155107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Split - Eggshell Option 2">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8672269-17EF-49D7-BD27-1D0F5E2BBF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1" y="1709740"/>
            <a:ext cx="10515600" cy="2852737"/>
          </a:xfrm>
        </p:spPr>
        <p:txBody>
          <a:bodyPr anchor="b"/>
          <a:lstStyle>
            <a:lvl1pPr>
              <a:defRPr sz="6000" b="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E04E46FB-1C14-4297-8971-39813FEC77A9}"/>
              </a:ext>
            </a:extLst>
          </p:cNvPr>
          <p:cNvSpPr>
            <a:spLocks noGrp="1"/>
          </p:cNvSpPr>
          <p:nvPr>
            <p:ph type="sldNum" sz="quarter" idx="12"/>
          </p:nvPr>
        </p:nvSpPr>
        <p:spPr>
          <a:xfrm>
            <a:off x="8610600" y="6356351"/>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425624763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Split - White Option 1">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F0E45750-7EF8-4EED-B359-F75DFA09C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1" y="1709740"/>
            <a:ext cx="10515600" cy="2852737"/>
          </a:xfrm>
        </p:spPr>
        <p:txBody>
          <a:bodyPr anchor="b"/>
          <a:lstStyle>
            <a:lvl1pPr>
              <a:defRPr sz="60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1" y="4589464"/>
            <a:ext cx="10515600" cy="1500187"/>
          </a:xfrm>
        </p:spPr>
        <p:txBody>
          <a:bodyPr/>
          <a:lstStyle>
            <a:lvl1pPr marL="0" indent="0">
              <a:buNone/>
              <a:defRPr sz="2400">
                <a:solidFill>
                  <a:srgbClr val="898989"/>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Slide Number Placeholder 5">
            <a:extLst>
              <a:ext uri="{FF2B5EF4-FFF2-40B4-BE49-F238E27FC236}">
                <a16:creationId xmlns:a16="http://schemas.microsoft.com/office/drawing/2014/main" id="{3C58F84C-289E-42F6-8734-38ACF462E3BD}"/>
              </a:ext>
            </a:extLst>
          </p:cNvPr>
          <p:cNvSpPr>
            <a:spLocks noGrp="1"/>
          </p:cNvSpPr>
          <p:nvPr>
            <p:ph type="sldNum" sz="quarter" idx="12"/>
          </p:nvPr>
        </p:nvSpPr>
        <p:spPr>
          <a:xfrm>
            <a:off x="8610600" y="6356351"/>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60832599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Split - White Option 2">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498230E-B396-422A-AFD5-C621F5418F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1" y="1709740"/>
            <a:ext cx="10515600" cy="2852737"/>
          </a:xfrm>
        </p:spPr>
        <p:txBody>
          <a:bodyPr anchor="b"/>
          <a:lstStyle>
            <a:lvl1pPr>
              <a:defRPr sz="60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1" y="4589464"/>
            <a:ext cx="10515600" cy="1500187"/>
          </a:xfrm>
        </p:spPr>
        <p:txBody>
          <a:bodyPr/>
          <a:lstStyle>
            <a:lvl1pPr marL="0" indent="0">
              <a:buNone/>
              <a:defRPr sz="2400">
                <a:solidFill>
                  <a:srgbClr val="898989"/>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99F37EE0-843A-4089-9EF6-DF7652BCC200}"/>
              </a:ext>
            </a:extLst>
          </p:cNvPr>
          <p:cNvSpPr>
            <a:spLocks noGrp="1"/>
          </p:cNvSpPr>
          <p:nvPr>
            <p:ph type="sldNum" sz="quarter" idx="12"/>
          </p:nvPr>
        </p:nvSpPr>
        <p:spPr>
          <a:xfrm>
            <a:off x="8610600" y="6356351"/>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33236692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clusion Slide -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A2DDC-51D0-4F7D-BEB3-013FB174AA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A91A652-ACAA-468F-84CE-B8B0224D9A3F}"/>
              </a:ext>
            </a:extLst>
          </p:cNvPr>
          <p:cNvSpPr txBox="1"/>
          <p:nvPr userDrawn="1"/>
        </p:nvSpPr>
        <p:spPr>
          <a:xfrm>
            <a:off x="720725" y="6297614"/>
            <a:ext cx="10737851" cy="430887"/>
          </a:xfrm>
          <a:prstGeom prst="rect">
            <a:avLst/>
          </a:prstGeom>
          <a:noFill/>
        </p:spPr>
        <p:txBody>
          <a:bodyPr wrap="square" rtlCol="0">
            <a:spAutoFit/>
          </a:bodyPr>
          <a:lstStyle/>
          <a:p>
            <a:pPr algn="ctr"/>
            <a:r>
              <a:rPr lang="en-US" sz="2200">
                <a:solidFill>
                  <a:schemeClr val="bg1"/>
                </a:solidFill>
              </a:rPr>
              <a:t>Learn: hsh.sfgov.org    |    Like: @SanFranciscoHSH    |    Follow: @SF_HSH</a:t>
            </a:r>
          </a:p>
        </p:txBody>
      </p:sp>
      <p:sp>
        <p:nvSpPr>
          <p:cNvPr id="13" name="Title 1">
            <a:extLst>
              <a:ext uri="{FF2B5EF4-FFF2-40B4-BE49-F238E27FC236}">
                <a16:creationId xmlns:a16="http://schemas.microsoft.com/office/drawing/2014/main" id="{E6C90603-1797-4CF8-95C4-F09C22BA6BA6}"/>
              </a:ext>
            </a:extLst>
          </p:cNvPr>
          <p:cNvSpPr>
            <a:spLocks noGrp="1"/>
          </p:cNvSpPr>
          <p:nvPr>
            <p:ph type="title"/>
          </p:nvPr>
        </p:nvSpPr>
        <p:spPr>
          <a:xfrm>
            <a:off x="831851" y="1709740"/>
            <a:ext cx="10515600" cy="2852737"/>
          </a:xfrm>
        </p:spPr>
        <p:txBody>
          <a:bodyPr anchor="b"/>
          <a:lstStyle>
            <a:lvl1pPr algn="ctr">
              <a:defRPr sz="6000">
                <a:solidFill>
                  <a:schemeClr val="tx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E618C6C0-00F9-4440-8C1D-6C4E2444AF5A}"/>
              </a:ext>
            </a:extLst>
          </p:cNvPr>
          <p:cNvSpPr>
            <a:spLocks noGrp="1"/>
          </p:cNvSpPr>
          <p:nvPr>
            <p:ph type="body" idx="1"/>
          </p:nvPr>
        </p:nvSpPr>
        <p:spPr>
          <a:xfrm>
            <a:off x="831851" y="4589464"/>
            <a:ext cx="10515600" cy="1500187"/>
          </a:xfrm>
        </p:spPr>
        <p:txBody>
          <a:bodyPr/>
          <a:lstStyle>
            <a:lvl1pPr marL="0" indent="0" algn="ctr">
              <a:buNone/>
              <a:defRPr sz="2400">
                <a:solidFill>
                  <a:schemeClr val="bg1">
                    <a:lumMod val="6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883114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Conclusion Slide - Option 2">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2A693D45-BF53-4FA6-8F1C-9E8BCE7E4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1" y="1709740"/>
            <a:ext cx="10515600" cy="285273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1" y="4589464"/>
            <a:ext cx="10515600" cy="1500187"/>
          </a:xfrm>
        </p:spPr>
        <p:txBody>
          <a:bodyPr/>
          <a:lstStyle>
            <a:lvl1pPr marL="0" indent="0" algn="ctr">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04D7D53F-854C-4432-8C5D-0984F025CAB4}"/>
              </a:ext>
            </a:extLst>
          </p:cNvPr>
          <p:cNvSpPr txBox="1"/>
          <p:nvPr userDrawn="1"/>
        </p:nvSpPr>
        <p:spPr>
          <a:xfrm>
            <a:off x="720725" y="6297614"/>
            <a:ext cx="10737851" cy="430887"/>
          </a:xfrm>
          <a:prstGeom prst="rect">
            <a:avLst/>
          </a:prstGeom>
          <a:noFill/>
        </p:spPr>
        <p:txBody>
          <a:bodyPr wrap="square" rtlCol="0">
            <a:spAutoFit/>
          </a:bodyPr>
          <a:lstStyle/>
          <a:p>
            <a:pPr algn="ctr"/>
            <a:r>
              <a:rPr lang="en-US" sz="2200">
                <a:solidFill>
                  <a:schemeClr val="bg1"/>
                </a:solidFill>
              </a:rPr>
              <a:t>Learn: hsh.sfgov.org    |    Like: @SanFranciscoHSH    |    Follow: @SF_HSH</a:t>
            </a:r>
          </a:p>
        </p:txBody>
      </p:sp>
    </p:spTree>
    <p:extLst>
      <p:ext uri="{BB962C8B-B14F-4D97-AF65-F5344CB8AC3E}">
        <p14:creationId xmlns:p14="http://schemas.microsoft.com/office/powerpoint/2010/main" val="4056231152"/>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Split - Eggshell Option 1">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ED217F82-3680-4181-ACBE-92E5D79A1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FBF622CA-137A-4391-8E5B-8951A51ED91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50984968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Split - Eggshell Option 2">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8672269-17EF-49D7-BD27-1D0F5E2BBF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E04E46FB-1C14-4297-8971-39813FEC77A9}"/>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67112434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Split - White Option 1">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F0E45750-7EF8-4EED-B359-F75DFA09C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Slide Number Placeholder 5">
            <a:extLst>
              <a:ext uri="{FF2B5EF4-FFF2-40B4-BE49-F238E27FC236}">
                <a16:creationId xmlns:a16="http://schemas.microsoft.com/office/drawing/2014/main" id="{3C58F84C-289E-42F6-8734-38ACF462E3B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25966591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Split - White Option 2">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498230E-B396-422A-AFD5-C621F5418F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99F37EE0-843A-4089-9EF6-DF7652BCC200}"/>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510508289"/>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clusion Slide -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A2DDC-51D0-4F7D-BEB3-013FB174AA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A91A652-ACAA-468F-84CE-B8B0224D9A3F}"/>
              </a:ext>
            </a:extLst>
          </p:cNvPr>
          <p:cNvSpPr txBox="1"/>
          <p:nvPr userDrawn="1"/>
        </p:nvSpPr>
        <p:spPr>
          <a:xfrm>
            <a:off x="720725" y="6297613"/>
            <a:ext cx="10737850" cy="430887"/>
          </a:xfrm>
          <a:prstGeom prst="rect">
            <a:avLst/>
          </a:prstGeom>
          <a:noFill/>
        </p:spPr>
        <p:txBody>
          <a:bodyPr wrap="square" rtlCol="0">
            <a:spAutoFit/>
          </a:bodyPr>
          <a:lstStyle/>
          <a:p>
            <a:pPr algn="ctr"/>
            <a:r>
              <a:rPr lang="en-US" sz="2200">
                <a:solidFill>
                  <a:schemeClr val="bg1"/>
                </a:solidFill>
              </a:rPr>
              <a:t>Learn: hsh.sfgov.org    |    Like: @SanFranciscoHSH    |    Follow: @SF_HSH</a:t>
            </a:r>
          </a:p>
        </p:txBody>
      </p:sp>
      <p:sp>
        <p:nvSpPr>
          <p:cNvPr id="13" name="Title 1">
            <a:extLst>
              <a:ext uri="{FF2B5EF4-FFF2-40B4-BE49-F238E27FC236}">
                <a16:creationId xmlns:a16="http://schemas.microsoft.com/office/drawing/2014/main" id="{E6C90603-1797-4CF8-95C4-F09C22BA6BA6}"/>
              </a:ext>
            </a:extLst>
          </p:cNvPr>
          <p:cNvSpPr>
            <a:spLocks noGrp="1"/>
          </p:cNvSpPr>
          <p:nvPr>
            <p:ph type="title"/>
          </p:nvPr>
        </p:nvSpPr>
        <p:spPr>
          <a:xfrm>
            <a:off x="831850" y="1709738"/>
            <a:ext cx="10515600" cy="2852737"/>
          </a:xfrm>
        </p:spPr>
        <p:txBody>
          <a:bodyPr anchor="b"/>
          <a:lstStyle>
            <a:lvl1pPr algn="ctr">
              <a:defRPr sz="6000">
                <a:solidFill>
                  <a:schemeClr val="tx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E618C6C0-00F9-4440-8C1D-6C4E2444AF5A}"/>
              </a:ext>
            </a:extLst>
          </p:cNvPr>
          <p:cNvSpPr>
            <a:spLocks noGrp="1"/>
          </p:cNvSpPr>
          <p:nvPr>
            <p:ph type="body" idx="1"/>
          </p:nvPr>
        </p:nvSpPr>
        <p:spPr>
          <a:xfrm>
            <a:off x="831850" y="4589463"/>
            <a:ext cx="10515600" cy="1500187"/>
          </a:xfrm>
        </p:spPr>
        <p:txBody>
          <a:bodyPr/>
          <a:lstStyle>
            <a:lvl1pPr marL="0" indent="0" algn="ctr">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8334647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18EF8-01F9-B926-FCD5-3A80C56A06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66F51C-94E2-E948-AE01-689BE6ACA2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171FE0-4187-805B-13F9-54DB7B1953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E2B7F2-D9D0-BE1F-277C-93325149676D}"/>
              </a:ext>
            </a:extLst>
          </p:cNvPr>
          <p:cNvSpPr>
            <a:spLocks noGrp="1"/>
          </p:cNvSpPr>
          <p:nvPr>
            <p:ph type="dt" sz="half" idx="10"/>
          </p:nvPr>
        </p:nvSpPr>
        <p:spPr/>
        <p:txBody>
          <a:bodyPr/>
          <a:lstStyle/>
          <a:p>
            <a:fld id="{B255A406-B351-4D81-BE88-B181A5CB3984}" type="datetimeFigureOut">
              <a:rPr lang="en-US" smtClean="0"/>
              <a:t>10/25/2023</a:t>
            </a:fld>
            <a:endParaRPr lang="en-US"/>
          </a:p>
        </p:txBody>
      </p:sp>
      <p:sp>
        <p:nvSpPr>
          <p:cNvPr id="6" name="Footer Placeholder 5">
            <a:extLst>
              <a:ext uri="{FF2B5EF4-FFF2-40B4-BE49-F238E27FC236}">
                <a16:creationId xmlns:a16="http://schemas.microsoft.com/office/drawing/2014/main" id="{366764A1-DA00-3131-4168-7D42A8351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CA028-535B-06A1-1766-791BE52B9D5D}"/>
              </a:ext>
            </a:extLst>
          </p:cNvPr>
          <p:cNvSpPr>
            <a:spLocks noGrp="1"/>
          </p:cNvSpPr>
          <p:nvPr>
            <p:ph type="sldNum" sz="quarter" idx="12"/>
          </p:nvPr>
        </p:nvSpPr>
        <p:spPr/>
        <p:txBody>
          <a:bodyPr/>
          <a:lstStyle/>
          <a:p>
            <a:fld id="{F6CBF18B-0E35-4F05-9BB7-25F3C0D4443F}" type="slidenum">
              <a:rPr lang="en-US" smtClean="0"/>
              <a:t>‹#›</a:t>
            </a:fld>
            <a:endParaRPr lang="en-US"/>
          </a:p>
        </p:txBody>
      </p:sp>
    </p:spTree>
    <p:extLst>
      <p:ext uri="{BB962C8B-B14F-4D97-AF65-F5344CB8AC3E}">
        <p14:creationId xmlns:p14="http://schemas.microsoft.com/office/powerpoint/2010/main" val="749979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Conclusion Slide - Option 2">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2A693D45-BF53-4FA6-8F1C-9E8BCE7E4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04D7D53F-854C-4432-8C5D-0984F025CAB4}"/>
              </a:ext>
            </a:extLst>
          </p:cNvPr>
          <p:cNvSpPr txBox="1"/>
          <p:nvPr userDrawn="1"/>
        </p:nvSpPr>
        <p:spPr>
          <a:xfrm>
            <a:off x="720725" y="6297613"/>
            <a:ext cx="10737850" cy="430887"/>
          </a:xfrm>
          <a:prstGeom prst="rect">
            <a:avLst/>
          </a:prstGeom>
          <a:noFill/>
        </p:spPr>
        <p:txBody>
          <a:bodyPr wrap="square" rtlCol="0">
            <a:spAutoFit/>
          </a:bodyPr>
          <a:lstStyle/>
          <a:p>
            <a:pPr algn="ctr"/>
            <a:r>
              <a:rPr lang="en-US" sz="2200">
                <a:solidFill>
                  <a:schemeClr val="bg1"/>
                </a:solidFill>
              </a:rPr>
              <a:t>Learn: hsh.sfgov.org    |    Like: @SanFranciscoHSH    |    Follow: @SF_HSH</a:t>
            </a:r>
          </a:p>
        </p:txBody>
      </p:sp>
    </p:spTree>
    <p:extLst>
      <p:ext uri="{BB962C8B-B14F-4D97-AF65-F5344CB8AC3E}">
        <p14:creationId xmlns:p14="http://schemas.microsoft.com/office/powerpoint/2010/main" val="2720510776"/>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6" name="Slide Number Placeholder 5">
            <a:extLst>
              <a:ext uri="{FF2B5EF4-FFF2-40B4-BE49-F238E27FC236}">
                <a16:creationId xmlns:a16="http://schemas.microsoft.com/office/drawing/2014/main" id="{C2190CC5-5EBB-447F-AF8C-7EFF0F221298}"/>
              </a:ext>
            </a:extLst>
          </p:cNvPr>
          <p:cNvSpPr>
            <a:spLocks noGrp="1"/>
          </p:cNvSpPr>
          <p:nvPr>
            <p:ph type="sldNum" sz="quarter" idx="12"/>
          </p:nvPr>
        </p:nvSpPr>
        <p:spPr/>
        <p:txBody>
          <a:bodyPr/>
          <a:lstStyle>
            <a:lvl1pPr>
              <a:defRPr>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253400275"/>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C2190CC5-5EBB-447F-AF8C-7EFF0F221298}"/>
              </a:ext>
            </a:extLst>
          </p:cNvPr>
          <p:cNvSpPr>
            <a:spLocks noGrp="1"/>
          </p:cNvSpPr>
          <p:nvPr>
            <p:ph type="sldNum" sz="quarter" idx="12"/>
          </p:nvPr>
        </p:nvSpPr>
        <p:spPr/>
        <p:txBody>
          <a:bodyPr/>
          <a:lstStyle>
            <a:lvl1pPr>
              <a:defRPr>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353595967"/>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C2190CC5-5EBB-447F-AF8C-7EFF0F221298}"/>
              </a:ext>
            </a:extLst>
          </p:cNvPr>
          <p:cNvSpPr>
            <a:spLocks noGrp="1"/>
          </p:cNvSpPr>
          <p:nvPr>
            <p:ph type="sldNum" sz="quarter" idx="12"/>
          </p:nvPr>
        </p:nvSpPr>
        <p:spPr/>
        <p:txBody>
          <a:bodyPr/>
          <a:lstStyle>
            <a:lvl1pPr>
              <a:defRPr>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92254866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Full">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791957"/>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General Content" type="obj">
  <p:cSld name="General Content">
    <p:spTree>
      <p:nvGrpSpPr>
        <p:cNvPr id="1" name="Shape 97"/>
        <p:cNvGrpSpPr/>
        <p:nvPr/>
      </p:nvGrpSpPr>
      <p:grpSpPr>
        <a:xfrm>
          <a:off x="0" y="0"/>
          <a:ext cx="0" cy="0"/>
          <a:chOff x="0" y="0"/>
          <a:chExt cx="0" cy="0"/>
        </a:xfrm>
      </p:grpSpPr>
      <p:pic>
        <p:nvPicPr>
          <p:cNvPr id="98" name="Google Shape;98;p180"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9" name="Google Shape;99;p1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Calibri"/>
              <a:buNone/>
              <a:defRPr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80"/>
          <p:cNvSpPr txBox="1">
            <a:spLocks noGrp="1"/>
          </p:cNvSpPr>
          <p:nvPr>
            <p:ph type="body" idx="1"/>
          </p:nvPr>
        </p:nvSpPr>
        <p:spPr>
          <a:xfrm>
            <a:off x="838200" y="1825625"/>
            <a:ext cx="10515600" cy="412599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899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2"/>
        <p:cNvGrpSpPr/>
        <p:nvPr/>
      </p:nvGrpSpPr>
      <p:grpSpPr>
        <a:xfrm>
          <a:off x="0" y="0"/>
          <a:ext cx="0" cy="0"/>
          <a:chOff x="0" y="0"/>
          <a:chExt cx="0" cy="0"/>
        </a:xfrm>
      </p:grpSpPr>
      <p:pic>
        <p:nvPicPr>
          <p:cNvPr id="103" name="Google Shape;103;p181"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4" name="Google Shape;104;p1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Calibri"/>
              <a:buNone/>
              <a:defRPr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81"/>
          <p:cNvSpPr txBox="1">
            <a:spLocks noGrp="1"/>
          </p:cNvSpPr>
          <p:nvPr>
            <p:ph type="body" idx="1"/>
          </p:nvPr>
        </p:nvSpPr>
        <p:spPr>
          <a:xfrm>
            <a:off x="838200" y="1825625"/>
            <a:ext cx="5181600" cy="4181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81"/>
          <p:cNvSpPr txBox="1">
            <a:spLocks noGrp="1"/>
          </p:cNvSpPr>
          <p:nvPr>
            <p:ph type="body" idx="2"/>
          </p:nvPr>
        </p:nvSpPr>
        <p:spPr>
          <a:xfrm>
            <a:off x="6172200" y="1825625"/>
            <a:ext cx="5181600" cy="4181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7100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Split - Eggshell Option 1" type="secHead">
  <p:cSld name="Section Split - Eggshell Option 1">
    <p:spTree>
      <p:nvGrpSpPr>
        <p:cNvPr id="1" name="Shape 113"/>
        <p:cNvGrpSpPr/>
        <p:nvPr/>
      </p:nvGrpSpPr>
      <p:grpSpPr>
        <a:xfrm>
          <a:off x="0" y="0"/>
          <a:ext cx="0" cy="0"/>
          <a:chOff x="0" y="0"/>
          <a:chExt cx="0" cy="0"/>
        </a:xfrm>
      </p:grpSpPr>
      <p:pic>
        <p:nvPicPr>
          <p:cNvPr id="114" name="Google Shape;114;p185"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5" name="Google Shape;115;p18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8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7" name="Google Shape;117;p1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8171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Split - Eggshell Option 2">
  <p:cSld name="Section Split - Eggshell Option 2">
    <p:spTree>
      <p:nvGrpSpPr>
        <p:cNvPr id="1" name="Shape 118"/>
        <p:cNvGrpSpPr/>
        <p:nvPr/>
      </p:nvGrpSpPr>
      <p:grpSpPr>
        <a:xfrm>
          <a:off x="0" y="0"/>
          <a:ext cx="0" cy="0"/>
          <a:chOff x="0" y="0"/>
          <a:chExt cx="0" cy="0"/>
        </a:xfrm>
      </p:grpSpPr>
      <p:pic>
        <p:nvPicPr>
          <p:cNvPr id="119" name="Google Shape;119;p191"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19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9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2" name="Google Shape;122;p1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5899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ption 1 - City Skyline">
  <p:cSld name="Title Option 1 - City Skyline">
    <p:spTree>
      <p:nvGrpSpPr>
        <p:cNvPr id="1" name="Shape 123"/>
        <p:cNvGrpSpPr/>
        <p:nvPr/>
      </p:nvGrpSpPr>
      <p:grpSpPr>
        <a:xfrm>
          <a:off x="0" y="0"/>
          <a:ext cx="0" cy="0"/>
          <a:chOff x="0" y="0"/>
          <a:chExt cx="0" cy="0"/>
        </a:xfrm>
      </p:grpSpPr>
      <p:pic>
        <p:nvPicPr>
          <p:cNvPr id="124" name="Google Shape;124;p192"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5" name="Google Shape;125;p192"/>
          <p:cNvSpPr txBox="1">
            <a:spLocks noGrp="1"/>
          </p:cNvSpPr>
          <p:nvPr>
            <p:ph type="ctrTitle"/>
          </p:nvPr>
        </p:nvSpPr>
        <p:spPr>
          <a:xfrm>
            <a:off x="309562" y="1998595"/>
            <a:ext cx="9806590" cy="12066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Calibri"/>
              <a:buNone/>
              <a:defRPr sz="600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92"/>
          <p:cNvSpPr txBox="1">
            <a:spLocks noGrp="1"/>
          </p:cNvSpPr>
          <p:nvPr>
            <p:ph type="subTitle" idx="1"/>
          </p:nvPr>
        </p:nvSpPr>
        <p:spPr>
          <a:xfrm>
            <a:off x="309562" y="3294776"/>
            <a:ext cx="6437747" cy="4103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Font typeface="Calibri"/>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74303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1173-4881-AAD0-FC82-1043B09252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21A081-53BF-E2B6-6609-CB370D7216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9D653C-506E-B74E-360A-E0A9A26B81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60A971-5051-E6D9-0643-34E5314568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13EE3C-4F1F-8C3A-6201-723271C45A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1C3A3F-FCB8-60D2-C013-C8ADC2BEE7A9}"/>
              </a:ext>
            </a:extLst>
          </p:cNvPr>
          <p:cNvSpPr>
            <a:spLocks noGrp="1"/>
          </p:cNvSpPr>
          <p:nvPr>
            <p:ph type="dt" sz="half" idx="10"/>
          </p:nvPr>
        </p:nvSpPr>
        <p:spPr/>
        <p:txBody>
          <a:bodyPr/>
          <a:lstStyle/>
          <a:p>
            <a:fld id="{B255A406-B351-4D81-BE88-B181A5CB3984}" type="datetimeFigureOut">
              <a:rPr lang="en-US" smtClean="0"/>
              <a:t>10/25/2023</a:t>
            </a:fld>
            <a:endParaRPr lang="en-US"/>
          </a:p>
        </p:txBody>
      </p:sp>
      <p:sp>
        <p:nvSpPr>
          <p:cNvPr id="8" name="Footer Placeholder 7">
            <a:extLst>
              <a:ext uri="{FF2B5EF4-FFF2-40B4-BE49-F238E27FC236}">
                <a16:creationId xmlns:a16="http://schemas.microsoft.com/office/drawing/2014/main" id="{143D06E1-E1B6-F44E-C9D0-03A5C4BE64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C5F38E-F406-7C60-3FCC-2F3A4DB80E7D}"/>
              </a:ext>
            </a:extLst>
          </p:cNvPr>
          <p:cNvSpPr>
            <a:spLocks noGrp="1"/>
          </p:cNvSpPr>
          <p:nvPr>
            <p:ph type="sldNum" sz="quarter" idx="12"/>
          </p:nvPr>
        </p:nvSpPr>
        <p:spPr/>
        <p:txBody>
          <a:bodyPr/>
          <a:lstStyle/>
          <a:p>
            <a:fld id="{F6CBF18B-0E35-4F05-9BB7-25F3C0D4443F}" type="slidenum">
              <a:rPr lang="en-US" smtClean="0"/>
              <a:t>‹#›</a:t>
            </a:fld>
            <a:endParaRPr lang="en-US"/>
          </a:p>
        </p:txBody>
      </p:sp>
    </p:spTree>
    <p:extLst>
      <p:ext uri="{BB962C8B-B14F-4D97-AF65-F5344CB8AC3E}">
        <p14:creationId xmlns:p14="http://schemas.microsoft.com/office/powerpoint/2010/main" val="30998091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ption 1 - City Skyline">
  <p:cSld name="1_Title Option 1 - City Skyline">
    <p:spTree>
      <p:nvGrpSpPr>
        <p:cNvPr id="1" name="Shape 127"/>
        <p:cNvGrpSpPr/>
        <p:nvPr/>
      </p:nvGrpSpPr>
      <p:grpSpPr>
        <a:xfrm>
          <a:off x="0" y="0"/>
          <a:ext cx="0" cy="0"/>
          <a:chOff x="0" y="0"/>
          <a:chExt cx="0" cy="0"/>
        </a:xfrm>
      </p:grpSpPr>
      <p:pic>
        <p:nvPicPr>
          <p:cNvPr id="128" name="Google Shape;128;p193"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9" name="Google Shape;129;p193"/>
          <p:cNvSpPr txBox="1">
            <a:spLocks noGrp="1"/>
          </p:cNvSpPr>
          <p:nvPr>
            <p:ph type="ctrTitle"/>
          </p:nvPr>
        </p:nvSpPr>
        <p:spPr>
          <a:xfrm>
            <a:off x="309562" y="1998595"/>
            <a:ext cx="9806590" cy="12066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Calibri"/>
              <a:buNone/>
              <a:defRPr sz="600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93"/>
          <p:cNvSpPr txBox="1">
            <a:spLocks noGrp="1"/>
          </p:cNvSpPr>
          <p:nvPr>
            <p:ph type="subTitle" idx="1"/>
          </p:nvPr>
        </p:nvSpPr>
        <p:spPr>
          <a:xfrm>
            <a:off x="309562" y="3294776"/>
            <a:ext cx="6437747" cy="4103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Font typeface="Calibri"/>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9054122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ption 2 - Sutro Tower" type="title">
  <p:cSld name="Title Option 2 - Sutro Tower">
    <p:spTree>
      <p:nvGrpSpPr>
        <p:cNvPr id="1" name="Shape 131"/>
        <p:cNvGrpSpPr/>
        <p:nvPr/>
      </p:nvGrpSpPr>
      <p:grpSpPr>
        <a:xfrm>
          <a:off x="0" y="0"/>
          <a:ext cx="0" cy="0"/>
          <a:chOff x="0" y="0"/>
          <a:chExt cx="0" cy="0"/>
        </a:xfrm>
      </p:grpSpPr>
      <p:pic>
        <p:nvPicPr>
          <p:cNvPr id="132" name="Google Shape;132;p194" descr="A picture containing diagram&#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 name="Google Shape;133;p194"/>
          <p:cNvSpPr txBox="1">
            <a:spLocks noGrp="1"/>
          </p:cNvSpPr>
          <p:nvPr>
            <p:ph type="ctrTitle"/>
          </p:nvPr>
        </p:nvSpPr>
        <p:spPr>
          <a:xfrm>
            <a:off x="309562" y="1700212"/>
            <a:ext cx="7920038" cy="20097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94"/>
          <p:cNvSpPr txBox="1">
            <a:spLocks noGrp="1"/>
          </p:cNvSpPr>
          <p:nvPr>
            <p:ph type="subTitle" idx="1"/>
          </p:nvPr>
        </p:nvSpPr>
        <p:spPr>
          <a:xfrm>
            <a:off x="309562" y="3897312"/>
            <a:ext cx="7920038" cy="90328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Font typeface="Calibri"/>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9615340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ption 3 - Houses">
  <p:cSld name="Title Option 3 - Houses">
    <p:spTree>
      <p:nvGrpSpPr>
        <p:cNvPr id="1" name="Shape 135"/>
        <p:cNvGrpSpPr/>
        <p:nvPr/>
      </p:nvGrpSpPr>
      <p:grpSpPr>
        <a:xfrm>
          <a:off x="0" y="0"/>
          <a:ext cx="0" cy="0"/>
          <a:chOff x="0" y="0"/>
          <a:chExt cx="0" cy="0"/>
        </a:xfrm>
      </p:grpSpPr>
      <p:pic>
        <p:nvPicPr>
          <p:cNvPr id="136" name="Google Shape;136;p195"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 name="Google Shape;137;p195"/>
          <p:cNvSpPr txBox="1">
            <a:spLocks noGrp="1"/>
          </p:cNvSpPr>
          <p:nvPr>
            <p:ph type="ctrTitle"/>
          </p:nvPr>
        </p:nvSpPr>
        <p:spPr>
          <a:xfrm>
            <a:off x="309562" y="1700212"/>
            <a:ext cx="7920038" cy="20097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95"/>
          <p:cNvSpPr txBox="1">
            <a:spLocks noGrp="1"/>
          </p:cNvSpPr>
          <p:nvPr>
            <p:ph type="subTitle" idx="1"/>
          </p:nvPr>
        </p:nvSpPr>
        <p:spPr>
          <a:xfrm>
            <a:off x="309562" y="3897312"/>
            <a:ext cx="7920038" cy="90328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Font typeface="Calibri"/>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181921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9"/>
        <p:cNvGrpSpPr/>
        <p:nvPr/>
      </p:nvGrpSpPr>
      <p:grpSpPr>
        <a:xfrm>
          <a:off x="0" y="0"/>
          <a:ext cx="0" cy="0"/>
          <a:chOff x="0" y="0"/>
          <a:chExt cx="0" cy="0"/>
        </a:xfrm>
      </p:grpSpPr>
      <p:pic>
        <p:nvPicPr>
          <p:cNvPr id="140" name="Google Shape;140;p196"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1" name="Google Shape;141;p19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Calibri"/>
              <a:buNone/>
              <a:defRPr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9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Font typeface="Calibri"/>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3" name="Google Shape;143;p196"/>
          <p:cNvSpPr txBox="1">
            <a:spLocks noGrp="1"/>
          </p:cNvSpPr>
          <p:nvPr>
            <p:ph type="body" idx="2"/>
          </p:nvPr>
        </p:nvSpPr>
        <p:spPr>
          <a:xfrm>
            <a:off x="839788" y="2505075"/>
            <a:ext cx="5157787" cy="348582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19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Font typeface="Calibri"/>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5" name="Google Shape;145;p196"/>
          <p:cNvSpPr txBox="1">
            <a:spLocks noGrp="1"/>
          </p:cNvSpPr>
          <p:nvPr>
            <p:ph type="body" idx="4"/>
          </p:nvPr>
        </p:nvSpPr>
        <p:spPr>
          <a:xfrm>
            <a:off x="6172200" y="2505075"/>
            <a:ext cx="5183188" cy="348582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1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3165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 Image or Table" type="blank">
  <p:cSld name="Content - Image or Table">
    <p:spTree>
      <p:nvGrpSpPr>
        <p:cNvPr id="1" name="Shape 147"/>
        <p:cNvGrpSpPr/>
        <p:nvPr/>
      </p:nvGrpSpPr>
      <p:grpSpPr>
        <a:xfrm>
          <a:off x="0" y="0"/>
          <a:ext cx="0" cy="0"/>
          <a:chOff x="0" y="0"/>
          <a:chExt cx="0" cy="0"/>
        </a:xfrm>
      </p:grpSpPr>
      <p:pic>
        <p:nvPicPr>
          <p:cNvPr id="148" name="Google Shape;148;p197"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9" name="Google Shape;149;p1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6641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or graphic with title" type="titleOnly">
  <p:cSld name="Picture or graphic with title">
    <p:spTree>
      <p:nvGrpSpPr>
        <p:cNvPr id="1" name="Shape 150"/>
        <p:cNvGrpSpPr/>
        <p:nvPr/>
      </p:nvGrpSpPr>
      <p:grpSpPr>
        <a:xfrm>
          <a:off x="0" y="0"/>
          <a:ext cx="0" cy="0"/>
          <a:chOff x="0" y="0"/>
          <a:chExt cx="0" cy="0"/>
        </a:xfrm>
      </p:grpSpPr>
      <p:pic>
        <p:nvPicPr>
          <p:cNvPr id="151" name="Google Shape;151;p198"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2" name="Google Shape;152;p1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Calibri"/>
              <a:buNone/>
              <a:defRPr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1272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Split - White Option 1">
  <p:cSld name="Section Split - White Option 1">
    <p:spTree>
      <p:nvGrpSpPr>
        <p:cNvPr id="1" name="Shape 154"/>
        <p:cNvGrpSpPr/>
        <p:nvPr/>
      </p:nvGrpSpPr>
      <p:grpSpPr>
        <a:xfrm>
          <a:off x="0" y="0"/>
          <a:ext cx="0" cy="0"/>
          <a:chOff x="0" y="0"/>
          <a:chExt cx="0" cy="0"/>
        </a:xfrm>
      </p:grpSpPr>
      <p:pic>
        <p:nvPicPr>
          <p:cNvPr id="155" name="Google Shape;155;p199"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6" name="Google Shape;156;p19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Calibri"/>
              <a:buNone/>
              <a:defRPr sz="60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9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98989"/>
              </a:buClr>
              <a:buSzPts val="2400"/>
              <a:buFont typeface="Calibri"/>
              <a:buNone/>
              <a:defRPr sz="2400">
                <a:solidFill>
                  <a:srgbClr val="898989"/>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8" name="Google Shape;158;p1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2514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Split - White Option 2">
  <p:cSld name="Section Split - White Option 2">
    <p:spTree>
      <p:nvGrpSpPr>
        <p:cNvPr id="1" name="Shape 159"/>
        <p:cNvGrpSpPr/>
        <p:nvPr/>
      </p:nvGrpSpPr>
      <p:grpSpPr>
        <a:xfrm>
          <a:off x="0" y="0"/>
          <a:ext cx="0" cy="0"/>
          <a:chOff x="0" y="0"/>
          <a:chExt cx="0" cy="0"/>
        </a:xfrm>
      </p:grpSpPr>
      <p:pic>
        <p:nvPicPr>
          <p:cNvPr id="160" name="Google Shape;160;p200"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1" name="Google Shape;161;p20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Calibri"/>
              <a:buNone/>
              <a:defRPr sz="60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0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98989"/>
              </a:buClr>
              <a:buSzPts val="2400"/>
              <a:buFont typeface="Calibri"/>
              <a:buNone/>
              <a:defRPr sz="2400">
                <a:solidFill>
                  <a:srgbClr val="898989"/>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3" name="Google Shape;163;p2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9220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clusion Slide - Option 1">
  <p:cSld name="Conclusion Slide - Option 1">
    <p:spTree>
      <p:nvGrpSpPr>
        <p:cNvPr id="1" name="Shape 164"/>
        <p:cNvGrpSpPr/>
        <p:nvPr/>
      </p:nvGrpSpPr>
      <p:grpSpPr>
        <a:xfrm>
          <a:off x="0" y="0"/>
          <a:ext cx="0" cy="0"/>
          <a:chOff x="0" y="0"/>
          <a:chExt cx="0" cy="0"/>
        </a:xfrm>
      </p:grpSpPr>
      <p:pic>
        <p:nvPicPr>
          <p:cNvPr id="165" name="Google Shape;165;p20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6" name="Google Shape;166;p201"/>
          <p:cNvSpPr txBox="1"/>
          <p:nvPr/>
        </p:nvSpPr>
        <p:spPr>
          <a:xfrm>
            <a:off x="720725" y="6297613"/>
            <a:ext cx="10737850"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Learn: hsh.sfgov.org    |    Like: @SanFranciscoHSH    |    Follow: @SF_HSH</a:t>
            </a:r>
            <a:endParaRPr sz="1400" b="0" i="0" u="none" strike="noStrike" cap="none">
              <a:solidFill>
                <a:srgbClr val="000000"/>
              </a:solidFill>
              <a:latin typeface="Arial"/>
              <a:ea typeface="Arial"/>
              <a:cs typeface="Arial"/>
              <a:sym typeface="Arial"/>
            </a:endParaRPr>
          </a:p>
        </p:txBody>
      </p:sp>
      <p:sp>
        <p:nvSpPr>
          <p:cNvPr id="167" name="Google Shape;167;p20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0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A5A5A5"/>
              </a:buClr>
              <a:buSzPts val="2400"/>
              <a:buFont typeface="Calibri"/>
              <a:buNone/>
              <a:defRPr sz="2400">
                <a:solidFill>
                  <a:srgbClr val="A5A5A5"/>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131903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clusion Slide - Option 2">
  <p:cSld name="Conclusion Slide - Option 2">
    <p:spTree>
      <p:nvGrpSpPr>
        <p:cNvPr id="1" name="Shape 169"/>
        <p:cNvGrpSpPr/>
        <p:nvPr/>
      </p:nvGrpSpPr>
      <p:grpSpPr>
        <a:xfrm>
          <a:off x="0" y="0"/>
          <a:ext cx="0" cy="0"/>
          <a:chOff x="0" y="0"/>
          <a:chExt cx="0" cy="0"/>
        </a:xfrm>
      </p:grpSpPr>
      <p:pic>
        <p:nvPicPr>
          <p:cNvPr id="170" name="Google Shape;170;p114"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1" name="Google Shape;171;p1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1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3" name="Google Shape;173;p114"/>
          <p:cNvSpPr txBox="1"/>
          <p:nvPr/>
        </p:nvSpPr>
        <p:spPr>
          <a:xfrm>
            <a:off x="720725" y="6297613"/>
            <a:ext cx="10737850"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Learn: hsh.sfgov.org    |    Like: @SanFranciscoHSH    |    Follow: @SF_HSH</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84604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E6ECE-CC57-D0E9-6253-77EB28D67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D27A8D-A0BE-97CE-90C4-CC2A1DFB26E4}"/>
              </a:ext>
            </a:extLst>
          </p:cNvPr>
          <p:cNvSpPr>
            <a:spLocks noGrp="1"/>
          </p:cNvSpPr>
          <p:nvPr>
            <p:ph type="dt" sz="half" idx="10"/>
          </p:nvPr>
        </p:nvSpPr>
        <p:spPr/>
        <p:txBody>
          <a:bodyPr/>
          <a:lstStyle/>
          <a:p>
            <a:fld id="{B255A406-B351-4D81-BE88-B181A5CB3984}" type="datetimeFigureOut">
              <a:rPr lang="en-US" smtClean="0"/>
              <a:t>10/25/2023</a:t>
            </a:fld>
            <a:endParaRPr lang="en-US"/>
          </a:p>
        </p:txBody>
      </p:sp>
      <p:sp>
        <p:nvSpPr>
          <p:cNvPr id="4" name="Footer Placeholder 3">
            <a:extLst>
              <a:ext uri="{FF2B5EF4-FFF2-40B4-BE49-F238E27FC236}">
                <a16:creationId xmlns:a16="http://schemas.microsoft.com/office/drawing/2014/main" id="{F0E2C7DD-6F71-36F6-FFFC-F4BE2D9C14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AB7048-1807-5B15-57DB-7402DEA087C0}"/>
              </a:ext>
            </a:extLst>
          </p:cNvPr>
          <p:cNvSpPr>
            <a:spLocks noGrp="1"/>
          </p:cNvSpPr>
          <p:nvPr>
            <p:ph type="sldNum" sz="quarter" idx="12"/>
          </p:nvPr>
        </p:nvSpPr>
        <p:spPr/>
        <p:txBody>
          <a:bodyPr/>
          <a:lstStyle/>
          <a:p>
            <a:fld id="{F6CBF18B-0E35-4F05-9BB7-25F3C0D4443F}" type="slidenum">
              <a:rPr lang="en-US" smtClean="0"/>
              <a:t>‹#›</a:t>
            </a:fld>
            <a:endParaRPr lang="en-US"/>
          </a:p>
        </p:txBody>
      </p:sp>
    </p:spTree>
    <p:extLst>
      <p:ext uri="{BB962C8B-B14F-4D97-AF65-F5344CB8AC3E}">
        <p14:creationId xmlns:p14="http://schemas.microsoft.com/office/powerpoint/2010/main" val="39403314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74"/>
        <p:cNvGrpSpPr/>
        <p:nvPr/>
      </p:nvGrpSpPr>
      <p:grpSpPr>
        <a:xfrm>
          <a:off x="0" y="0"/>
          <a:ext cx="0" cy="0"/>
          <a:chOff x="0" y="0"/>
          <a:chExt cx="0" cy="0"/>
        </a:xfrm>
      </p:grpSpPr>
      <p:sp>
        <p:nvSpPr>
          <p:cNvPr id="175" name="Google Shape;175;p1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365897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sp>
        <p:nvSpPr>
          <p:cNvPr id="178" name="Google Shape;178;p1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Calibri"/>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0" name="Google Shape;180;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9837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Full">
  <p:cSld name="Blank Full">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5257157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ption 1 - City Skylin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DE7A5F4B-B49A-4398-88C9-E4DDFD540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A6984EF-65BF-4D20-BA95-36FEE90CA354}"/>
              </a:ext>
            </a:extLst>
          </p:cNvPr>
          <p:cNvSpPr>
            <a:spLocks noGrp="1"/>
          </p:cNvSpPr>
          <p:nvPr>
            <p:ph type="ctrTitle"/>
          </p:nvPr>
        </p:nvSpPr>
        <p:spPr>
          <a:xfrm>
            <a:off x="309562" y="1998595"/>
            <a:ext cx="9806590" cy="1206617"/>
          </a:xfrm>
        </p:spPr>
        <p:txBody>
          <a:bodyPr anchor="b"/>
          <a:lstStyle>
            <a:lvl1pPr algn="l">
              <a:defRPr sz="6000">
                <a:solidFill>
                  <a:schemeClr val="accent1"/>
                </a:solidFill>
                <a:latin typeface="+mn-lt"/>
              </a:defRPr>
            </a:lvl1pPr>
          </a:lstStyle>
          <a:p>
            <a:r>
              <a:rPr lang="en-US"/>
              <a:t>Click to edit Master title style</a:t>
            </a:r>
          </a:p>
        </p:txBody>
      </p:sp>
      <p:sp>
        <p:nvSpPr>
          <p:cNvPr id="11" name="Subtitle 2">
            <a:extLst>
              <a:ext uri="{FF2B5EF4-FFF2-40B4-BE49-F238E27FC236}">
                <a16:creationId xmlns:a16="http://schemas.microsoft.com/office/drawing/2014/main" id="{F2AB3F0E-4FDF-4719-8958-901B6D27A392}"/>
              </a:ext>
            </a:extLst>
          </p:cNvPr>
          <p:cNvSpPr>
            <a:spLocks noGrp="1"/>
          </p:cNvSpPr>
          <p:nvPr>
            <p:ph type="subTitle" idx="1"/>
          </p:nvPr>
        </p:nvSpPr>
        <p:spPr>
          <a:xfrm>
            <a:off x="309562" y="3294776"/>
            <a:ext cx="6437747" cy="41033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93592981"/>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Option 1 - City Skylin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DE7A5F4B-B49A-4398-88C9-E4DDFD540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A6984EF-65BF-4D20-BA95-36FEE90CA354}"/>
              </a:ext>
            </a:extLst>
          </p:cNvPr>
          <p:cNvSpPr>
            <a:spLocks noGrp="1"/>
          </p:cNvSpPr>
          <p:nvPr>
            <p:ph type="ctrTitle" hasCustomPrompt="1"/>
          </p:nvPr>
        </p:nvSpPr>
        <p:spPr>
          <a:xfrm>
            <a:off x="309562" y="1998595"/>
            <a:ext cx="9806590" cy="1206617"/>
          </a:xfrm>
        </p:spPr>
        <p:txBody>
          <a:bodyPr anchor="b"/>
          <a:lstStyle>
            <a:lvl1pPr algn="l">
              <a:defRPr sz="6000">
                <a:solidFill>
                  <a:schemeClr val="accent1"/>
                </a:solidFill>
                <a:latin typeface="+mn-lt"/>
              </a:defRPr>
            </a:lvl1pPr>
          </a:lstStyle>
          <a:p>
            <a:r>
              <a:rPr lang="en-US"/>
              <a:t>Exec Team CEO Updates</a:t>
            </a:r>
          </a:p>
        </p:txBody>
      </p:sp>
      <p:sp>
        <p:nvSpPr>
          <p:cNvPr id="11" name="Subtitle 2">
            <a:extLst>
              <a:ext uri="{FF2B5EF4-FFF2-40B4-BE49-F238E27FC236}">
                <a16:creationId xmlns:a16="http://schemas.microsoft.com/office/drawing/2014/main" id="{F2AB3F0E-4FDF-4719-8958-901B6D27A392}"/>
              </a:ext>
            </a:extLst>
          </p:cNvPr>
          <p:cNvSpPr>
            <a:spLocks noGrp="1"/>
          </p:cNvSpPr>
          <p:nvPr>
            <p:ph type="subTitle" idx="1" hasCustomPrompt="1"/>
          </p:nvPr>
        </p:nvSpPr>
        <p:spPr>
          <a:xfrm>
            <a:off x="309562" y="3294776"/>
            <a:ext cx="6437747" cy="41033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10/27/22</a:t>
            </a:r>
          </a:p>
        </p:txBody>
      </p:sp>
    </p:spTree>
    <p:extLst>
      <p:ext uri="{BB962C8B-B14F-4D97-AF65-F5344CB8AC3E}">
        <p14:creationId xmlns:p14="http://schemas.microsoft.com/office/powerpoint/2010/main" val="2972204275"/>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Option 2 - Sutro Tower">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DE83F02C-2E88-48FB-9E0F-BEC9A8704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24B581-88A8-415B-95EF-03F6E84972B3}"/>
              </a:ext>
            </a:extLst>
          </p:cNvPr>
          <p:cNvSpPr>
            <a:spLocks noGrp="1"/>
          </p:cNvSpPr>
          <p:nvPr>
            <p:ph type="ctrTitle"/>
          </p:nvPr>
        </p:nvSpPr>
        <p:spPr>
          <a:xfrm>
            <a:off x="309562" y="1700212"/>
            <a:ext cx="7920038" cy="2009775"/>
          </a:xfrm>
        </p:spPr>
        <p:txBody>
          <a:bodyPr anchor="b"/>
          <a:lstStyle>
            <a:lvl1pPr algn="l">
              <a:defRPr sz="600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76A6830B-AD03-4F7D-952E-6FBDCD420639}"/>
              </a:ext>
            </a:extLst>
          </p:cNvPr>
          <p:cNvSpPr>
            <a:spLocks noGrp="1"/>
          </p:cNvSpPr>
          <p:nvPr>
            <p:ph type="subTitle" idx="1"/>
          </p:nvPr>
        </p:nvSpPr>
        <p:spPr>
          <a:xfrm>
            <a:off x="309562" y="3897312"/>
            <a:ext cx="7920038" cy="90328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28819104"/>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Option 3 - Houses">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28901AB-4791-4A6D-A222-992107F90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24B581-88A8-415B-95EF-03F6E84972B3}"/>
              </a:ext>
            </a:extLst>
          </p:cNvPr>
          <p:cNvSpPr>
            <a:spLocks noGrp="1"/>
          </p:cNvSpPr>
          <p:nvPr>
            <p:ph type="ctrTitle"/>
          </p:nvPr>
        </p:nvSpPr>
        <p:spPr>
          <a:xfrm>
            <a:off x="309562" y="1700212"/>
            <a:ext cx="7920038" cy="2009775"/>
          </a:xfrm>
        </p:spPr>
        <p:txBody>
          <a:bodyPr anchor="b"/>
          <a:lstStyle>
            <a:lvl1pPr algn="l">
              <a:defRPr sz="600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76A6830B-AD03-4F7D-952E-6FBDCD420639}"/>
              </a:ext>
            </a:extLst>
          </p:cNvPr>
          <p:cNvSpPr>
            <a:spLocks noGrp="1"/>
          </p:cNvSpPr>
          <p:nvPr>
            <p:ph type="subTitle" idx="1"/>
          </p:nvPr>
        </p:nvSpPr>
        <p:spPr>
          <a:xfrm>
            <a:off x="309562" y="3897312"/>
            <a:ext cx="7920038" cy="90328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0076792"/>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C47CFBE-A8B0-4D53-8C65-99EB1845E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165934-3E73-4980-8744-FEF20D34B86E}"/>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C3D6F95-8962-4378-B5B2-1D5D46D76033}"/>
              </a:ext>
            </a:extLst>
          </p:cNvPr>
          <p:cNvSpPr>
            <a:spLocks noGrp="1"/>
          </p:cNvSpPr>
          <p:nvPr>
            <p:ph idx="1" hasCustomPrompt="1"/>
          </p:nvPr>
        </p:nvSpPr>
        <p:spPr>
          <a:xfrm>
            <a:off x="838200" y="1825625"/>
            <a:ext cx="10515600" cy="4125996"/>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8C37408-A407-4859-A30E-3C52A28E646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677242860"/>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General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C47CFBE-A8B0-4D53-8C65-99EB1845E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165934-3E73-4980-8744-FEF20D34B86E}"/>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C3D6F95-8962-4378-B5B2-1D5D46D76033}"/>
              </a:ext>
            </a:extLst>
          </p:cNvPr>
          <p:cNvSpPr>
            <a:spLocks noGrp="1"/>
          </p:cNvSpPr>
          <p:nvPr>
            <p:ph idx="1" hasCustomPrompt="1"/>
          </p:nvPr>
        </p:nvSpPr>
        <p:spPr>
          <a:xfrm>
            <a:off x="838200" y="1825625"/>
            <a:ext cx="10515600" cy="4125996"/>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p:txBody>
      </p:sp>
      <p:sp>
        <p:nvSpPr>
          <p:cNvPr id="7" name="Slide Number Placeholder 5">
            <a:extLst>
              <a:ext uri="{FF2B5EF4-FFF2-40B4-BE49-F238E27FC236}">
                <a16:creationId xmlns:a16="http://schemas.microsoft.com/office/drawing/2014/main" id="{08C37408-A407-4859-A30E-3C52A28E646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442207800"/>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1B9AF1A-6D0D-4833-9E54-0F069DDEC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BC4201-0BCE-4228-92CC-D724F7EDA7CD}"/>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F80DC0CA-1C3A-479E-A9FF-6FAC957F2971}"/>
              </a:ext>
            </a:extLst>
          </p:cNvPr>
          <p:cNvSpPr>
            <a:spLocks noGrp="1"/>
          </p:cNvSpPr>
          <p:nvPr>
            <p:ph sz="half" idx="1" hasCustomPrompt="1"/>
          </p:nvPr>
        </p:nvSpPr>
        <p:spPr>
          <a:xfrm>
            <a:off x="838200" y="1825625"/>
            <a:ext cx="5181600" cy="4181037"/>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008D99-0BB0-4E8E-B4B0-36374D330C2F}"/>
              </a:ext>
            </a:extLst>
          </p:cNvPr>
          <p:cNvSpPr>
            <a:spLocks noGrp="1"/>
          </p:cNvSpPr>
          <p:nvPr>
            <p:ph sz="half" idx="2" hasCustomPrompt="1"/>
          </p:nvPr>
        </p:nvSpPr>
        <p:spPr>
          <a:xfrm>
            <a:off x="6172200" y="1825625"/>
            <a:ext cx="5181600" cy="4181037"/>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437E8F06-5F98-4FF7-8448-3106144EF9E3}"/>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4853985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629C1-5924-7AF1-4868-2985B266E236}"/>
              </a:ext>
            </a:extLst>
          </p:cNvPr>
          <p:cNvSpPr>
            <a:spLocks noGrp="1"/>
          </p:cNvSpPr>
          <p:nvPr>
            <p:ph type="dt" sz="half" idx="10"/>
          </p:nvPr>
        </p:nvSpPr>
        <p:spPr/>
        <p:txBody>
          <a:bodyPr/>
          <a:lstStyle/>
          <a:p>
            <a:fld id="{B255A406-B351-4D81-BE88-B181A5CB3984}" type="datetimeFigureOut">
              <a:rPr lang="en-US" smtClean="0"/>
              <a:t>10/25/2023</a:t>
            </a:fld>
            <a:endParaRPr lang="en-US"/>
          </a:p>
        </p:txBody>
      </p:sp>
      <p:sp>
        <p:nvSpPr>
          <p:cNvPr id="3" name="Footer Placeholder 2">
            <a:extLst>
              <a:ext uri="{FF2B5EF4-FFF2-40B4-BE49-F238E27FC236}">
                <a16:creationId xmlns:a16="http://schemas.microsoft.com/office/drawing/2014/main" id="{5CDAE919-7018-E2DB-AE22-136FBD3EB9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CDFCB2-7CC3-2DB0-30D3-A47E38EB1ECA}"/>
              </a:ext>
            </a:extLst>
          </p:cNvPr>
          <p:cNvSpPr>
            <a:spLocks noGrp="1"/>
          </p:cNvSpPr>
          <p:nvPr>
            <p:ph type="sldNum" sz="quarter" idx="12"/>
          </p:nvPr>
        </p:nvSpPr>
        <p:spPr/>
        <p:txBody>
          <a:bodyPr/>
          <a:lstStyle/>
          <a:p>
            <a:fld id="{F6CBF18B-0E35-4F05-9BB7-25F3C0D4443F}" type="slidenum">
              <a:rPr lang="en-US" smtClean="0"/>
              <a:t>‹#›</a:t>
            </a:fld>
            <a:endParaRPr lang="en-US"/>
          </a:p>
        </p:txBody>
      </p:sp>
    </p:spTree>
    <p:extLst>
      <p:ext uri="{BB962C8B-B14F-4D97-AF65-F5344CB8AC3E}">
        <p14:creationId xmlns:p14="http://schemas.microsoft.com/office/powerpoint/2010/main" val="17379566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23504E0B-92BA-43C7-BA24-613F3241C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F9DB84-E683-4722-99A1-236C58F1E1CC}"/>
              </a:ext>
            </a:extLst>
          </p:cNvPr>
          <p:cNvSpPr>
            <a:spLocks noGrp="1"/>
          </p:cNvSpPr>
          <p:nvPr>
            <p:ph type="title"/>
          </p:nvPr>
        </p:nvSpPr>
        <p:spPr>
          <a:xfrm>
            <a:off x="839788" y="365125"/>
            <a:ext cx="10515600" cy="1325563"/>
          </a:xfrm>
        </p:spPr>
        <p:txBody>
          <a:bodyPr/>
          <a:lstStyle>
            <a:lvl1pPr>
              <a:defRPr b="1">
                <a:solidFill>
                  <a:schemeClr val="accent1"/>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B1D25B6D-C186-415C-BF0C-E0221885A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9F7449-7582-4A99-8E2C-26F61C43C454}"/>
              </a:ext>
            </a:extLst>
          </p:cNvPr>
          <p:cNvSpPr>
            <a:spLocks noGrp="1"/>
          </p:cNvSpPr>
          <p:nvPr>
            <p:ph sz="half" idx="2" hasCustomPrompt="1"/>
          </p:nvPr>
        </p:nvSpPr>
        <p:spPr>
          <a:xfrm>
            <a:off x="839788" y="2505075"/>
            <a:ext cx="5157787" cy="3485822"/>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68BFB-F926-41B8-B2D4-6CF00863F4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F20256-DAE2-4429-8B69-A6E608A18CDB}"/>
              </a:ext>
            </a:extLst>
          </p:cNvPr>
          <p:cNvSpPr>
            <a:spLocks noGrp="1"/>
          </p:cNvSpPr>
          <p:nvPr>
            <p:ph sz="quarter" idx="4" hasCustomPrompt="1"/>
          </p:nvPr>
        </p:nvSpPr>
        <p:spPr>
          <a:xfrm>
            <a:off x="6172200" y="2505075"/>
            <a:ext cx="5183188" cy="3485822"/>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D7CED58-B406-416E-A0DD-9C6496BEA132}"/>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36181163"/>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Content - Image or Tabl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7F40200F-5F5F-4B65-9D9B-935EDE381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5">
            <a:extLst>
              <a:ext uri="{FF2B5EF4-FFF2-40B4-BE49-F238E27FC236}">
                <a16:creationId xmlns:a16="http://schemas.microsoft.com/office/drawing/2014/main" id="{76A91F63-7B4F-437B-B003-EB9255D580AA}"/>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934200097"/>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Picture or graphic with title">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E08934FF-9842-468C-B139-151F0FEFF0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8E7EC2-1A48-4E25-9701-9830BC603C94}"/>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6" name="Slide Number Placeholder 5">
            <a:extLst>
              <a:ext uri="{FF2B5EF4-FFF2-40B4-BE49-F238E27FC236}">
                <a16:creationId xmlns:a16="http://schemas.microsoft.com/office/drawing/2014/main" id="{517E8902-D1AC-4016-8B78-C7D61DC54062}"/>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4165727359"/>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Split - Eggshell Option 1">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ED217F82-3680-4181-ACBE-92E5D79A1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FBF622CA-137A-4391-8E5B-8951A51ED91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85751189"/>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Split - Eggshell Option 2">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8672269-17EF-49D7-BD27-1D0F5E2BBF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E04E46FB-1C14-4297-8971-39813FEC77A9}"/>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711959952"/>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Split - White Option 1">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F0E45750-7EF8-4EED-B359-F75DFA09C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Slide Number Placeholder 5">
            <a:extLst>
              <a:ext uri="{FF2B5EF4-FFF2-40B4-BE49-F238E27FC236}">
                <a16:creationId xmlns:a16="http://schemas.microsoft.com/office/drawing/2014/main" id="{3C58F84C-289E-42F6-8734-38ACF462E3B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706558258"/>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Split - White Option 2">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498230E-B396-422A-AFD5-C621F5418F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99F37EE0-843A-4089-9EF6-DF7652BCC200}"/>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527656687"/>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clusion Slide -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A2DDC-51D0-4F7D-BEB3-013FB174AA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A91A652-ACAA-468F-84CE-B8B0224D9A3F}"/>
              </a:ext>
            </a:extLst>
          </p:cNvPr>
          <p:cNvSpPr txBox="1"/>
          <p:nvPr userDrawn="1"/>
        </p:nvSpPr>
        <p:spPr>
          <a:xfrm>
            <a:off x="720725" y="6297613"/>
            <a:ext cx="10737850" cy="430887"/>
          </a:xfrm>
          <a:prstGeom prst="rect">
            <a:avLst/>
          </a:prstGeom>
          <a:noFill/>
        </p:spPr>
        <p:txBody>
          <a:bodyPr wrap="square" rtlCol="0">
            <a:spAutoFit/>
          </a:bodyPr>
          <a:lstStyle/>
          <a:p>
            <a:pPr algn="ctr"/>
            <a:r>
              <a:rPr lang="en-US" sz="2200">
                <a:solidFill>
                  <a:schemeClr val="bg1"/>
                </a:solidFill>
              </a:rPr>
              <a:t>Learn: hsh.sfgov.org    |    Like: @SanFranciscoHSH    |    Follow: @SF_HSH</a:t>
            </a:r>
          </a:p>
        </p:txBody>
      </p:sp>
      <p:sp>
        <p:nvSpPr>
          <p:cNvPr id="13" name="Title 1">
            <a:extLst>
              <a:ext uri="{FF2B5EF4-FFF2-40B4-BE49-F238E27FC236}">
                <a16:creationId xmlns:a16="http://schemas.microsoft.com/office/drawing/2014/main" id="{E6C90603-1797-4CF8-95C4-F09C22BA6BA6}"/>
              </a:ext>
            </a:extLst>
          </p:cNvPr>
          <p:cNvSpPr>
            <a:spLocks noGrp="1"/>
          </p:cNvSpPr>
          <p:nvPr>
            <p:ph type="title"/>
          </p:nvPr>
        </p:nvSpPr>
        <p:spPr>
          <a:xfrm>
            <a:off x="831850" y="1709738"/>
            <a:ext cx="10515600" cy="2852737"/>
          </a:xfrm>
        </p:spPr>
        <p:txBody>
          <a:bodyPr anchor="b"/>
          <a:lstStyle>
            <a:lvl1pPr algn="ctr">
              <a:defRPr sz="6000">
                <a:solidFill>
                  <a:schemeClr val="tx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E618C6C0-00F9-4440-8C1D-6C4E2444AF5A}"/>
              </a:ext>
            </a:extLst>
          </p:cNvPr>
          <p:cNvSpPr>
            <a:spLocks noGrp="1"/>
          </p:cNvSpPr>
          <p:nvPr>
            <p:ph type="body" idx="1"/>
          </p:nvPr>
        </p:nvSpPr>
        <p:spPr>
          <a:xfrm>
            <a:off x="831850" y="4589463"/>
            <a:ext cx="10515600" cy="1500187"/>
          </a:xfrm>
        </p:spPr>
        <p:txBody>
          <a:bodyPr/>
          <a:lstStyle>
            <a:lvl1pPr marL="0" indent="0" algn="ctr">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570789"/>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Conclusion Slide - Option 2">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2A693D45-BF53-4FA6-8F1C-9E8BCE7E4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04D7D53F-854C-4432-8C5D-0984F025CAB4}"/>
              </a:ext>
            </a:extLst>
          </p:cNvPr>
          <p:cNvSpPr txBox="1"/>
          <p:nvPr userDrawn="1"/>
        </p:nvSpPr>
        <p:spPr>
          <a:xfrm>
            <a:off x="720725" y="6297613"/>
            <a:ext cx="10737850" cy="430887"/>
          </a:xfrm>
          <a:prstGeom prst="rect">
            <a:avLst/>
          </a:prstGeom>
          <a:noFill/>
        </p:spPr>
        <p:txBody>
          <a:bodyPr wrap="square" rtlCol="0">
            <a:spAutoFit/>
          </a:bodyPr>
          <a:lstStyle/>
          <a:p>
            <a:pPr algn="ctr"/>
            <a:r>
              <a:rPr lang="en-US" sz="2200">
                <a:solidFill>
                  <a:schemeClr val="bg1"/>
                </a:solidFill>
              </a:rPr>
              <a:t>Learn: hsh.sfgov.org    |    Like: @SanFranciscoHSH    |    Follow: @SF_HSH</a:t>
            </a:r>
          </a:p>
        </p:txBody>
      </p:sp>
    </p:spTree>
    <p:extLst>
      <p:ext uri="{BB962C8B-B14F-4D97-AF65-F5344CB8AC3E}">
        <p14:creationId xmlns:p14="http://schemas.microsoft.com/office/powerpoint/2010/main" val="4003376094"/>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6" name="Slide Number Placeholder 5">
            <a:extLst>
              <a:ext uri="{FF2B5EF4-FFF2-40B4-BE49-F238E27FC236}">
                <a16:creationId xmlns:a16="http://schemas.microsoft.com/office/drawing/2014/main" id="{C2190CC5-5EBB-447F-AF8C-7EFF0F221298}"/>
              </a:ext>
            </a:extLst>
          </p:cNvPr>
          <p:cNvSpPr>
            <a:spLocks noGrp="1"/>
          </p:cNvSpPr>
          <p:nvPr>
            <p:ph type="sldNum" sz="quarter" idx="12"/>
          </p:nvPr>
        </p:nvSpPr>
        <p:spPr/>
        <p:txBody>
          <a:bodyPr/>
          <a:lstStyle>
            <a:lvl1pPr>
              <a:defRPr>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0764085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3381C-DB52-BD9B-E100-8365BD63C9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81E663-D8A8-598A-4EB2-8AF4A484C8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3D4371-6753-EE34-2FD9-117DD5EEC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43A0E-DE6B-5744-715C-F719E9E7366B}"/>
              </a:ext>
            </a:extLst>
          </p:cNvPr>
          <p:cNvSpPr>
            <a:spLocks noGrp="1"/>
          </p:cNvSpPr>
          <p:nvPr>
            <p:ph type="dt" sz="half" idx="10"/>
          </p:nvPr>
        </p:nvSpPr>
        <p:spPr/>
        <p:txBody>
          <a:bodyPr/>
          <a:lstStyle/>
          <a:p>
            <a:fld id="{B255A406-B351-4D81-BE88-B181A5CB3984}" type="datetimeFigureOut">
              <a:rPr lang="en-US" smtClean="0"/>
              <a:t>10/25/2023</a:t>
            </a:fld>
            <a:endParaRPr lang="en-US"/>
          </a:p>
        </p:txBody>
      </p:sp>
      <p:sp>
        <p:nvSpPr>
          <p:cNvPr id="6" name="Footer Placeholder 5">
            <a:extLst>
              <a:ext uri="{FF2B5EF4-FFF2-40B4-BE49-F238E27FC236}">
                <a16:creationId xmlns:a16="http://schemas.microsoft.com/office/drawing/2014/main" id="{2DF81AB7-92D2-F719-3940-8BA823071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6B3BC7-3143-285C-FE96-35D2897AD354}"/>
              </a:ext>
            </a:extLst>
          </p:cNvPr>
          <p:cNvSpPr>
            <a:spLocks noGrp="1"/>
          </p:cNvSpPr>
          <p:nvPr>
            <p:ph type="sldNum" sz="quarter" idx="12"/>
          </p:nvPr>
        </p:nvSpPr>
        <p:spPr/>
        <p:txBody>
          <a:bodyPr/>
          <a:lstStyle/>
          <a:p>
            <a:fld id="{F6CBF18B-0E35-4F05-9BB7-25F3C0D4443F}" type="slidenum">
              <a:rPr lang="en-US" smtClean="0"/>
              <a:t>‹#›</a:t>
            </a:fld>
            <a:endParaRPr lang="en-US"/>
          </a:p>
        </p:txBody>
      </p:sp>
    </p:spTree>
    <p:extLst>
      <p:ext uri="{BB962C8B-B14F-4D97-AF65-F5344CB8AC3E}">
        <p14:creationId xmlns:p14="http://schemas.microsoft.com/office/powerpoint/2010/main" val="9173429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C2190CC5-5EBB-447F-AF8C-7EFF0F221298}"/>
              </a:ext>
            </a:extLst>
          </p:cNvPr>
          <p:cNvSpPr>
            <a:spLocks noGrp="1"/>
          </p:cNvSpPr>
          <p:nvPr>
            <p:ph type="sldNum" sz="quarter" idx="12"/>
          </p:nvPr>
        </p:nvSpPr>
        <p:spPr/>
        <p:txBody>
          <a:bodyPr/>
          <a:lstStyle>
            <a:lvl1pPr>
              <a:defRPr>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231196326"/>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Full">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783018"/>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ption 1 - City Skylin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DE7A5F4B-B49A-4398-88C9-E4DDFD540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A6984EF-65BF-4D20-BA95-36FEE90CA354}"/>
              </a:ext>
            </a:extLst>
          </p:cNvPr>
          <p:cNvSpPr>
            <a:spLocks noGrp="1"/>
          </p:cNvSpPr>
          <p:nvPr>
            <p:ph type="ctrTitle"/>
          </p:nvPr>
        </p:nvSpPr>
        <p:spPr>
          <a:xfrm>
            <a:off x="309562" y="1998595"/>
            <a:ext cx="9806590" cy="1206617"/>
          </a:xfrm>
        </p:spPr>
        <p:txBody>
          <a:bodyPr anchor="b"/>
          <a:lstStyle>
            <a:lvl1pPr algn="l">
              <a:defRPr sz="6000">
                <a:solidFill>
                  <a:schemeClr val="accent1"/>
                </a:solidFill>
                <a:latin typeface="+mn-lt"/>
              </a:defRPr>
            </a:lvl1pPr>
          </a:lstStyle>
          <a:p>
            <a:r>
              <a:rPr lang="en-US"/>
              <a:t>Click to edit Master title style</a:t>
            </a:r>
          </a:p>
        </p:txBody>
      </p:sp>
      <p:sp>
        <p:nvSpPr>
          <p:cNvPr id="11" name="Subtitle 2">
            <a:extLst>
              <a:ext uri="{FF2B5EF4-FFF2-40B4-BE49-F238E27FC236}">
                <a16:creationId xmlns:a16="http://schemas.microsoft.com/office/drawing/2014/main" id="{F2AB3F0E-4FDF-4719-8958-901B6D27A392}"/>
              </a:ext>
            </a:extLst>
          </p:cNvPr>
          <p:cNvSpPr>
            <a:spLocks noGrp="1"/>
          </p:cNvSpPr>
          <p:nvPr>
            <p:ph type="subTitle" idx="1"/>
          </p:nvPr>
        </p:nvSpPr>
        <p:spPr>
          <a:xfrm>
            <a:off x="309562" y="3294776"/>
            <a:ext cx="6437747" cy="41033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6556910"/>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Option 1 - City Skylin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DE7A5F4B-B49A-4398-88C9-E4DDFD540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A6984EF-65BF-4D20-BA95-36FEE90CA354}"/>
              </a:ext>
            </a:extLst>
          </p:cNvPr>
          <p:cNvSpPr>
            <a:spLocks noGrp="1"/>
          </p:cNvSpPr>
          <p:nvPr>
            <p:ph type="ctrTitle" hasCustomPrompt="1"/>
          </p:nvPr>
        </p:nvSpPr>
        <p:spPr>
          <a:xfrm>
            <a:off x="309562" y="1998595"/>
            <a:ext cx="9806590" cy="1206617"/>
          </a:xfrm>
        </p:spPr>
        <p:txBody>
          <a:bodyPr anchor="b"/>
          <a:lstStyle>
            <a:lvl1pPr algn="l">
              <a:defRPr sz="6000">
                <a:solidFill>
                  <a:schemeClr val="accent1"/>
                </a:solidFill>
                <a:latin typeface="+mn-lt"/>
              </a:defRPr>
            </a:lvl1pPr>
          </a:lstStyle>
          <a:p>
            <a:r>
              <a:rPr lang="en-US"/>
              <a:t>Exec Team CEO Updates</a:t>
            </a:r>
          </a:p>
        </p:txBody>
      </p:sp>
      <p:sp>
        <p:nvSpPr>
          <p:cNvPr id="11" name="Subtitle 2">
            <a:extLst>
              <a:ext uri="{FF2B5EF4-FFF2-40B4-BE49-F238E27FC236}">
                <a16:creationId xmlns:a16="http://schemas.microsoft.com/office/drawing/2014/main" id="{F2AB3F0E-4FDF-4719-8958-901B6D27A392}"/>
              </a:ext>
            </a:extLst>
          </p:cNvPr>
          <p:cNvSpPr>
            <a:spLocks noGrp="1"/>
          </p:cNvSpPr>
          <p:nvPr>
            <p:ph type="subTitle" idx="1" hasCustomPrompt="1"/>
          </p:nvPr>
        </p:nvSpPr>
        <p:spPr>
          <a:xfrm>
            <a:off x="309562" y="3294776"/>
            <a:ext cx="6437747" cy="41033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10/27/22</a:t>
            </a:r>
          </a:p>
        </p:txBody>
      </p:sp>
    </p:spTree>
    <p:extLst>
      <p:ext uri="{BB962C8B-B14F-4D97-AF65-F5344CB8AC3E}">
        <p14:creationId xmlns:p14="http://schemas.microsoft.com/office/powerpoint/2010/main" val="2245436647"/>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Option 2 - Sutro Tower">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DE83F02C-2E88-48FB-9E0F-BEC9A8704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24B581-88A8-415B-95EF-03F6E84972B3}"/>
              </a:ext>
            </a:extLst>
          </p:cNvPr>
          <p:cNvSpPr>
            <a:spLocks noGrp="1"/>
          </p:cNvSpPr>
          <p:nvPr>
            <p:ph type="ctrTitle"/>
          </p:nvPr>
        </p:nvSpPr>
        <p:spPr>
          <a:xfrm>
            <a:off x="309562" y="1700212"/>
            <a:ext cx="7920038" cy="2009775"/>
          </a:xfrm>
        </p:spPr>
        <p:txBody>
          <a:bodyPr anchor="b"/>
          <a:lstStyle>
            <a:lvl1pPr algn="l">
              <a:defRPr sz="600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76A6830B-AD03-4F7D-952E-6FBDCD420639}"/>
              </a:ext>
            </a:extLst>
          </p:cNvPr>
          <p:cNvSpPr>
            <a:spLocks noGrp="1"/>
          </p:cNvSpPr>
          <p:nvPr>
            <p:ph type="subTitle" idx="1"/>
          </p:nvPr>
        </p:nvSpPr>
        <p:spPr>
          <a:xfrm>
            <a:off x="309562" y="3897312"/>
            <a:ext cx="7920038" cy="90328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62725140"/>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Option 3 - Houses">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28901AB-4791-4A6D-A222-992107F90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24B581-88A8-415B-95EF-03F6E84972B3}"/>
              </a:ext>
            </a:extLst>
          </p:cNvPr>
          <p:cNvSpPr>
            <a:spLocks noGrp="1"/>
          </p:cNvSpPr>
          <p:nvPr>
            <p:ph type="ctrTitle"/>
          </p:nvPr>
        </p:nvSpPr>
        <p:spPr>
          <a:xfrm>
            <a:off x="309562" y="1700212"/>
            <a:ext cx="7920038" cy="2009775"/>
          </a:xfrm>
        </p:spPr>
        <p:txBody>
          <a:bodyPr anchor="b"/>
          <a:lstStyle>
            <a:lvl1pPr algn="l">
              <a:defRPr sz="600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76A6830B-AD03-4F7D-952E-6FBDCD420639}"/>
              </a:ext>
            </a:extLst>
          </p:cNvPr>
          <p:cNvSpPr>
            <a:spLocks noGrp="1"/>
          </p:cNvSpPr>
          <p:nvPr>
            <p:ph type="subTitle" idx="1"/>
          </p:nvPr>
        </p:nvSpPr>
        <p:spPr>
          <a:xfrm>
            <a:off x="309562" y="3897312"/>
            <a:ext cx="7920038" cy="90328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13834374"/>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C47CFBE-A8B0-4D53-8C65-99EB1845E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165934-3E73-4980-8744-FEF20D34B86E}"/>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C3D6F95-8962-4378-B5B2-1D5D46D76033}"/>
              </a:ext>
            </a:extLst>
          </p:cNvPr>
          <p:cNvSpPr>
            <a:spLocks noGrp="1"/>
          </p:cNvSpPr>
          <p:nvPr>
            <p:ph idx="1" hasCustomPrompt="1"/>
          </p:nvPr>
        </p:nvSpPr>
        <p:spPr>
          <a:xfrm>
            <a:off x="838200" y="1825625"/>
            <a:ext cx="10515600" cy="4125996"/>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8C37408-A407-4859-A30E-3C52A28E646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13223190"/>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_General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C47CFBE-A8B0-4D53-8C65-99EB1845E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165934-3E73-4980-8744-FEF20D34B86E}"/>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C3D6F95-8962-4378-B5B2-1D5D46D76033}"/>
              </a:ext>
            </a:extLst>
          </p:cNvPr>
          <p:cNvSpPr>
            <a:spLocks noGrp="1"/>
          </p:cNvSpPr>
          <p:nvPr>
            <p:ph idx="1" hasCustomPrompt="1"/>
          </p:nvPr>
        </p:nvSpPr>
        <p:spPr>
          <a:xfrm>
            <a:off x="838200" y="1825625"/>
            <a:ext cx="10515600" cy="4125996"/>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p:txBody>
      </p:sp>
      <p:sp>
        <p:nvSpPr>
          <p:cNvPr id="7" name="Slide Number Placeholder 5">
            <a:extLst>
              <a:ext uri="{FF2B5EF4-FFF2-40B4-BE49-F238E27FC236}">
                <a16:creationId xmlns:a16="http://schemas.microsoft.com/office/drawing/2014/main" id="{08C37408-A407-4859-A30E-3C52A28E646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175004752"/>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1B9AF1A-6D0D-4833-9E54-0F069DDEC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BC4201-0BCE-4228-92CC-D724F7EDA7CD}"/>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F80DC0CA-1C3A-479E-A9FF-6FAC957F2971}"/>
              </a:ext>
            </a:extLst>
          </p:cNvPr>
          <p:cNvSpPr>
            <a:spLocks noGrp="1"/>
          </p:cNvSpPr>
          <p:nvPr>
            <p:ph sz="half" idx="1" hasCustomPrompt="1"/>
          </p:nvPr>
        </p:nvSpPr>
        <p:spPr>
          <a:xfrm>
            <a:off x="838200" y="1825625"/>
            <a:ext cx="5181600" cy="4181037"/>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008D99-0BB0-4E8E-B4B0-36374D330C2F}"/>
              </a:ext>
            </a:extLst>
          </p:cNvPr>
          <p:cNvSpPr>
            <a:spLocks noGrp="1"/>
          </p:cNvSpPr>
          <p:nvPr>
            <p:ph sz="half" idx="2" hasCustomPrompt="1"/>
          </p:nvPr>
        </p:nvSpPr>
        <p:spPr>
          <a:xfrm>
            <a:off x="6172200" y="1825625"/>
            <a:ext cx="5181600" cy="4181037"/>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437E8F06-5F98-4FF7-8448-3106144EF9E3}"/>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436822377"/>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23504E0B-92BA-43C7-BA24-613F3241C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F9DB84-E683-4722-99A1-236C58F1E1CC}"/>
              </a:ext>
            </a:extLst>
          </p:cNvPr>
          <p:cNvSpPr>
            <a:spLocks noGrp="1"/>
          </p:cNvSpPr>
          <p:nvPr>
            <p:ph type="title"/>
          </p:nvPr>
        </p:nvSpPr>
        <p:spPr>
          <a:xfrm>
            <a:off x="839788" y="365125"/>
            <a:ext cx="10515600" cy="1325563"/>
          </a:xfrm>
        </p:spPr>
        <p:txBody>
          <a:bodyPr/>
          <a:lstStyle>
            <a:lvl1pPr>
              <a:defRPr b="1">
                <a:solidFill>
                  <a:schemeClr val="accent1"/>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B1D25B6D-C186-415C-BF0C-E0221885A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9F7449-7582-4A99-8E2C-26F61C43C454}"/>
              </a:ext>
            </a:extLst>
          </p:cNvPr>
          <p:cNvSpPr>
            <a:spLocks noGrp="1"/>
          </p:cNvSpPr>
          <p:nvPr>
            <p:ph sz="half" idx="2" hasCustomPrompt="1"/>
          </p:nvPr>
        </p:nvSpPr>
        <p:spPr>
          <a:xfrm>
            <a:off x="839788" y="2505075"/>
            <a:ext cx="5157787" cy="3485822"/>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68BFB-F926-41B8-B2D4-6CF00863F4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F20256-DAE2-4429-8B69-A6E608A18CDB}"/>
              </a:ext>
            </a:extLst>
          </p:cNvPr>
          <p:cNvSpPr>
            <a:spLocks noGrp="1"/>
          </p:cNvSpPr>
          <p:nvPr>
            <p:ph sz="quarter" idx="4" hasCustomPrompt="1"/>
          </p:nvPr>
        </p:nvSpPr>
        <p:spPr>
          <a:xfrm>
            <a:off x="6172200" y="2505075"/>
            <a:ext cx="5183188" cy="3485822"/>
          </a:xfrm>
        </p:spPr>
        <p:txBody>
          <a:bodyPr/>
          <a:lstStyle>
            <a:lvl1pPr marL="228600" indent="-228600">
              <a:buFontTx/>
              <a:buBlip>
                <a:blip r:embed="rId3">
                  <a:extLst>
                    <a:ext uri="{96DAC541-7B7A-43D3-8B79-37D633B846F1}">
                      <asvg:svgBlip xmlns:asvg="http://schemas.microsoft.com/office/drawing/2016/SVG/main" r:embed="rId4"/>
                    </a:ext>
                  </a:extLst>
                </a:blip>
              </a:buBlip>
              <a:defRPr/>
            </a:lvl1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D7CED58-B406-416E-A0DD-9C6496BEA132}"/>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35014879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63D6-8607-7306-6D2F-A4C2AE2D1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CA0CA-48D3-A4FF-152B-96F5637F72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0966AD-5C80-FD51-4B8E-5250B654D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4402F-B354-0410-216C-6938C3A1348E}"/>
              </a:ext>
            </a:extLst>
          </p:cNvPr>
          <p:cNvSpPr>
            <a:spLocks noGrp="1"/>
          </p:cNvSpPr>
          <p:nvPr>
            <p:ph type="dt" sz="half" idx="10"/>
          </p:nvPr>
        </p:nvSpPr>
        <p:spPr/>
        <p:txBody>
          <a:bodyPr/>
          <a:lstStyle/>
          <a:p>
            <a:fld id="{B255A406-B351-4D81-BE88-B181A5CB3984}" type="datetimeFigureOut">
              <a:rPr lang="en-US" smtClean="0"/>
              <a:t>10/25/2023</a:t>
            </a:fld>
            <a:endParaRPr lang="en-US"/>
          </a:p>
        </p:txBody>
      </p:sp>
      <p:sp>
        <p:nvSpPr>
          <p:cNvPr id="6" name="Footer Placeholder 5">
            <a:extLst>
              <a:ext uri="{FF2B5EF4-FFF2-40B4-BE49-F238E27FC236}">
                <a16:creationId xmlns:a16="http://schemas.microsoft.com/office/drawing/2014/main" id="{1BB10514-2219-E15E-97B5-71D0F3BF6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E3C4F-1031-24BB-8502-4AF79556CED4}"/>
              </a:ext>
            </a:extLst>
          </p:cNvPr>
          <p:cNvSpPr>
            <a:spLocks noGrp="1"/>
          </p:cNvSpPr>
          <p:nvPr>
            <p:ph type="sldNum" sz="quarter" idx="12"/>
          </p:nvPr>
        </p:nvSpPr>
        <p:spPr/>
        <p:txBody>
          <a:bodyPr/>
          <a:lstStyle/>
          <a:p>
            <a:fld id="{F6CBF18B-0E35-4F05-9BB7-25F3C0D4443F}" type="slidenum">
              <a:rPr lang="en-US" smtClean="0"/>
              <a:t>‹#›</a:t>
            </a:fld>
            <a:endParaRPr lang="en-US"/>
          </a:p>
        </p:txBody>
      </p:sp>
    </p:spTree>
    <p:extLst>
      <p:ext uri="{BB962C8B-B14F-4D97-AF65-F5344CB8AC3E}">
        <p14:creationId xmlns:p14="http://schemas.microsoft.com/office/powerpoint/2010/main" val="27181408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Content - Image or Tabl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7F40200F-5F5F-4B65-9D9B-935EDE381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5">
            <a:extLst>
              <a:ext uri="{FF2B5EF4-FFF2-40B4-BE49-F238E27FC236}">
                <a16:creationId xmlns:a16="http://schemas.microsoft.com/office/drawing/2014/main" id="{76A91F63-7B4F-437B-B003-EB9255D580AA}"/>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762273297"/>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Picture or graphic with title">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E08934FF-9842-468C-B139-151F0FEFF0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8E7EC2-1A48-4E25-9701-9830BC603C94}"/>
              </a:ext>
            </a:extLst>
          </p:cNvPr>
          <p:cNvSpPr>
            <a:spLocks noGrp="1"/>
          </p:cNvSpPr>
          <p:nvPr>
            <p:ph type="title"/>
          </p:nvPr>
        </p:nvSpPr>
        <p:spPr/>
        <p:txBody>
          <a:bodyPr/>
          <a:lstStyle>
            <a:lvl1pPr>
              <a:defRPr b="1">
                <a:solidFill>
                  <a:schemeClr val="accent1"/>
                </a:solidFill>
                <a:latin typeface="+mn-lt"/>
              </a:defRPr>
            </a:lvl1pPr>
          </a:lstStyle>
          <a:p>
            <a:r>
              <a:rPr lang="en-US"/>
              <a:t>Click to edit Master title style</a:t>
            </a:r>
          </a:p>
        </p:txBody>
      </p:sp>
      <p:sp>
        <p:nvSpPr>
          <p:cNvPr id="6" name="Slide Number Placeholder 5">
            <a:extLst>
              <a:ext uri="{FF2B5EF4-FFF2-40B4-BE49-F238E27FC236}">
                <a16:creationId xmlns:a16="http://schemas.microsoft.com/office/drawing/2014/main" id="{517E8902-D1AC-4016-8B78-C7D61DC54062}"/>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2971683717"/>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Split - Eggshell Option 1">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ED217F82-3680-4181-ACBE-92E5D79A1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FBF622CA-137A-4391-8E5B-8951A51ED91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959996878"/>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Split - Eggshell Option 2">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8672269-17EF-49D7-BD27-1D0F5E2BBF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E04E46FB-1C14-4297-8971-39813FEC77A9}"/>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813321833"/>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Split - White Option 1">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F0E45750-7EF8-4EED-B359-F75DFA09C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Slide Number Placeholder 5">
            <a:extLst>
              <a:ext uri="{FF2B5EF4-FFF2-40B4-BE49-F238E27FC236}">
                <a16:creationId xmlns:a16="http://schemas.microsoft.com/office/drawing/2014/main" id="{3C58F84C-289E-42F6-8734-38ACF462E3BD}"/>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333683076"/>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Split - White Option 2">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498230E-B396-422A-AFD5-C621F5418F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99F37EE0-843A-4089-9EF6-DF7652BCC200}"/>
              </a:ext>
            </a:extLst>
          </p:cNvPr>
          <p:cNvSpPr>
            <a:spLocks noGrp="1"/>
          </p:cNvSpPr>
          <p:nvPr>
            <p:ph type="sldNum" sz="quarter" idx="12"/>
          </p:nvPr>
        </p:nvSpPr>
        <p:spPr>
          <a:xfrm>
            <a:off x="8610600" y="6356350"/>
            <a:ext cx="2743200" cy="365125"/>
          </a:xfrm>
        </p:spPr>
        <p:txBody>
          <a:bodyPr/>
          <a:lstStyle>
            <a:lvl1pPr>
              <a:defRPr sz="1400" b="1">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070214345"/>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clusion Slide -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A2DDC-51D0-4F7D-BEB3-013FB174AA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A91A652-ACAA-468F-84CE-B8B0224D9A3F}"/>
              </a:ext>
            </a:extLst>
          </p:cNvPr>
          <p:cNvSpPr txBox="1"/>
          <p:nvPr userDrawn="1"/>
        </p:nvSpPr>
        <p:spPr>
          <a:xfrm>
            <a:off x="720725" y="6297613"/>
            <a:ext cx="10737850" cy="430887"/>
          </a:xfrm>
          <a:prstGeom prst="rect">
            <a:avLst/>
          </a:prstGeom>
          <a:noFill/>
        </p:spPr>
        <p:txBody>
          <a:bodyPr wrap="square" rtlCol="0">
            <a:spAutoFit/>
          </a:bodyPr>
          <a:lstStyle/>
          <a:p>
            <a:pPr algn="ctr"/>
            <a:r>
              <a:rPr lang="en-US" sz="2200">
                <a:solidFill>
                  <a:schemeClr val="bg1"/>
                </a:solidFill>
              </a:rPr>
              <a:t>Learn: hsh.sfgov.org    |    Like: @SanFranciscoHSH    |    Follow: @SF_HSH</a:t>
            </a:r>
          </a:p>
        </p:txBody>
      </p:sp>
      <p:sp>
        <p:nvSpPr>
          <p:cNvPr id="13" name="Title 1">
            <a:extLst>
              <a:ext uri="{FF2B5EF4-FFF2-40B4-BE49-F238E27FC236}">
                <a16:creationId xmlns:a16="http://schemas.microsoft.com/office/drawing/2014/main" id="{E6C90603-1797-4CF8-95C4-F09C22BA6BA6}"/>
              </a:ext>
            </a:extLst>
          </p:cNvPr>
          <p:cNvSpPr>
            <a:spLocks noGrp="1"/>
          </p:cNvSpPr>
          <p:nvPr>
            <p:ph type="title"/>
          </p:nvPr>
        </p:nvSpPr>
        <p:spPr>
          <a:xfrm>
            <a:off x="831850" y="1709738"/>
            <a:ext cx="10515600" cy="2852737"/>
          </a:xfrm>
        </p:spPr>
        <p:txBody>
          <a:bodyPr anchor="b"/>
          <a:lstStyle>
            <a:lvl1pPr algn="ctr">
              <a:defRPr sz="6000">
                <a:solidFill>
                  <a:schemeClr val="tx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E618C6C0-00F9-4440-8C1D-6C4E2444AF5A}"/>
              </a:ext>
            </a:extLst>
          </p:cNvPr>
          <p:cNvSpPr>
            <a:spLocks noGrp="1"/>
          </p:cNvSpPr>
          <p:nvPr>
            <p:ph type="body" idx="1"/>
          </p:nvPr>
        </p:nvSpPr>
        <p:spPr>
          <a:xfrm>
            <a:off x="831850" y="4589463"/>
            <a:ext cx="10515600" cy="1500187"/>
          </a:xfrm>
        </p:spPr>
        <p:txBody>
          <a:bodyPr/>
          <a:lstStyle>
            <a:lvl1pPr marL="0" indent="0" algn="ctr">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81349357"/>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Conclusion Slide - Option 2">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2A693D45-BF53-4FA6-8F1C-9E8BCE7E4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04D7D53F-854C-4432-8C5D-0984F025CAB4}"/>
              </a:ext>
            </a:extLst>
          </p:cNvPr>
          <p:cNvSpPr txBox="1"/>
          <p:nvPr userDrawn="1"/>
        </p:nvSpPr>
        <p:spPr>
          <a:xfrm>
            <a:off x="720725" y="6297613"/>
            <a:ext cx="10737850" cy="430887"/>
          </a:xfrm>
          <a:prstGeom prst="rect">
            <a:avLst/>
          </a:prstGeom>
          <a:noFill/>
        </p:spPr>
        <p:txBody>
          <a:bodyPr wrap="square" rtlCol="0">
            <a:spAutoFit/>
          </a:bodyPr>
          <a:lstStyle/>
          <a:p>
            <a:pPr algn="ctr"/>
            <a:r>
              <a:rPr lang="en-US" sz="2200">
                <a:solidFill>
                  <a:schemeClr val="bg1"/>
                </a:solidFill>
              </a:rPr>
              <a:t>Learn: hsh.sfgov.org    |    Like: @SanFranciscoHSH    |    Follow: @SF_HSH</a:t>
            </a:r>
          </a:p>
        </p:txBody>
      </p:sp>
    </p:spTree>
    <p:extLst>
      <p:ext uri="{BB962C8B-B14F-4D97-AF65-F5344CB8AC3E}">
        <p14:creationId xmlns:p14="http://schemas.microsoft.com/office/powerpoint/2010/main" val="2020288567"/>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6" name="Slide Number Placeholder 5">
            <a:extLst>
              <a:ext uri="{FF2B5EF4-FFF2-40B4-BE49-F238E27FC236}">
                <a16:creationId xmlns:a16="http://schemas.microsoft.com/office/drawing/2014/main" id="{C2190CC5-5EBB-447F-AF8C-7EFF0F221298}"/>
              </a:ext>
            </a:extLst>
          </p:cNvPr>
          <p:cNvSpPr>
            <a:spLocks noGrp="1"/>
          </p:cNvSpPr>
          <p:nvPr>
            <p:ph type="sldNum" sz="quarter" idx="12"/>
          </p:nvPr>
        </p:nvSpPr>
        <p:spPr/>
        <p:txBody>
          <a:bodyPr/>
          <a:lstStyle>
            <a:lvl1pPr>
              <a:defRPr>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3340773605"/>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F619-931F-42F0-99D3-FA24037BE9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F77D1B-C3E9-403B-AE6A-E0A4AB43AA80}"/>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C2190CC5-5EBB-447F-AF8C-7EFF0F221298}"/>
              </a:ext>
            </a:extLst>
          </p:cNvPr>
          <p:cNvSpPr>
            <a:spLocks noGrp="1"/>
          </p:cNvSpPr>
          <p:nvPr>
            <p:ph type="sldNum" sz="quarter" idx="12"/>
          </p:nvPr>
        </p:nvSpPr>
        <p:spPr/>
        <p:txBody>
          <a:bodyPr/>
          <a:lstStyle>
            <a:lvl1pPr>
              <a:defRPr>
                <a:solidFill>
                  <a:schemeClr val="bg1"/>
                </a:solidFill>
              </a:defRPr>
            </a:lvl1pPr>
          </a:lstStyle>
          <a:p>
            <a:fld id="{14BA73CD-486B-4867-8F24-0C2CDC42528C}" type="slidenum">
              <a:rPr lang="en-US" smtClean="0"/>
              <a:pPr/>
              <a:t>‹#›</a:t>
            </a:fld>
            <a:endParaRPr lang="en-US"/>
          </a:p>
        </p:txBody>
      </p:sp>
    </p:spTree>
    <p:extLst>
      <p:ext uri="{BB962C8B-B14F-4D97-AF65-F5344CB8AC3E}">
        <p14:creationId xmlns:p14="http://schemas.microsoft.com/office/powerpoint/2010/main" val="125593628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image" Target="../media/image2.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image" Target="../media/image3.svg"/><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image" Target="../media/image2.pn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image" Target="../media/image2.png"/><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theme" Target="../theme/theme5.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image" Target="../media/image3.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theme" Target="../theme/theme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image" Target="../media/image3.sv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image" Target="../media/image2.pn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8.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9.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D5C30-1E6C-641E-A1D6-48F42B7965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6DEF4C-EA0F-E07F-EBCA-D3EF2BE854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D4827-4110-021F-0BAE-551A70184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55A406-B351-4D81-BE88-B181A5CB3984}" type="datetimeFigureOut">
              <a:rPr lang="en-US" smtClean="0"/>
              <a:t>10/25/2023</a:t>
            </a:fld>
            <a:endParaRPr lang="en-US"/>
          </a:p>
        </p:txBody>
      </p:sp>
      <p:sp>
        <p:nvSpPr>
          <p:cNvPr id="5" name="Footer Placeholder 4">
            <a:extLst>
              <a:ext uri="{FF2B5EF4-FFF2-40B4-BE49-F238E27FC236}">
                <a16:creationId xmlns:a16="http://schemas.microsoft.com/office/drawing/2014/main" id="{DD468626-4F74-F73E-8751-EB856C19B6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145316-FA80-F096-6B90-5AC088F340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BF18B-0E35-4F05-9BB7-25F3C0D4443F}" type="slidenum">
              <a:rPr lang="en-US" smtClean="0"/>
              <a:t>‹#›</a:t>
            </a:fld>
            <a:endParaRPr lang="en-US"/>
          </a:p>
        </p:txBody>
      </p:sp>
    </p:spTree>
    <p:extLst>
      <p:ext uri="{BB962C8B-B14F-4D97-AF65-F5344CB8AC3E}">
        <p14:creationId xmlns:p14="http://schemas.microsoft.com/office/powerpoint/2010/main" val="252784266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85" r:id="rId11"/>
    <p:sldLayoutId id="21474838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9860BA-BD42-4597-865A-02E844FBA9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463159-055B-4A77-9102-DFF7C0A59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9B0EF-8064-47AD-87AF-B781847B6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9588E4A-DC29-43A0-994B-AD2575D33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E2D772-F606-41CF-A166-D68C7C038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A73CD-486B-4867-8F24-0C2CDC42528C}" type="slidenum">
              <a:rPr lang="en-US" smtClean="0"/>
              <a:t>‹#›</a:t>
            </a:fld>
            <a:endParaRPr lang="en-US"/>
          </a:p>
        </p:txBody>
      </p:sp>
    </p:spTree>
    <p:extLst>
      <p:ext uri="{BB962C8B-B14F-4D97-AF65-F5344CB8AC3E}">
        <p14:creationId xmlns:p14="http://schemas.microsoft.com/office/powerpoint/2010/main" val="453488157"/>
      </p:ext>
    </p:extLst>
  </p:cSld>
  <p:clrMap bg1="lt1" tx1="dk1" bg2="lt2" tx2="dk2" accent1="accent1" accent2="accent2" accent3="accent3" accent4="accent4" accent5="accent5" accent6="accent6" hlink="hlink" folHlink="folHlink"/>
  <p:sldLayoutIdLst>
    <p:sldLayoutId id="2147483727" r:id="rId1"/>
    <p:sldLayoutId id="2147483698" r:id="rId2"/>
    <p:sldLayoutId id="2147483734" r:id="rId3"/>
    <p:sldLayoutId id="2147483695" r:id="rId4"/>
    <p:sldLayoutId id="2147483696" r:id="rId5"/>
    <p:sldLayoutId id="2147483697"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99" r:id="rId17"/>
    <p:sldLayoutId id="2147483700" r:id="rId18"/>
    <p:sldLayoutId id="2147483723" r:id="rId19"/>
    <p:sldLayoutId id="2147483701" r:id="rId20"/>
    <p:sldLayoutId id="2147483755" r:id="rId21"/>
    <p:sldLayoutId id="2147483724" r:id="rId22"/>
    <p:sldLayoutId id="2147483671" r:id="rId23"/>
    <p:sldLayoutId id="2147483672" r:id="rId24"/>
    <p:sldLayoutId id="2147483673" r:id="rId25"/>
    <p:sldLayoutId id="2147483674" r:id="rId26"/>
    <p:sldLayoutId id="2147483675" r:id="rId27"/>
    <p:sldLayoutId id="2147483676" r:id="rId28"/>
    <p:sldLayoutId id="2147483677" r:id="rId29"/>
    <p:sldLayoutId id="2147483729" r:id="rId30"/>
    <p:sldLayoutId id="2147483678" r:id="rId31"/>
    <p:sldLayoutId id="2147483679" r:id="rId3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34">
            <a:extLst>
              <a:ext uri="{96DAC541-7B7A-43D3-8B79-37D633B846F1}">
                <asvg:svgBlip xmlns:asvg="http://schemas.microsoft.com/office/drawing/2016/SVG/main" r:embed="rId35"/>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1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1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2074756"/>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800" r:id="rId15"/>
    <p:sldLayoutId id="2147483801" r:id="rId16"/>
    <p:sldLayoutId id="2147483802" r:id="rId17"/>
    <p:sldLayoutId id="214748379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9860BA-BD42-4597-865A-02E844FBA9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463159-055B-4A77-9102-DFF7C0A59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9B0EF-8064-47AD-87AF-B781847B6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9588E4A-DC29-43A0-994B-AD2575D33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E2D772-F606-41CF-A166-D68C7C038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A73CD-486B-4867-8F24-0C2CDC42528C}" type="slidenum">
              <a:rPr lang="en-US" smtClean="0"/>
              <a:t>‹#›</a:t>
            </a:fld>
            <a:endParaRPr lang="en-US"/>
          </a:p>
        </p:txBody>
      </p:sp>
    </p:spTree>
    <p:extLst>
      <p:ext uri="{BB962C8B-B14F-4D97-AF65-F5344CB8AC3E}">
        <p14:creationId xmlns:p14="http://schemas.microsoft.com/office/powerpoint/2010/main" val="98616375"/>
      </p:ext>
    </p:extLst>
  </p:cSld>
  <p:clrMap bg1="lt1" tx1="dk1" bg2="lt2" tx2="dk2" accent1="accent1" accent2="accent2" accent3="accent3" accent4="accent4" accent5="accent5" accent6="accent6" hlink="hlink" folHlink="folHlink"/>
  <p:sldLayoutIdLst>
    <p:sldLayoutId id="2147483807"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21">
            <a:extLst>
              <a:ext uri="{96DAC541-7B7A-43D3-8B79-37D633B846F1}">
                <asvg:svgBlip xmlns:asvg="http://schemas.microsoft.com/office/drawing/2016/SVG/main" r:embed="rId22"/>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9860BA-BD42-4597-865A-02E844FBA9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463159-055B-4A77-9102-DFF7C0A59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9B0EF-8064-47AD-87AF-B781847B6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9588E4A-DC29-43A0-994B-AD2575D33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E2D772-F606-41CF-A166-D68C7C038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A73CD-486B-4867-8F24-0C2CDC42528C}" type="slidenum">
              <a:rPr lang="en-US" smtClean="0"/>
              <a:t>‹#›</a:t>
            </a:fld>
            <a:endParaRPr lang="en-US"/>
          </a:p>
        </p:txBody>
      </p:sp>
    </p:spTree>
    <p:extLst>
      <p:ext uri="{BB962C8B-B14F-4D97-AF65-F5344CB8AC3E}">
        <p14:creationId xmlns:p14="http://schemas.microsoft.com/office/powerpoint/2010/main" val="6927109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806" r:id="rId3"/>
    <p:sldLayoutId id="2147483809" r:id="rId4"/>
    <p:sldLayoutId id="2147483725" r:id="rId5"/>
    <p:sldLayoutId id="2147483726" r:id="rId6"/>
    <p:sldLayoutId id="2147483798" r:id="rId7"/>
    <p:sldLayoutId id="2147483803"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21">
            <a:extLst>
              <a:ext uri="{96DAC541-7B7A-43D3-8B79-37D633B846F1}">
                <asvg:svgBlip xmlns:asvg="http://schemas.microsoft.com/office/drawing/2016/SVG/main" r:embed="rId22"/>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1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1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0E3D7A2A-92B1-4CDE-9B75-2C3E95FB049B}" type="datetimeFigureOut">
              <a:rPr lang="en-US" smtClean="0"/>
              <a:t>10/25/2023</a:t>
            </a:fld>
            <a:endParaRPr lang="en-US"/>
          </a:p>
        </p:txBody>
      </p:sp>
      <p:sp>
        <p:nvSpPr>
          <p:cNvPr id="95" name="Google Shape;95;p1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96" name="Google Shape;96;p1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C658E390-16E0-4778-8D48-58184458E703}" type="slidenum">
              <a:rPr lang="en-US" smtClean="0"/>
              <a:t>‹#›</a:t>
            </a:fld>
            <a:endParaRPr lang="en-US"/>
          </a:p>
        </p:txBody>
      </p:sp>
    </p:spTree>
    <p:extLst>
      <p:ext uri="{BB962C8B-B14F-4D97-AF65-F5344CB8AC3E}">
        <p14:creationId xmlns:p14="http://schemas.microsoft.com/office/powerpoint/2010/main" val="3840515489"/>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808"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Lst>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FD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9860BA-BD42-4597-865A-02E844FBA9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463159-055B-4A77-9102-DFF7C0A59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9B0EF-8064-47AD-87AF-B781847B6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9588E4A-DC29-43A0-994B-AD2575D33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E2D772-F606-41CF-A166-D68C7C038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A73CD-486B-4867-8F24-0C2CDC42528C}" type="slidenum">
              <a:rPr lang="en-US" smtClean="0"/>
              <a:t>‹#›</a:t>
            </a:fld>
            <a:endParaRPr lang="en-US"/>
          </a:p>
        </p:txBody>
      </p:sp>
    </p:spTree>
    <p:extLst>
      <p:ext uri="{BB962C8B-B14F-4D97-AF65-F5344CB8AC3E}">
        <p14:creationId xmlns:p14="http://schemas.microsoft.com/office/powerpoint/2010/main" val="264086683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9">
            <a:extLst>
              <a:ext uri="{96DAC541-7B7A-43D3-8B79-37D633B846F1}">
                <asvg:svgBlip xmlns:asvg="http://schemas.microsoft.com/office/drawing/2016/SVG/main" r:embed="rId20"/>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latin typeface="Lato"/>
                <a:ea typeface="Lato"/>
                <a:cs typeface="Lato"/>
                <a:sym typeface="Lato"/>
              </a:defRPr>
            </a:lvl1pPr>
            <a:lvl2pPr lvl="1" algn="r">
              <a:buNone/>
              <a:defRPr sz="1333">
                <a:solidFill>
                  <a:schemeClr val="dk2"/>
                </a:solidFill>
                <a:latin typeface="Lato"/>
                <a:ea typeface="Lato"/>
                <a:cs typeface="Lato"/>
                <a:sym typeface="Lato"/>
              </a:defRPr>
            </a:lvl2pPr>
            <a:lvl3pPr lvl="2" algn="r">
              <a:buNone/>
              <a:defRPr sz="1333">
                <a:solidFill>
                  <a:schemeClr val="dk2"/>
                </a:solidFill>
                <a:latin typeface="Lato"/>
                <a:ea typeface="Lato"/>
                <a:cs typeface="Lato"/>
                <a:sym typeface="Lato"/>
              </a:defRPr>
            </a:lvl3pPr>
            <a:lvl4pPr lvl="3" algn="r">
              <a:buNone/>
              <a:defRPr sz="1333">
                <a:solidFill>
                  <a:schemeClr val="dk2"/>
                </a:solidFill>
                <a:latin typeface="Lato"/>
                <a:ea typeface="Lato"/>
                <a:cs typeface="Lato"/>
                <a:sym typeface="Lato"/>
              </a:defRPr>
            </a:lvl4pPr>
            <a:lvl5pPr lvl="4" algn="r">
              <a:buNone/>
              <a:defRPr sz="1333">
                <a:solidFill>
                  <a:schemeClr val="dk2"/>
                </a:solidFill>
                <a:latin typeface="Lato"/>
                <a:ea typeface="Lato"/>
                <a:cs typeface="Lato"/>
                <a:sym typeface="Lato"/>
              </a:defRPr>
            </a:lvl5pPr>
            <a:lvl6pPr lvl="5" algn="r">
              <a:buNone/>
              <a:defRPr sz="1333">
                <a:solidFill>
                  <a:schemeClr val="dk2"/>
                </a:solidFill>
                <a:latin typeface="Lato"/>
                <a:ea typeface="Lato"/>
                <a:cs typeface="Lato"/>
                <a:sym typeface="Lato"/>
              </a:defRPr>
            </a:lvl6pPr>
            <a:lvl7pPr lvl="6" algn="r">
              <a:buNone/>
              <a:defRPr sz="1333">
                <a:solidFill>
                  <a:schemeClr val="dk2"/>
                </a:solidFill>
                <a:latin typeface="Lato"/>
                <a:ea typeface="Lato"/>
                <a:cs typeface="Lato"/>
                <a:sym typeface="Lato"/>
              </a:defRPr>
            </a:lvl7pPr>
            <a:lvl8pPr lvl="7" algn="r">
              <a:buNone/>
              <a:defRPr sz="1333">
                <a:solidFill>
                  <a:schemeClr val="dk2"/>
                </a:solidFill>
                <a:latin typeface="Lato"/>
                <a:ea typeface="Lato"/>
                <a:cs typeface="Lato"/>
                <a:sym typeface="Lato"/>
              </a:defRPr>
            </a:lvl8pPr>
            <a:lvl9pPr lvl="8" algn="r">
              <a:buNone/>
              <a:defRPr sz="1333">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17A235-AF87-4F4F-4851-3B7158F3E9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5ADDD6-7F56-9E0D-5E13-95BC6ABAAA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18591-9B06-B788-7E28-9C22EBB3B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40F3A-141C-4A41-A2D0-72CBE9ACC990}" type="datetimeFigureOut">
              <a:rPr lang="en-US" smtClean="0"/>
              <a:t>10/25/2023</a:t>
            </a:fld>
            <a:endParaRPr lang="en-US"/>
          </a:p>
        </p:txBody>
      </p:sp>
      <p:sp>
        <p:nvSpPr>
          <p:cNvPr id="5" name="Footer Placeholder 4">
            <a:extLst>
              <a:ext uri="{FF2B5EF4-FFF2-40B4-BE49-F238E27FC236}">
                <a16:creationId xmlns:a16="http://schemas.microsoft.com/office/drawing/2014/main" id="{514CB76C-5E35-6CD4-BCBC-A1617A77A6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C76184-1437-CC24-D5E0-EF0CA1619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29773C-1169-4F61-B72A-E8D36891F80C}" type="slidenum">
              <a:rPr lang="en-US" smtClean="0"/>
              <a:t>‹#›</a:t>
            </a:fld>
            <a:endParaRPr lang="en-US"/>
          </a:p>
        </p:txBody>
      </p:sp>
    </p:spTree>
    <p:extLst>
      <p:ext uri="{BB962C8B-B14F-4D97-AF65-F5344CB8AC3E}">
        <p14:creationId xmlns:p14="http://schemas.microsoft.com/office/powerpoint/2010/main" val="2318462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104.xml"/><Relationship Id="rId4" Type="http://schemas.openxmlformats.org/officeDocument/2006/relationships/hyperlink" Target="https://www.eventbrite.com/e/affirming-trans-access-to-housing-atah-training-symposium-tickets-699892155277?aff=oddtdtcreator"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5.png"/><Relationship Id="rId2" Type="http://schemas.openxmlformats.org/officeDocument/2006/relationships/diagramData" Target="../diagrams/data4.xml"/><Relationship Id="rId1" Type="http://schemas.openxmlformats.org/officeDocument/2006/relationships/slideLayout" Target="../slideLayouts/slideLayout10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6.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hyperlink" Target="https://www.census.gov/quickfacts/fact/table/sanfranciscocountycalifornia/PST045222#qf-headnote-b" TargetMode="External"/><Relationship Id="rId2" Type="http://schemas.openxmlformats.org/officeDocument/2006/relationships/notesSlide" Target="../notesSlides/notesSlide2.xml"/><Relationship Id="rId1" Type="http://schemas.openxmlformats.org/officeDocument/2006/relationships/slideLayout" Target="../slideLayouts/slideLayout152.xml"/><Relationship Id="rId5" Type="http://schemas.openxmlformats.org/officeDocument/2006/relationships/chart" Target="../charts/chart1.xml"/><Relationship Id="rId4" Type="http://schemas.openxmlformats.org/officeDocument/2006/relationships/hyperlink" Target="https://hsh.sfgov.org/about/research-and-reports/hrs-data/coordinated-entry-demographic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831B4-9228-7E50-26D8-F9412EEA8916}"/>
              </a:ext>
            </a:extLst>
          </p:cNvPr>
          <p:cNvSpPr>
            <a:spLocks noGrp="1"/>
          </p:cNvSpPr>
          <p:nvPr>
            <p:ph type="ctrTitle"/>
          </p:nvPr>
        </p:nvSpPr>
        <p:spPr>
          <a:xfrm>
            <a:off x="309561" y="1998595"/>
            <a:ext cx="11516080" cy="1206617"/>
          </a:xfrm>
        </p:spPr>
        <p:txBody>
          <a:bodyPr>
            <a:normAutofit/>
          </a:bodyPr>
          <a:lstStyle/>
          <a:p>
            <a:r>
              <a:rPr lang="en-US"/>
              <a:t>OCOH Meeting: HSH Updates</a:t>
            </a:r>
          </a:p>
        </p:txBody>
      </p:sp>
      <p:sp>
        <p:nvSpPr>
          <p:cNvPr id="3" name="Subtitle 2">
            <a:extLst>
              <a:ext uri="{FF2B5EF4-FFF2-40B4-BE49-F238E27FC236}">
                <a16:creationId xmlns:a16="http://schemas.microsoft.com/office/drawing/2014/main" id="{92D1B9A2-4A7E-ED38-00F7-1A5C58B82C72}"/>
              </a:ext>
            </a:extLst>
          </p:cNvPr>
          <p:cNvSpPr>
            <a:spLocks noGrp="1"/>
          </p:cNvSpPr>
          <p:nvPr>
            <p:ph type="subTitle" idx="1"/>
          </p:nvPr>
        </p:nvSpPr>
        <p:spPr/>
        <p:txBody>
          <a:bodyPr>
            <a:normAutofit lnSpcReduction="10000"/>
          </a:bodyPr>
          <a:lstStyle/>
          <a:p>
            <a:r>
              <a:rPr lang="en-US"/>
              <a:t>Oct 26</a:t>
            </a:r>
            <a:r>
              <a:rPr lang="en-US" baseline="30000"/>
              <a:t>th</a:t>
            </a:r>
            <a:r>
              <a:rPr lang="en-US"/>
              <a:t>, 2023</a:t>
            </a:r>
          </a:p>
        </p:txBody>
      </p:sp>
    </p:spTree>
    <p:extLst>
      <p:ext uri="{BB962C8B-B14F-4D97-AF65-F5344CB8AC3E}">
        <p14:creationId xmlns:p14="http://schemas.microsoft.com/office/powerpoint/2010/main" val="2673040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3933-A8FE-352F-9869-6416076A8A9F}"/>
              </a:ext>
            </a:extLst>
          </p:cNvPr>
          <p:cNvSpPr>
            <a:spLocks noGrp="1"/>
          </p:cNvSpPr>
          <p:nvPr>
            <p:ph type="title"/>
          </p:nvPr>
        </p:nvSpPr>
        <p:spPr/>
        <p:txBody>
          <a:bodyPr/>
          <a:lstStyle/>
          <a:p>
            <a:r>
              <a:rPr lang="en-US"/>
              <a:t>HSH’s Racial Equity Training </a:t>
            </a:r>
          </a:p>
        </p:txBody>
      </p:sp>
      <p:sp>
        <p:nvSpPr>
          <p:cNvPr id="3" name="Content Placeholder 2">
            <a:extLst>
              <a:ext uri="{FF2B5EF4-FFF2-40B4-BE49-F238E27FC236}">
                <a16:creationId xmlns:a16="http://schemas.microsoft.com/office/drawing/2014/main" id="{9E9B109A-B1B8-3F58-FF56-D1C5D70C2BF2}"/>
              </a:ext>
            </a:extLst>
          </p:cNvPr>
          <p:cNvSpPr>
            <a:spLocks noGrp="1"/>
          </p:cNvSpPr>
          <p:nvPr>
            <p:ph idx="1"/>
          </p:nvPr>
        </p:nvSpPr>
        <p:spPr/>
        <p:txBody>
          <a:bodyPr>
            <a:normAutofit lnSpcReduction="10000"/>
          </a:bodyPr>
          <a:lstStyle/>
          <a:p>
            <a:r>
              <a:rPr lang="en-US"/>
              <a:t>In October of 2022 HSH’s Equity Office led the first training in a 4 part series that focused on how racism to equip all HSH staff with a foundational knowledge of how systemic racism informs the current landscape of homelessness.</a:t>
            </a:r>
          </a:p>
          <a:p>
            <a:r>
              <a:rPr lang="en-US"/>
              <a:t>The framework for the training focuses on 4 parts: Structural/Institutional Racism in Housing, Interpersonal Racism-Internal (staff), Interpersonal Racism External (CBOs), and Individual Racism (clients).</a:t>
            </a:r>
          </a:p>
          <a:p>
            <a:r>
              <a:rPr lang="en-US"/>
              <a:t>The series is wrapping in January of 2024 and will inform how we train our Community Based Organizations on the issues of racism and housing discrimination in the U.S. </a:t>
            </a:r>
          </a:p>
        </p:txBody>
      </p:sp>
    </p:spTree>
    <p:extLst>
      <p:ext uri="{BB962C8B-B14F-4D97-AF65-F5344CB8AC3E}">
        <p14:creationId xmlns:p14="http://schemas.microsoft.com/office/powerpoint/2010/main" val="156431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621333" y="767933"/>
            <a:ext cx="10949233" cy="847200"/>
          </a:xfrm>
          <a:prstGeom prst="rect">
            <a:avLst/>
          </a:prstGeom>
        </p:spPr>
        <p:txBody>
          <a:bodyPr spcFirstLastPara="1" wrap="square" lIns="121900" tIns="121900" rIns="121900" bIns="121900" anchor="t" anchorCtr="0">
            <a:noAutofit/>
          </a:bodyPr>
          <a:lstStyle/>
          <a:p>
            <a:pPr>
              <a:buSzPts val="990"/>
            </a:pPr>
            <a:r>
              <a:rPr lang="en" sz="2667" b="0"/>
              <a:t>What is an equity practice that your department </a:t>
            </a:r>
            <a:r>
              <a:rPr lang="en" sz="2667"/>
              <a:t>has implemented in the last year</a:t>
            </a:r>
            <a:r>
              <a:rPr lang="en" sz="2667" b="0"/>
              <a:t> and can share with other departments? </a:t>
            </a:r>
          </a:p>
        </p:txBody>
      </p:sp>
      <p:sp>
        <p:nvSpPr>
          <p:cNvPr id="130" name="Google Shape;130;p23"/>
          <p:cNvSpPr txBox="1">
            <a:spLocks noGrp="1"/>
          </p:cNvSpPr>
          <p:nvPr>
            <p:ph type="body" idx="1"/>
          </p:nvPr>
        </p:nvSpPr>
        <p:spPr>
          <a:xfrm>
            <a:off x="621533" y="2144133"/>
            <a:ext cx="10881600" cy="3996000"/>
          </a:xfrm>
          <a:prstGeom prst="rect">
            <a:avLst/>
          </a:prstGeom>
        </p:spPr>
        <p:txBody>
          <a:bodyPr spcFirstLastPara="1" wrap="square" lIns="121900" tIns="121900" rIns="121900" bIns="121900" anchor="t" anchorCtr="0">
            <a:normAutofit fontScale="92500" lnSpcReduction="10000"/>
          </a:bodyPr>
          <a:lstStyle/>
          <a:p>
            <a:pPr>
              <a:lnSpc>
                <a:spcPct val="114999"/>
              </a:lnSpc>
              <a:buSzPts val="1600"/>
            </a:pPr>
            <a:r>
              <a:rPr lang="en" sz="2133"/>
              <a:t>Developed a 4 part </a:t>
            </a:r>
            <a:r>
              <a:rPr lang="en" sz="2133">
                <a:highlight>
                  <a:srgbClr val="FFFF00"/>
                </a:highlight>
              </a:rPr>
              <a:t>racial equity training series</a:t>
            </a:r>
            <a:r>
              <a:rPr lang="en" sz="2133"/>
              <a:t> for all staff addressing racism: </a:t>
            </a:r>
            <a:r>
              <a:rPr lang="en" sz="2133">
                <a:highlight>
                  <a:srgbClr val="00FF00"/>
                </a:highlight>
              </a:rPr>
              <a:t>Systemic</a:t>
            </a:r>
            <a:r>
              <a:rPr lang="en" sz="2133"/>
              <a:t>; Institutional, </a:t>
            </a:r>
            <a:r>
              <a:rPr lang="en" sz="2133">
                <a:highlight>
                  <a:srgbClr val="00FF00"/>
                </a:highlight>
              </a:rPr>
              <a:t>Interpersonal (internal)</a:t>
            </a:r>
            <a:r>
              <a:rPr lang="en" sz="2133"/>
              <a:t>, interpersonal (external) and internalized levels. </a:t>
            </a:r>
          </a:p>
          <a:p>
            <a:pPr lvl="1" indent="-423323">
              <a:buSzPts val="1400"/>
            </a:pPr>
            <a:r>
              <a:rPr lang="en" sz="1867" b="1"/>
              <a:t>Why:</a:t>
            </a:r>
            <a:r>
              <a:rPr lang="en" sz="1867"/>
              <a:t> Major priority for R.E.A.P as HSH staff to do not have a shared language/understanding of how systemic oppression manifests in our organization, partnership with community based organizations, and clients we serve. </a:t>
            </a:r>
            <a:endParaRPr sz="1867"/>
          </a:p>
          <a:p>
            <a:pPr lvl="1" indent="-423323">
              <a:buSzPts val="1400"/>
            </a:pPr>
            <a:r>
              <a:rPr lang="en" sz="1867" b="1"/>
              <a:t>How:</a:t>
            </a:r>
            <a:r>
              <a:rPr lang="en" sz="1867"/>
              <a:t> Empowered our Equity Office to curate and facilitate all staff meetings to deepen staff's cultural competency and fluency on these issues.</a:t>
            </a:r>
            <a:endParaRPr sz="1867"/>
          </a:p>
          <a:p>
            <a:pPr lvl="1" indent="-423323">
              <a:buSzPts val="1400"/>
            </a:pPr>
            <a:r>
              <a:rPr lang="en" sz="1867" b="1"/>
              <a:t>Outcome: </a:t>
            </a:r>
            <a:r>
              <a:rPr lang="en" sz="1867"/>
              <a:t>After our initial training 70% of staff identified that their understanding and fluency on these topics significantly increased or generally increase by the end of the sessions. We used end of session surveys and community listening sessions to gather data.</a:t>
            </a:r>
            <a:endParaRPr sz="1867"/>
          </a:p>
          <a:p>
            <a:pPr marL="1218565" lvl="1" indent="-422910">
              <a:buSzPts val="1400"/>
            </a:pPr>
            <a:r>
              <a:rPr lang="en" sz="1850" b="1"/>
              <a:t>Follow up:</a:t>
            </a:r>
            <a:r>
              <a:rPr lang="en" sz="1850"/>
              <a:t> We will continue the first year of training by the end of the quarter and develop a similar curriculum on a different 'ism for the next year. R.E.A.P1-3 series completed, 4 begins in Feb'24</a:t>
            </a:r>
            <a:endParaRPr sz="1867"/>
          </a:p>
        </p:txBody>
      </p:sp>
    </p:spTree>
    <p:extLst>
      <p:ext uri="{BB962C8B-B14F-4D97-AF65-F5344CB8AC3E}">
        <p14:creationId xmlns:p14="http://schemas.microsoft.com/office/powerpoint/2010/main" val="1628199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4A34A-520B-3AF2-CE2C-6609FC44EE97}"/>
              </a:ext>
            </a:extLst>
          </p:cNvPr>
          <p:cNvSpPr>
            <a:spLocks noGrp="1"/>
          </p:cNvSpPr>
          <p:nvPr>
            <p:ph type="title"/>
          </p:nvPr>
        </p:nvSpPr>
        <p:spPr>
          <a:xfrm>
            <a:off x="326472" y="-129826"/>
            <a:ext cx="10515600" cy="1325563"/>
          </a:xfrm>
        </p:spPr>
        <p:txBody>
          <a:bodyPr/>
          <a:lstStyle/>
          <a:p>
            <a:r>
              <a:rPr lang="en-US"/>
              <a:t>Coordinated Entry Redesign- Equity Focus</a:t>
            </a:r>
          </a:p>
        </p:txBody>
      </p:sp>
      <p:sp>
        <p:nvSpPr>
          <p:cNvPr id="5" name="Slide Number Placeholder 4">
            <a:extLst>
              <a:ext uri="{FF2B5EF4-FFF2-40B4-BE49-F238E27FC236}">
                <a16:creationId xmlns:a16="http://schemas.microsoft.com/office/drawing/2014/main" id="{47CD59E6-3895-F6FE-1717-2889DE414D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graphicFrame>
        <p:nvGraphicFramePr>
          <p:cNvPr id="2" name="Diagram 1">
            <a:extLst>
              <a:ext uri="{FF2B5EF4-FFF2-40B4-BE49-F238E27FC236}">
                <a16:creationId xmlns:a16="http://schemas.microsoft.com/office/drawing/2014/main" id="{56682A68-731D-CFF5-093C-3C3F80B4CE0E}"/>
              </a:ext>
            </a:extLst>
          </p:cNvPr>
          <p:cNvGraphicFramePr/>
          <p:nvPr>
            <p:extLst>
              <p:ext uri="{D42A27DB-BD31-4B8C-83A1-F6EECF244321}">
                <p14:modId xmlns:p14="http://schemas.microsoft.com/office/powerpoint/2010/main" val="2848503667"/>
              </p:ext>
            </p:extLst>
          </p:nvPr>
        </p:nvGraphicFramePr>
        <p:xfrm>
          <a:off x="-1004816" y="999858"/>
          <a:ext cx="8080733" cy="4626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12C7F5A0-F773-86CD-935A-F5C9094CAE2F}"/>
              </a:ext>
            </a:extLst>
          </p:cNvPr>
          <p:cNvSpPr/>
          <p:nvPr/>
        </p:nvSpPr>
        <p:spPr>
          <a:xfrm>
            <a:off x="7075918" y="1195737"/>
            <a:ext cx="4589091" cy="43846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l"/>
            <a:r>
              <a:rPr lang="en-US" sz="1800"/>
              <a:t>Equity office Engagements </a:t>
            </a:r>
          </a:p>
          <a:p>
            <a:pPr lvl="0" algn="l"/>
            <a:r>
              <a:rPr lang="en-US"/>
              <a:t>- </a:t>
            </a:r>
            <a:r>
              <a:rPr lang="en-US" sz="1800"/>
              <a:t>Community listening sessions</a:t>
            </a:r>
          </a:p>
          <a:p>
            <a:pPr lvl="0" algn="l"/>
            <a:r>
              <a:rPr lang="en-US" sz="1800"/>
              <a:t>- Monthly shelter meetings </a:t>
            </a:r>
          </a:p>
          <a:p>
            <a:pPr lvl="0" algn="l"/>
            <a:r>
              <a:rPr lang="en-US" sz="1800"/>
              <a:t>- Site visits- Individual conversations</a:t>
            </a:r>
          </a:p>
          <a:p>
            <a:pPr lvl="0" algn="l"/>
            <a:r>
              <a:rPr lang="en-US" sz="1800"/>
              <a:t>- Data dashboarding to highlight disparities</a:t>
            </a:r>
          </a:p>
        </p:txBody>
      </p:sp>
    </p:spTree>
    <p:extLst>
      <p:ext uri="{BB962C8B-B14F-4D97-AF65-F5344CB8AC3E}">
        <p14:creationId xmlns:p14="http://schemas.microsoft.com/office/powerpoint/2010/main" val="1186729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CC44-FE10-7587-7C6E-EB734DD84328}"/>
              </a:ext>
            </a:extLst>
          </p:cNvPr>
          <p:cNvSpPr>
            <a:spLocks noGrp="1"/>
          </p:cNvSpPr>
          <p:nvPr>
            <p:ph type="title"/>
          </p:nvPr>
        </p:nvSpPr>
        <p:spPr>
          <a:xfrm>
            <a:off x="628475" y="270897"/>
            <a:ext cx="10515600" cy="1325563"/>
          </a:xfrm>
        </p:spPr>
        <p:txBody>
          <a:bodyPr/>
          <a:lstStyle/>
          <a:p>
            <a:r>
              <a:rPr lang="en-US"/>
              <a:t> HSH- Equity Office Initiatives</a:t>
            </a:r>
          </a:p>
        </p:txBody>
      </p:sp>
      <p:sp>
        <p:nvSpPr>
          <p:cNvPr id="5" name="Slide Number Placeholder 4">
            <a:extLst>
              <a:ext uri="{FF2B5EF4-FFF2-40B4-BE49-F238E27FC236}">
                <a16:creationId xmlns:a16="http://schemas.microsoft.com/office/drawing/2014/main" id="{DDC02C00-EDB6-2355-A611-0B8697200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A73CD-486B-4867-8F24-0C2CDC42528C}" type="slidenum">
              <a:rPr kumimoji="0" lang="en-US" sz="1400" b="1"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0FF742CA-C04B-83AA-E0AA-16C4E64BA167}"/>
              </a:ext>
            </a:extLst>
          </p:cNvPr>
          <p:cNvSpPr>
            <a:spLocks noGrp="1"/>
          </p:cNvSpPr>
          <p:nvPr>
            <p:ph idx="1"/>
          </p:nvPr>
        </p:nvSpPr>
        <p:spPr>
          <a:xfrm>
            <a:off x="775996" y="1444933"/>
            <a:ext cx="4450703" cy="4479388"/>
          </a:xfrm>
          <a:ln>
            <a:solidFill>
              <a:schemeClr val="tx1"/>
            </a:solidFill>
          </a:ln>
        </p:spPr>
        <p:txBody>
          <a:bodyPr vert="horz" lIns="91440" tIns="45720" rIns="91440" bIns="45720" rtlCol="0" anchor="t">
            <a:normAutofit fontScale="55000" lnSpcReduction="20000"/>
          </a:bodyPr>
          <a:lstStyle/>
          <a:p>
            <a:pPr marL="0" indent="0">
              <a:buNone/>
            </a:pPr>
            <a:r>
              <a:rPr lang="en-US" sz="3200">
                <a:ea typeface="+mn-lt"/>
                <a:cs typeface="+mn-lt"/>
              </a:rPr>
              <a:t>EXTERNAL</a:t>
            </a:r>
          </a:p>
          <a:p>
            <a:pPr>
              <a:buFont typeface="Wingdings"/>
              <a:buChar char="q"/>
            </a:pPr>
            <a:r>
              <a:rPr lang="en-US">
                <a:ea typeface="+mn-lt"/>
                <a:cs typeface="+mn-lt"/>
              </a:rPr>
              <a:t> CBO-centering BIPOC Equity fund</a:t>
            </a:r>
          </a:p>
          <a:p>
            <a:pPr lvl="1">
              <a:buFont typeface="Wingdings"/>
              <a:buChar char="q"/>
            </a:pPr>
            <a:r>
              <a:rPr lang="en-US">
                <a:ea typeface="+mn-lt"/>
                <a:cs typeface="+mn-lt"/>
              </a:rPr>
              <a:t>Project Management </a:t>
            </a:r>
          </a:p>
          <a:p>
            <a:pPr lvl="1">
              <a:buFont typeface="Wingdings"/>
              <a:buChar char="q"/>
            </a:pPr>
            <a:r>
              <a:rPr lang="en-US">
                <a:ea typeface="+mn-lt"/>
                <a:cs typeface="+mn-lt"/>
              </a:rPr>
              <a:t>Capacity Building </a:t>
            </a:r>
          </a:p>
          <a:p>
            <a:pPr>
              <a:buFont typeface="Wingdings"/>
              <a:buChar char="q"/>
            </a:pPr>
            <a:r>
              <a:rPr lang="en-US">
                <a:ea typeface="+mn-lt"/>
                <a:cs typeface="+mn-lt"/>
              </a:rPr>
              <a:t>End Trans Homelessness</a:t>
            </a:r>
          </a:p>
          <a:p>
            <a:pPr lvl="1">
              <a:buFont typeface="Wingdings"/>
              <a:buChar char="q"/>
            </a:pPr>
            <a:r>
              <a:rPr lang="en-US">
                <a:ea typeface="+mn-lt"/>
                <a:cs typeface="+mn-lt"/>
              </a:rPr>
              <a:t>Project Management</a:t>
            </a:r>
          </a:p>
          <a:p>
            <a:pPr lvl="1">
              <a:buFont typeface="Wingdings"/>
              <a:buChar char="q"/>
            </a:pPr>
            <a:r>
              <a:rPr lang="en-US">
                <a:ea typeface="+mn-lt"/>
                <a:cs typeface="+mn-lt"/>
              </a:rPr>
              <a:t>HSH Workstreams </a:t>
            </a:r>
          </a:p>
          <a:p>
            <a:pPr>
              <a:buFont typeface="Wingdings"/>
              <a:buChar char="q"/>
            </a:pPr>
            <a:r>
              <a:rPr lang="en-US">
                <a:ea typeface="+mn-lt"/>
                <a:cs typeface="+mn-lt"/>
              </a:rPr>
              <a:t>Equity Interventions</a:t>
            </a:r>
          </a:p>
          <a:p>
            <a:pPr lvl="1">
              <a:buFont typeface="Wingdings"/>
              <a:buChar char="q"/>
            </a:pPr>
            <a:r>
              <a:rPr lang="en-US">
                <a:ea typeface="+mn-lt"/>
                <a:cs typeface="+mn-lt"/>
              </a:rPr>
              <a:t>CBO- Community </a:t>
            </a:r>
            <a:r>
              <a:rPr lang="en-US" err="1">
                <a:ea typeface="+mn-lt"/>
                <a:cs typeface="+mn-lt"/>
              </a:rPr>
              <a:t>Liasoning</a:t>
            </a:r>
            <a:r>
              <a:rPr lang="en-US">
                <a:ea typeface="+mn-lt"/>
                <a:cs typeface="+mn-lt"/>
              </a:rPr>
              <a:t>  </a:t>
            </a:r>
          </a:p>
          <a:p>
            <a:pPr lvl="1">
              <a:buFont typeface="Wingdings"/>
              <a:buChar char="q"/>
            </a:pPr>
            <a:r>
              <a:rPr lang="en-US">
                <a:ea typeface="+mn-lt"/>
                <a:cs typeface="+mn-lt"/>
              </a:rPr>
              <a:t>CE redesign program</a:t>
            </a:r>
          </a:p>
          <a:p>
            <a:pPr lvl="1">
              <a:buFont typeface="Wingdings"/>
              <a:buChar char="q"/>
            </a:pPr>
            <a:r>
              <a:rPr lang="en-US">
                <a:ea typeface="+mn-lt"/>
                <a:cs typeface="+mn-lt"/>
              </a:rPr>
              <a:t>Building resources- CBOs</a:t>
            </a:r>
          </a:p>
          <a:p>
            <a:pPr>
              <a:buFont typeface="Wingdings"/>
              <a:buChar char="q"/>
            </a:pPr>
            <a:r>
              <a:rPr lang="en-US">
                <a:ea typeface="+mn-lt"/>
                <a:cs typeface="+mn-lt"/>
              </a:rPr>
              <a:t> “Home by the Bay” Strategic plan integration to External Equity measures and requirements. </a:t>
            </a:r>
          </a:p>
          <a:p>
            <a:pPr>
              <a:buFont typeface="Wingdings"/>
              <a:buChar char="q"/>
            </a:pPr>
            <a:r>
              <a:rPr lang="en-US">
                <a:cs typeface="Calibri" panose="020F0502020204030204"/>
              </a:rPr>
              <a:t> CBO &amp; Client Engagements</a:t>
            </a:r>
          </a:p>
          <a:p>
            <a:pPr lvl="1">
              <a:buFont typeface="Wingdings"/>
              <a:buChar char="q"/>
            </a:pPr>
            <a:r>
              <a:rPr lang="en-US">
                <a:cs typeface="Calibri" panose="020F0502020204030204"/>
              </a:rPr>
              <a:t>Community Listening Sessions</a:t>
            </a:r>
          </a:p>
          <a:p>
            <a:pPr lvl="1">
              <a:buFont typeface="Wingdings"/>
              <a:buChar char="q"/>
            </a:pPr>
            <a:r>
              <a:rPr lang="en-US">
                <a:cs typeface="Calibri" panose="020F0502020204030204"/>
              </a:rPr>
              <a:t>Intersectional data dashboarding </a:t>
            </a:r>
          </a:p>
          <a:p>
            <a:pPr lvl="1">
              <a:buFont typeface="Wingdings"/>
              <a:buChar char="q"/>
            </a:pPr>
            <a:r>
              <a:rPr lang="en-US">
                <a:cs typeface="Calibri" panose="020F0502020204030204"/>
              </a:rPr>
              <a:t>Transgender ETH Advisory Council </a:t>
            </a:r>
          </a:p>
          <a:p>
            <a:pPr lvl="1">
              <a:buFont typeface="Wingdings"/>
              <a:buChar char="q"/>
            </a:pPr>
            <a:r>
              <a:rPr lang="en-US">
                <a:cs typeface="Calibri" panose="020F0502020204030204"/>
              </a:rPr>
              <a:t>Diversity Celebrations- External Speakers/Artists</a:t>
            </a:r>
          </a:p>
          <a:p>
            <a:pPr>
              <a:buFont typeface="Wingdings"/>
              <a:buChar char="q"/>
            </a:pPr>
            <a:endParaRPr lang="en-US">
              <a:cs typeface="Calibri" panose="020F0502020204030204"/>
            </a:endParaRPr>
          </a:p>
          <a:p>
            <a:pPr marL="0" indent="0">
              <a:buNone/>
            </a:pPr>
            <a:endParaRPr lang="en-US">
              <a:cs typeface="Calibri" panose="020F0502020204030204"/>
            </a:endParaRPr>
          </a:p>
          <a:p>
            <a:pPr>
              <a:buFont typeface="Calibri"/>
              <a:buChar char="-"/>
            </a:pPr>
            <a:endParaRPr lang="en-US">
              <a:cs typeface="Calibri" panose="020F0502020204030204"/>
            </a:endParaRPr>
          </a:p>
        </p:txBody>
      </p:sp>
      <p:sp>
        <p:nvSpPr>
          <p:cNvPr id="6" name="Content Placeholder 3">
            <a:extLst>
              <a:ext uri="{FF2B5EF4-FFF2-40B4-BE49-F238E27FC236}">
                <a16:creationId xmlns:a16="http://schemas.microsoft.com/office/drawing/2014/main" id="{C1E65E2A-D96B-9E7C-5727-B39CDA72165E}"/>
              </a:ext>
            </a:extLst>
          </p:cNvPr>
          <p:cNvSpPr txBox="1">
            <a:spLocks/>
          </p:cNvSpPr>
          <p:nvPr/>
        </p:nvSpPr>
        <p:spPr>
          <a:xfrm>
            <a:off x="6596742" y="1428300"/>
            <a:ext cx="4450703" cy="4479386"/>
          </a:xfrm>
          <a:prstGeom prst="rect">
            <a:avLst/>
          </a:prstGeom>
          <a:ln>
            <a:solidFill>
              <a:schemeClr val="tx1"/>
            </a:solidFill>
          </a:ln>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Tx/>
              <a:buBlip>
                <a:blip r:embed="rId2">
                  <a:extLst>
                    <a:ext uri="{96DAC541-7B7A-43D3-8B79-37D633B846F1}">
                      <asvg:svgBlip xmlns:asvg="http://schemas.microsoft.com/office/drawing/2016/SVG/main" r:embed="rId3"/>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Aft>
                <a:spcPts val="0"/>
              </a:spcAft>
              <a:buClrTx/>
              <a:buSzTx/>
              <a:buNone/>
              <a:tabLst/>
              <a:defRPr/>
            </a:pPr>
            <a:r>
              <a:rPr lang="en-US" sz="2600">
                <a:ea typeface="+mn-lt"/>
                <a:cs typeface="+mn-lt"/>
              </a:rPr>
              <a:t>INTERNAL</a:t>
            </a:r>
          </a:p>
          <a:p>
            <a:pPr marL="228600" marR="0" lvl="0" indent="-22860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R.E.A.P- NIS Implementation</a:t>
            </a:r>
            <a:endParaRPr lang="en-US" sz="24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lvl="1">
              <a:spcBef>
                <a:spcPts val="1000"/>
              </a:spcBef>
              <a:buFont typeface="Wingdings"/>
              <a:buChar char="q"/>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Racial Equity Training Series 1-4</a:t>
            </a:r>
            <a:r>
              <a:rPr lang="en-US" sz="2000">
                <a:solidFill>
                  <a:srgbClr val="000000"/>
                </a:solidFill>
                <a:latin typeface="Calibri" panose="020F0502020204030204"/>
                <a:cs typeface="Calibri" panose="020F0502020204030204"/>
              </a:rPr>
              <a:t> </a:t>
            </a:r>
          </a:p>
          <a:p>
            <a:pPr lvl="1">
              <a:spcBef>
                <a:spcPts val="1000"/>
              </a:spcBef>
              <a:buFont typeface="Wingdings"/>
              <a:buChar char="q"/>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Leading PLC with ORE on cultural humility.</a:t>
            </a:r>
            <a:r>
              <a:rPr lang="en-US" sz="2000">
                <a:solidFill>
                  <a:srgbClr val="000000"/>
                </a:solidFill>
                <a:latin typeface="Calibri" panose="020F0502020204030204"/>
                <a:cs typeface="Calibri" panose="020F0502020204030204"/>
              </a:rPr>
              <a:t> </a:t>
            </a:r>
            <a:endParaRPr lang="en-US" sz="20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Create a sense of belonging</a:t>
            </a:r>
            <a:endParaRPr lang="en-US" sz="24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lvl="1">
              <a:spcBef>
                <a:spcPts val="1000"/>
              </a:spcBef>
              <a:buFont typeface="Wingdings"/>
              <a:buChar char="q"/>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Coaching circles cohorts</a:t>
            </a:r>
            <a:endParaRPr lang="en-US" sz="20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lvl="1">
              <a:spcBef>
                <a:spcPts val="1000"/>
              </a:spcBef>
              <a:buFont typeface="Wingdings"/>
              <a:buChar char="q"/>
            </a:pPr>
            <a:r>
              <a:rPr lang="en-US" sz="2000">
                <a:solidFill>
                  <a:srgbClr val="000000"/>
                </a:solidFill>
                <a:latin typeface="Calibri" panose="020F0502020204030204"/>
                <a:cs typeface="Calibri" panose="020F0502020204030204"/>
              </a:rPr>
              <a:t>Supervisor coaching circles(Feb 2024)</a:t>
            </a:r>
          </a:p>
          <a:p>
            <a:pPr lvl="1">
              <a:spcBef>
                <a:spcPts val="1000"/>
              </a:spcBef>
              <a:buFont typeface="Wingdings"/>
              <a:buChar char="q"/>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Diversity </a:t>
            </a:r>
            <a:r>
              <a:rPr lang="en-US" sz="2000">
                <a:solidFill>
                  <a:srgbClr val="000000"/>
                </a:solidFill>
                <a:latin typeface="Calibri" panose="020F0502020204030204"/>
                <a:cs typeface="Calibri" panose="020F0502020204030204"/>
              </a:rPr>
              <a:t>Celebrations- My Identity My Work</a:t>
            </a:r>
          </a:p>
          <a:p>
            <a:pPr lvl="1">
              <a:spcBef>
                <a:spcPts val="1000"/>
              </a:spcBef>
              <a:buFont typeface="Wingdings"/>
              <a:buChar char="q"/>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New Employee Equity Onboarding</a:t>
            </a:r>
            <a:endParaRPr lang="en-US" sz="20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lvl="1">
              <a:spcBef>
                <a:spcPts val="1000"/>
              </a:spcBef>
              <a:buFont typeface="Wingdings"/>
              <a:buChar char="q"/>
            </a:pPr>
            <a:r>
              <a:rPr lang="en-US" sz="2000">
                <a:solidFill>
                  <a:srgbClr val="000000"/>
                </a:solidFill>
                <a:latin typeface="Calibri" panose="020F0502020204030204"/>
                <a:cs typeface="Calibri" panose="020F0502020204030204"/>
              </a:rPr>
              <a:t>“Equity Matters” Monthly Newsletter</a:t>
            </a:r>
            <a:endParaRPr lang="en-US" sz="20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a:buFont typeface="Wingdings"/>
              <a:buChar char="q"/>
              <a:defRPr/>
            </a:pPr>
            <a:r>
              <a:rPr lang="en-US" sz="2400">
                <a:solidFill>
                  <a:srgbClr val="000000"/>
                </a:solidFill>
                <a:latin typeface="Calibri" panose="020F0502020204030204"/>
                <a:cs typeface="Calibri" panose="020F0502020204030204"/>
              </a:rPr>
              <a:t>Internal stakeholder Equity Accountability </a:t>
            </a:r>
          </a:p>
          <a:p>
            <a:pPr lvl="1">
              <a:spcBef>
                <a:spcPts val="1000"/>
              </a:spcBef>
              <a:buFont typeface="Wingdings"/>
              <a:buChar char="q"/>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Equity Dashboarding- Intersectional Benchmarking</a:t>
            </a:r>
            <a:endParaRPr lang="en-US" sz="20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lvl="1">
              <a:spcBef>
                <a:spcPts val="1000"/>
              </a:spcBef>
              <a:buFont typeface="Wingdings"/>
              <a:buChar char="q"/>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HSH Leadership-Team dynamics and interventions</a:t>
            </a:r>
            <a:r>
              <a:rPr lang="en-US" sz="2000">
                <a:solidFill>
                  <a:srgbClr val="000000"/>
                </a:solidFill>
                <a:latin typeface="Calibri" panose="020F0502020204030204"/>
                <a:cs typeface="Calibri" panose="020F0502020204030204"/>
              </a:rPr>
              <a:t> </a:t>
            </a:r>
            <a:endParaRPr lang="en-US" sz="20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lvl="1">
              <a:spcBef>
                <a:spcPts val="1000"/>
              </a:spcBef>
              <a:buFont typeface="Wingdings"/>
              <a:buChar char="q"/>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DEI and Social Committee partnerships and sp</a:t>
            </a:r>
            <a:r>
              <a:rPr lang="en-US" sz="2000">
                <a:solidFill>
                  <a:srgbClr val="000000"/>
                </a:solidFill>
                <a:latin typeface="Calibri" panose="020F0502020204030204"/>
                <a:cs typeface="Calibri" panose="020F0502020204030204"/>
              </a:rPr>
              <a:t>aces</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Calibri"/>
              <a:buChar char="-"/>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2091437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9594ED-3484-0EE3-2EC0-E048469F2F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A73CD-486B-4867-8F24-0C2CDC42528C}" type="slidenum">
              <a:rPr kumimoji="0" lang="en-US" sz="1400" b="1"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005508A4-D6D7-961A-3969-5B40E9D66722}"/>
              </a:ext>
            </a:extLst>
          </p:cNvPr>
          <p:cNvSpPr txBox="1">
            <a:spLocks/>
          </p:cNvSpPr>
          <p:nvPr/>
        </p:nvSpPr>
        <p:spPr>
          <a:xfrm>
            <a:off x="419100" y="136525"/>
            <a:ext cx="10515600" cy="720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56944F"/>
                </a:solidFill>
                <a:effectLst/>
                <a:uLnTx/>
                <a:uFillTx/>
                <a:latin typeface="Calibri" panose="020F0502020204030204"/>
                <a:ea typeface="+mj-ea"/>
                <a:cs typeface="+mj-cs"/>
              </a:rPr>
              <a:t>BIPOC Equity Fund-HSH: FY23-24</a:t>
            </a:r>
          </a:p>
        </p:txBody>
      </p:sp>
      <p:sp>
        <p:nvSpPr>
          <p:cNvPr id="2" name="Slide Number Placeholder 3">
            <a:extLst>
              <a:ext uri="{FF2B5EF4-FFF2-40B4-BE49-F238E27FC236}">
                <a16:creationId xmlns:a16="http://schemas.microsoft.com/office/drawing/2014/main" id="{41A33E11-FCFE-4085-2321-9CC4A072AF2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BA73CD-486B-4867-8F24-0C2CDC42528C}" type="slidenum">
              <a:rPr lang="en-US" smtClean="0">
                <a:solidFill>
                  <a:srgbClr val="FFFFFF"/>
                </a:solidFill>
                <a:latin typeface="Calibri" panose="020F0502020204030204"/>
              </a:rPr>
              <a:pPr>
                <a:defRPr/>
              </a:pPr>
              <a:t>14</a:t>
            </a:fld>
            <a:endParaRPr lang="en-US">
              <a:solidFill>
                <a:srgbClr val="FFFFFF"/>
              </a:solidFill>
              <a:latin typeface="Calibri" panose="020F0502020204030204"/>
            </a:endParaRPr>
          </a:p>
        </p:txBody>
      </p:sp>
      <p:pic>
        <p:nvPicPr>
          <p:cNvPr id="5" name="Picture 5" descr="Black Equity Fund (2).png">
            <a:extLst>
              <a:ext uri="{FF2B5EF4-FFF2-40B4-BE49-F238E27FC236}">
                <a16:creationId xmlns:a16="http://schemas.microsoft.com/office/drawing/2014/main" id="{6DBD9CCE-B95B-780B-23A7-7742FA5C2B2C}"/>
              </a:ext>
            </a:extLst>
          </p:cNvPr>
          <p:cNvPicPr>
            <a:picLocks noChangeAspect="1"/>
          </p:cNvPicPr>
          <p:nvPr/>
        </p:nvPicPr>
        <p:blipFill>
          <a:blip r:embed="rId3"/>
          <a:stretch>
            <a:fillRect/>
          </a:stretch>
        </p:blipFill>
        <p:spPr>
          <a:xfrm>
            <a:off x="381000" y="983791"/>
            <a:ext cx="5591175" cy="4690394"/>
          </a:xfrm>
          <a:prstGeom prst="rect">
            <a:avLst/>
          </a:prstGeom>
        </p:spPr>
      </p:pic>
      <p:pic>
        <p:nvPicPr>
          <p:cNvPr id="6" name="Picture 6">
            <a:extLst>
              <a:ext uri="{FF2B5EF4-FFF2-40B4-BE49-F238E27FC236}">
                <a16:creationId xmlns:a16="http://schemas.microsoft.com/office/drawing/2014/main" id="{DAC43AF5-56F3-60DA-D784-4FA769D3EEFB}"/>
              </a:ext>
            </a:extLst>
          </p:cNvPr>
          <p:cNvPicPr>
            <a:picLocks noChangeAspect="1"/>
          </p:cNvPicPr>
          <p:nvPr/>
        </p:nvPicPr>
        <p:blipFill>
          <a:blip r:embed="rId4"/>
          <a:stretch>
            <a:fillRect/>
          </a:stretch>
        </p:blipFill>
        <p:spPr>
          <a:xfrm>
            <a:off x="6134100" y="1036031"/>
            <a:ext cx="5676900" cy="2176089"/>
          </a:xfrm>
          <a:prstGeom prst="rect">
            <a:avLst/>
          </a:prstGeom>
        </p:spPr>
      </p:pic>
      <p:sp>
        <p:nvSpPr>
          <p:cNvPr id="7" name="TextBox 6">
            <a:extLst>
              <a:ext uri="{FF2B5EF4-FFF2-40B4-BE49-F238E27FC236}">
                <a16:creationId xmlns:a16="http://schemas.microsoft.com/office/drawing/2014/main" id="{2E9B89ED-55CB-07D3-38C5-06D86926D516}"/>
              </a:ext>
            </a:extLst>
          </p:cNvPr>
          <p:cNvSpPr txBox="1"/>
          <p:nvPr/>
        </p:nvSpPr>
        <p:spPr>
          <a:xfrm>
            <a:off x="6292214" y="3360420"/>
            <a:ext cx="5032057"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Organizational priorities : </a:t>
            </a:r>
            <a:endParaRPr kumimoji="0" lang="en-US" sz="14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Financial Management/Grants Management: fundraising, budgeting, and/or grant management</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Talent/Leadership development, executive coaching support, and/or staff recruitment</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Board and governance</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DEI- Diversity, Equity &amp; Inclusion Engagement Plan</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Program design and service delivery </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Operations infrastructure</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Performance management</a:t>
            </a: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Tree>
    <p:extLst>
      <p:ext uri="{BB962C8B-B14F-4D97-AF65-F5344CB8AC3E}">
        <p14:creationId xmlns:p14="http://schemas.microsoft.com/office/powerpoint/2010/main" val="2151594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9594ED-3484-0EE3-2EC0-E048469F2F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A73CD-486B-4867-8F24-0C2CDC42528C}" type="slidenum">
              <a:rPr kumimoji="0" lang="en-US" sz="1400" b="1"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005508A4-D6D7-961A-3969-5B40E9D66722}"/>
              </a:ext>
            </a:extLst>
          </p:cNvPr>
          <p:cNvSpPr txBox="1">
            <a:spLocks/>
          </p:cNvSpPr>
          <p:nvPr/>
        </p:nvSpPr>
        <p:spPr>
          <a:xfrm>
            <a:off x="419100" y="136525"/>
            <a:ext cx="10515600" cy="720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56944F"/>
                </a:solidFill>
                <a:effectLst/>
                <a:uLnTx/>
                <a:uFillTx/>
                <a:latin typeface="Calibri" panose="020F0502020204030204"/>
                <a:ea typeface="+mj-ea"/>
                <a:cs typeface="+mj-cs"/>
              </a:rPr>
              <a:t>BIPOC Equity Fund-HSH: FY23-24</a:t>
            </a:r>
          </a:p>
        </p:txBody>
      </p:sp>
      <p:graphicFrame>
        <p:nvGraphicFramePr>
          <p:cNvPr id="11" name="Diagram 10">
            <a:extLst>
              <a:ext uri="{FF2B5EF4-FFF2-40B4-BE49-F238E27FC236}">
                <a16:creationId xmlns:a16="http://schemas.microsoft.com/office/drawing/2014/main" id="{32400D93-8462-C196-468A-3786E5F66E94}"/>
              </a:ext>
            </a:extLst>
          </p:cNvPr>
          <p:cNvGraphicFramePr/>
          <p:nvPr/>
        </p:nvGraphicFramePr>
        <p:xfrm>
          <a:off x="1564469" y="1067000"/>
          <a:ext cx="9063061" cy="47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7071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CFB9CB-113D-3A73-0619-C36EFE12F7B3}"/>
              </a:ext>
            </a:extLst>
          </p:cNvPr>
          <p:cNvPicPr>
            <a:picLocks noChangeAspect="1"/>
          </p:cNvPicPr>
          <p:nvPr/>
        </p:nvPicPr>
        <p:blipFill>
          <a:blip r:embed="rId3"/>
          <a:stretch>
            <a:fillRect/>
          </a:stretch>
        </p:blipFill>
        <p:spPr>
          <a:xfrm>
            <a:off x="1568741" y="1409952"/>
            <a:ext cx="8231973" cy="4635331"/>
          </a:xfrm>
          <a:prstGeom prst="rect">
            <a:avLst/>
          </a:prstGeom>
        </p:spPr>
      </p:pic>
    </p:spTree>
    <p:extLst>
      <p:ext uri="{BB962C8B-B14F-4D97-AF65-F5344CB8AC3E}">
        <p14:creationId xmlns:p14="http://schemas.microsoft.com/office/powerpoint/2010/main" val="111877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3559-2581-B1C9-6CB0-C8E94E19E3B3}"/>
              </a:ext>
            </a:extLst>
          </p:cNvPr>
          <p:cNvSpPr txBox="1">
            <a:spLocks/>
          </p:cNvSpPr>
          <p:nvPr/>
        </p:nvSpPr>
        <p:spPr>
          <a:xfrm>
            <a:off x="3844539" y="206758"/>
            <a:ext cx="6271438" cy="9942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a:solidFill>
                  <a:srgbClr val="000000"/>
                </a:solidFill>
                <a:latin typeface="Arial"/>
                <a:cs typeface="Calibri"/>
              </a:rPr>
              <a:t>Top 10- ETH-HSH Priorities</a:t>
            </a:r>
            <a:endParaRPr kumimoji="0" lang="en-US" sz="3600" b="0" i="0" u="none" strike="noStrike" kern="1200" cap="none" spc="0" normalizeH="0" baseline="0" noProof="0">
              <a:ln>
                <a:noFill/>
              </a:ln>
              <a:solidFill>
                <a:srgbClr val="000000"/>
              </a:solidFill>
              <a:effectLst/>
              <a:uLnTx/>
              <a:uFillTx/>
              <a:latin typeface="Arial"/>
              <a:ea typeface="+mj-ea"/>
              <a:cs typeface="Calibri Light"/>
            </a:endParaRPr>
          </a:p>
        </p:txBody>
      </p:sp>
      <p:pic>
        <p:nvPicPr>
          <p:cNvPr id="3" name="Picture 2">
            <a:extLst>
              <a:ext uri="{FF2B5EF4-FFF2-40B4-BE49-F238E27FC236}">
                <a16:creationId xmlns:a16="http://schemas.microsoft.com/office/drawing/2014/main" id="{8A6B3408-F475-206F-4E1D-D61EF2A5A943}"/>
              </a:ext>
            </a:extLst>
          </p:cNvPr>
          <p:cNvPicPr>
            <a:picLocks noChangeAspect="1"/>
          </p:cNvPicPr>
          <p:nvPr/>
        </p:nvPicPr>
        <p:blipFill>
          <a:blip r:embed="rId2"/>
          <a:stretch>
            <a:fillRect/>
          </a:stretch>
        </p:blipFill>
        <p:spPr>
          <a:xfrm>
            <a:off x="7139157" y="1369716"/>
            <a:ext cx="3749753" cy="3749753"/>
          </a:xfrm>
          <a:prstGeom prst="rect">
            <a:avLst/>
          </a:prstGeom>
        </p:spPr>
      </p:pic>
      <p:pic>
        <p:nvPicPr>
          <p:cNvPr id="5" name="Picture 4">
            <a:extLst>
              <a:ext uri="{FF2B5EF4-FFF2-40B4-BE49-F238E27FC236}">
                <a16:creationId xmlns:a16="http://schemas.microsoft.com/office/drawing/2014/main" id="{B9EFD2B3-E146-0CB0-4DA5-4F62736EED90}"/>
              </a:ext>
            </a:extLst>
          </p:cNvPr>
          <p:cNvPicPr>
            <a:picLocks noChangeAspect="1"/>
          </p:cNvPicPr>
          <p:nvPr/>
        </p:nvPicPr>
        <p:blipFill>
          <a:blip r:embed="rId3"/>
          <a:stretch>
            <a:fillRect/>
          </a:stretch>
        </p:blipFill>
        <p:spPr>
          <a:xfrm>
            <a:off x="1138513" y="1559587"/>
            <a:ext cx="3827769" cy="4594530"/>
          </a:xfrm>
          <a:prstGeom prst="rect">
            <a:avLst/>
          </a:prstGeom>
        </p:spPr>
      </p:pic>
      <p:sp>
        <p:nvSpPr>
          <p:cNvPr id="6" name="Rectangle 5">
            <a:extLst>
              <a:ext uri="{FF2B5EF4-FFF2-40B4-BE49-F238E27FC236}">
                <a16:creationId xmlns:a16="http://schemas.microsoft.com/office/drawing/2014/main" id="{FCBF00B0-0B38-99B6-1D6E-4349C2B949E3}"/>
              </a:ext>
            </a:extLst>
          </p:cNvPr>
          <p:cNvSpPr/>
          <p:nvPr/>
        </p:nvSpPr>
        <p:spPr>
          <a:xfrm>
            <a:off x="6727971" y="5298413"/>
            <a:ext cx="4496499" cy="557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spcBef>
                <a:spcPts val="0"/>
              </a:spcBef>
              <a:spcAft>
                <a:spcPts val="0"/>
              </a:spcAft>
              <a:buFont typeface="Symbol" panose="05050102010706020507" pitchFamily="18" charset="2"/>
              <a:buChar char=""/>
            </a:pPr>
            <a:r>
              <a:rPr lang="en-US" sz="1200" u="sng">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ATAH (Affirming Trans Access to Housing)</a:t>
            </a:r>
            <a:r>
              <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CBO specific training symposiums are 60% (254 individual signups) through March 2024. First session on 11/20/2023.</a:t>
            </a:r>
          </a:p>
        </p:txBody>
      </p:sp>
    </p:spTree>
    <p:extLst>
      <p:ext uri="{BB962C8B-B14F-4D97-AF65-F5344CB8AC3E}">
        <p14:creationId xmlns:p14="http://schemas.microsoft.com/office/powerpoint/2010/main" val="83137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683F-712C-8B22-98EB-28A95F506C25}"/>
              </a:ext>
            </a:extLst>
          </p:cNvPr>
          <p:cNvSpPr>
            <a:spLocks noGrp="1"/>
          </p:cNvSpPr>
          <p:nvPr>
            <p:ph type="title"/>
          </p:nvPr>
        </p:nvSpPr>
        <p:spPr/>
        <p:txBody>
          <a:bodyPr/>
          <a:lstStyle/>
          <a:p>
            <a:r>
              <a:rPr lang="en-US"/>
              <a:t>End Trans Homelessness Progress</a:t>
            </a:r>
          </a:p>
        </p:txBody>
      </p:sp>
      <p:sp>
        <p:nvSpPr>
          <p:cNvPr id="3" name="Content Placeholder 2">
            <a:extLst>
              <a:ext uri="{FF2B5EF4-FFF2-40B4-BE49-F238E27FC236}">
                <a16:creationId xmlns:a16="http://schemas.microsoft.com/office/drawing/2014/main" id="{8E5F8BCE-C87D-8D40-EFE4-92DC88F98E5F}"/>
              </a:ext>
            </a:extLst>
          </p:cNvPr>
          <p:cNvSpPr>
            <a:spLocks noGrp="1"/>
          </p:cNvSpPr>
          <p:nvPr>
            <p:ph idx="1"/>
          </p:nvPr>
        </p:nvSpPr>
        <p:spPr/>
        <p:txBody>
          <a:bodyPr/>
          <a:lstStyle/>
          <a:p>
            <a:r>
              <a:rPr lang="en-US"/>
              <a:t>Affirming Trans Access to Housing Symposium: </a:t>
            </a:r>
            <a:r>
              <a:rPr lang="en-US" sz="2800">
                <a:effectLst/>
              </a:rPr>
              <a:t>Trans inclusion training for providers across the homelessness response system to improve service delivery for TGNCI people experiencing, or at-risk of, homelessness, led by OTI</a:t>
            </a:r>
          </a:p>
          <a:p>
            <a:pPr marL="0" indent="0">
              <a:buNone/>
            </a:pPr>
            <a:endParaRPr lang="en-US" sz="2800">
              <a:effectLst/>
              <a:latin typeface="Calibri" panose="020F0502020204030204" pitchFamily="34" charset="0"/>
            </a:endParaRPr>
          </a:p>
          <a:p>
            <a:r>
              <a:rPr lang="en-US" sz="2800">
                <a:effectLst/>
              </a:rPr>
              <a:t>Professional pathways for TGNCI Leaders: Professional development program for a cohort of 35 TGNCI service providers to complete the City College of San Francisco Community Health Worker Certificate Program</a:t>
            </a:r>
          </a:p>
          <a:p>
            <a:endParaRPr lang="en-US" sz="2800">
              <a:effectLst/>
              <a:latin typeface="Calibri" panose="020F0502020204030204" pitchFamily="34" charset="0"/>
            </a:endParaRPr>
          </a:p>
          <a:p>
            <a:endParaRPr lang="en-US"/>
          </a:p>
        </p:txBody>
      </p:sp>
    </p:spTree>
    <p:extLst>
      <p:ext uri="{BB962C8B-B14F-4D97-AF65-F5344CB8AC3E}">
        <p14:creationId xmlns:p14="http://schemas.microsoft.com/office/powerpoint/2010/main" val="2840007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F977D632-8C3C-77E0-25F7-CF41063B4534}"/>
              </a:ext>
            </a:extLst>
          </p:cNvPr>
          <p:cNvGraphicFramePr/>
          <p:nvPr>
            <p:extLst>
              <p:ext uri="{D42A27DB-BD31-4B8C-83A1-F6EECF244321}">
                <p14:modId xmlns:p14="http://schemas.microsoft.com/office/powerpoint/2010/main" val="2901169205"/>
              </p:ext>
            </p:extLst>
          </p:nvPr>
        </p:nvGraphicFramePr>
        <p:xfrm>
          <a:off x="895350" y="809625"/>
          <a:ext cx="10953750" cy="5966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14513559-2581-B1C9-6CB0-C8E94E19E3B3}"/>
              </a:ext>
            </a:extLst>
          </p:cNvPr>
          <p:cNvSpPr txBox="1">
            <a:spLocks/>
          </p:cNvSpPr>
          <p:nvPr/>
        </p:nvSpPr>
        <p:spPr>
          <a:xfrm>
            <a:off x="4364656" y="565337"/>
            <a:ext cx="6271438" cy="9942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a:solidFill>
                  <a:srgbClr val="000000"/>
                </a:solidFill>
                <a:latin typeface="Arial"/>
                <a:cs typeface="Calibri"/>
              </a:rPr>
              <a:t>So far…</a:t>
            </a:r>
            <a:endParaRPr kumimoji="0" lang="en-US" sz="3600" b="0" i="0" u="none" strike="noStrike" kern="1200" cap="none" spc="0" normalizeH="0" baseline="0" noProof="0">
              <a:ln>
                <a:noFill/>
              </a:ln>
              <a:solidFill>
                <a:srgbClr val="000000"/>
              </a:solidFill>
              <a:effectLst/>
              <a:uLnTx/>
              <a:uFillTx/>
              <a:latin typeface="Arial"/>
              <a:ea typeface="+mj-ea"/>
              <a:cs typeface="Calibri Light"/>
            </a:endParaRPr>
          </a:p>
        </p:txBody>
      </p:sp>
      <p:pic>
        <p:nvPicPr>
          <p:cNvPr id="3" name="Picture 2">
            <a:extLst>
              <a:ext uri="{FF2B5EF4-FFF2-40B4-BE49-F238E27FC236}">
                <a16:creationId xmlns:a16="http://schemas.microsoft.com/office/drawing/2014/main" id="{8A6B3408-F475-206F-4E1D-D61EF2A5A943}"/>
              </a:ext>
            </a:extLst>
          </p:cNvPr>
          <p:cNvPicPr>
            <a:picLocks noChangeAspect="1"/>
          </p:cNvPicPr>
          <p:nvPr/>
        </p:nvPicPr>
        <p:blipFill>
          <a:blip r:embed="rId7"/>
          <a:stretch>
            <a:fillRect/>
          </a:stretch>
        </p:blipFill>
        <p:spPr>
          <a:xfrm>
            <a:off x="1082306" y="4138083"/>
            <a:ext cx="1657351" cy="1657351"/>
          </a:xfrm>
          <a:prstGeom prst="rect">
            <a:avLst/>
          </a:prstGeom>
        </p:spPr>
      </p:pic>
    </p:spTree>
    <p:extLst>
      <p:ext uri="{BB962C8B-B14F-4D97-AF65-F5344CB8AC3E}">
        <p14:creationId xmlns:p14="http://schemas.microsoft.com/office/powerpoint/2010/main" val="1425254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7" name="Picture 6" descr="A person and person standing next to each other and looking at the camera&#10;&#10;Description automatically generated with medium confidence">
            <a:extLst>
              <a:ext uri="{FF2B5EF4-FFF2-40B4-BE49-F238E27FC236}">
                <a16:creationId xmlns:a16="http://schemas.microsoft.com/office/drawing/2014/main" id="{BDC403D7-24EF-C392-1287-B64370121F8D}"/>
              </a:ext>
            </a:extLst>
          </p:cNvPr>
          <p:cNvPicPr>
            <a:picLocks noChangeAspect="1"/>
          </p:cNvPicPr>
          <p:nvPr/>
        </p:nvPicPr>
        <p:blipFill>
          <a:blip r:embed="rId3"/>
          <a:stretch>
            <a:fillRect/>
          </a:stretch>
        </p:blipFill>
        <p:spPr>
          <a:xfrm>
            <a:off x="66194" y="1330213"/>
            <a:ext cx="8182260" cy="4602521"/>
          </a:xfrm>
          <a:prstGeom prst="rect">
            <a:avLst/>
          </a:prstGeom>
        </p:spPr>
      </p:pic>
      <p:sp>
        <p:nvSpPr>
          <p:cNvPr id="602" name="Google Shape;602;p4"/>
          <p:cNvSpPr txBox="1">
            <a:spLocks noGrp="1"/>
          </p:cNvSpPr>
          <p:nvPr>
            <p:ph type="title"/>
          </p:nvPr>
        </p:nvSpPr>
        <p:spPr>
          <a:xfrm>
            <a:off x="600075" y="253056"/>
            <a:ext cx="9382125" cy="1325563"/>
          </a:xfrm>
          <a:prstGeom prst="rect">
            <a:avLst/>
          </a:prstGeom>
          <a:noFill/>
          <a:ln>
            <a:noFill/>
          </a:ln>
        </p:spPr>
        <p:txBody>
          <a:bodyPr spcFirstLastPara="1" wrap="square" lIns="91425" tIns="45700" rIns="91425" bIns="45700" anchor="ctr" anchorCtr="0">
            <a:normAutofit/>
          </a:bodyPr>
          <a:lstStyle/>
          <a:p>
            <a:r>
              <a:rPr lang="en-US"/>
              <a:t>Equity Office</a:t>
            </a:r>
          </a:p>
        </p:txBody>
      </p:sp>
      <p:sp>
        <p:nvSpPr>
          <p:cNvPr id="2" name="Google Shape;713;p171">
            <a:extLst>
              <a:ext uri="{FF2B5EF4-FFF2-40B4-BE49-F238E27FC236}">
                <a16:creationId xmlns:a16="http://schemas.microsoft.com/office/drawing/2014/main" id="{4DB5A3B1-1BEC-33C3-91D4-5B6EA92C8369}"/>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pic>
        <p:nvPicPr>
          <p:cNvPr id="1026" name="Picture 2">
            <a:extLst>
              <a:ext uri="{FF2B5EF4-FFF2-40B4-BE49-F238E27FC236}">
                <a16:creationId xmlns:a16="http://schemas.microsoft.com/office/drawing/2014/main" id="{7F86EAFF-4AEF-7932-9448-3F5B28665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2887" y="2467973"/>
            <a:ext cx="3651646" cy="29990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9B5D94B-571E-3193-9A7B-C3907ACBB2EB}"/>
              </a:ext>
            </a:extLst>
          </p:cNvPr>
          <p:cNvSpPr/>
          <p:nvPr/>
        </p:nvSpPr>
        <p:spPr>
          <a:xfrm>
            <a:off x="8436990" y="2064470"/>
            <a:ext cx="2916810" cy="2922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Andrew Tse(He/Him)</a:t>
            </a:r>
          </a:p>
        </p:txBody>
      </p:sp>
    </p:spTree>
    <p:extLst>
      <p:ext uri="{BB962C8B-B14F-4D97-AF65-F5344CB8AC3E}">
        <p14:creationId xmlns:p14="http://schemas.microsoft.com/office/powerpoint/2010/main" val="2413724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F1092E4-19AB-497D-C903-83E3CEF1D553}"/>
              </a:ext>
            </a:extLst>
          </p:cNvPr>
          <p:cNvSpPr>
            <a:spLocks noGrp="1"/>
          </p:cNvSpPr>
          <p:nvPr>
            <p:ph type="title"/>
          </p:nvPr>
        </p:nvSpPr>
        <p:spPr>
          <a:xfrm>
            <a:off x="4237575" y="247457"/>
            <a:ext cx="6271438" cy="994250"/>
          </a:xfrm>
        </p:spPr>
        <p:txBody>
          <a:bodyPr>
            <a:normAutofit/>
          </a:bodyPr>
          <a:lstStyle/>
          <a:p>
            <a:r>
              <a:rPr lang="en-US" sz="3600" b="1">
                <a:solidFill>
                  <a:srgbClr val="000000"/>
                </a:solidFill>
              </a:rPr>
              <a:t>FY23-24 Guidance</a:t>
            </a:r>
            <a:endParaRPr lang="en-US"/>
          </a:p>
        </p:txBody>
      </p:sp>
      <p:sp>
        <p:nvSpPr>
          <p:cNvPr id="4" name="Slide Number Placeholder 3">
            <a:extLst>
              <a:ext uri="{FF2B5EF4-FFF2-40B4-BE49-F238E27FC236}">
                <a16:creationId xmlns:a16="http://schemas.microsoft.com/office/drawing/2014/main" id="{2BA5493D-7EE9-174E-C100-26721B566A4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A73CD-486B-4867-8F24-0C2CDC42528C}" type="slidenum">
              <a:rPr kumimoji="0" lang="en-US" sz="1400" b="1"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Content Placeholder 2">
            <a:extLst>
              <a:ext uri="{FF2B5EF4-FFF2-40B4-BE49-F238E27FC236}">
                <a16:creationId xmlns:a16="http://schemas.microsoft.com/office/drawing/2014/main" id="{36A2F405-EA76-D1DC-97CE-C43AE4E1AC5B}"/>
              </a:ext>
            </a:extLst>
          </p:cNvPr>
          <p:cNvSpPr txBox="1">
            <a:spLocks/>
          </p:cNvSpPr>
          <p:nvPr/>
        </p:nvSpPr>
        <p:spPr>
          <a:xfrm>
            <a:off x="758455" y="1945795"/>
            <a:ext cx="4933508" cy="108182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Increased placements to shelter and housing and other assistance for TGNCI people </a:t>
            </a:r>
            <a:r>
              <a:rPr kumimoji="0" lang="en-US" sz="1600" b="1" i="0" u="none" strike="noStrike" kern="1200" cap="none" spc="0" normalizeH="0" baseline="0" noProof="0">
                <a:ln>
                  <a:noFill/>
                </a:ln>
                <a:solidFill>
                  <a:srgbClr val="000000"/>
                </a:solidFill>
                <a:effectLst/>
                <a:highlight>
                  <a:srgbClr val="00FF00"/>
                </a:highlight>
                <a:uLnTx/>
                <a:uFillTx/>
                <a:latin typeface="Calibri" panose="020F0502020204030204"/>
                <a:ea typeface="+mn-lt"/>
                <a:cs typeface="Calibri" panose="020F0502020204030204"/>
              </a:rPr>
              <a:t>(HSH)</a:t>
            </a:r>
            <a:r>
              <a:rPr kumimoji="0" lang="en-US" sz="16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Remove barriers and strengthen cultural responsiveness across system</a:t>
            </a:r>
            <a:r>
              <a:rPr kumimoji="0" lang="en-US" sz="1600" b="1" i="0" u="none" strike="noStrike" kern="1200" cap="none" spc="0" normalizeH="0" baseline="0" noProof="0">
                <a:ln>
                  <a:noFill/>
                </a:ln>
                <a:solidFill>
                  <a:srgbClr val="000000"/>
                </a:solidFill>
                <a:effectLst/>
                <a:highlight>
                  <a:srgbClr val="00FF00"/>
                </a:highlight>
                <a:uLnTx/>
                <a:uFillTx/>
                <a:latin typeface="Calibri" panose="020F0502020204030204"/>
                <a:ea typeface="+mn-lt"/>
                <a:cs typeface="Calibri" panose="020F0502020204030204"/>
              </a:rPr>
              <a:t>(HSH)</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TGNCI-inclusive programs that can address increased safety issues(MOHCD)</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Data Equity to support system improvements that accommodates for TGNCI client needs</a:t>
            </a:r>
            <a:r>
              <a:rPr kumimoji="0" lang="en-US" sz="1600" b="1" i="0" u="none" strike="noStrike" kern="1200" cap="none" spc="0" normalizeH="0" baseline="0" noProof="0">
                <a:ln>
                  <a:noFill/>
                </a:ln>
                <a:solidFill>
                  <a:srgbClr val="000000"/>
                </a:solidFill>
                <a:effectLst/>
                <a:highlight>
                  <a:srgbClr val="00FF00"/>
                </a:highlight>
                <a:uLnTx/>
                <a:uFillTx/>
                <a:latin typeface="Calibri" panose="020F0502020204030204"/>
                <a:ea typeface="+mn-lt"/>
                <a:cs typeface="Calibri" panose="020F0502020204030204"/>
              </a:rPr>
              <a:t>(HSH)</a:t>
            </a:r>
          </a:p>
          <a:p>
            <a:pPr marL="285750" marR="0" lvl="0" indent="-2857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Coordinated implementation of strategies to improve outcomes for TGNCI people and strengthen organizational infrastructure</a:t>
            </a:r>
            <a:r>
              <a:rPr kumimoji="0" lang="en-US" sz="1600" b="1" i="0" u="none" strike="noStrike" kern="1200" cap="none" spc="0" normalizeH="0" baseline="0" noProof="0">
                <a:ln>
                  <a:noFill/>
                </a:ln>
                <a:solidFill>
                  <a:srgbClr val="000000"/>
                </a:solidFill>
                <a:effectLst/>
                <a:highlight>
                  <a:srgbClr val="00FF00"/>
                </a:highlight>
                <a:uLnTx/>
                <a:uFillTx/>
                <a:latin typeface="Calibri" panose="020F0502020204030204"/>
                <a:ea typeface="+mn-lt"/>
                <a:cs typeface="Calibri" panose="020F0502020204030204"/>
              </a:rPr>
              <a:t>(HSH)</a:t>
            </a:r>
          </a:p>
          <a:p>
            <a:pPr marL="285750" marR="0" lvl="0" indent="-2857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Support for people with lived experience who will support the City’s goals to end TGNCI homelessness </a:t>
            </a:r>
            <a:r>
              <a:rPr kumimoji="0" lang="en-US" sz="1600" b="1" i="0" u="none" strike="noStrike" kern="1200" cap="none" spc="0" normalizeH="0" baseline="0" noProof="0">
                <a:ln>
                  <a:noFill/>
                </a:ln>
                <a:solidFill>
                  <a:srgbClr val="000000"/>
                </a:solidFill>
                <a:effectLst/>
                <a:highlight>
                  <a:srgbClr val="00FF00"/>
                </a:highlight>
                <a:uLnTx/>
                <a:uFillTx/>
                <a:latin typeface="Calibri" panose="020F0502020204030204"/>
                <a:ea typeface="+mn-lt"/>
                <a:cs typeface="Calibri" panose="020F0502020204030204"/>
              </a:rPr>
              <a:t>(HSH)</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22" name="TextBox 21">
            <a:extLst>
              <a:ext uri="{FF2B5EF4-FFF2-40B4-BE49-F238E27FC236}">
                <a16:creationId xmlns:a16="http://schemas.microsoft.com/office/drawing/2014/main" id="{DDEB3F2A-5334-1AAF-442B-3C2EA61EC549}"/>
              </a:ext>
            </a:extLst>
          </p:cNvPr>
          <p:cNvSpPr txBox="1"/>
          <p:nvPr/>
        </p:nvSpPr>
        <p:spPr>
          <a:xfrm>
            <a:off x="870097" y="1525771"/>
            <a:ext cx="4276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0000"/>
                </a:solidFill>
                <a:effectLst/>
                <a:uLnTx/>
                <a:uFillTx/>
                <a:latin typeface="Calibri"/>
                <a:ea typeface="+mn-ea"/>
                <a:cs typeface="Calibri"/>
              </a:rPr>
              <a:t>Community Needs </a:t>
            </a:r>
            <a:endParaRPr kumimoji="0" lang="en-US" sz="1800" b="1" i="0" u="sng" strike="noStrike" kern="1200" cap="none" spc="0" normalizeH="0" baseline="0" noProof="0">
              <a:ln>
                <a:noFill/>
              </a:ln>
              <a:solidFill>
                <a:srgbClr val="000000"/>
              </a:solidFill>
              <a:effectLst/>
              <a:uLnTx/>
              <a:uFillTx/>
              <a:latin typeface="Calibri" panose="020F0502020204030204"/>
              <a:ea typeface="+mn-ea"/>
              <a:cs typeface="Arial"/>
            </a:endParaRPr>
          </a:p>
        </p:txBody>
      </p:sp>
      <p:sp>
        <p:nvSpPr>
          <p:cNvPr id="2" name="TextBox 1">
            <a:extLst>
              <a:ext uri="{FF2B5EF4-FFF2-40B4-BE49-F238E27FC236}">
                <a16:creationId xmlns:a16="http://schemas.microsoft.com/office/drawing/2014/main" id="{F281962D-EB45-30C8-011B-C7C0DDC3CC59}"/>
              </a:ext>
            </a:extLst>
          </p:cNvPr>
          <p:cNvSpPr txBox="1"/>
          <p:nvPr/>
        </p:nvSpPr>
        <p:spPr>
          <a:xfrm>
            <a:off x="6787488" y="1425974"/>
            <a:ext cx="4276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0000"/>
                </a:solidFill>
                <a:effectLst/>
                <a:uLnTx/>
                <a:uFillTx/>
                <a:latin typeface="Calibri"/>
                <a:ea typeface="+mn-ea"/>
                <a:cs typeface="Calibri"/>
              </a:rPr>
              <a:t>Priorities </a:t>
            </a:r>
          </a:p>
        </p:txBody>
      </p:sp>
      <p:sp>
        <p:nvSpPr>
          <p:cNvPr id="3" name="Content Placeholder 2">
            <a:extLst>
              <a:ext uri="{FF2B5EF4-FFF2-40B4-BE49-F238E27FC236}">
                <a16:creationId xmlns:a16="http://schemas.microsoft.com/office/drawing/2014/main" id="{3E60D3CB-FCC8-1ED8-0E8B-BDF9DABBCB8D}"/>
              </a:ext>
            </a:extLst>
          </p:cNvPr>
          <p:cNvSpPr txBox="1">
            <a:spLocks/>
          </p:cNvSpPr>
          <p:nvPr/>
        </p:nvSpPr>
        <p:spPr>
          <a:xfrm>
            <a:off x="6581645" y="1985900"/>
            <a:ext cx="4933508" cy="108182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Financial Barriers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Service coordination</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Cultural Humility </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Data Tracking Equity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Organizational infrastructure of TGNCI-focused organizations </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Professional pathways for TGNCI leaders</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endParaRPr kumimoji="0" lang="en-US" sz="1200" b="1" i="0" u="none" strike="noStrike" kern="1200" cap="none" spc="0" normalizeH="0" baseline="0" noProof="0">
              <a:ln>
                <a:noFill/>
              </a:ln>
              <a:solidFill>
                <a:srgbClr val="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883309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F1092E4-19AB-497D-C903-83E3CEF1D553}"/>
              </a:ext>
            </a:extLst>
          </p:cNvPr>
          <p:cNvSpPr>
            <a:spLocks noGrp="1"/>
          </p:cNvSpPr>
          <p:nvPr>
            <p:ph type="title"/>
          </p:nvPr>
        </p:nvSpPr>
        <p:spPr>
          <a:xfrm>
            <a:off x="4708812" y="237431"/>
            <a:ext cx="6271438" cy="994250"/>
          </a:xfrm>
        </p:spPr>
        <p:txBody>
          <a:bodyPr>
            <a:normAutofit/>
          </a:bodyPr>
          <a:lstStyle/>
          <a:p>
            <a:r>
              <a:rPr lang="en-US" sz="3600" b="1">
                <a:solidFill>
                  <a:srgbClr val="000000"/>
                </a:solidFill>
                <a:cs typeface="Calibri"/>
              </a:rPr>
              <a:t>End Trans Homelessness</a:t>
            </a:r>
            <a:endParaRPr lang="en-US" b="1">
              <a:solidFill>
                <a:srgbClr val="000000"/>
              </a:solidFill>
            </a:endParaRPr>
          </a:p>
        </p:txBody>
      </p:sp>
      <p:sp>
        <p:nvSpPr>
          <p:cNvPr id="4" name="Slide Number Placeholder 3">
            <a:extLst>
              <a:ext uri="{FF2B5EF4-FFF2-40B4-BE49-F238E27FC236}">
                <a16:creationId xmlns:a16="http://schemas.microsoft.com/office/drawing/2014/main" id="{2BA5493D-7EE9-174E-C100-26721B566A4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14BA73CD-486B-4867-8F24-0C2CDC42528C}" type="slidenum">
              <a:rPr kumimoji="0" lang="en-US" sz="1400" b="1" i="0" u="none" strike="noStrike" kern="1200" cap="none" spc="0" normalizeH="0" baseline="0" noProof="0" smtClean="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lang="en-US" sz="1400" b="1" i="0" u="none" strike="noStrike" kern="1200" cap="none" spc="0" normalizeH="0" baseline="0" noProof="0">
              <a:ln>
                <a:noFill/>
              </a:ln>
              <a:solidFill>
                <a:srgbClr val="000000"/>
              </a:solidFill>
              <a:effectLst/>
              <a:uLnTx/>
              <a:uFillTx/>
              <a:latin typeface="Calibri"/>
              <a:cs typeface="Calibri"/>
              <a:sym typeface="Calibri"/>
            </a:endParaRPr>
          </a:p>
        </p:txBody>
      </p:sp>
      <p:sp>
        <p:nvSpPr>
          <p:cNvPr id="21" name="Content Placeholder 2">
            <a:extLst>
              <a:ext uri="{FF2B5EF4-FFF2-40B4-BE49-F238E27FC236}">
                <a16:creationId xmlns:a16="http://schemas.microsoft.com/office/drawing/2014/main" id="{36A2F405-EA76-D1DC-97CE-C43AE4E1AC5B}"/>
              </a:ext>
            </a:extLst>
          </p:cNvPr>
          <p:cNvSpPr txBox="1">
            <a:spLocks/>
          </p:cNvSpPr>
          <p:nvPr/>
        </p:nvSpPr>
        <p:spPr>
          <a:xfrm>
            <a:off x="793897" y="2495144"/>
            <a:ext cx="8956159" cy="10818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It is estimated that about 800 TGNCI people experience homelessness over the course of the year. </a:t>
            </a:r>
            <a:endParaRPr kumimoji="0" lang="en-US" sz="2400" b="1"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TGNCI people are 18 times more likely to be homeless than the     non-TGNCI population, and more likely to be unsheltered. </a:t>
            </a:r>
            <a:endParaRPr kumimoji="0" lang="en-US" sz="1100" b="1" i="0" u="none" strike="noStrike" kern="1200" cap="none" spc="0" normalizeH="0" baseline="0" noProof="0">
              <a:ln>
                <a:noFill/>
              </a:ln>
              <a:solidFill>
                <a:srgbClr val="000000"/>
              </a:solidFill>
              <a:effectLst/>
              <a:uLnTx/>
              <a:uFillTx/>
              <a:latin typeface="Arial"/>
              <a:ea typeface="+mn-ea"/>
              <a:cs typeface="Calibri"/>
            </a:endParaRP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Precipitating events leading to homelessness among the TGNCI communities include: migration to the City (as a sanctuary City), inability to afford rent, family disputes, gender-based violence, and incarceration.</a:t>
            </a:r>
            <a:endParaRPr kumimoji="0" lang="en-US" sz="1100" b="1" i="0" u="none" strike="noStrike" kern="1200" cap="none" spc="0" normalizeH="0" baseline="0" noProof="0">
              <a:ln>
                <a:noFill/>
              </a:ln>
              <a:solidFill>
                <a:srgbClr val="000000"/>
              </a:solidFill>
              <a:effectLst/>
              <a:uLnTx/>
              <a:uFillTx/>
              <a:latin typeface="Arial"/>
              <a:ea typeface="+mn-ea"/>
              <a:cs typeface="Calibri"/>
            </a:endParaRPr>
          </a:p>
        </p:txBody>
      </p:sp>
      <p:sp>
        <p:nvSpPr>
          <p:cNvPr id="22" name="TextBox 21">
            <a:extLst>
              <a:ext uri="{FF2B5EF4-FFF2-40B4-BE49-F238E27FC236}">
                <a16:creationId xmlns:a16="http://schemas.microsoft.com/office/drawing/2014/main" id="{DDEB3F2A-5334-1AAF-442B-3C2EA61EC549}"/>
              </a:ext>
            </a:extLst>
          </p:cNvPr>
          <p:cNvSpPr txBox="1"/>
          <p:nvPr/>
        </p:nvSpPr>
        <p:spPr>
          <a:xfrm>
            <a:off x="746050" y="1959935"/>
            <a:ext cx="63405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Calibri"/>
              </a:rPr>
              <a:t>Homelessness deeply impacts TGNCI people</a:t>
            </a:r>
            <a:r>
              <a:rPr kumimoji="0" lang="en-US" sz="1800" b="1" i="0" u="none" strike="noStrike" kern="1200" cap="none" spc="0" normalizeH="0" baseline="0" noProof="0">
                <a:ln>
                  <a:noFill/>
                </a:ln>
                <a:solidFill>
                  <a:srgbClr val="000000"/>
                </a:solidFill>
                <a:effectLst/>
                <a:uLnTx/>
                <a:uFillTx/>
                <a:latin typeface="Calibri"/>
                <a:ea typeface="+mn-ea"/>
                <a:cs typeface="Calibri Light"/>
              </a:rPr>
              <a:t>​</a:t>
            </a:r>
            <a:endParaRPr kumimoji="0" lang="en-US" sz="1800" b="1" i="0" u="none" strike="noStrike" kern="1200" cap="none" spc="0" normalizeH="0" baseline="0" noProof="0">
              <a:ln>
                <a:noFill/>
              </a:ln>
              <a:solidFill>
                <a:srgbClr val="000000"/>
              </a:solidFill>
              <a:effectLst/>
              <a:uLnTx/>
              <a:uFillTx/>
              <a:latin typeface="Calibri"/>
              <a:ea typeface="+mn-ea"/>
              <a:cs typeface="Calibri"/>
            </a:endParaRPr>
          </a:p>
        </p:txBody>
      </p:sp>
      <p:sp>
        <p:nvSpPr>
          <p:cNvPr id="23" name="TextBox 22">
            <a:extLst>
              <a:ext uri="{FF2B5EF4-FFF2-40B4-BE49-F238E27FC236}">
                <a16:creationId xmlns:a16="http://schemas.microsoft.com/office/drawing/2014/main" id="{33B16398-D22A-23DE-C99A-E260AB97A741}"/>
              </a:ext>
            </a:extLst>
          </p:cNvPr>
          <p:cNvSpPr txBox="1"/>
          <p:nvPr/>
        </p:nvSpPr>
        <p:spPr>
          <a:xfrm>
            <a:off x="790352" y="3492795"/>
            <a:ext cx="63405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lt"/>
                <a:cs typeface="Arial"/>
              </a:rPr>
              <a:t>Unique needs of TGNCI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Light"/>
              <a:ea typeface="+mn-ea"/>
              <a:cs typeface="Calibri Light"/>
            </a:endParaRPr>
          </a:p>
        </p:txBody>
      </p:sp>
      <p:sp>
        <p:nvSpPr>
          <p:cNvPr id="24" name="Content Placeholder 2">
            <a:extLst>
              <a:ext uri="{FF2B5EF4-FFF2-40B4-BE49-F238E27FC236}">
                <a16:creationId xmlns:a16="http://schemas.microsoft.com/office/drawing/2014/main" id="{0B3587B4-3395-F014-056D-B22C29797179}"/>
              </a:ext>
            </a:extLst>
          </p:cNvPr>
          <p:cNvSpPr txBox="1">
            <a:spLocks/>
          </p:cNvSpPr>
          <p:nvPr/>
        </p:nvSpPr>
        <p:spPr>
          <a:xfrm>
            <a:off x="749595" y="3965981"/>
            <a:ext cx="7866322" cy="108182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Wingdings"/>
              <a:buChar char="q"/>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Safety from violence and harassment.</a:t>
            </a:r>
            <a:endParaRPr kumimoji="0" lang="en-US" sz="1100" b="1" i="0" u="none" strike="noStrike" kern="1200" cap="none" spc="0" normalizeH="0" baseline="0" noProof="0">
              <a:ln>
                <a:noFill/>
              </a:ln>
              <a:solidFill>
                <a:srgbClr val="000000"/>
              </a:solidFill>
              <a:effectLst/>
              <a:uLnTx/>
              <a:uFillTx/>
              <a:latin typeface="Arial"/>
              <a:ea typeface="+mn-ea"/>
              <a:cs typeface="Calibri"/>
            </a:endParaRPr>
          </a:p>
          <a:p>
            <a:pPr marL="285750" marR="0" lvl="0" indent="-285750" algn="l" defTabSz="914400" rtl="0" eaLnBrk="1" fontAlgn="auto" latinLnBrk="0" hangingPunct="1">
              <a:lnSpc>
                <a:spcPct val="90000"/>
              </a:lnSpc>
              <a:spcBef>
                <a:spcPts val="1000"/>
              </a:spcBef>
              <a:spcAft>
                <a:spcPts val="0"/>
              </a:spcAft>
              <a:buClrTx/>
              <a:buSzTx/>
              <a:buFont typeface="Wingdings"/>
              <a:buChar char="q"/>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Housing and Shelter that allows for privacy and enforces inclusive practices.</a:t>
            </a:r>
            <a:endParaRPr kumimoji="0" lang="en-US" sz="1100" b="1" i="0" u="none" strike="noStrike" kern="1200" cap="none" spc="0" normalizeH="0" baseline="0" noProof="0">
              <a:ln>
                <a:noFill/>
              </a:ln>
              <a:solidFill>
                <a:srgbClr val="000000"/>
              </a:solidFill>
              <a:effectLst/>
              <a:uLnTx/>
              <a:uFillTx/>
              <a:latin typeface="Arial"/>
              <a:ea typeface="+mn-ea"/>
              <a:cs typeface="Calibri"/>
            </a:endParaRPr>
          </a:p>
          <a:p>
            <a:pPr marL="285750" marR="0" lvl="0" indent="-285750" algn="l" defTabSz="914400" rtl="0" eaLnBrk="1" fontAlgn="auto" latinLnBrk="0" hangingPunct="1">
              <a:lnSpc>
                <a:spcPct val="90000"/>
              </a:lnSpc>
              <a:spcBef>
                <a:spcPts val="1000"/>
              </a:spcBef>
              <a:spcAft>
                <a:spcPts val="0"/>
              </a:spcAft>
              <a:buClrTx/>
              <a:buSzTx/>
              <a:buFont typeface="Wingdings"/>
              <a:buChar char="q"/>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Gender-affirming health and behavioral health care </a:t>
            </a:r>
            <a:endParaRPr kumimoji="0" lang="en-US" sz="1100" b="1" i="0" u="none" strike="noStrike" kern="1200" cap="none" spc="0" normalizeH="0" baseline="0" noProof="0">
              <a:ln>
                <a:noFill/>
              </a:ln>
              <a:solidFill>
                <a:srgbClr val="000000"/>
              </a:solidFill>
              <a:effectLst/>
              <a:uLnTx/>
              <a:uFillTx/>
              <a:latin typeface="Arial"/>
              <a:ea typeface="+mn-ea"/>
              <a:cs typeface="Calibri"/>
            </a:endParaRPr>
          </a:p>
          <a:p>
            <a:pPr marL="285750" marR="0" lvl="0" indent="-285750" algn="l" defTabSz="914400" rtl="0" eaLnBrk="1" fontAlgn="auto" latinLnBrk="0" hangingPunct="1">
              <a:lnSpc>
                <a:spcPct val="90000"/>
              </a:lnSpc>
              <a:spcBef>
                <a:spcPts val="1000"/>
              </a:spcBef>
              <a:spcAft>
                <a:spcPts val="0"/>
              </a:spcAft>
              <a:buClrTx/>
              <a:buSzTx/>
              <a:buFont typeface="Wingdings"/>
              <a:buChar char="q"/>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Employment that supports upskilling and allows people to address their health needs while sustaining employment.</a:t>
            </a:r>
            <a:endParaRPr kumimoji="0" lang="en-US" sz="1100" b="1" i="0" u="none" strike="noStrike" kern="1200" cap="none" spc="0" normalizeH="0" baseline="0" noProof="0">
              <a:ln>
                <a:noFill/>
              </a:ln>
              <a:solidFill>
                <a:srgbClr val="000000"/>
              </a:solidFill>
              <a:effectLst/>
              <a:uLnTx/>
              <a:uFillTx/>
              <a:latin typeface="Arial"/>
              <a:ea typeface="+mn-ea"/>
              <a:cs typeface="Calibri"/>
            </a:endParaRPr>
          </a:p>
          <a:p>
            <a:pPr marL="285750" marR="0" lvl="0" indent="-285750" algn="l" defTabSz="914400" rtl="0" eaLnBrk="1" fontAlgn="auto" latinLnBrk="0" hangingPunct="1">
              <a:lnSpc>
                <a:spcPct val="90000"/>
              </a:lnSpc>
              <a:spcBef>
                <a:spcPts val="1000"/>
              </a:spcBef>
              <a:spcAft>
                <a:spcPts val="0"/>
              </a:spcAft>
              <a:buClrTx/>
              <a:buSzTx/>
              <a:buFont typeface="Wingdings"/>
              <a:buChar char="q"/>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Government and legal services that support migration and identification needs</a:t>
            </a:r>
            <a:endParaRPr kumimoji="0" lang="en-US" sz="1100" b="1" i="0" u="none" strike="noStrike" kern="1200" cap="none" spc="0" normalizeH="0" baseline="0" noProof="0">
              <a:ln>
                <a:noFill/>
              </a:ln>
              <a:solidFill>
                <a:srgbClr val="000000"/>
              </a:solidFill>
              <a:effectLst/>
              <a:uLnTx/>
              <a:uFillTx/>
              <a:latin typeface="Arial"/>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a:ea typeface="+mn-ea"/>
              <a:cs typeface="Calibri" panose="020F0502020204030204"/>
            </a:endParaRPr>
          </a:p>
        </p:txBody>
      </p:sp>
    </p:spTree>
    <p:extLst>
      <p:ext uri="{BB962C8B-B14F-4D97-AF65-F5344CB8AC3E}">
        <p14:creationId xmlns:p14="http://schemas.microsoft.com/office/powerpoint/2010/main" val="3640691561"/>
      </p:ext>
    </p:extLst>
  </p:cSld>
  <p:clrMapOvr>
    <a:overrideClrMapping bg1="lt1" tx1="dk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F1092E4-19AB-497D-C903-83E3CEF1D553}"/>
              </a:ext>
            </a:extLst>
          </p:cNvPr>
          <p:cNvSpPr>
            <a:spLocks noGrp="1"/>
          </p:cNvSpPr>
          <p:nvPr>
            <p:ph type="title"/>
          </p:nvPr>
        </p:nvSpPr>
        <p:spPr>
          <a:xfrm>
            <a:off x="4708812" y="237431"/>
            <a:ext cx="6271438" cy="994250"/>
          </a:xfrm>
        </p:spPr>
        <p:txBody>
          <a:bodyPr>
            <a:normAutofit/>
          </a:bodyPr>
          <a:lstStyle/>
          <a:p>
            <a:r>
              <a:rPr lang="en-US" sz="3600" b="1">
                <a:solidFill>
                  <a:srgbClr val="000000"/>
                </a:solidFill>
                <a:cs typeface="Calibri"/>
              </a:rPr>
              <a:t>End Trans Homelessness</a:t>
            </a:r>
            <a:endParaRPr lang="en-US" b="1">
              <a:solidFill>
                <a:srgbClr val="000000"/>
              </a:solidFill>
            </a:endParaRPr>
          </a:p>
        </p:txBody>
      </p:sp>
      <p:sp>
        <p:nvSpPr>
          <p:cNvPr id="4" name="Slide Number Placeholder 3">
            <a:extLst>
              <a:ext uri="{FF2B5EF4-FFF2-40B4-BE49-F238E27FC236}">
                <a16:creationId xmlns:a16="http://schemas.microsoft.com/office/drawing/2014/main" id="{2BA5493D-7EE9-174E-C100-26721B566A4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14BA73CD-486B-4867-8F24-0C2CDC42528C}" type="slidenum">
              <a:rPr kumimoji="0" lang="en-US" sz="1400" b="1" i="0" u="none" strike="noStrike" kern="1200" cap="none" spc="0" normalizeH="0" baseline="0" noProof="0" smtClean="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lang="en-US" sz="1400" b="1" i="0" u="none" strike="noStrike" kern="1200" cap="none" spc="0" normalizeH="0" baseline="0" noProof="0">
              <a:ln>
                <a:noFill/>
              </a:ln>
              <a:solidFill>
                <a:srgbClr val="000000"/>
              </a:solidFill>
              <a:effectLst/>
              <a:uLnTx/>
              <a:uFillTx/>
              <a:latin typeface="Calibri"/>
              <a:cs typeface="Calibri"/>
              <a:sym typeface="Calibri"/>
            </a:endParaRPr>
          </a:p>
        </p:txBody>
      </p:sp>
      <p:sp>
        <p:nvSpPr>
          <p:cNvPr id="21" name="Content Placeholder 2">
            <a:extLst>
              <a:ext uri="{FF2B5EF4-FFF2-40B4-BE49-F238E27FC236}">
                <a16:creationId xmlns:a16="http://schemas.microsoft.com/office/drawing/2014/main" id="{36A2F405-EA76-D1DC-97CE-C43AE4E1AC5B}"/>
              </a:ext>
            </a:extLst>
          </p:cNvPr>
          <p:cNvSpPr txBox="1">
            <a:spLocks/>
          </p:cNvSpPr>
          <p:nvPr/>
        </p:nvSpPr>
        <p:spPr>
          <a:xfrm>
            <a:off x="758455" y="1945795"/>
            <a:ext cx="4933508" cy="108182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Arial"/>
                <a:ea typeface="+mn-lt"/>
                <a:cs typeface="Arial"/>
              </a:rPr>
              <a:t>Increased placements to shelter and housing and other assistance for TGNCI people. </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Arial"/>
                <a:ea typeface="+mn-lt"/>
                <a:cs typeface="Arial"/>
              </a:rPr>
              <a:t>Remove barriers and strengthen cultural responsiveness across system</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Arial"/>
                <a:ea typeface="+mn-lt"/>
                <a:cs typeface="Arial"/>
              </a:rPr>
              <a:t>TGNCI-inclusive programs that can address increased safety issues</a:t>
            </a:r>
            <a:endParaRPr kumimoji="0" lang="en-US" sz="16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Arial"/>
                <a:ea typeface="+mn-lt"/>
                <a:cs typeface="Arial"/>
              </a:rPr>
              <a:t>Data Equity to support system improvements that accommodates for TGNCI client needs</a:t>
            </a:r>
          </a:p>
          <a:p>
            <a:pPr marL="285750" marR="0" lvl="0" indent="-2857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Arial"/>
                <a:ea typeface="+mn-lt"/>
                <a:cs typeface="Arial"/>
              </a:rPr>
              <a:t>Coordinated implementation of strategies to improve outcomes for TGNCI people and strengthen organizational infrastructure </a:t>
            </a:r>
          </a:p>
          <a:p>
            <a:pPr marL="285750" marR="0" lvl="0" indent="-285750" algn="l" defTabSz="914400" rtl="0" eaLnBrk="1" fontAlgn="auto" latinLnBrk="0" hangingPunct="1">
              <a:lnSpc>
                <a:spcPct val="90000"/>
              </a:lnSpc>
              <a:spcBef>
                <a:spcPts val="1000"/>
              </a:spcBef>
              <a:spcAft>
                <a:spcPts val="0"/>
              </a:spcAft>
              <a:buClrTx/>
              <a:buSzTx/>
              <a:buFont typeface="Wingdings"/>
              <a:buChar char="q"/>
              <a:tabLst/>
              <a:defRPr/>
            </a:pPr>
            <a:r>
              <a:rPr kumimoji="0" lang="en-US" sz="1600" b="1" i="0" u="none" strike="noStrike" kern="1200" cap="none" spc="0" normalizeH="0" baseline="0" noProof="0">
                <a:ln>
                  <a:noFill/>
                </a:ln>
                <a:solidFill>
                  <a:srgbClr val="000000"/>
                </a:solidFill>
                <a:effectLst/>
                <a:uLnTx/>
                <a:uFillTx/>
                <a:latin typeface="Arial"/>
                <a:ea typeface="+mn-lt"/>
                <a:cs typeface="Arial"/>
              </a:rPr>
              <a:t>Support for people with lived experience who will support the City’s goals to end TRANS homelessness</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endParaRPr kumimoji="0" lang="en-US" sz="1600" b="1" i="0" u="none" strike="noStrike" kern="1200" cap="none" spc="0" normalizeH="0" baseline="0" noProof="0">
              <a:ln>
                <a:noFill/>
              </a:ln>
              <a:solidFill>
                <a:srgbClr val="000000"/>
              </a:solidFill>
              <a:effectLst/>
              <a:uLnTx/>
              <a:uFillTx/>
              <a:latin typeface="Arial"/>
              <a:ea typeface="+mn-ea"/>
              <a:cs typeface="Calibri"/>
            </a:endParaRP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endParaRPr kumimoji="0" lang="en-US" sz="1600" b="1" i="0" u="none" strike="noStrike" kern="1200" cap="none" spc="0" normalizeH="0" baseline="0" noProof="0">
              <a:ln>
                <a:noFill/>
              </a:ln>
              <a:solidFill>
                <a:srgbClr val="000000"/>
              </a:solidFill>
              <a:effectLst/>
              <a:uLnTx/>
              <a:uFillTx/>
              <a:latin typeface="Arial"/>
              <a:ea typeface="+mn-ea"/>
              <a:cs typeface="Calibri"/>
            </a:endParaRPr>
          </a:p>
        </p:txBody>
      </p:sp>
      <p:sp>
        <p:nvSpPr>
          <p:cNvPr id="22" name="TextBox 21">
            <a:extLst>
              <a:ext uri="{FF2B5EF4-FFF2-40B4-BE49-F238E27FC236}">
                <a16:creationId xmlns:a16="http://schemas.microsoft.com/office/drawing/2014/main" id="{DDEB3F2A-5334-1AAF-442B-3C2EA61EC549}"/>
              </a:ext>
            </a:extLst>
          </p:cNvPr>
          <p:cNvSpPr txBox="1"/>
          <p:nvPr/>
        </p:nvSpPr>
        <p:spPr>
          <a:xfrm>
            <a:off x="870097" y="1525771"/>
            <a:ext cx="4276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Calibri"/>
              </a:rPr>
              <a:t>System Needs </a:t>
            </a:r>
            <a:endParaRPr kumimoji="0" lang="en-US" sz="1800" b="0" i="0" u="none" strike="noStrike" kern="1200" cap="none" spc="0" normalizeH="0" baseline="0" noProof="0">
              <a:ln>
                <a:noFill/>
              </a:ln>
              <a:solidFill>
                <a:srgbClr val="000000"/>
              </a:solidFill>
              <a:effectLst/>
              <a:uLnTx/>
              <a:uFillTx/>
              <a:latin typeface="Arial"/>
              <a:ea typeface="+mn-ea"/>
              <a:cs typeface="Calibri"/>
            </a:endParaRPr>
          </a:p>
        </p:txBody>
      </p:sp>
      <p:sp>
        <p:nvSpPr>
          <p:cNvPr id="2" name="TextBox 1">
            <a:extLst>
              <a:ext uri="{FF2B5EF4-FFF2-40B4-BE49-F238E27FC236}">
                <a16:creationId xmlns:a16="http://schemas.microsoft.com/office/drawing/2014/main" id="{F281962D-EB45-30C8-011B-C7C0DDC3CC59}"/>
              </a:ext>
            </a:extLst>
          </p:cNvPr>
          <p:cNvSpPr txBox="1"/>
          <p:nvPr/>
        </p:nvSpPr>
        <p:spPr>
          <a:xfrm>
            <a:off x="7435701" y="1525771"/>
            <a:ext cx="4276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Calibri"/>
              </a:rPr>
              <a:t>Addressing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3E60D3CB-FCC8-1ED8-0E8B-BDF9DABBCB8D}"/>
              </a:ext>
            </a:extLst>
          </p:cNvPr>
          <p:cNvSpPr txBox="1">
            <a:spLocks/>
          </p:cNvSpPr>
          <p:nvPr/>
        </p:nvSpPr>
        <p:spPr>
          <a:xfrm>
            <a:off x="7022803" y="1945795"/>
            <a:ext cx="4933508" cy="108182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Arial"/>
                <a:ea typeface="+mn-lt"/>
                <a:cs typeface="Arial"/>
              </a:rPr>
              <a:t>Financial Barriers </a:t>
            </a:r>
            <a:endParaRPr kumimoji="0" lang="en-US" sz="24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Arial"/>
                <a:ea typeface="+mn-lt"/>
                <a:cs typeface="Arial"/>
              </a:rPr>
              <a:t>Service coordination</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Arial"/>
                <a:ea typeface="+mn-lt"/>
                <a:cs typeface="Arial"/>
              </a:rPr>
              <a:t>Cultural Humility </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Arial"/>
                <a:ea typeface="+mn-lt"/>
                <a:cs typeface="Arial"/>
              </a:rPr>
              <a:t>Data Tracking Equity </a:t>
            </a:r>
            <a:endParaRPr kumimoji="0" lang="en-US" sz="24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Arial"/>
                <a:ea typeface="+mn-lt"/>
                <a:cs typeface="Arial"/>
              </a:rPr>
              <a:t>Organizational infrastructure of TGNCI-focused organizations </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r>
              <a:rPr kumimoji="0" lang="en-US" sz="2400" b="1" i="0" u="none" strike="noStrike" kern="1200" cap="none" spc="0" normalizeH="0" baseline="0" noProof="0">
                <a:ln>
                  <a:noFill/>
                </a:ln>
                <a:solidFill>
                  <a:srgbClr val="000000"/>
                </a:solidFill>
                <a:effectLst/>
                <a:uLnTx/>
                <a:uFillTx/>
                <a:latin typeface="Arial"/>
                <a:ea typeface="+mn-lt"/>
                <a:cs typeface="Arial"/>
              </a:rPr>
              <a:t>Professional pathways for TGNCI leaders</a:t>
            </a:r>
          </a:p>
          <a:p>
            <a:pPr marL="171450" marR="0" lvl="0" indent="-171450" algn="l" defTabSz="914400" rtl="0" eaLnBrk="1" fontAlgn="auto" latinLnBrk="0" hangingPunct="1">
              <a:lnSpc>
                <a:spcPct val="90000"/>
              </a:lnSpc>
              <a:spcBef>
                <a:spcPts val="1000"/>
              </a:spcBef>
              <a:spcAft>
                <a:spcPts val="0"/>
              </a:spcAft>
              <a:buClrTx/>
              <a:buSzTx/>
              <a:buFont typeface="Wingdings"/>
              <a:buChar char="q"/>
              <a:tabLst/>
              <a:defRPr/>
            </a:pPr>
            <a:endParaRPr kumimoji="0" lang="en-US" sz="1200" b="1" i="0" u="none" strike="noStrike" kern="1200" cap="none" spc="0" normalizeH="0" baseline="0" noProof="0">
              <a:ln>
                <a:noFill/>
              </a:ln>
              <a:solidFill>
                <a:srgbClr val="000000"/>
              </a:solidFill>
              <a:effectLst/>
              <a:uLnTx/>
              <a:uFillTx/>
              <a:latin typeface="Arial"/>
              <a:ea typeface="+mn-ea"/>
              <a:cs typeface="Calibri"/>
            </a:endParaRPr>
          </a:p>
        </p:txBody>
      </p:sp>
    </p:spTree>
    <p:extLst>
      <p:ext uri="{BB962C8B-B14F-4D97-AF65-F5344CB8AC3E}">
        <p14:creationId xmlns:p14="http://schemas.microsoft.com/office/powerpoint/2010/main" val="171042344"/>
      </p:ext>
    </p:extLst>
  </p:cSld>
  <p:clrMapOvr>
    <a:overrideClrMapping bg1="lt1" tx1="dk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CD59E6-3895-F6FE-1717-2889DE414D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32" name="Picture 31">
            <a:extLst>
              <a:ext uri="{FF2B5EF4-FFF2-40B4-BE49-F238E27FC236}">
                <a16:creationId xmlns:a16="http://schemas.microsoft.com/office/drawing/2014/main" id="{3AE3B982-8B56-A0D0-1296-ED2E97282EAD}"/>
              </a:ext>
            </a:extLst>
          </p:cNvPr>
          <p:cNvPicPr>
            <a:picLocks noChangeAspect="1"/>
          </p:cNvPicPr>
          <p:nvPr/>
        </p:nvPicPr>
        <p:blipFill>
          <a:blip r:embed="rId2"/>
          <a:stretch>
            <a:fillRect/>
          </a:stretch>
        </p:blipFill>
        <p:spPr>
          <a:xfrm>
            <a:off x="444796" y="1202835"/>
            <a:ext cx="11311269" cy="4461188"/>
          </a:xfrm>
          <a:prstGeom prst="rect">
            <a:avLst/>
          </a:prstGeom>
        </p:spPr>
      </p:pic>
      <p:sp>
        <p:nvSpPr>
          <p:cNvPr id="33" name="Title 1">
            <a:extLst>
              <a:ext uri="{FF2B5EF4-FFF2-40B4-BE49-F238E27FC236}">
                <a16:creationId xmlns:a16="http://schemas.microsoft.com/office/drawing/2014/main" id="{8F1547FD-F2C5-CEB3-541E-D3FB372C9865}"/>
              </a:ext>
            </a:extLst>
          </p:cNvPr>
          <p:cNvSpPr>
            <a:spLocks noGrp="1"/>
          </p:cNvSpPr>
          <p:nvPr/>
        </p:nvSpPr>
        <p:spPr>
          <a:xfrm>
            <a:off x="502768" y="307803"/>
            <a:ext cx="10873208" cy="776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Employee Lifecycle: HR &amp; EO Support</a:t>
            </a:r>
          </a:p>
        </p:txBody>
      </p:sp>
    </p:spTree>
    <p:extLst>
      <p:ext uri="{BB962C8B-B14F-4D97-AF65-F5344CB8AC3E}">
        <p14:creationId xmlns:p14="http://schemas.microsoft.com/office/powerpoint/2010/main" val="3665079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46049F-9DCA-FB35-D0CD-E26A423996D8}"/>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C459C218-71BD-6177-1F4D-246D5A5CA2D1}"/>
              </a:ext>
            </a:extLst>
          </p:cNvPr>
          <p:cNvSpPr>
            <a:spLocks noGrp="1"/>
          </p:cNvSpPr>
          <p:nvPr>
            <p:ph type="body" idx="2"/>
          </p:nvPr>
        </p:nvSpPr>
        <p:spPr/>
        <p:txBody>
          <a:bodyPr/>
          <a:lstStyle/>
          <a:p>
            <a:endParaRPr lang="en-US"/>
          </a:p>
        </p:txBody>
      </p:sp>
      <p:sp>
        <p:nvSpPr>
          <p:cNvPr id="5" name="Slide Number Placeholder 4">
            <a:extLst>
              <a:ext uri="{FF2B5EF4-FFF2-40B4-BE49-F238E27FC236}">
                <a16:creationId xmlns:a16="http://schemas.microsoft.com/office/drawing/2014/main" id="{D71BE2B4-07CE-17DB-44C6-E34E460FB6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24</a:t>
            </a:fld>
            <a:endParaRPr lang="en-US"/>
          </a:p>
        </p:txBody>
      </p:sp>
      <p:sp>
        <p:nvSpPr>
          <p:cNvPr id="6" name="Title 5">
            <a:extLst>
              <a:ext uri="{FF2B5EF4-FFF2-40B4-BE49-F238E27FC236}">
                <a16:creationId xmlns:a16="http://schemas.microsoft.com/office/drawing/2014/main" id="{CF4B73E7-717A-8C96-63C0-E8B65874956B}"/>
              </a:ext>
            </a:extLst>
          </p:cNvPr>
          <p:cNvSpPr>
            <a:spLocks noGrp="1"/>
          </p:cNvSpPr>
          <p:nvPr/>
        </p:nvSpPr>
        <p:spPr>
          <a:xfrm>
            <a:off x="96100" y="-253873"/>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4400"/>
              <a:buFont typeface="Calibri"/>
              <a:buNone/>
              <a:defRPr sz="44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Diversity and Equity Programs</a:t>
            </a:r>
          </a:p>
        </p:txBody>
      </p:sp>
      <p:sp>
        <p:nvSpPr>
          <p:cNvPr id="7" name="Slide Number Placeholder 4">
            <a:extLst>
              <a:ext uri="{FF2B5EF4-FFF2-40B4-BE49-F238E27FC236}">
                <a16:creationId xmlns:a16="http://schemas.microsoft.com/office/drawing/2014/main" id="{129A8C4F-C374-52F7-23A9-FEE0364DF719}"/>
              </a:ext>
            </a:extLst>
          </p:cNvPr>
          <p:cNvSpPr>
            <a:spLocks noGrp="1"/>
          </p:cNvSpPr>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1400"/>
              <a:buFont typeface="Arial"/>
              <a:buNone/>
              <a:defRPr sz="1400" b="1" i="0" u="none" strike="noStrike" kern="1200" cap="none">
                <a:solidFill>
                  <a:schemeClr val="lt1"/>
                </a:solidFill>
                <a:latin typeface="Calibri"/>
                <a:ea typeface="Calibri"/>
                <a:cs typeface="Calibri"/>
                <a:sym typeface="Calibri"/>
              </a:defRPr>
            </a:lvl1pPr>
            <a:lvl2pPr marL="0" marR="0" lvl="1" indent="0" algn="r" defTabSz="914400" rtl="0" eaLnBrk="1" latinLnBrk="0" hangingPunct="1">
              <a:lnSpc>
                <a:spcPct val="100000"/>
              </a:lnSpc>
              <a:spcBef>
                <a:spcPts val="0"/>
              </a:spcBef>
              <a:spcAft>
                <a:spcPts val="0"/>
              </a:spcAft>
              <a:buClr>
                <a:srgbClr val="000000"/>
              </a:buClr>
              <a:buSzPts val="1400"/>
              <a:buFont typeface="Arial"/>
              <a:buNone/>
              <a:defRPr sz="1400" b="1" i="0" u="none" strike="noStrike" kern="1200" cap="none">
                <a:solidFill>
                  <a:schemeClr val="lt1"/>
                </a:solidFill>
                <a:latin typeface="Calibri"/>
                <a:ea typeface="Calibri"/>
                <a:cs typeface="Calibri"/>
                <a:sym typeface="Calibri"/>
              </a:defRPr>
            </a:lvl2pPr>
            <a:lvl3pPr marL="0" marR="0" lvl="2" indent="0" algn="r" defTabSz="914400" rtl="0" eaLnBrk="1" latinLnBrk="0" hangingPunct="1">
              <a:lnSpc>
                <a:spcPct val="100000"/>
              </a:lnSpc>
              <a:spcBef>
                <a:spcPts val="0"/>
              </a:spcBef>
              <a:spcAft>
                <a:spcPts val="0"/>
              </a:spcAft>
              <a:buClr>
                <a:srgbClr val="000000"/>
              </a:buClr>
              <a:buSzPts val="1400"/>
              <a:buFont typeface="Arial"/>
              <a:buNone/>
              <a:defRPr sz="1400" b="1" i="0" u="none" strike="noStrike" kern="1200" cap="none">
                <a:solidFill>
                  <a:schemeClr val="lt1"/>
                </a:solidFill>
                <a:latin typeface="Calibri"/>
                <a:ea typeface="Calibri"/>
                <a:cs typeface="Calibri"/>
                <a:sym typeface="Calibri"/>
              </a:defRPr>
            </a:lvl3pPr>
            <a:lvl4pPr marL="0" marR="0" lvl="3" indent="0" algn="r" defTabSz="914400" rtl="0" eaLnBrk="1" latinLnBrk="0" hangingPunct="1">
              <a:lnSpc>
                <a:spcPct val="100000"/>
              </a:lnSpc>
              <a:spcBef>
                <a:spcPts val="0"/>
              </a:spcBef>
              <a:spcAft>
                <a:spcPts val="0"/>
              </a:spcAft>
              <a:buClr>
                <a:srgbClr val="000000"/>
              </a:buClr>
              <a:buSzPts val="1400"/>
              <a:buFont typeface="Arial"/>
              <a:buNone/>
              <a:defRPr sz="1400" b="1" i="0" u="none" strike="noStrike" kern="1200" cap="none">
                <a:solidFill>
                  <a:schemeClr val="lt1"/>
                </a:solidFill>
                <a:latin typeface="Calibri"/>
                <a:ea typeface="Calibri"/>
                <a:cs typeface="Calibri"/>
                <a:sym typeface="Calibri"/>
              </a:defRPr>
            </a:lvl4pPr>
            <a:lvl5pPr marL="0" marR="0" lvl="4" indent="0" algn="r" defTabSz="914400" rtl="0" eaLnBrk="1" latinLnBrk="0" hangingPunct="1">
              <a:lnSpc>
                <a:spcPct val="100000"/>
              </a:lnSpc>
              <a:spcBef>
                <a:spcPts val="0"/>
              </a:spcBef>
              <a:spcAft>
                <a:spcPts val="0"/>
              </a:spcAft>
              <a:buClr>
                <a:srgbClr val="000000"/>
              </a:buClr>
              <a:buSzPts val="1400"/>
              <a:buFont typeface="Arial"/>
              <a:buNone/>
              <a:defRPr sz="1400" b="1" i="0" u="none" strike="noStrike" kern="1200" cap="none">
                <a:solidFill>
                  <a:schemeClr val="lt1"/>
                </a:solidFill>
                <a:latin typeface="Calibri"/>
                <a:ea typeface="Calibri"/>
                <a:cs typeface="Calibri"/>
                <a:sym typeface="Calibri"/>
              </a:defRPr>
            </a:lvl5pPr>
            <a:lvl6pPr marL="0" marR="0" lvl="5" indent="0" algn="r" defTabSz="914400" rtl="0" eaLnBrk="1" latinLnBrk="0" hangingPunct="1">
              <a:lnSpc>
                <a:spcPct val="100000"/>
              </a:lnSpc>
              <a:spcBef>
                <a:spcPts val="0"/>
              </a:spcBef>
              <a:spcAft>
                <a:spcPts val="0"/>
              </a:spcAft>
              <a:buClr>
                <a:srgbClr val="000000"/>
              </a:buClr>
              <a:buSzPts val="1400"/>
              <a:buFont typeface="Arial"/>
              <a:buNone/>
              <a:defRPr sz="1400" b="1" i="0" u="none" strike="noStrike" kern="1200" cap="none">
                <a:solidFill>
                  <a:schemeClr val="lt1"/>
                </a:solidFill>
                <a:latin typeface="Calibri"/>
                <a:ea typeface="Calibri"/>
                <a:cs typeface="Calibri"/>
                <a:sym typeface="Calibri"/>
              </a:defRPr>
            </a:lvl6pPr>
            <a:lvl7pPr marL="0" marR="0" lvl="6" indent="0" algn="r" defTabSz="914400" rtl="0" eaLnBrk="1" latinLnBrk="0" hangingPunct="1">
              <a:lnSpc>
                <a:spcPct val="100000"/>
              </a:lnSpc>
              <a:spcBef>
                <a:spcPts val="0"/>
              </a:spcBef>
              <a:spcAft>
                <a:spcPts val="0"/>
              </a:spcAft>
              <a:buClr>
                <a:srgbClr val="000000"/>
              </a:buClr>
              <a:buSzPts val="1400"/>
              <a:buFont typeface="Arial"/>
              <a:buNone/>
              <a:defRPr sz="1400" b="1" i="0" u="none" strike="noStrike" kern="1200" cap="none">
                <a:solidFill>
                  <a:schemeClr val="lt1"/>
                </a:solidFill>
                <a:latin typeface="Calibri"/>
                <a:ea typeface="Calibri"/>
                <a:cs typeface="Calibri"/>
                <a:sym typeface="Calibri"/>
              </a:defRPr>
            </a:lvl7pPr>
            <a:lvl8pPr marL="0" marR="0" lvl="7" indent="0" algn="r" defTabSz="914400" rtl="0" eaLnBrk="1" latinLnBrk="0" hangingPunct="1">
              <a:lnSpc>
                <a:spcPct val="100000"/>
              </a:lnSpc>
              <a:spcBef>
                <a:spcPts val="0"/>
              </a:spcBef>
              <a:spcAft>
                <a:spcPts val="0"/>
              </a:spcAft>
              <a:buClr>
                <a:srgbClr val="000000"/>
              </a:buClr>
              <a:buSzPts val="1400"/>
              <a:buFont typeface="Arial"/>
              <a:buNone/>
              <a:defRPr sz="1400" b="1" i="0" u="none" strike="noStrike" kern="1200" cap="none">
                <a:solidFill>
                  <a:schemeClr val="lt1"/>
                </a:solidFill>
                <a:latin typeface="Calibri"/>
                <a:ea typeface="Calibri"/>
                <a:cs typeface="Calibri"/>
                <a:sym typeface="Calibri"/>
              </a:defRPr>
            </a:lvl8pPr>
            <a:lvl9pPr marL="0" marR="0" lvl="8" indent="0" algn="r" defTabSz="914400" rtl="0" eaLnBrk="1" latinLnBrk="0" hangingPunct="1">
              <a:lnSpc>
                <a:spcPct val="100000"/>
              </a:lnSpc>
              <a:spcBef>
                <a:spcPts val="0"/>
              </a:spcBef>
              <a:spcAft>
                <a:spcPts val="0"/>
              </a:spcAft>
              <a:buClr>
                <a:srgbClr val="000000"/>
              </a:buClr>
              <a:buSzPts val="1400"/>
              <a:buFont typeface="Arial"/>
              <a:buNone/>
              <a:defRPr sz="1400" b="1" i="0" u="none" strike="noStrike" kern="1200"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24</a:t>
            </a:fld>
            <a:endParaRPr lang="en-US"/>
          </a:p>
        </p:txBody>
      </p:sp>
      <p:pic>
        <p:nvPicPr>
          <p:cNvPr id="8" name="Picture 7">
            <a:extLst>
              <a:ext uri="{FF2B5EF4-FFF2-40B4-BE49-F238E27FC236}">
                <a16:creationId xmlns:a16="http://schemas.microsoft.com/office/drawing/2014/main" id="{9E7C805C-0463-1A50-3B49-B1B0EAC36E94}"/>
              </a:ext>
            </a:extLst>
          </p:cNvPr>
          <p:cNvPicPr>
            <a:picLocks noChangeAspect="1"/>
          </p:cNvPicPr>
          <p:nvPr/>
        </p:nvPicPr>
        <p:blipFill>
          <a:blip r:embed="rId2"/>
          <a:stretch>
            <a:fillRect/>
          </a:stretch>
        </p:blipFill>
        <p:spPr>
          <a:xfrm>
            <a:off x="196702" y="965126"/>
            <a:ext cx="5702595" cy="3208817"/>
          </a:xfrm>
          <a:prstGeom prst="rect">
            <a:avLst/>
          </a:prstGeom>
        </p:spPr>
      </p:pic>
      <p:pic>
        <p:nvPicPr>
          <p:cNvPr id="9" name="Picture 8">
            <a:extLst>
              <a:ext uri="{FF2B5EF4-FFF2-40B4-BE49-F238E27FC236}">
                <a16:creationId xmlns:a16="http://schemas.microsoft.com/office/drawing/2014/main" id="{ACCF7A91-7824-9CE7-B940-1F48ECC6E249}"/>
              </a:ext>
            </a:extLst>
          </p:cNvPr>
          <p:cNvPicPr>
            <a:picLocks noChangeAspect="1"/>
          </p:cNvPicPr>
          <p:nvPr/>
        </p:nvPicPr>
        <p:blipFill>
          <a:blip r:embed="rId3"/>
          <a:stretch>
            <a:fillRect/>
          </a:stretch>
        </p:blipFill>
        <p:spPr>
          <a:xfrm>
            <a:off x="6062330" y="3386470"/>
            <a:ext cx="2743200" cy="2743200"/>
          </a:xfrm>
          <a:prstGeom prst="rect">
            <a:avLst/>
          </a:prstGeom>
        </p:spPr>
      </p:pic>
      <p:pic>
        <p:nvPicPr>
          <p:cNvPr id="10" name="Picture 9">
            <a:extLst>
              <a:ext uri="{FF2B5EF4-FFF2-40B4-BE49-F238E27FC236}">
                <a16:creationId xmlns:a16="http://schemas.microsoft.com/office/drawing/2014/main" id="{434C3332-0ABE-9227-D5FB-709CC5B8C4CE}"/>
              </a:ext>
            </a:extLst>
          </p:cNvPr>
          <p:cNvPicPr>
            <a:picLocks noChangeAspect="1"/>
          </p:cNvPicPr>
          <p:nvPr/>
        </p:nvPicPr>
        <p:blipFill>
          <a:blip r:embed="rId4"/>
          <a:stretch>
            <a:fillRect/>
          </a:stretch>
        </p:blipFill>
        <p:spPr>
          <a:xfrm>
            <a:off x="9271481" y="175436"/>
            <a:ext cx="2119645" cy="3760382"/>
          </a:xfrm>
          <a:prstGeom prst="rect">
            <a:avLst/>
          </a:prstGeom>
        </p:spPr>
      </p:pic>
      <p:pic>
        <p:nvPicPr>
          <p:cNvPr id="11" name="Picture 10">
            <a:extLst>
              <a:ext uri="{FF2B5EF4-FFF2-40B4-BE49-F238E27FC236}">
                <a16:creationId xmlns:a16="http://schemas.microsoft.com/office/drawing/2014/main" id="{2EC9F2A1-1B68-0C18-4BF5-70F93172288C}"/>
              </a:ext>
            </a:extLst>
          </p:cNvPr>
          <p:cNvPicPr>
            <a:picLocks noChangeAspect="1"/>
          </p:cNvPicPr>
          <p:nvPr/>
        </p:nvPicPr>
        <p:blipFill>
          <a:blip r:embed="rId5"/>
          <a:stretch>
            <a:fillRect/>
          </a:stretch>
        </p:blipFill>
        <p:spPr>
          <a:xfrm>
            <a:off x="6062330" y="967210"/>
            <a:ext cx="2920409" cy="2336327"/>
          </a:xfrm>
          <a:prstGeom prst="rect">
            <a:avLst/>
          </a:prstGeom>
        </p:spPr>
      </p:pic>
      <p:pic>
        <p:nvPicPr>
          <p:cNvPr id="12" name="Picture 11">
            <a:extLst>
              <a:ext uri="{FF2B5EF4-FFF2-40B4-BE49-F238E27FC236}">
                <a16:creationId xmlns:a16="http://schemas.microsoft.com/office/drawing/2014/main" id="{03DEF3B0-1C53-A765-F58F-E2476BC1B79C}"/>
              </a:ext>
            </a:extLst>
          </p:cNvPr>
          <p:cNvPicPr>
            <a:picLocks noChangeAspect="1"/>
          </p:cNvPicPr>
          <p:nvPr/>
        </p:nvPicPr>
        <p:blipFill>
          <a:blip r:embed="rId6"/>
          <a:stretch>
            <a:fillRect/>
          </a:stretch>
        </p:blipFill>
        <p:spPr>
          <a:xfrm>
            <a:off x="9110331" y="3891162"/>
            <a:ext cx="2743200" cy="2194560"/>
          </a:xfrm>
          <a:prstGeom prst="rect">
            <a:avLst/>
          </a:prstGeom>
        </p:spPr>
      </p:pic>
      <p:sp>
        <p:nvSpPr>
          <p:cNvPr id="13" name="Rectangle 12">
            <a:extLst>
              <a:ext uri="{FF2B5EF4-FFF2-40B4-BE49-F238E27FC236}">
                <a16:creationId xmlns:a16="http://schemas.microsoft.com/office/drawing/2014/main" id="{F1CCDE27-4A0A-3264-5652-28B612635344}"/>
              </a:ext>
            </a:extLst>
          </p:cNvPr>
          <p:cNvSpPr/>
          <p:nvPr/>
        </p:nvSpPr>
        <p:spPr>
          <a:xfrm>
            <a:off x="773518" y="4473648"/>
            <a:ext cx="4864395" cy="13556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Each month 3-4 community guests and intra-city department members are invited to a diversity celebration tied to the specific month's diversity commemoration. </a:t>
            </a:r>
            <a:endParaRPr lang="en-US"/>
          </a:p>
        </p:txBody>
      </p:sp>
    </p:spTree>
    <p:extLst>
      <p:ext uri="{BB962C8B-B14F-4D97-AF65-F5344CB8AC3E}">
        <p14:creationId xmlns:p14="http://schemas.microsoft.com/office/powerpoint/2010/main" val="1014620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76"/>
          <p:cNvSpPr txBox="1">
            <a:spLocks noGrp="1"/>
          </p:cNvSpPr>
          <p:nvPr>
            <p:ph type="title"/>
          </p:nvPr>
        </p:nvSpPr>
        <p:spPr>
          <a:xfrm>
            <a:off x="1097741" y="-85408"/>
            <a:ext cx="10515600" cy="1325563"/>
          </a:xfrm>
          <a:prstGeom prst="rect">
            <a:avLst/>
          </a:prstGeom>
          <a:noFill/>
          <a:ln>
            <a:noFill/>
          </a:ln>
        </p:spPr>
        <p:txBody>
          <a:bodyPr spcFirstLastPara="1" wrap="square" lIns="91425" tIns="45700" rIns="91425" bIns="45700" anchor="ctr" anchorCtr="0">
            <a:normAutofit/>
          </a:bodyPr>
          <a:lstStyle/>
          <a:p>
            <a:r>
              <a:rPr lang="en-US"/>
              <a:t>Equity Office R.E.A.P Progress Tracker</a:t>
            </a:r>
          </a:p>
        </p:txBody>
      </p:sp>
      <p:sp>
        <p:nvSpPr>
          <p:cNvPr id="1205" name="Google Shape;1205;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400"/>
              <a:buFont typeface="Calibri"/>
              <a:buNone/>
              <a:tabLst/>
              <a:defRPr/>
            </a:pPr>
            <a:fld id="{00000000-1234-1234-1234-123412341234}" type="slidenum">
              <a:rPr kumimoji="0" lang="en-US" sz="1400" b="1" i="0" u="none" strike="noStrike" kern="120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400"/>
                <a:buFont typeface="Calibri"/>
                <a:buNone/>
                <a:tabLst/>
                <a:defRPr/>
              </a:pPr>
              <a:t>25</a:t>
            </a:fld>
            <a:endParaRPr kumimoji="0" sz="14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06" name="Google Shape;1206;p176"/>
          <p:cNvSpPr txBox="1"/>
          <p:nvPr/>
        </p:nvSpPr>
        <p:spPr>
          <a:xfrm>
            <a:off x="1454198" y="1605435"/>
            <a:ext cx="863212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2" name="Table 2">
            <a:extLst>
              <a:ext uri="{FF2B5EF4-FFF2-40B4-BE49-F238E27FC236}">
                <a16:creationId xmlns:a16="http://schemas.microsoft.com/office/drawing/2014/main" id="{FFBC1974-91E6-26D6-5CBF-AA55E5C30747}"/>
              </a:ext>
            </a:extLst>
          </p:cNvPr>
          <p:cNvGraphicFramePr>
            <a:graphicFrameLocks noGrp="1"/>
          </p:cNvGraphicFramePr>
          <p:nvPr>
            <p:extLst>
              <p:ext uri="{D42A27DB-BD31-4B8C-83A1-F6EECF244321}">
                <p14:modId xmlns:p14="http://schemas.microsoft.com/office/powerpoint/2010/main" val="3471931978"/>
              </p:ext>
            </p:extLst>
          </p:nvPr>
        </p:nvGraphicFramePr>
        <p:xfrm>
          <a:off x="578659" y="803668"/>
          <a:ext cx="10775141" cy="5713543"/>
        </p:xfrm>
        <a:graphic>
          <a:graphicData uri="http://schemas.openxmlformats.org/drawingml/2006/table">
            <a:tbl>
              <a:tblPr firstRow="1" bandRow="1">
                <a:tableStyleId>{5C22544A-7EE6-4342-B048-85BDC9FD1C3A}</a:tableStyleId>
              </a:tblPr>
              <a:tblGrid>
                <a:gridCol w="2393799">
                  <a:extLst>
                    <a:ext uri="{9D8B030D-6E8A-4147-A177-3AD203B41FA5}">
                      <a16:colId xmlns:a16="http://schemas.microsoft.com/office/drawing/2014/main" val="1495823882"/>
                    </a:ext>
                  </a:extLst>
                </a:gridCol>
                <a:gridCol w="1193854">
                  <a:extLst>
                    <a:ext uri="{9D8B030D-6E8A-4147-A177-3AD203B41FA5}">
                      <a16:colId xmlns:a16="http://schemas.microsoft.com/office/drawing/2014/main" val="3321648456"/>
                    </a:ext>
                  </a:extLst>
                </a:gridCol>
                <a:gridCol w="3593744">
                  <a:extLst>
                    <a:ext uri="{9D8B030D-6E8A-4147-A177-3AD203B41FA5}">
                      <a16:colId xmlns:a16="http://schemas.microsoft.com/office/drawing/2014/main" val="3697930293"/>
                    </a:ext>
                  </a:extLst>
                </a:gridCol>
                <a:gridCol w="3593744">
                  <a:extLst>
                    <a:ext uri="{9D8B030D-6E8A-4147-A177-3AD203B41FA5}">
                      <a16:colId xmlns:a16="http://schemas.microsoft.com/office/drawing/2014/main" val="2218559320"/>
                    </a:ext>
                  </a:extLst>
                </a:gridCol>
              </a:tblGrid>
              <a:tr h="229293">
                <a:tc>
                  <a:txBody>
                    <a:bodyPr/>
                    <a:lstStyle/>
                    <a:p>
                      <a:r>
                        <a:rPr lang="en-US"/>
                        <a:t>Key Initiatives </a:t>
                      </a:r>
                    </a:p>
                  </a:txBody>
                  <a:tcPr/>
                </a:tc>
                <a:tc>
                  <a:txBody>
                    <a:bodyPr/>
                    <a:lstStyle/>
                    <a:p>
                      <a:r>
                        <a:rPr lang="en-US"/>
                        <a:t>Status</a:t>
                      </a:r>
                    </a:p>
                  </a:txBody>
                  <a:tcPr/>
                </a:tc>
                <a:tc>
                  <a:txBody>
                    <a:bodyPr/>
                    <a:lstStyle/>
                    <a:p>
                      <a:r>
                        <a:rPr lang="en-US"/>
                        <a:t>Details </a:t>
                      </a:r>
                    </a:p>
                  </a:txBody>
                  <a:tcPr/>
                </a:tc>
                <a:tc>
                  <a:txBody>
                    <a:bodyPr/>
                    <a:lstStyle/>
                    <a:p>
                      <a:pPr lvl="0">
                        <a:buNone/>
                      </a:pPr>
                      <a:r>
                        <a:rPr lang="en-US"/>
                        <a:t>Section of R.E.A.P Plan</a:t>
                      </a:r>
                    </a:p>
                  </a:txBody>
                  <a:tcPr/>
                </a:tc>
                <a:extLst>
                  <a:ext uri="{0D108BD9-81ED-4DB2-BD59-A6C34878D82A}">
                    <a16:rowId xmlns:a16="http://schemas.microsoft.com/office/drawing/2014/main" val="1894179948"/>
                  </a:ext>
                </a:extLst>
              </a:tr>
              <a:tr h="550302">
                <a:tc>
                  <a:txBody>
                    <a:bodyPr/>
                    <a:lstStyle/>
                    <a:p>
                      <a:r>
                        <a:rPr lang="en-US">
                          <a:highlight>
                            <a:srgbClr val="FFFF00"/>
                          </a:highlight>
                        </a:rPr>
                        <a:t>Equity Training Series </a:t>
                      </a:r>
                    </a:p>
                  </a:txBody>
                  <a:tcPr>
                    <a:solidFill>
                      <a:srgbClr val="FFFF00"/>
                    </a:solidFill>
                  </a:tcPr>
                </a:tc>
                <a:tc>
                  <a:txBody>
                    <a:bodyPr/>
                    <a:lstStyle/>
                    <a:p>
                      <a:r>
                        <a:rPr lang="en-US">
                          <a:highlight>
                            <a:srgbClr val="FFFF00"/>
                          </a:highlight>
                        </a:rPr>
                        <a:t>On Track </a:t>
                      </a:r>
                    </a:p>
                  </a:txBody>
                  <a:tcPr>
                    <a:solidFill>
                      <a:srgbClr val="FFFF00"/>
                    </a:solidFill>
                  </a:tcPr>
                </a:tc>
                <a:tc>
                  <a:txBody>
                    <a:bodyPr/>
                    <a:lstStyle/>
                    <a:p>
                      <a:r>
                        <a:rPr lang="en-US">
                          <a:highlight>
                            <a:srgbClr val="FFFF00"/>
                          </a:highlight>
                        </a:rPr>
                        <a:t>Series#3 Interpersonal Racism(external) scheduled for Sept-Oct 2023</a:t>
                      </a:r>
                    </a:p>
                  </a:txBody>
                  <a:tcPr>
                    <a:solidFill>
                      <a:srgbClr val="FFFF00"/>
                    </a:solidFill>
                  </a:tcPr>
                </a:tc>
                <a:tc>
                  <a:txBody>
                    <a:bodyPr/>
                    <a:lstStyle/>
                    <a:p>
                      <a:pPr lvl="0">
                        <a:buNone/>
                      </a:pPr>
                      <a:r>
                        <a:rPr lang="en-US">
                          <a:highlight>
                            <a:srgbClr val="FFFF00"/>
                          </a:highlight>
                        </a:rPr>
                        <a:t>Diverse and Equitable Leadership</a:t>
                      </a:r>
                    </a:p>
                  </a:txBody>
                  <a:tcPr>
                    <a:solidFill>
                      <a:srgbClr val="FFFF00"/>
                    </a:solidFill>
                  </a:tcPr>
                </a:tc>
                <a:extLst>
                  <a:ext uri="{0D108BD9-81ED-4DB2-BD59-A6C34878D82A}">
                    <a16:rowId xmlns:a16="http://schemas.microsoft.com/office/drawing/2014/main" val="3316671300"/>
                  </a:ext>
                </a:extLst>
              </a:tr>
              <a:tr h="389797">
                <a:tc>
                  <a:txBody>
                    <a:bodyPr/>
                    <a:lstStyle/>
                    <a:p>
                      <a:pPr lvl="0">
                        <a:buNone/>
                      </a:pPr>
                      <a:r>
                        <a:rPr lang="en-US"/>
                        <a:t>Coaching Circles </a:t>
                      </a:r>
                    </a:p>
                  </a:txBody>
                  <a:tcPr/>
                </a:tc>
                <a:tc>
                  <a:txBody>
                    <a:bodyPr/>
                    <a:lstStyle/>
                    <a:p>
                      <a:pPr lvl="0">
                        <a:buNone/>
                      </a:pPr>
                      <a:r>
                        <a:rPr lang="en-US"/>
                        <a:t>On Track</a:t>
                      </a:r>
                    </a:p>
                  </a:txBody>
                  <a:tcPr/>
                </a:tc>
                <a:tc>
                  <a:txBody>
                    <a:bodyPr/>
                    <a:lstStyle/>
                    <a:p>
                      <a:pPr lvl="0">
                        <a:buNone/>
                      </a:pPr>
                      <a:r>
                        <a:rPr lang="en-US"/>
                        <a:t>Equity-in-Action Sessions in Progress</a:t>
                      </a:r>
                    </a:p>
                  </a:txBody>
                  <a:tcPr/>
                </a:tc>
                <a:tc>
                  <a:txBody>
                    <a:bodyPr/>
                    <a:lstStyle/>
                    <a:p>
                      <a:pPr lvl="0">
                        <a:buNone/>
                      </a:pPr>
                      <a:r>
                        <a:rPr lang="en-US"/>
                        <a:t>Mobility and Professional Development</a:t>
                      </a:r>
                    </a:p>
                  </a:txBody>
                  <a:tcPr/>
                </a:tc>
                <a:extLst>
                  <a:ext uri="{0D108BD9-81ED-4DB2-BD59-A6C34878D82A}">
                    <a16:rowId xmlns:a16="http://schemas.microsoft.com/office/drawing/2014/main" val="4183176504"/>
                  </a:ext>
                </a:extLst>
              </a:tr>
              <a:tr h="424191">
                <a:tc>
                  <a:txBody>
                    <a:bodyPr/>
                    <a:lstStyle/>
                    <a:p>
                      <a:pPr lvl="0">
                        <a:buNone/>
                      </a:pPr>
                      <a:r>
                        <a:rPr lang="en-US">
                          <a:highlight>
                            <a:srgbClr val="FFFF00"/>
                          </a:highlight>
                        </a:rPr>
                        <a:t>Capacity Building </a:t>
                      </a:r>
                    </a:p>
                  </a:txBody>
                  <a:tcPr>
                    <a:solidFill>
                      <a:srgbClr val="FFFF00"/>
                    </a:solidFill>
                  </a:tcPr>
                </a:tc>
                <a:tc>
                  <a:txBody>
                    <a:bodyPr/>
                    <a:lstStyle/>
                    <a:p>
                      <a:pPr lvl="0" algn="l">
                        <a:lnSpc>
                          <a:spcPct val="100000"/>
                        </a:lnSpc>
                        <a:spcBef>
                          <a:spcPts val="0"/>
                        </a:spcBef>
                        <a:spcAft>
                          <a:spcPts val="0"/>
                        </a:spcAft>
                        <a:buNone/>
                      </a:pPr>
                      <a:r>
                        <a:rPr lang="en-US" sz="1400" b="0" i="0" u="none" strike="noStrike" cap="none" noProof="0">
                          <a:solidFill>
                            <a:schemeClr val="dk1"/>
                          </a:solidFill>
                          <a:highlight>
                            <a:srgbClr val="FFFF00"/>
                          </a:highlight>
                          <a:latin typeface="+mn-lt"/>
                          <a:ea typeface="+mn-ea"/>
                          <a:cs typeface="+mn-cs"/>
                          <a:sym typeface="Arial"/>
                        </a:rPr>
                        <a:t>On Track</a:t>
                      </a:r>
                    </a:p>
                    <a:p>
                      <a:pPr lvl="0" algn="l">
                        <a:lnSpc>
                          <a:spcPct val="100000"/>
                        </a:lnSpc>
                        <a:spcBef>
                          <a:spcPts val="0"/>
                        </a:spcBef>
                        <a:spcAft>
                          <a:spcPts val="0"/>
                        </a:spcAft>
                        <a:buNone/>
                      </a:pPr>
                      <a:endParaRPr lang="en-US" sz="1700" b="0" i="0" u="none" strike="noStrike" noProof="0">
                        <a:solidFill>
                          <a:srgbClr val="000000"/>
                        </a:solidFill>
                        <a:highlight>
                          <a:srgbClr val="FFFF00"/>
                        </a:highlight>
                        <a:latin typeface="Arial"/>
                      </a:endParaRPr>
                    </a:p>
                  </a:txBody>
                  <a:tcPr>
                    <a:solidFill>
                      <a:srgbClr val="FFFF00"/>
                    </a:solidFill>
                  </a:tcPr>
                </a:tc>
                <a:tc>
                  <a:txBody>
                    <a:bodyPr/>
                    <a:lstStyle/>
                    <a:p>
                      <a:pPr lvl="0">
                        <a:buNone/>
                      </a:pPr>
                      <a:r>
                        <a:rPr lang="en-US">
                          <a:highlight>
                            <a:srgbClr val="FFFF00"/>
                          </a:highlight>
                        </a:rPr>
                        <a:t>BIPOC Equity Fund Program developed, Phase 3 scheduled!</a:t>
                      </a:r>
                    </a:p>
                  </a:txBody>
                  <a:tcPr>
                    <a:solidFill>
                      <a:srgbClr val="FFFF00"/>
                    </a:solidFill>
                  </a:tcPr>
                </a:tc>
                <a:tc>
                  <a:txBody>
                    <a:bodyPr/>
                    <a:lstStyle/>
                    <a:p>
                      <a:pPr lvl="0">
                        <a:buNone/>
                      </a:pPr>
                      <a:r>
                        <a:rPr lang="en-US">
                          <a:highlight>
                            <a:srgbClr val="FFFF00"/>
                          </a:highlight>
                        </a:rPr>
                        <a:t>Organizational Culture of Inclusion and Belonging </a:t>
                      </a:r>
                    </a:p>
                  </a:txBody>
                  <a:tcPr>
                    <a:solidFill>
                      <a:srgbClr val="FFFF00"/>
                    </a:solidFill>
                  </a:tcPr>
                </a:tc>
                <a:extLst>
                  <a:ext uri="{0D108BD9-81ED-4DB2-BD59-A6C34878D82A}">
                    <a16:rowId xmlns:a16="http://schemas.microsoft.com/office/drawing/2014/main" val="3698546640"/>
                  </a:ext>
                </a:extLst>
              </a:tr>
              <a:tr h="550302">
                <a:tc>
                  <a:txBody>
                    <a:bodyPr/>
                    <a:lstStyle/>
                    <a:p>
                      <a:pPr lvl="0">
                        <a:buNone/>
                      </a:pPr>
                      <a:r>
                        <a:rPr lang="en-US"/>
                        <a:t>Diversity Celebrations</a:t>
                      </a:r>
                    </a:p>
                  </a:txBody>
                  <a:tcPr/>
                </a:tc>
                <a:tc>
                  <a:txBody>
                    <a:bodyPr/>
                    <a:lstStyle/>
                    <a:p>
                      <a:pPr lvl="0">
                        <a:buNone/>
                      </a:pPr>
                      <a:r>
                        <a:rPr lang="en-US"/>
                        <a:t>On Track </a:t>
                      </a:r>
                    </a:p>
                  </a:txBody>
                  <a:tcPr/>
                </a:tc>
                <a:tc>
                  <a:txBody>
                    <a:bodyPr/>
                    <a:lstStyle/>
                    <a:p>
                      <a:pPr lvl="0">
                        <a:buNone/>
                      </a:pPr>
                      <a:r>
                        <a:rPr lang="en-US"/>
                        <a:t>Monthly Diversity, My Identity/My Work- FY22-23 success!!</a:t>
                      </a:r>
                    </a:p>
                  </a:txBody>
                  <a:tcPr/>
                </a:tc>
                <a:tc>
                  <a:txBody>
                    <a:bodyPr/>
                    <a:lstStyle/>
                    <a:p>
                      <a:pPr lvl="0">
                        <a:buNone/>
                      </a:pPr>
                      <a:r>
                        <a:rPr lang="en-US" sz="1400" b="0" i="0" u="none" strike="noStrike" noProof="0">
                          <a:latin typeface="Arial"/>
                        </a:rPr>
                        <a:t>Organizational Culture of Inclusion and Belonging </a:t>
                      </a:r>
                      <a:endParaRPr lang="en-US"/>
                    </a:p>
                  </a:txBody>
                  <a:tcPr/>
                </a:tc>
                <a:extLst>
                  <a:ext uri="{0D108BD9-81ED-4DB2-BD59-A6C34878D82A}">
                    <a16:rowId xmlns:a16="http://schemas.microsoft.com/office/drawing/2014/main" val="3672629052"/>
                  </a:ext>
                </a:extLst>
              </a:tr>
              <a:tr h="389797">
                <a:tc>
                  <a:txBody>
                    <a:bodyPr/>
                    <a:lstStyle/>
                    <a:p>
                      <a:pPr lvl="0">
                        <a:buNone/>
                      </a:pPr>
                      <a:r>
                        <a:rPr lang="en-US"/>
                        <a:t>DEI Community Spaces</a:t>
                      </a:r>
                    </a:p>
                  </a:txBody>
                  <a:tcPr/>
                </a:tc>
                <a:tc>
                  <a:txBody>
                    <a:bodyPr/>
                    <a:lstStyle/>
                    <a:p>
                      <a:pPr lvl="0" algn="l">
                        <a:lnSpc>
                          <a:spcPct val="100000"/>
                        </a:lnSpc>
                        <a:spcBef>
                          <a:spcPts val="0"/>
                        </a:spcBef>
                        <a:spcAft>
                          <a:spcPts val="0"/>
                        </a:spcAft>
                        <a:buNone/>
                      </a:pPr>
                      <a:r>
                        <a:rPr lang="en-US" sz="1400" b="0" i="0" u="none" strike="noStrike" cap="none" noProof="0">
                          <a:solidFill>
                            <a:schemeClr val="dk1"/>
                          </a:solidFill>
                          <a:latin typeface="+mn-lt"/>
                          <a:ea typeface="+mn-ea"/>
                          <a:cs typeface="+mn-cs"/>
                          <a:sym typeface="Arial"/>
                        </a:rPr>
                        <a:t>On Track</a:t>
                      </a:r>
                    </a:p>
                    <a:p>
                      <a:pPr lvl="0">
                        <a:buNone/>
                      </a:pPr>
                      <a:endParaRPr lang="en-US">
                        <a:highlight>
                          <a:srgbClr val="00FF00"/>
                        </a:highlight>
                      </a:endParaRPr>
                    </a:p>
                  </a:txBody>
                  <a:tcPr/>
                </a:tc>
                <a:tc>
                  <a:txBody>
                    <a:bodyPr/>
                    <a:lstStyle/>
                    <a:p>
                      <a:pPr lvl="0">
                        <a:buNone/>
                      </a:pPr>
                      <a:r>
                        <a:rPr lang="en-US"/>
                        <a:t>Replacing Equity office Hours, </a:t>
                      </a:r>
                    </a:p>
                    <a:p>
                      <a:pPr lvl="0">
                        <a:buNone/>
                      </a:pPr>
                      <a:r>
                        <a:rPr lang="en-US"/>
                        <a:t>Starting in July 2023</a:t>
                      </a:r>
                    </a:p>
                  </a:txBody>
                  <a:tcPr/>
                </a:tc>
                <a:tc>
                  <a:txBody>
                    <a:bodyPr/>
                    <a:lstStyle/>
                    <a:p>
                      <a:pPr lvl="0">
                        <a:buNone/>
                      </a:pPr>
                      <a:r>
                        <a:rPr lang="en-US" sz="1400" b="0" i="0" u="none" strike="noStrike" noProof="0">
                          <a:latin typeface="Arial"/>
                        </a:rPr>
                        <a:t>Retention and Promotion </a:t>
                      </a:r>
                    </a:p>
                  </a:txBody>
                  <a:tcPr/>
                </a:tc>
                <a:extLst>
                  <a:ext uri="{0D108BD9-81ED-4DB2-BD59-A6C34878D82A}">
                    <a16:rowId xmlns:a16="http://schemas.microsoft.com/office/drawing/2014/main" val="1445421392"/>
                  </a:ext>
                </a:extLst>
              </a:tr>
              <a:tr h="389797">
                <a:tc>
                  <a:txBody>
                    <a:bodyPr/>
                    <a:lstStyle/>
                    <a:p>
                      <a:pPr lvl="0">
                        <a:buNone/>
                      </a:pPr>
                      <a:r>
                        <a:rPr lang="en-US"/>
                        <a:t>Community Listening Sessions </a:t>
                      </a:r>
                    </a:p>
                  </a:txBody>
                  <a:tcPr>
                    <a:solidFill>
                      <a:srgbClr val="FFFF00"/>
                    </a:solidFill>
                  </a:tcPr>
                </a:tc>
                <a:tc>
                  <a:txBody>
                    <a:bodyPr/>
                    <a:lstStyle/>
                    <a:p>
                      <a:pPr lvl="0">
                        <a:buNone/>
                      </a:pPr>
                      <a:r>
                        <a:rPr lang="en-US" sz="1400" b="0" i="0" u="none" strike="noStrike" cap="none" noProof="0">
                          <a:solidFill>
                            <a:schemeClr val="dk1"/>
                          </a:solidFill>
                          <a:latin typeface="+mn-lt"/>
                          <a:ea typeface="+mn-ea"/>
                          <a:cs typeface="+mn-cs"/>
                          <a:sym typeface="Arial"/>
                        </a:rPr>
                        <a:t>On Track</a:t>
                      </a:r>
                      <a:endParaRPr lang="en-US" sz="1400" b="0" i="0" u="none" strike="noStrike" cap="none">
                        <a:solidFill>
                          <a:schemeClr val="dk1"/>
                        </a:solidFill>
                        <a:latin typeface="+mn-lt"/>
                        <a:ea typeface="+mn-ea"/>
                        <a:cs typeface="+mn-cs"/>
                        <a:sym typeface="Arial"/>
                      </a:endParaRPr>
                    </a:p>
                  </a:txBody>
                  <a:tcPr>
                    <a:solidFill>
                      <a:srgbClr val="FFFF00"/>
                    </a:solidFill>
                  </a:tcPr>
                </a:tc>
                <a:tc>
                  <a:txBody>
                    <a:bodyPr/>
                    <a:lstStyle/>
                    <a:p>
                      <a:pPr lvl="0">
                        <a:buNone/>
                      </a:pPr>
                      <a:r>
                        <a:rPr lang="en-US"/>
                        <a:t>Second series with external network beginning in July 2023</a:t>
                      </a:r>
                    </a:p>
                  </a:txBody>
                  <a:tcPr>
                    <a:solidFill>
                      <a:srgbClr val="FFFF00"/>
                    </a:solidFill>
                  </a:tcPr>
                </a:tc>
                <a:tc>
                  <a:txBody>
                    <a:bodyPr/>
                    <a:lstStyle/>
                    <a:p>
                      <a:pPr lvl="0">
                        <a:buNone/>
                      </a:pPr>
                      <a:r>
                        <a:rPr lang="en-US" sz="1400" b="0" i="0" u="none" strike="noStrike" noProof="0"/>
                        <a:t>Diverse and Equitable Leadership</a:t>
                      </a:r>
                      <a:endParaRPr lang="en-US"/>
                    </a:p>
                  </a:txBody>
                  <a:tcPr>
                    <a:solidFill>
                      <a:srgbClr val="FFFF00"/>
                    </a:solidFill>
                  </a:tcPr>
                </a:tc>
                <a:extLst>
                  <a:ext uri="{0D108BD9-81ED-4DB2-BD59-A6C34878D82A}">
                    <a16:rowId xmlns:a16="http://schemas.microsoft.com/office/drawing/2014/main" val="2900510632"/>
                  </a:ext>
                </a:extLst>
              </a:tr>
              <a:tr h="550302">
                <a:tc>
                  <a:txBody>
                    <a:bodyPr/>
                    <a:lstStyle/>
                    <a:p>
                      <a:pPr lvl="0">
                        <a:buNone/>
                      </a:pPr>
                      <a:r>
                        <a:rPr lang="en-US"/>
                        <a:t>Communications</a:t>
                      </a:r>
                    </a:p>
                  </a:txBody>
                  <a:tcPr/>
                </a:tc>
                <a:tc>
                  <a:txBody>
                    <a:bodyPr/>
                    <a:lstStyle/>
                    <a:p>
                      <a:pPr lvl="0">
                        <a:buNone/>
                      </a:pPr>
                      <a:r>
                        <a:rPr lang="en-US" sz="1400" b="0" i="0" u="none" strike="noStrike" cap="none" noProof="0">
                          <a:solidFill>
                            <a:schemeClr val="dk1"/>
                          </a:solidFill>
                          <a:latin typeface="+mn-lt"/>
                          <a:ea typeface="+mn-ea"/>
                          <a:cs typeface="+mn-cs"/>
                          <a:sym typeface="Arial"/>
                        </a:rPr>
                        <a:t>On Track</a:t>
                      </a:r>
                      <a:endParaRPr lang="en-US" sz="1400" b="0" i="0" u="none" strike="noStrike" cap="none">
                        <a:solidFill>
                          <a:schemeClr val="dk1"/>
                        </a:solidFill>
                        <a:latin typeface="+mn-lt"/>
                        <a:ea typeface="+mn-ea"/>
                        <a:cs typeface="+mn-cs"/>
                        <a:sym typeface="Arial"/>
                      </a:endParaRPr>
                    </a:p>
                  </a:txBody>
                  <a:tcPr/>
                </a:tc>
                <a:tc>
                  <a:txBody>
                    <a:bodyPr/>
                    <a:lstStyle/>
                    <a:p>
                      <a:pPr lvl="0">
                        <a:buNone/>
                      </a:pPr>
                      <a:r>
                        <a:rPr lang="en-US"/>
                        <a:t>Newsletter Ongoing(Started)</a:t>
                      </a:r>
                    </a:p>
                    <a:p>
                      <a:pPr lvl="0">
                        <a:buNone/>
                      </a:pPr>
                      <a:r>
                        <a:rPr lang="en-US" sz="1400" b="0" i="0" u="none" strike="noStrike" noProof="0">
                          <a:latin typeface="Arial"/>
                        </a:rPr>
                        <a:t>Re-vitalize the DEI intranet page</a:t>
                      </a:r>
                      <a:r>
                        <a:rPr lang="en-US" sz="1400" b="0" i="0" u="none" strike="noStrike" noProof="0">
                          <a:highlight>
                            <a:srgbClr val="00FF00"/>
                          </a:highlight>
                          <a:latin typeface="Arial"/>
                        </a:rPr>
                        <a:t>(Launched!)</a:t>
                      </a:r>
                      <a:endParaRPr lang="en-US">
                        <a:highlight>
                          <a:srgbClr val="00FF00"/>
                        </a:highlight>
                      </a:endParaRPr>
                    </a:p>
                  </a:txBody>
                  <a:tcPr/>
                </a:tc>
                <a:tc>
                  <a:txBody>
                    <a:bodyPr/>
                    <a:lstStyle/>
                    <a:p>
                      <a:pPr lvl="0">
                        <a:buNone/>
                      </a:pPr>
                      <a:r>
                        <a:rPr lang="en-US" sz="1400" b="0" i="0" u="none" strike="noStrike" noProof="0">
                          <a:latin typeface="Arial"/>
                        </a:rPr>
                        <a:t>Organizational Culture of Inclusion and Belonging </a:t>
                      </a:r>
                      <a:endParaRPr lang="en-US"/>
                    </a:p>
                  </a:txBody>
                  <a:tcPr/>
                </a:tc>
                <a:extLst>
                  <a:ext uri="{0D108BD9-81ED-4DB2-BD59-A6C34878D82A}">
                    <a16:rowId xmlns:a16="http://schemas.microsoft.com/office/drawing/2014/main" val="2451610689"/>
                  </a:ext>
                </a:extLst>
              </a:tr>
              <a:tr h="550302">
                <a:tc>
                  <a:txBody>
                    <a:bodyPr/>
                    <a:lstStyle/>
                    <a:p>
                      <a:pPr lvl="0">
                        <a:buNone/>
                      </a:pPr>
                      <a:r>
                        <a:rPr lang="en-US"/>
                        <a:t>Examination and Evaluation process for PET</a:t>
                      </a:r>
                    </a:p>
                  </a:txBody>
                  <a:tcPr/>
                </a:tc>
                <a:tc>
                  <a:txBody>
                    <a:bodyPr/>
                    <a:lstStyle/>
                    <a:p>
                      <a:pPr lvl="0">
                        <a:buNone/>
                      </a:pPr>
                      <a:r>
                        <a:rPr lang="en-US"/>
                        <a:t>On Track </a:t>
                      </a:r>
                    </a:p>
                  </a:txBody>
                  <a:tcPr/>
                </a:tc>
                <a:tc>
                  <a:txBody>
                    <a:bodyPr/>
                    <a:lstStyle/>
                    <a:p>
                      <a:pPr lvl="0">
                        <a:buNone/>
                      </a:pPr>
                      <a:r>
                        <a:rPr lang="en-US"/>
                        <a:t>Data secured by DEI committee, CEO engaged with HRC, O.R.E</a:t>
                      </a:r>
                    </a:p>
                  </a:txBody>
                  <a:tcPr/>
                </a:tc>
                <a:tc>
                  <a:txBody>
                    <a:bodyPr/>
                    <a:lstStyle/>
                    <a:p>
                      <a:pPr lvl="0">
                        <a:buNone/>
                      </a:pPr>
                      <a:r>
                        <a:rPr lang="en-US" sz="1400" b="0" i="0" u="none" strike="noStrike" noProof="0">
                          <a:latin typeface="Arial"/>
                        </a:rPr>
                        <a:t>Retention and Promotion</a:t>
                      </a:r>
                    </a:p>
                  </a:txBody>
                  <a:tcPr/>
                </a:tc>
                <a:extLst>
                  <a:ext uri="{0D108BD9-81ED-4DB2-BD59-A6C34878D82A}">
                    <a16:rowId xmlns:a16="http://schemas.microsoft.com/office/drawing/2014/main" val="812053714"/>
                  </a:ext>
                </a:extLst>
              </a:tr>
              <a:tr h="710807">
                <a:tc>
                  <a:txBody>
                    <a:bodyPr/>
                    <a:lstStyle/>
                    <a:p>
                      <a:pPr lvl="0">
                        <a:buNone/>
                      </a:pPr>
                      <a:r>
                        <a:rPr lang="en-US">
                          <a:highlight>
                            <a:srgbClr val="FFFF00"/>
                          </a:highlight>
                        </a:rPr>
                        <a:t>Equity Dashboard</a:t>
                      </a:r>
                    </a:p>
                  </a:txBody>
                  <a:tcPr>
                    <a:solidFill>
                      <a:srgbClr val="FFFF00"/>
                    </a:solidFill>
                  </a:tcPr>
                </a:tc>
                <a:tc>
                  <a:txBody>
                    <a:bodyPr/>
                    <a:lstStyle/>
                    <a:p>
                      <a:pPr lvl="0">
                        <a:buNone/>
                      </a:pPr>
                      <a:r>
                        <a:rPr lang="en-US">
                          <a:highlight>
                            <a:srgbClr val="FFFF00"/>
                          </a:highlight>
                        </a:rPr>
                        <a:t>TBD</a:t>
                      </a:r>
                    </a:p>
                  </a:txBody>
                  <a:tcPr>
                    <a:solidFill>
                      <a:srgbClr val="FFFF00"/>
                    </a:solidFill>
                  </a:tcPr>
                </a:tc>
                <a:tc>
                  <a:txBody>
                    <a:bodyPr/>
                    <a:lstStyle/>
                    <a:p>
                      <a:pPr lvl="0">
                        <a:buNone/>
                      </a:pPr>
                      <a:r>
                        <a:rPr lang="en-US">
                          <a:highlight>
                            <a:srgbClr val="FFFF00"/>
                          </a:highlight>
                        </a:rPr>
                        <a:t>Developing a Racial Equity Dashboard Capturing Intersectional Data and benchmarks</a:t>
                      </a:r>
                    </a:p>
                  </a:txBody>
                  <a:tcPr>
                    <a:solidFill>
                      <a:srgbClr val="FFFF00"/>
                    </a:solidFill>
                  </a:tcPr>
                </a:tc>
                <a:tc>
                  <a:txBody>
                    <a:bodyPr/>
                    <a:lstStyle/>
                    <a:p>
                      <a:pPr lvl="0">
                        <a:buNone/>
                      </a:pPr>
                      <a:r>
                        <a:rPr lang="en-US" sz="1400" b="0" i="0" u="none" strike="noStrike" noProof="0">
                          <a:highlight>
                            <a:srgbClr val="FFFF00"/>
                          </a:highlight>
                          <a:latin typeface="Arial"/>
                        </a:rPr>
                        <a:t>External: Phase 2</a:t>
                      </a:r>
                    </a:p>
                  </a:txBody>
                  <a:tcPr>
                    <a:solidFill>
                      <a:srgbClr val="FFFF00"/>
                    </a:solidFill>
                  </a:tcPr>
                </a:tc>
                <a:extLst>
                  <a:ext uri="{0D108BD9-81ED-4DB2-BD59-A6C34878D82A}">
                    <a16:rowId xmlns:a16="http://schemas.microsoft.com/office/drawing/2014/main" val="2411898108"/>
                  </a:ext>
                </a:extLst>
              </a:tr>
              <a:tr h="300266">
                <a:tc>
                  <a:txBody>
                    <a:bodyPr/>
                    <a:lstStyle/>
                    <a:p>
                      <a:pPr lvl="0">
                        <a:buNone/>
                      </a:pPr>
                      <a:r>
                        <a:rPr lang="en-US">
                          <a:highlight>
                            <a:srgbClr val="FFFF00"/>
                          </a:highlight>
                        </a:rPr>
                        <a:t>ETH</a:t>
                      </a:r>
                    </a:p>
                  </a:txBody>
                  <a:tcPr>
                    <a:solidFill>
                      <a:srgbClr val="FFFF00"/>
                    </a:solidFill>
                  </a:tcPr>
                </a:tc>
                <a:tc>
                  <a:txBody>
                    <a:bodyPr/>
                    <a:lstStyle/>
                    <a:p>
                      <a:pPr lvl="0">
                        <a:buNone/>
                      </a:pPr>
                      <a:r>
                        <a:rPr lang="en-US">
                          <a:highlight>
                            <a:srgbClr val="FFFF00"/>
                          </a:highlight>
                        </a:rPr>
                        <a:t>On track</a:t>
                      </a:r>
                    </a:p>
                  </a:txBody>
                  <a:tcPr>
                    <a:solidFill>
                      <a:srgbClr val="FFFF00"/>
                    </a:solidFill>
                  </a:tcPr>
                </a:tc>
                <a:tc>
                  <a:txBody>
                    <a:bodyPr/>
                    <a:lstStyle/>
                    <a:p>
                      <a:pPr lvl="0">
                        <a:buNone/>
                      </a:pPr>
                      <a:endParaRPr lang="en-US">
                        <a:highlight>
                          <a:srgbClr val="FFFF00"/>
                        </a:highlight>
                      </a:endParaRPr>
                    </a:p>
                  </a:txBody>
                  <a:tcPr>
                    <a:solidFill>
                      <a:srgbClr val="FFFF00"/>
                    </a:solidFill>
                  </a:tcPr>
                </a:tc>
                <a:tc>
                  <a:txBody>
                    <a:bodyPr/>
                    <a:lstStyle/>
                    <a:p>
                      <a:pPr lvl="0">
                        <a:buNone/>
                      </a:pPr>
                      <a:r>
                        <a:rPr lang="en-US" sz="1400" b="0" i="0" u="none" strike="noStrike" noProof="0">
                          <a:highlight>
                            <a:srgbClr val="FFFF00"/>
                          </a:highlight>
                          <a:latin typeface="Arial"/>
                        </a:rPr>
                        <a:t>External: Phase 2</a:t>
                      </a:r>
                    </a:p>
                  </a:txBody>
                  <a:tcPr>
                    <a:solidFill>
                      <a:srgbClr val="FFFF00"/>
                    </a:solidFill>
                  </a:tcPr>
                </a:tc>
                <a:extLst>
                  <a:ext uri="{0D108BD9-81ED-4DB2-BD59-A6C34878D82A}">
                    <a16:rowId xmlns:a16="http://schemas.microsoft.com/office/drawing/2014/main" val="3334189491"/>
                  </a:ext>
                </a:extLst>
              </a:tr>
            </a:tbl>
          </a:graphicData>
        </a:graphic>
      </p:graphicFrame>
    </p:spTree>
    <p:extLst>
      <p:ext uri="{BB962C8B-B14F-4D97-AF65-F5344CB8AC3E}">
        <p14:creationId xmlns:p14="http://schemas.microsoft.com/office/powerpoint/2010/main" val="3338303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76"/>
          <p:cNvSpPr txBox="1">
            <a:spLocks noGrp="1"/>
          </p:cNvSpPr>
          <p:nvPr>
            <p:ph type="title"/>
          </p:nvPr>
        </p:nvSpPr>
        <p:spPr>
          <a:xfrm>
            <a:off x="1097741" y="-85408"/>
            <a:ext cx="10515600" cy="1325563"/>
          </a:xfrm>
          <a:prstGeom prst="rect">
            <a:avLst/>
          </a:prstGeom>
          <a:noFill/>
          <a:ln>
            <a:noFill/>
          </a:ln>
        </p:spPr>
        <p:txBody>
          <a:bodyPr spcFirstLastPara="1" wrap="square" lIns="91425" tIns="45700" rIns="91425" bIns="45700" anchor="ctr" anchorCtr="0">
            <a:normAutofit/>
          </a:bodyPr>
          <a:lstStyle/>
          <a:p>
            <a:r>
              <a:rPr lang="en-US"/>
              <a:t>Equity Office R.E.A.P Progress Tracker</a:t>
            </a:r>
          </a:p>
        </p:txBody>
      </p:sp>
      <p:sp>
        <p:nvSpPr>
          <p:cNvPr id="1205" name="Google Shape;1205;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400"/>
              <a:buFont typeface="Calibri"/>
              <a:buNone/>
              <a:tabLst/>
              <a:defRPr/>
            </a:pPr>
            <a:fld id="{00000000-1234-1234-1234-123412341234}" type="slidenum">
              <a:rPr kumimoji="0" lang="en-US" sz="1400" b="1" i="0" u="none" strike="noStrike" kern="120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400"/>
                <a:buFont typeface="Calibri"/>
                <a:buNone/>
                <a:tabLst/>
                <a:defRPr/>
              </a:pPr>
              <a:t>26</a:t>
            </a:fld>
            <a:endParaRPr kumimoji="0" sz="14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06" name="Google Shape;1206;p176"/>
          <p:cNvSpPr txBox="1"/>
          <p:nvPr/>
        </p:nvSpPr>
        <p:spPr>
          <a:xfrm>
            <a:off x="1454198" y="1605435"/>
            <a:ext cx="863212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2" name="Table 2">
            <a:extLst>
              <a:ext uri="{FF2B5EF4-FFF2-40B4-BE49-F238E27FC236}">
                <a16:creationId xmlns:a16="http://schemas.microsoft.com/office/drawing/2014/main" id="{FFBC1974-91E6-26D6-5CBF-AA55E5C30747}"/>
              </a:ext>
            </a:extLst>
          </p:cNvPr>
          <p:cNvGraphicFramePr>
            <a:graphicFrameLocks noGrp="1"/>
          </p:cNvGraphicFramePr>
          <p:nvPr/>
        </p:nvGraphicFramePr>
        <p:xfrm>
          <a:off x="1220755" y="897800"/>
          <a:ext cx="8980231" cy="5135880"/>
        </p:xfrm>
        <a:graphic>
          <a:graphicData uri="http://schemas.openxmlformats.org/drawingml/2006/table">
            <a:tbl>
              <a:tblPr firstRow="1" bandRow="1">
                <a:tableStyleId>{5C22544A-7EE6-4342-B048-85BDC9FD1C3A}</a:tableStyleId>
              </a:tblPr>
              <a:tblGrid>
                <a:gridCol w="1995043">
                  <a:extLst>
                    <a:ext uri="{9D8B030D-6E8A-4147-A177-3AD203B41FA5}">
                      <a16:colId xmlns:a16="http://schemas.microsoft.com/office/drawing/2014/main" val="1495823882"/>
                    </a:ext>
                  </a:extLst>
                </a:gridCol>
                <a:gridCol w="994984">
                  <a:extLst>
                    <a:ext uri="{9D8B030D-6E8A-4147-A177-3AD203B41FA5}">
                      <a16:colId xmlns:a16="http://schemas.microsoft.com/office/drawing/2014/main" val="3321648456"/>
                    </a:ext>
                  </a:extLst>
                </a:gridCol>
                <a:gridCol w="2995102">
                  <a:extLst>
                    <a:ext uri="{9D8B030D-6E8A-4147-A177-3AD203B41FA5}">
                      <a16:colId xmlns:a16="http://schemas.microsoft.com/office/drawing/2014/main" val="3697930293"/>
                    </a:ext>
                  </a:extLst>
                </a:gridCol>
                <a:gridCol w="2995102">
                  <a:extLst>
                    <a:ext uri="{9D8B030D-6E8A-4147-A177-3AD203B41FA5}">
                      <a16:colId xmlns:a16="http://schemas.microsoft.com/office/drawing/2014/main" val="2218559320"/>
                    </a:ext>
                  </a:extLst>
                </a:gridCol>
              </a:tblGrid>
              <a:tr h="303244">
                <a:tc>
                  <a:txBody>
                    <a:bodyPr/>
                    <a:lstStyle/>
                    <a:p>
                      <a:r>
                        <a:rPr lang="en-US"/>
                        <a:t>Key Initiatives </a:t>
                      </a:r>
                    </a:p>
                  </a:txBody>
                  <a:tcPr/>
                </a:tc>
                <a:tc>
                  <a:txBody>
                    <a:bodyPr/>
                    <a:lstStyle/>
                    <a:p>
                      <a:r>
                        <a:rPr lang="en-US"/>
                        <a:t>Status</a:t>
                      </a:r>
                    </a:p>
                  </a:txBody>
                  <a:tcPr/>
                </a:tc>
                <a:tc>
                  <a:txBody>
                    <a:bodyPr/>
                    <a:lstStyle/>
                    <a:p>
                      <a:r>
                        <a:rPr lang="en-US"/>
                        <a:t>Details </a:t>
                      </a:r>
                    </a:p>
                  </a:txBody>
                  <a:tcPr/>
                </a:tc>
                <a:tc>
                  <a:txBody>
                    <a:bodyPr/>
                    <a:lstStyle/>
                    <a:p>
                      <a:pPr lvl="0">
                        <a:buNone/>
                      </a:pPr>
                      <a:r>
                        <a:rPr lang="en-US"/>
                        <a:t>Section of R.E.A.P Plan</a:t>
                      </a:r>
                    </a:p>
                  </a:txBody>
                  <a:tcPr/>
                </a:tc>
                <a:extLst>
                  <a:ext uri="{0D108BD9-81ED-4DB2-BD59-A6C34878D82A}">
                    <a16:rowId xmlns:a16="http://schemas.microsoft.com/office/drawing/2014/main" val="1894179948"/>
                  </a:ext>
                </a:extLst>
              </a:tr>
              <a:tr h="458318">
                <a:tc>
                  <a:txBody>
                    <a:bodyPr/>
                    <a:lstStyle/>
                    <a:p>
                      <a:r>
                        <a:rPr lang="en-US"/>
                        <a:t>Equity Training Series </a:t>
                      </a:r>
                    </a:p>
                  </a:txBody>
                  <a:tcPr/>
                </a:tc>
                <a:tc>
                  <a:txBody>
                    <a:bodyPr/>
                    <a:lstStyle/>
                    <a:p>
                      <a:r>
                        <a:rPr lang="en-US"/>
                        <a:t>On Track </a:t>
                      </a:r>
                    </a:p>
                  </a:txBody>
                  <a:tcPr/>
                </a:tc>
                <a:tc>
                  <a:txBody>
                    <a:bodyPr/>
                    <a:lstStyle/>
                    <a:p>
                      <a:r>
                        <a:rPr lang="en-US"/>
                        <a:t>Series#3 Interpersonal Racism(external) in progress; </a:t>
                      </a:r>
                      <a:r>
                        <a:rPr lang="en-US">
                          <a:highlight>
                            <a:srgbClr val="FFFF00"/>
                          </a:highlight>
                        </a:rPr>
                        <a:t>Series#4- content building begins</a:t>
                      </a:r>
                    </a:p>
                  </a:txBody>
                  <a:tcPr/>
                </a:tc>
                <a:tc>
                  <a:txBody>
                    <a:bodyPr/>
                    <a:lstStyle/>
                    <a:p>
                      <a:pPr lvl="0">
                        <a:buNone/>
                      </a:pPr>
                      <a:r>
                        <a:rPr lang="en-US"/>
                        <a:t>Diverse and Equitable Leadership</a:t>
                      </a:r>
                    </a:p>
                  </a:txBody>
                  <a:tcPr/>
                </a:tc>
                <a:extLst>
                  <a:ext uri="{0D108BD9-81ED-4DB2-BD59-A6C34878D82A}">
                    <a16:rowId xmlns:a16="http://schemas.microsoft.com/office/drawing/2014/main" val="3316671300"/>
                  </a:ext>
                </a:extLst>
              </a:tr>
              <a:tr h="458317">
                <a:tc>
                  <a:txBody>
                    <a:bodyPr/>
                    <a:lstStyle/>
                    <a:p>
                      <a:pPr lvl="0">
                        <a:buNone/>
                      </a:pPr>
                      <a:r>
                        <a:rPr lang="en-US"/>
                        <a:t>Coaching Circles </a:t>
                      </a:r>
                    </a:p>
                  </a:txBody>
                  <a:tcPr/>
                </a:tc>
                <a:tc>
                  <a:txBody>
                    <a:bodyPr/>
                    <a:lstStyle/>
                    <a:p>
                      <a:pPr lvl="0">
                        <a:buNone/>
                      </a:pPr>
                      <a:r>
                        <a:rPr lang="en-US"/>
                        <a:t>On Track</a:t>
                      </a:r>
                    </a:p>
                  </a:txBody>
                  <a:tcPr/>
                </a:tc>
                <a:tc>
                  <a:txBody>
                    <a:bodyPr/>
                    <a:lstStyle/>
                    <a:p>
                      <a:pPr lvl="0">
                        <a:buNone/>
                      </a:pPr>
                      <a:r>
                        <a:rPr lang="en-US"/>
                        <a:t>Equity-in-Action Sessions in Progress</a:t>
                      </a:r>
                    </a:p>
                  </a:txBody>
                  <a:tcPr/>
                </a:tc>
                <a:tc>
                  <a:txBody>
                    <a:bodyPr/>
                    <a:lstStyle/>
                    <a:p>
                      <a:pPr lvl="0">
                        <a:buNone/>
                      </a:pPr>
                      <a:r>
                        <a:rPr lang="en-US"/>
                        <a:t>Mobility and Professional Development</a:t>
                      </a:r>
                    </a:p>
                  </a:txBody>
                  <a:tcPr/>
                </a:tc>
                <a:extLst>
                  <a:ext uri="{0D108BD9-81ED-4DB2-BD59-A6C34878D82A}">
                    <a16:rowId xmlns:a16="http://schemas.microsoft.com/office/drawing/2014/main" val="4183176504"/>
                  </a:ext>
                </a:extLst>
              </a:tr>
              <a:tr h="458317">
                <a:tc>
                  <a:txBody>
                    <a:bodyPr/>
                    <a:lstStyle/>
                    <a:p>
                      <a:pPr lvl="0">
                        <a:buNone/>
                      </a:pPr>
                      <a:r>
                        <a:rPr lang="en-US"/>
                        <a:t>Capacity Building </a:t>
                      </a:r>
                    </a:p>
                  </a:txBody>
                  <a:tcPr/>
                </a:tc>
                <a:tc>
                  <a:txBody>
                    <a:bodyPr/>
                    <a:lstStyle/>
                    <a:p>
                      <a:pPr lvl="0" algn="l">
                        <a:lnSpc>
                          <a:spcPct val="100000"/>
                        </a:lnSpc>
                        <a:spcBef>
                          <a:spcPts val="0"/>
                        </a:spcBef>
                        <a:spcAft>
                          <a:spcPts val="0"/>
                        </a:spcAft>
                        <a:buNone/>
                      </a:pPr>
                      <a:r>
                        <a:rPr lang="en-US" sz="1400" b="0" i="0" u="none" strike="noStrike" cap="none" noProof="0">
                          <a:solidFill>
                            <a:schemeClr val="dk1"/>
                          </a:solidFill>
                          <a:latin typeface="+mn-lt"/>
                          <a:ea typeface="+mn-ea"/>
                          <a:cs typeface="+mn-cs"/>
                          <a:sym typeface="Arial"/>
                        </a:rPr>
                        <a:t>On Track</a:t>
                      </a:r>
                    </a:p>
                    <a:p>
                      <a:pPr lvl="0" algn="l">
                        <a:lnSpc>
                          <a:spcPct val="100000"/>
                        </a:lnSpc>
                        <a:spcBef>
                          <a:spcPts val="0"/>
                        </a:spcBef>
                        <a:spcAft>
                          <a:spcPts val="0"/>
                        </a:spcAft>
                        <a:buNone/>
                      </a:pPr>
                      <a:endParaRPr lang="en-US" sz="1700" b="0" i="0" u="none" strike="noStrike" noProof="0">
                        <a:solidFill>
                          <a:srgbClr val="000000"/>
                        </a:solidFill>
                        <a:highlight>
                          <a:srgbClr val="00FF00"/>
                        </a:highlight>
                        <a:latin typeface="Arial"/>
                      </a:endParaRPr>
                    </a:p>
                  </a:txBody>
                  <a:tcPr/>
                </a:tc>
                <a:tc>
                  <a:txBody>
                    <a:bodyPr/>
                    <a:lstStyle/>
                    <a:p>
                      <a:pPr lvl="0">
                        <a:buNone/>
                      </a:pPr>
                      <a:r>
                        <a:rPr lang="en-US"/>
                        <a:t>BIPOC Equity Fund Program developed, Phase 3 scheduled!</a:t>
                      </a:r>
                    </a:p>
                  </a:txBody>
                  <a:tcPr/>
                </a:tc>
                <a:tc>
                  <a:txBody>
                    <a:bodyPr/>
                    <a:lstStyle/>
                    <a:p>
                      <a:pPr lvl="0">
                        <a:buNone/>
                      </a:pPr>
                      <a:r>
                        <a:rPr lang="en-US"/>
                        <a:t>Organizational Culture of Inclusion and Belonging </a:t>
                      </a:r>
                    </a:p>
                  </a:txBody>
                  <a:tcPr/>
                </a:tc>
                <a:extLst>
                  <a:ext uri="{0D108BD9-81ED-4DB2-BD59-A6C34878D82A}">
                    <a16:rowId xmlns:a16="http://schemas.microsoft.com/office/drawing/2014/main" val="3698546640"/>
                  </a:ext>
                </a:extLst>
              </a:tr>
              <a:tr h="458317">
                <a:tc>
                  <a:txBody>
                    <a:bodyPr/>
                    <a:lstStyle/>
                    <a:p>
                      <a:pPr lvl="0">
                        <a:buNone/>
                      </a:pPr>
                      <a:r>
                        <a:rPr lang="en-US"/>
                        <a:t>Diversity Celebrations</a:t>
                      </a:r>
                    </a:p>
                  </a:txBody>
                  <a:tcPr/>
                </a:tc>
                <a:tc>
                  <a:txBody>
                    <a:bodyPr/>
                    <a:lstStyle/>
                    <a:p>
                      <a:pPr lvl="0">
                        <a:buNone/>
                      </a:pPr>
                      <a:r>
                        <a:rPr lang="en-US"/>
                        <a:t>On Track </a:t>
                      </a:r>
                    </a:p>
                  </a:txBody>
                  <a:tcPr/>
                </a:tc>
                <a:tc>
                  <a:txBody>
                    <a:bodyPr/>
                    <a:lstStyle/>
                    <a:p>
                      <a:pPr lvl="0">
                        <a:buNone/>
                      </a:pPr>
                      <a:r>
                        <a:rPr lang="en-US"/>
                        <a:t>Monthly Diversity, My Identity/My Work- FY22-23 success!!</a:t>
                      </a:r>
                    </a:p>
                  </a:txBody>
                  <a:tcPr/>
                </a:tc>
                <a:tc>
                  <a:txBody>
                    <a:bodyPr/>
                    <a:lstStyle/>
                    <a:p>
                      <a:pPr lvl="0">
                        <a:buNone/>
                      </a:pPr>
                      <a:r>
                        <a:rPr lang="en-US" sz="1400" b="0" i="0" u="none" strike="noStrike" noProof="0">
                          <a:latin typeface="Arial"/>
                        </a:rPr>
                        <a:t>Organizational Culture of Inclusion and Belonging </a:t>
                      </a:r>
                      <a:endParaRPr lang="en-US"/>
                    </a:p>
                  </a:txBody>
                  <a:tcPr/>
                </a:tc>
                <a:extLst>
                  <a:ext uri="{0D108BD9-81ED-4DB2-BD59-A6C34878D82A}">
                    <a16:rowId xmlns:a16="http://schemas.microsoft.com/office/drawing/2014/main" val="3672629052"/>
                  </a:ext>
                </a:extLst>
              </a:tr>
              <a:tr h="458317">
                <a:tc>
                  <a:txBody>
                    <a:bodyPr/>
                    <a:lstStyle/>
                    <a:p>
                      <a:pPr lvl="0">
                        <a:buNone/>
                      </a:pPr>
                      <a:r>
                        <a:rPr lang="en-US"/>
                        <a:t>DEI Community Spaces</a:t>
                      </a:r>
                    </a:p>
                  </a:txBody>
                  <a:tcPr/>
                </a:tc>
                <a:tc>
                  <a:txBody>
                    <a:bodyPr/>
                    <a:lstStyle/>
                    <a:p>
                      <a:pPr lvl="0" algn="l">
                        <a:lnSpc>
                          <a:spcPct val="100000"/>
                        </a:lnSpc>
                        <a:spcBef>
                          <a:spcPts val="0"/>
                        </a:spcBef>
                        <a:spcAft>
                          <a:spcPts val="0"/>
                        </a:spcAft>
                        <a:buNone/>
                      </a:pPr>
                      <a:r>
                        <a:rPr lang="en-US" sz="1400" b="0" i="0" u="none" strike="noStrike" cap="none" noProof="0">
                          <a:solidFill>
                            <a:schemeClr val="dk1"/>
                          </a:solidFill>
                          <a:latin typeface="+mn-lt"/>
                          <a:ea typeface="+mn-ea"/>
                          <a:cs typeface="+mn-cs"/>
                          <a:sym typeface="Arial"/>
                        </a:rPr>
                        <a:t>On Track</a:t>
                      </a:r>
                    </a:p>
                    <a:p>
                      <a:pPr lvl="0">
                        <a:buNone/>
                      </a:pPr>
                      <a:endParaRPr lang="en-US">
                        <a:highlight>
                          <a:srgbClr val="00FF00"/>
                        </a:highlight>
                      </a:endParaRPr>
                    </a:p>
                  </a:txBody>
                  <a:tcPr/>
                </a:tc>
                <a:tc>
                  <a:txBody>
                    <a:bodyPr/>
                    <a:lstStyle/>
                    <a:p>
                      <a:pPr lvl="0">
                        <a:buNone/>
                      </a:pPr>
                      <a:r>
                        <a:rPr lang="en-US"/>
                        <a:t>Replacing Equity office Hours, </a:t>
                      </a:r>
                    </a:p>
                    <a:p>
                      <a:pPr lvl="0">
                        <a:buNone/>
                      </a:pPr>
                      <a:endParaRPr lang="en-US"/>
                    </a:p>
                  </a:txBody>
                  <a:tcPr/>
                </a:tc>
                <a:tc>
                  <a:txBody>
                    <a:bodyPr/>
                    <a:lstStyle/>
                    <a:p>
                      <a:pPr lvl="0">
                        <a:buNone/>
                      </a:pPr>
                      <a:r>
                        <a:rPr lang="en-US" sz="1400" b="0" i="0" u="none" strike="noStrike" noProof="0">
                          <a:latin typeface="Arial"/>
                        </a:rPr>
                        <a:t>Retention and Promotion </a:t>
                      </a:r>
                    </a:p>
                  </a:txBody>
                  <a:tcPr/>
                </a:tc>
                <a:extLst>
                  <a:ext uri="{0D108BD9-81ED-4DB2-BD59-A6C34878D82A}">
                    <a16:rowId xmlns:a16="http://schemas.microsoft.com/office/drawing/2014/main" val="1445421392"/>
                  </a:ext>
                </a:extLst>
              </a:tr>
              <a:tr h="458317">
                <a:tc>
                  <a:txBody>
                    <a:bodyPr/>
                    <a:lstStyle/>
                    <a:p>
                      <a:pPr lvl="0">
                        <a:buNone/>
                      </a:pPr>
                      <a:r>
                        <a:rPr lang="en-US"/>
                        <a:t>Community Listening Sessions </a:t>
                      </a:r>
                    </a:p>
                  </a:txBody>
                  <a:tcPr/>
                </a:tc>
                <a:tc>
                  <a:txBody>
                    <a:bodyPr/>
                    <a:lstStyle/>
                    <a:p>
                      <a:pPr lvl="0">
                        <a:buNone/>
                      </a:pPr>
                      <a:r>
                        <a:rPr lang="en-US" sz="1400" b="0" i="0" u="none" strike="noStrike" cap="none" noProof="0">
                          <a:solidFill>
                            <a:schemeClr val="dk1"/>
                          </a:solidFill>
                          <a:latin typeface="+mn-lt"/>
                          <a:ea typeface="+mn-ea"/>
                          <a:cs typeface="+mn-cs"/>
                          <a:sym typeface="Arial"/>
                        </a:rPr>
                        <a:t>On Track</a:t>
                      </a:r>
                      <a:endParaRPr lang="en-US" sz="1400" b="0" i="0" u="none" strike="noStrike" cap="none">
                        <a:solidFill>
                          <a:schemeClr val="dk1"/>
                        </a:solidFill>
                        <a:latin typeface="+mn-lt"/>
                        <a:ea typeface="+mn-ea"/>
                        <a:cs typeface="+mn-cs"/>
                        <a:sym typeface="Arial"/>
                      </a:endParaRPr>
                    </a:p>
                  </a:txBody>
                  <a:tcPr/>
                </a:tc>
                <a:tc>
                  <a:txBody>
                    <a:bodyPr/>
                    <a:lstStyle/>
                    <a:p>
                      <a:pPr lvl="0">
                        <a:buNone/>
                      </a:pPr>
                      <a:r>
                        <a:rPr lang="en-US">
                          <a:highlight>
                            <a:srgbClr val="FFFF00"/>
                          </a:highlight>
                        </a:rPr>
                        <a:t>Third series with internal/external networks beginning in Fall 2023 being planned.</a:t>
                      </a:r>
                    </a:p>
                  </a:txBody>
                  <a:tcPr/>
                </a:tc>
                <a:tc>
                  <a:txBody>
                    <a:bodyPr/>
                    <a:lstStyle/>
                    <a:p>
                      <a:pPr lvl="0">
                        <a:buNone/>
                      </a:pPr>
                      <a:r>
                        <a:rPr lang="en-US" sz="1400" b="0" i="0" u="none" strike="noStrike" noProof="0"/>
                        <a:t>Diverse and Equitable Leadership</a:t>
                      </a:r>
                      <a:endParaRPr lang="en-US"/>
                    </a:p>
                  </a:txBody>
                  <a:tcPr/>
                </a:tc>
                <a:extLst>
                  <a:ext uri="{0D108BD9-81ED-4DB2-BD59-A6C34878D82A}">
                    <a16:rowId xmlns:a16="http://schemas.microsoft.com/office/drawing/2014/main" val="2900510632"/>
                  </a:ext>
                </a:extLst>
              </a:tr>
              <a:tr h="458317">
                <a:tc>
                  <a:txBody>
                    <a:bodyPr/>
                    <a:lstStyle/>
                    <a:p>
                      <a:pPr lvl="0">
                        <a:buNone/>
                      </a:pPr>
                      <a:r>
                        <a:rPr lang="en-US"/>
                        <a:t>Communications</a:t>
                      </a:r>
                    </a:p>
                  </a:txBody>
                  <a:tcPr/>
                </a:tc>
                <a:tc>
                  <a:txBody>
                    <a:bodyPr/>
                    <a:lstStyle/>
                    <a:p>
                      <a:pPr lvl="0">
                        <a:buNone/>
                      </a:pPr>
                      <a:r>
                        <a:rPr lang="en-US" sz="1400" b="0" i="0" u="none" strike="noStrike" cap="none" noProof="0">
                          <a:solidFill>
                            <a:schemeClr val="dk1"/>
                          </a:solidFill>
                          <a:latin typeface="+mn-lt"/>
                          <a:ea typeface="+mn-ea"/>
                          <a:cs typeface="+mn-cs"/>
                          <a:sym typeface="Arial"/>
                        </a:rPr>
                        <a:t>On Track</a:t>
                      </a:r>
                      <a:endParaRPr lang="en-US" sz="1400" b="0" i="0" u="none" strike="noStrike" cap="none">
                        <a:solidFill>
                          <a:schemeClr val="dk1"/>
                        </a:solidFill>
                        <a:latin typeface="+mn-lt"/>
                        <a:ea typeface="+mn-ea"/>
                        <a:cs typeface="+mn-cs"/>
                        <a:sym typeface="Arial"/>
                      </a:endParaRPr>
                    </a:p>
                  </a:txBody>
                  <a:tcPr/>
                </a:tc>
                <a:tc>
                  <a:txBody>
                    <a:bodyPr/>
                    <a:lstStyle/>
                    <a:p>
                      <a:pPr lvl="0">
                        <a:buNone/>
                      </a:pPr>
                      <a:r>
                        <a:rPr lang="en-US"/>
                        <a:t>Newsletter Ongoing(Started)</a:t>
                      </a:r>
                    </a:p>
                    <a:p>
                      <a:pPr lvl="0">
                        <a:buNone/>
                      </a:pPr>
                      <a:r>
                        <a:rPr lang="en-US" sz="1400" b="0" i="0" u="none" strike="noStrike" noProof="0">
                          <a:latin typeface="Arial"/>
                        </a:rPr>
                        <a:t>Updated DEI intranet page</a:t>
                      </a:r>
                      <a:endParaRPr lang="en-US" sz="1400" b="0" i="0" u="none" strike="noStrike" noProof="0">
                        <a:highlight>
                          <a:srgbClr val="00FF00"/>
                        </a:highlight>
                        <a:latin typeface="Arial"/>
                      </a:endParaRPr>
                    </a:p>
                  </a:txBody>
                  <a:tcPr/>
                </a:tc>
                <a:tc>
                  <a:txBody>
                    <a:bodyPr/>
                    <a:lstStyle/>
                    <a:p>
                      <a:pPr lvl="0">
                        <a:buNone/>
                      </a:pPr>
                      <a:r>
                        <a:rPr lang="en-US" sz="1400" b="0" i="0" u="none" strike="noStrike" noProof="0">
                          <a:latin typeface="Arial"/>
                        </a:rPr>
                        <a:t>Organizational Culture of Inclusion and Belonging </a:t>
                      </a:r>
                      <a:endParaRPr lang="en-US"/>
                    </a:p>
                  </a:txBody>
                  <a:tcPr/>
                </a:tc>
                <a:extLst>
                  <a:ext uri="{0D108BD9-81ED-4DB2-BD59-A6C34878D82A}">
                    <a16:rowId xmlns:a16="http://schemas.microsoft.com/office/drawing/2014/main" val="2451610689"/>
                  </a:ext>
                </a:extLst>
              </a:tr>
              <a:tr h="458317">
                <a:tc>
                  <a:txBody>
                    <a:bodyPr/>
                    <a:lstStyle/>
                    <a:p>
                      <a:pPr lvl="0">
                        <a:buNone/>
                      </a:pPr>
                      <a:r>
                        <a:rPr lang="en-US"/>
                        <a:t>Program Initiatives </a:t>
                      </a:r>
                    </a:p>
                  </a:txBody>
                  <a:tcPr/>
                </a:tc>
                <a:tc>
                  <a:txBody>
                    <a:bodyPr/>
                    <a:lstStyle/>
                    <a:p>
                      <a:pPr lvl="0">
                        <a:buNone/>
                      </a:pPr>
                      <a:r>
                        <a:rPr lang="en-US"/>
                        <a:t>On Track </a:t>
                      </a:r>
                    </a:p>
                  </a:txBody>
                  <a:tcPr/>
                </a:tc>
                <a:tc>
                  <a:txBody>
                    <a:bodyPr/>
                    <a:lstStyle/>
                    <a:p>
                      <a:pPr lvl="0">
                        <a:buNone/>
                      </a:pPr>
                      <a:r>
                        <a:rPr lang="en-US">
                          <a:highlight>
                            <a:srgbClr val="FFFF00"/>
                          </a:highlight>
                        </a:rPr>
                        <a:t>BIPOC Equity Fund – On Track </a:t>
                      </a:r>
                    </a:p>
                    <a:p>
                      <a:pPr lvl="0">
                        <a:buNone/>
                      </a:pPr>
                      <a:r>
                        <a:rPr lang="en-US">
                          <a:highlight>
                            <a:srgbClr val="FFFF00"/>
                          </a:highlight>
                        </a:rPr>
                        <a:t>End Trans Homelessness- </a:t>
                      </a:r>
                      <a:r>
                        <a:rPr lang="en-US" err="1">
                          <a:highlight>
                            <a:srgbClr val="FFFF00"/>
                          </a:highlight>
                        </a:rPr>
                        <a:t>OffTrack</a:t>
                      </a:r>
                      <a:endParaRPr lang="en-US">
                        <a:highlight>
                          <a:srgbClr val="FFFF00"/>
                        </a:highlight>
                      </a:endParaRPr>
                    </a:p>
                  </a:txBody>
                  <a:tcPr/>
                </a:tc>
                <a:tc>
                  <a:txBody>
                    <a:bodyPr/>
                    <a:lstStyle/>
                    <a:p>
                      <a:pPr lvl="0" algn="l">
                        <a:lnSpc>
                          <a:spcPct val="100000"/>
                        </a:lnSpc>
                        <a:spcBef>
                          <a:spcPts val="0"/>
                        </a:spcBef>
                        <a:spcAft>
                          <a:spcPts val="0"/>
                        </a:spcAft>
                        <a:buNone/>
                      </a:pPr>
                      <a:r>
                        <a:rPr lang="en-US" sz="1400" b="0" i="0" u="none" strike="noStrike" cap="none" noProof="0">
                          <a:solidFill>
                            <a:schemeClr val="dk1"/>
                          </a:solidFill>
                          <a:latin typeface="+mn-lt"/>
                          <a:ea typeface="+mn-ea"/>
                          <a:cs typeface="+mn-cs"/>
                          <a:sym typeface="Arial"/>
                        </a:rPr>
                        <a:t>Diverse and Equitable Leadership</a:t>
                      </a:r>
                    </a:p>
                    <a:p>
                      <a:pPr lvl="0">
                        <a:buNone/>
                      </a:pPr>
                      <a:endParaRPr lang="en-US" sz="1400" b="0" i="0" u="none" strike="noStrike" noProof="0">
                        <a:latin typeface="Arial"/>
                      </a:endParaRPr>
                    </a:p>
                  </a:txBody>
                  <a:tcPr/>
                </a:tc>
                <a:extLst>
                  <a:ext uri="{0D108BD9-81ED-4DB2-BD59-A6C34878D82A}">
                    <a16:rowId xmlns:a16="http://schemas.microsoft.com/office/drawing/2014/main" val="812053714"/>
                  </a:ext>
                </a:extLst>
              </a:tr>
            </a:tbl>
          </a:graphicData>
        </a:graphic>
      </p:graphicFrame>
    </p:spTree>
    <p:extLst>
      <p:ext uri="{BB962C8B-B14F-4D97-AF65-F5344CB8AC3E}">
        <p14:creationId xmlns:p14="http://schemas.microsoft.com/office/powerpoint/2010/main" val="1760185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5104D-4E61-6ED0-5FD2-3A40FA18F9E9}"/>
              </a:ext>
            </a:extLst>
          </p:cNvPr>
          <p:cNvSpPr>
            <a:spLocks noGrp="1"/>
          </p:cNvSpPr>
          <p:nvPr>
            <p:ph type="sldNum" sz="quarter" idx="12"/>
          </p:nvPr>
        </p:nvSpPr>
        <p:spPr/>
        <p:txBody>
          <a:bodyPr/>
          <a:lstStyle/>
          <a:p>
            <a:fld id="{14BA73CD-486B-4867-8F24-0C2CDC42528C}" type="slidenum">
              <a:rPr lang="en-US" smtClean="0"/>
              <a:pPr/>
              <a:t>3</a:t>
            </a:fld>
            <a:endParaRPr lang="en-US"/>
          </a:p>
        </p:txBody>
      </p:sp>
      <p:pic>
        <p:nvPicPr>
          <p:cNvPr id="7" name="Picture 6">
            <a:extLst>
              <a:ext uri="{FF2B5EF4-FFF2-40B4-BE49-F238E27FC236}">
                <a16:creationId xmlns:a16="http://schemas.microsoft.com/office/drawing/2014/main" id="{367952F0-FE91-26CD-AE86-22DAA7BABAC3}"/>
              </a:ext>
            </a:extLst>
          </p:cNvPr>
          <p:cNvPicPr>
            <a:picLocks noChangeAspect="1"/>
          </p:cNvPicPr>
          <p:nvPr/>
        </p:nvPicPr>
        <p:blipFill>
          <a:blip r:embed="rId2"/>
          <a:stretch>
            <a:fillRect/>
          </a:stretch>
        </p:blipFill>
        <p:spPr>
          <a:xfrm>
            <a:off x="657448" y="298176"/>
            <a:ext cx="10434082" cy="6004694"/>
          </a:xfrm>
          <a:prstGeom prst="rect">
            <a:avLst/>
          </a:prstGeom>
        </p:spPr>
      </p:pic>
    </p:spTree>
    <p:extLst>
      <p:ext uri="{BB962C8B-B14F-4D97-AF65-F5344CB8AC3E}">
        <p14:creationId xmlns:p14="http://schemas.microsoft.com/office/powerpoint/2010/main" val="1486287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5104D-4E61-6ED0-5FD2-3A40FA18F9E9}"/>
              </a:ext>
            </a:extLst>
          </p:cNvPr>
          <p:cNvSpPr>
            <a:spLocks noGrp="1"/>
          </p:cNvSpPr>
          <p:nvPr>
            <p:ph type="sldNum" sz="quarter" idx="12"/>
          </p:nvPr>
        </p:nvSpPr>
        <p:spPr/>
        <p:txBody>
          <a:bodyPr/>
          <a:lstStyle/>
          <a:p>
            <a:fld id="{14BA73CD-486B-4867-8F24-0C2CDC42528C}" type="slidenum">
              <a:rPr lang="en-US" smtClean="0"/>
              <a:pPr/>
              <a:t>4</a:t>
            </a:fld>
            <a:endParaRPr lang="en-US"/>
          </a:p>
        </p:txBody>
      </p:sp>
      <p:pic>
        <p:nvPicPr>
          <p:cNvPr id="5" name="Picture 4">
            <a:extLst>
              <a:ext uri="{FF2B5EF4-FFF2-40B4-BE49-F238E27FC236}">
                <a16:creationId xmlns:a16="http://schemas.microsoft.com/office/drawing/2014/main" id="{8EF90789-765B-A6DE-0B44-C9FF0EECAE92}"/>
              </a:ext>
            </a:extLst>
          </p:cNvPr>
          <p:cNvPicPr>
            <a:picLocks noChangeAspect="1"/>
          </p:cNvPicPr>
          <p:nvPr/>
        </p:nvPicPr>
        <p:blipFill>
          <a:blip r:embed="rId2"/>
          <a:stretch>
            <a:fillRect/>
          </a:stretch>
        </p:blipFill>
        <p:spPr>
          <a:xfrm>
            <a:off x="772633" y="231125"/>
            <a:ext cx="10079664" cy="6050191"/>
          </a:xfrm>
          <a:prstGeom prst="rect">
            <a:avLst/>
          </a:prstGeom>
        </p:spPr>
      </p:pic>
    </p:spTree>
    <p:extLst>
      <p:ext uri="{BB962C8B-B14F-4D97-AF65-F5344CB8AC3E}">
        <p14:creationId xmlns:p14="http://schemas.microsoft.com/office/powerpoint/2010/main" val="472459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5104D-4E61-6ED0-5FD2-3A40FA18F9E9}"/>
              </a:ext>
            </a:extLst>
          </p:cNvPr>
          <p:cNvSpPr>
            <a:spLocks noGrp="1"/>
          </p:cNvSpPr>
          <p:nvPr>
            <p:ph type="sldNum" sz="quarter" idx="12"/>
          </p:nvPr>
        </p:nvSpPr>
        <p:spPr/>
        <p:txBody>
          <a:bodyPr/>
          <a:lstStyle/>
          <a:p>
            <a:fld id="{14BA73CD-486B-4867-8F24-0C2CDC42528C}" type="slidenum">
              <a:rPr lang="en-US" smtClean="0"/>
              <a:pPr/>
              <a:t>5</a:t>
            </a:fld>
            <a:endParaRPr lang="en-US"/>
          </a:p>
        </p:txBody>
      </p:sp>
      <p:pic>
        <p:nvPicPr>
          <p:cNvPr id="2" name="Picture 1">
            <a:extLst>
              <a:ext uri="{FF2B5EF4-FFF2-40B4-BE49-F238E27FC236}">
                <a16:creationId xmlns:a16="http://schemas.microsoft.com/office/drawing/2014/main" id="{817047D0-B24B-C632-FAE7-E7E5A17BD902}"/>
              </a:ext>
            </a:extLst>
          </p:cNvPr>
          <p:cNvPicPr>
            <a:picLocks noChangeAspect="1"/>
          </p:cNvPicPr>
          <p:nvPr/>
        </p:nvPicPr>
        <p:blipFill>
          <a:blip r:embed="rId2"/>
          <a:stretch>
            <a:fillRect/>
          </a:stretch>
        </p:blipFill>
        <p:spPr>
          <a:xfrm>
            <a:off x="861238" y="520876"/>
            <a:ext cx="10487245" cy="5816247"/>
          </a:xfrm>
          <a:prstGeom prst="rect">
            <a:avLst/>
          </a:prstGeom>
        </p:spPr>
      </p:pic>
    </p:spTree>
    <p:extLst>
      <p:ext uri="{BB962C8B-B14F-4D97-AF65-F5344CB8AC3E}">
        <p14:creationId xmlns:p14="http://schemas.microsoft.com/office/powerpoint/2010/main" val="1636526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C0F8F-3F3F-B87F-A9A7-F64C041A7924}"/>
              </a:ext>
            </a:extLst>
          </p:cNvPr>
          <p:cNvSpPr>
            <a:spLocks noGrp="1"/>
          </p:cNvSpPr>
          <p:nvPr>
            <p:ph type="title"/>
          </p:nvPr>
        </p:nvSpPr>
        <p:spPr/>
        <p:txBody>
          <a:bodyPr/>
          <a:lstStyle/>
          <a:p>
            <a:r>
              <a:rPr lang="en-US" b="1" dirty="0">
                <a:solidFill>
                  <a:srgbClr val="4CA2D4"/>
                </a:solidFill>
                <a:latin typeface="Calibri"/>
                <a:cs typeface="Calibri"/>
              </a:rPr>
              <a:t>Why Equity Matters </a:t>
            </a:r>
            <a:endParaRPr lang="en-US">
              <a:solidFill>
                <a:srgbClr val="4CA2D4"/>
              </a:solidFill>
            </a:endParaRPr>
          </a:p>
        </p:txBody>
      </p:sp>
      <p:sp>
        <p:nvSpPr>
          <p:cNvPr id="4" name="Text Placeholder 3">
            <a:extLst>
              <a:ext uri="{FF2B5EF4-FFF2-40B4-BE49-F238E27FC236}">
                <a16:creationId xmlns:a16="http://schemas.microsoft.com/office/drawing/2014/main" id="{0043D56F-416D-BB2A-13F4-8382B87A2B65}"/>
              </a:ext>
            </a:extLst>
          </p:cNvPr>
          <p:cNvSpPr>
            <a:spLocks noGrp="1"/>
          </p:cNvSpPr>
          <p:nvPr>
            <p:ph sz="half" idx="2"/>
          </p:nvPr>
        </p:nvSpPr>
        <p:spPr/>
        <p:txBody>
          <a:bodyPr vert="horz" lIns="91440" tIns="45720" rIns="91440" bIns="45720" rtlCol="0" anchor="t">
            <a:normAutofit fontScale="70000" lnSpcReduction="20000"/>
          </a:bodyPr>
          <a:lstStyle/>
          <a:p>
            <a:r>
              <a:rPr lang="en-US" dirty="0"/>
              <a:t>BIPOC (Black, Indigenous, People of Color) populations are overrepresented in the homeless population.</a:t>
            </a:r>
          </a:p>
          <a:p>
            <a:endParaRPr lang="en-US"/>
          </a:p>
          <a:p>
            <a:r>
              <a:rPr lang="en-US" dirty="0"/>
              <a:t>The US Census estimates non-Hispanic White and Asian populations make up 75% of the population of San Francisco.</a:t>
            </a:r>
            <a:endParaRPr lang="en-US" dirty="0">
              <a:cs typeface="Calibri"/>
            </a:endParaRPr>
          </a:p>
          <a:p>
            <a:endParaRPr lang="en-US"/>
          </a:p>
          <a:p>
            <a:r>
              <a:rPr lang="en-US" dirty="0"/>
              <a:t>Data from the Coordinated Entry system shows White and Asian populations make up 32.1% of enrollments into our Homeless Response System.</a:t>
            </a:r>
            <a:endParaRPr lang="en-US" dirty="0">
              <a:cs typeface="Calibri"/>
            </a:endParaRPr>
          </a:p>
          <a:p>
            <a:endParaRPr lang="en-US"/>
          </a:p>
          <a:p>
            <a:r>
              <a:rPr lang="en-US" dirty="0"/>
              <a:t>BIPOC populations make up nearly 68% of the HRS while accounting for under 25% of San Francisco’s total population.</a:t>
            </a:r>
            <a:endParaRPr lang="en-US" dirty="0">
              <a:cs typeface="Calibri"/>
            </a:endParaRPr>
          </a:p>
        </p:txBody>
      </p:sp>
      <p:sp>
        <p:nvSpPr>
          <p:cNvPr id="6" name="TextBox 5">
            <a:extLst>
              <a:ext uri="{FF2B5EF4-FFF2-40B4-BE49-F238E27FC236}">
                <a16:creationId xmlns:a16="http://schemas.microsoft.com/office/drawing/2014/main" id="{7F960432-D74A-9ABC-3632-17719B9255DD}"/>
              </a:ext>
            </a:extLst>
          </p:cNvPr>
          <p:cNvSpPr txBox="1"/>
          <p:nvPr/>
        </p:nvSpPr>
        <p:spPr>
          <a:xfrm>
            <a:off x="839787" y="6200130"/>
            <a:ext cx="10817167" cy="307777"/>
          </a:xfrm>
          <a:prstGeom prst="rect">
            <a:avLst/>
          </a:prstGeom>
          <a:noFill/>
        </p:spPr>
        <p:txBody>
          <a:bodyPr wrap="square" lIns="91440" tIns="45720" rIns="91440" bIns="45720" rtlCol="0" anchor="t">
            <a:spAutoFit/>
          </a:bodyPr>
          <a:lstStyle/>
          <a:p>
            <a:r>
              <a:rPr lang="fr-FR" sz="700" dirty="0"/>
              <a:t>San Francisco Population Source: </a:t>
            </a:r>
            <a:r>
              <a:rPr lang="fr-FR" sz="700" dirty="0">
                <a:hlinkClick r:id="rId3"/>
              </a:rPr>
              <a:t>https://www.census.gov/quickfacts/fact/table/sanfranciscocountycalifornia/PST045222#qf-headnote-b</a:t>
            </a:r>
            <a:endParaRPr lang="fr-FR" sz="700" dirty="0">
              <a:cs typeface="Calibri"/>
            </a:endParaRPr>
          </a:p>
          <a:p>
            <a:r>
              <a:rPr lang="en-US" sz="700" dirty="0"/>
              <a:t>Coordinated</a:t>
            </a:r>
            <a:r>
              <a:rPr lang="fr-FR" sz="700" dirty="0"/>
              <a:t> Entry Source: </a:t>
            </a:r>
            <a:r>
              <a:rPr lang="fr-FR" sz="700" dirty="0">
                <a:ea typeface="+mn-lt"/>
                <a:cs typeface="+mn-lt"/>
                <a:hlinkClick r:id="rId4"/>
              </a:rPr>
              <a:t>https://hsh.sfgov.org/about/research-and-reports/hrs-data/coordinated-entry-demographics/</a:t>
            </a:r>
          </a:p>
        </p:txBody>
      </p:sp>
      <p:graphicFrame>
        <p:nvGraphicFramePr>
          <p:cNvPr id="11" name="Content Placeholder 10">
            <a:extLst>
              <a:ext uri="{FF2B5EF4-FFF2-40B4-BE49-F238E27FC236}">
                <a16:creationId xmlns:a16="http://schemas.microsoft.com/office/drawing/2014/main" id="{4FD68AB2-423B-EB16-9065-22124A79C9B1}"/>
              </a:ext>
            </a:extLst>
          </p:cNvPr>
          <p:cNvGraphicFramePr>
            <a:graphicFrameLocks noGrp="1"/>
          </p:cNvGraphicFramePr>
          <p:nvPr>
            <p:ph sz="half" idx="1"/>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54798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490EA1-6FEA-EC54-2297-441B9ECF5E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14BA73CD-486B-4867-8F24-0C2CDC42528C}" type="slidenum">
              <a:rPr kumimoji="0" lang="en-US" sz="1400" b="1" i="0" u="none" strike="noStrike" kern="0" cap="none" spc="0" normalizeH="0" baseline="0" noProof="0" smtClean="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1" i="0" u="none" strike="noStrike" kern="0" cap="none" spc="0" normalizeH="0" baseline="0" noProof="0">
              <a:ln>
                <a:noFill/>
              </a:ln>
              <a:solidFill>
                <a:srgbClr val="FFFFFF"/>
              </a:solidFill>
              <a:effectLst/>
              <a:uLnTx/>
              <a:uFillTx/>
              <a:latin typeface="Arial"/>
              <a:cs typeface="Arial"/>
              <a:sym typeface="Arial"/>
            </a:endParaRPr>
          </a:p>
        </p:txBody>
      </p:sp>
      <p:sp>
        <p:nvSpPr>
          <p:cNvPr id="8" name="Title 1">
            <a:extLst>
              <a:ext uri="{FF2B5EF4-FFF2-40B4-BE49-F238E27FC236}">
                <a16:creationId xmlns:a16="http://schemas.microsoft.com/office/drawing/2014/main" id="{2245E7CA-4617-404B-B52D-B4C86E083F19}"/>
              </a:ext>
            </a:extLst>
          </p:cNvPr>
          <p:cNvSpPr txBox="1">
            <a:spLocks/>
          </p:cNvSpPr>
          <p:nvPr/>
        </p:nvSpPr>
        <p:spPr>
          <a:xfrm>
            <a:off x="159798" y="-125535"/>
            <a:ext cx="1187240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ts val="0"/>
              </a:spcBef>
              <a:spcAft>
                <a:spcPts val="0"/>
              </a:spcAft>
              <a:buClr>
                <a:srgbClr val="56944F"/>
              </a:buClr>
              <a:buSzPts val="4400"/>
              <a:buFont typeface="Arial"/>
              <a:buNone/>
              <a:tabLst/>
              <a:defRPr/>
            </a:pPr>
            <a:r>
              <a:rPr kumimoji="0" lang="en-US" sz="4400" b="1" i="0" u="none" strike="noStrike" kern="1200" cap="none" spc="0" normalizeH="0" baseline="0" noProof="0">
                <a:ln>
                  <a:noFill/>
                </a:ln>
                <a:solidFill>
                  <a:srgbClr val="56944F"/>
                </a:solidFill>
                <a:effectLst/>
                <a:uLnTx/>
                <a:uFillTx/>
                <a:latin typeface="Calibri"/>
                <a:ea typeface="+mj-ea"/>
                <a:cs typeface="Calibri"/>
                <a:sym typeface="Arial"/>
              </a:rPr>
              <a:t>Strategic Plan System Goals: HOMEBYTHEBAY</a:t>
            </a:r>
          </a:p>
        </p:txBody>
      </p:sp>
      <p:pic>
        <p:nvPicPr>
          <p:cNvPr id="6" name="Picture 5">
            <a:extLst>
              <a:ext uri="{FF2B5EF4-FFF2-40B4-BE49-F238E27FC236}">
                <a16:creationId xmlns:a16="http://schemas.microsoft.com/office/drawing/2014/main" id="{A78D1C15-FEB8-F1A8-24C8-CABABDC0DC2B}"/>
              </a:ext>
            </a:extLst>
          </p:cNvPr>
          <p:cNvPicPr>
            <a:picLocks noChangeAspect="1"/>
          </p:cNvPicPr>
          <p:nvPr/>
        </p:nvPicPr>
        <p:blipFill>
          <a:blip r:embed="rId3"/>
          <a:stretch>
            <a:fillRect/>
          </a:stretch>
        </p:blipFill>
        <p:spPr>
          <a:xfrm>
            <a:off x="159798" y="797582"/>
            <a:ext cx="7794593" cy="1108995"/>
          </a:xfrm>
          <a:prstGeom prst="rect">
            <a:avLst/>
          </a:prstGeom>
        </p:spPr>
      </p:pic>
      <p:pic>
        <p:nvPicPr>
          <p:cNvPr id="11" name="Picture 10">
            <a:extLst>
              <a:ext uri="{FF2B5EF4-FFF2-40B4-BE49-F238E27FC236}">
                <a16:creationId xmlns:a16="http://schemas.microsoft.com/office/drawing/2014/main" id="{BDF73FF0-4089-8378-57D3-B3584270CA67}"/>
              </a:ext>
            </a:extLst>
          </p:cNvPr>
          <p:cNvPicPr>
            <a:picLocks noChangeAspect="1"/>
          </p:cNvPicPr>
          <p:nvPr/>
        </p:nvPicPr>
        <p:blipFill>
          <a:blip r:embed="rId4"/>
          <a:stretch>
            <a:fillRect/>
          </a:stretch>
        </p:blipFill>
        <p:spPr>
          <a:xfrm>
            <a:off x="3595345" y="1860019"/>
            <a:ext cx="7199901" cy="1199008"/>
          </a:xfrm>
          <a:prstGeom prst="rect">
            <a:avLst/>
          </a:prstGeom>
        </p:spPr>
      </p:pic>
      <p:pic>
        <p:nvPicPr>
          <p:cNvPr id="12" name="Picture 11">
            <a:extLst>
              <a:ext uri="{FF2B5EF4-FFF2-40B4-BE49-F238E27FC236}">
                <a16:creationId xmlns:a16="http://schemas.microsoft.com/office/drawing/2014/main" id="{3F56163D-E3A9-EEFE-53DC-465070A0E981}"/>
              </a:ext>
            </a:extLst>
          </p:cNvPr>
          <p:cNvPicPr>
            <a:picLocks noChangeAspect="1"/>
          </p:cNvPicPr>
          <p:nvPr/>
        </p:nvPicPr>
        <p:blipFill>
          <a:blip r:embed="rId5"/>
          <a:stretch>
            <a:fillRect/>
          </a:stretch>
        </p:blipFill>
        <p:spPr>
          <a:xfrm>
            <a:off x="59184" y="2969988"/>
            <a:ext cx="9277165" cy="1148664"/>
          </a:xfrm>
          <a:prstGeom prst="rect">
            <a:avLst/>
          </a:prstGeom>
        </p:spPr>
      </p:pic>
      <p:pic>
        <p:nvPicPr>
          <p:cNvPr id="13" name="Picture 12">
            <a:extLst>
              <a:ext uri="{FF2B5EF4-FFF2-40B4-BE49-F238E27FC236}">
                <a16:creationId xmlns:a16="http://schemas.microsoft.com/office/drawing/2014/main" id="{2AAC6B9E-D746-E2B3-BCCB-33B7C3D5170B}"/>
              </a:ext>
            </a:extLst>
          </p:cNvPr>
          <p:cNvPicPr>
            <a:picLocks noChangeAspect="1"/>
          </p:cNvPicPr>
          <p:nvPr/>
        </p:nvPicPr>
        <p:blipFill>
          <a:blip r:embed="rId6"/>
          <a:stretch>
            <a:fillRect/>
          </a:stretch>
        </p:blipFill>
        <p:spPr>
          <a:xfrm>
            <a:off x="5433874" y="4049923"/>
            <a:ext cx="6515469" cy="1119635"/>
          </a:xfrm>
          <a:prstGeom prst="rect">
            <a:avLst/>
          </a:prstGeom>
        </p:spPr>
      </p:pic>
      <p:pic>
        <p:nvPicPr>
          <p:cNvPr id="14" name="Picture 13">
            <a:extLst>
              <a:ext uri="{FF2B5EF4-FFF2-40B4-BE49-F238E27FC236}">
                <a16:creationId xmlns:a16="http://schemas.microsoft.com/office/drawing/2014/main" id="{7C306642-0E83-D4BB-51C1-1B0D5B13C37F}"/>
              </a:ext>
            </a:extLst>
          </p:cNvPr>
          <p:cNvPicPr>
            <a:picLocks noChangeAspect="1"/>
          </p:cNvPicPr>
          <p:nvPr/>
        </p:nvPicPr>
        <p:blipFill>
          <a:blip r:embed="rId7"/>
          <a:stretch>
            <a:fillRect/>
          </a:stretch>
        </p:blipFill>
        <p:spPr>
          <a:xfrm>
            <a:off x="159798" y="5124878"/>
            <a:ext cx="5622525" cy="1008138"/>
          </a:xfrm>
          <a:prstGeom prst="rect">
            <a:avLst/>
          </a:prstGeom>
        </p:spPr>
      </p:pic>
    </p:spTree>
    <p:extLst>
      <p:ext uri="{BB962C8B-B14F-4D97-AF65-F5344CB8AC3E}">
        <p14:creationId xmlns:p14="http://schemas.microsoft.com/office/powerpoint/2010/main" val="341860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AE9CE3-F7FF-77AC-24F9-9204AEF00AC3}"/>
              </a:ext>
            </a:extLst>
          </p:cNvPr>
          <p:cNvPicPr>
            <a:picLocks noChangeAspect="1"/>
          </p:cNvPicPr>
          <p:nvPr/>
        </p:nvPicPr>
        <p:blipFill>
          <a:blip r:embed="rId3"/>
          <a:stretch>
            <a:fillRect/>
          </a:stretch>
        </p:blipFill>
        <p:spPr>
          <a:xfrm>
            <a:off x="675168" y="287933"/>
            <a:ext cx="10806222" cy="6264414"/>
          </a:xfrm>
          <a:prstGeom prst="rect">
            <a:avLst/>
          </a:prstGeom>
        </p:spPr>
      </p:pic>
      <p:sp>
        <p:nvSpPr>
          <p:cNvPr id="3" name="Rectangle: Rounded Corners 2">
            <a:extLst>
              <a:ext uri="{FF2B5EF4-FFF2-40B4-BE49-F238E27FC236}">
                <a16:creationId xmlns:a16="http://schemas.microsoft.com/office/drawing/2014/main" id="{FE50BFD5-01EA-7386-E8BD-8336D32F2779}"/>
              </a:ext>
            </a:extLst>
          </p:cNvPr>
          <p:cNvSpPr/>
          <p:nvPr/>
        </p:nvSpPr>
        <p:spPr>
          <a:xfrm>
            <a:off x="518337" y="1411471"/>
            <a:ext cx="9498418" cy="1063255"/>
          </a:xfrm>
          <a:prstGeom prst="round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590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3">
            <a:extLst>
              <a:ext uri="{FF2B5EF4-FFF2-40B4-BE49-F238E27FC236}">
                <a16:creationId xmlns:a16="http://schemas.microsoft.com/office/drawing/2014/main" id="{CF7E5D81-FE88-0BA1-3426-FCCE025E07FF}"/>
              </a:ext>
            </a:extLst>
          </p:cNvPr>
          <p:cNvGraphicFramePr>
            <a:graphicFrameLocks noGrp="1"/>
          </p:cNvGraphicFramePr>
          <p:nvPr>
            <p:ph idx="1"/>
            <p:extLst>
              <p:ext uri="{D42A27DB-BD31-4B8C-83A1-F6EECF244321}">
                <p14:modId xmlns:p14="http://schemas.microsoft.com/office/powerpoint/2010/main" val="2015730220"/>
              </p:ext>
            </p:extLst>
          </p:nvPr>
        </p:nvGraphicFramePr>
        <p:xfrm>
          <a:off x="548413" y="813613"/>
          <a:ext cx="11392768" cy="4902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F9594ED-3484-0EE3-2EC0-E048469F2FB5}"/>
              </a:ext>
            </a:extLst>
          </p:cNvPr>
          <p:cNvSpPr>
            <a:spLocks noGrp="1"/>
          </p:cNvSpPr>
          <p:nvPr>
            <p:ph type="sldNum" sz="quarter" idx="12"/>
          </p:nvPr>
        </p:nvSpPr>
        <p:spPr/>
        <p:txBody>
          <a:bodyPr/>
          <a:lstStyle/>
          <a:p>
            <a:fld id="{14BA73CD-486B-4867-8F24-0C2CDC42528C}" type="slidenum">
              <a:rPr lang="en-US" smtClean="0"/>
              <a:pPr/>
              <a:t>9</a:t>
            </a:fld>
            <a:endParaRPr lang="en-US"/>
          </a:p>
        </p:txBody>
      </p:sp>
      <p:sp>
        <p:nvSpPr>
          <p:cNvPr id="6" name="Google Shape;129;p23">
            <a:extLst>
              <a:ext uri="{FF2B5EF4-FFF2-40B4-BE49-F238E27FC236}">
                <a16:creationId xmlns:a16="http://schemas.microsoft.com/office/drawing/2014/main" id="{4EC7019D-9CE1-4699-E953-92070EA27488}"/>
              </a:ext>
            </a:extLst>
          </p:cNvPr>
          <p:cNvSpPr txBox="1">
            <a:spLocks/>
          </p:cNvSpPr>
          <p:nvPr/>
        </p:nvSpPr>
        <p:spPr>
          <a:xfrm>
            <a:off x="551354" y="239199"/>
            <a:ext cx="10949233" cy="8472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pPr>
              <a:buSzPts val="990"/>
            </a:pPr>
            <a:r>
              <a:rPr lang="en-US" sz="2600" b="0">
                <a:cs typeface="Calibri"/>
              </a:rPr>
              <a:t>Focus Areas for FY 23-24</a:t>
            </a:r>
          </a:p>
        </p:txBody>
      </p:sp>
      <p:pic>
        <p:nvPicPr>
          <p:cNvPr id="96" name="Graphic 96" descr="Hourglass Finished with solid fill">
            <a:extLst>
              <a:ext uri="{FF2B5EF4-FFF2-40B4-BE49-F238E27FC236}">
                <a16:creationId xmlns:a16="http://schemas.microsoft.com/office/drawing/2014/main" id="{FB710A4C-D50C-57C8-4E24-F47097ABA1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93973" y="1001486"/>
            <a:ext cx="489857" cy="489857"/>
          </a:xfrm>
          <a:prstGeom prst="rect">
            <a:avLst/>
          </a:prstGeom>
        </p:spPr>
      </p:pic>
    </p:spTree>
    <p:extLst>
      <p:ext uri="{BB962C8B-B14F-4D97-AF65-F5344CB8AC3E}">
        <p14:creationId xmlns:p14="http://schemas.microsoft.com/office/powerpoint/2010/main" val="66243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SH Slide Deck Theme">
  <a:themeElements>
    <a:clrScheme name="HSH Color Scheme">
      <a:dk1>
        <a:srgbClr val="000000"/>
      </a:dk1>
      <a:lt1>
        <a:srgbClr val="FFFFFF"/>
      </a:lt1>
      <a:dk2>
        <a:srgbClr val="FFFFFF"/>
      </a:dk2>
      <a:lt2>
        <a:srgbClr val="FFFFFF"/>
      </a:lt2>
      <a:accent1>
        <a:srgbClr val="56944F"/>
      </a:accent1>
      <a:accent2>
        <a:srgbClr val="E2EFD9"/>
      </a:accent2>
      <a:accent3>
        <a:srgbClr val="DBDBDB"/>
      </a:accent3>
      <a:accent4>
        <a:srgbClr val="FFF9EA"/>
      </a:accent4>
      <a:accent5>
        <a:srgbClr val="FFFFFF"/>
      </a:accent5>
      <a:accent6>
        <a:srgbClr val="FFFFFF"/>
      </a:accent6>
      <a:hlink>
        <a:srgbClr val="0070C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SH Slide Deck Theme">
  <a:themeElements>
    <a:clrScheme name="HSH Color Scheme">
      <a:dk1>
        <a:srgbClr val="000000"/>
      </a:dk1>
      <a:lt1>
        <a:srgbClr val="FFFFFF"/>
      </a:lt1>
      <a:dk2>
        <a:srgbClr val="FFFFFF"/>
      </a:dk2>
      <a:lt2>
        <a:srgbClr val="FFFFFF"/>
      </a:lt2>
      <a:accent1>
        <a:srgbClr val="56944F"/>
      </a:accent1>
      <a:accent2>
        <a:srgbClr val="E2EFD9"/>
      </a:accent2>
      <a:accent3>
        <a:srgbClr val="DBDBDB"/>
      </a:accent3>
      <a:accent4>
        <a:srgbClr val="FFF9EA"/>
      </a:accent4>
      <a:accent5>
        <a:srgbClr val="FFFFFF"/>
      </a:accent5>
      <a:accent6>
        <a:srgbClr val="FFFFFF"/>
      </a:accent6>
      <a:hlink>
        <a:srgbClr val="0070C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HSH Slide Deck Theme">
  <a:themeElements>
    <a:clrScheme name="HSH Color Scheme">
      <a:dk1>
        <a:srgbClr val="000000"/>
      </a:dk1>
      <a:lt1>
        <a:srgbClr val="FFFFFF"/>
      </a:lt1>
      <a:dk2>
        <a:srgbClr val="FFFFFF"/>
      </a:dk2>
      <a:lt2>
        <a:srgbClr val="FFFFFF"/>
      </a:lt2>
      <a:accent1>
        <a:srgbClr val="56944F"/>
      </a:accent1>
      <a:accent2>
        <a:srgbClr val="E2EFD9"/>
      </a:accent2>
      <a:accent3>
        <a:srgbClr val="DBDBDB"/>
      </a:accent3>
      <a:accent4>
        <a:srgbClr val="FFF9EA"/>
      </a:accent4>
      <a:accent5>
        <a:srgbClr val="FFFFFF"/>
      </a:accent5>
      <a:accent6>
        <a:srgbClr val="FFFFFF"/>
      </a:accent6>
      <a:hlink>
        <a:srgbClr val="0070C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SH Slide Deck Theme">
  <a:themeElements>
    <a:clrScheme name="HSH Color Scheme">
      <a:dk1>
        <a:srgbClr val="000000"/>
      </a:dk1>
      <a:lt1>
        <a:srgbClr val="FFFFFF"/>
      </a:lt1>
      <a:dk2>
        <a:srgbClr val="FFFFFF"/>
      </a:dk2>
      <a:lt2>
        <a:srgbClr val="FFFFFF"/>
      </a:lt2>
      <a:accent1>
        <a:srgbClr val="56944F"/>
      </a:accent1>
      <a:accent2>
        <a:srgbClr val="E2EFD9"/>
      </a:accent2>
      <a:accent3>
        <a:srgbClr val="DBDBDB"/>
      </a:accent3>
      <a:accent4>
        <a:srgbClr val="FFF9EA"/>
      </a:accent4>
      <a:accent5>
        <a:srgbClr val="FFFFFF"/>
      </a:accent5>
      <a:accent6>
        <a:srgbClr val="FFFFFF"/>
      </a:accent6>
      <a:hlink>
        <a:srgbClr val="0070C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SH Slide Deck Theme">
  <a:themeElements>
    <a:clrScheme name="HSH Color Scheme">
      <a:dk1>
        <a:srgbClr val="000000"/>
      </a:dk1>
      <a:lt1>
        <a:srgbClr val="FFFFFF"/>
      </a:lt1>
      <a:dk2>
        <a:srgbClr val="FFFFFF"/>
      </a:dk2>
      <a:lt2>
        <a:srgbClr val="FFFFFF"/>
      </a:lt2>
      <a:accent1>
        <a:srgbClr val="56944F"/>
      </a:accent1>
      <a:accent2>
        <a:srgbClr val="E2EFD9"/>
      </a:accent2>
      <a:accent3>
        <a:srgbClr val="DBDBDB"/>
      </a:accent3>
      <a:accent4>
        <a:srgbClr val="FFF9EA"/>
      </a:accent4>
      <a:accent5>
        <a:srgbClr val="FFFFFF"/>
      </a:accent5>
      <a:accent6>
        <a:srgbClr val="FFFFFF"/>
      </a:accent6>
      <a:hlink>
        <a:srgbClr val="0070C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HSH Slide Deck Theme">
  <a:themeElements>
    <a:clrScheme name="HSH Color Scheme">
      <a:dk1>
        <a:srgbClr val="000000"/>
      </a:dk1>
      <a:lt1>
        <a:srgbClr val="FFFFFF"/>
      </a:lt1>
      <a:dk2>
        <a:srgbClr val="FFFFFF"/>
      </a:dk2>
      <a:lt2>
        <a:srgbClr val="FFFFFF"/>
      </a:lt2>
      <a:accent1>
        <a:srgbClr val="56944F"/>
      </a:accent1>
      <a:accent2>
        <a:srgbClr val="E2EFD9"/>
      </a:accent2>
      <a:accent3>
        <a:srgbClr val="DBDBDB"/>
      </a:accent3>
      <a:accent4>
        <a:srgbClr val="FFF9EA"/>
      </a:accent4>
      <a:accent5>
        <a:srgbClr val="FFFFFF"/>
      </a:accent5>
      <a:accent6>
        <a:srgbClr val="FFFFFF"/>
      </a:accent6>
      <a:hlink>
        <a:srgbClr val="0070C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SH Color Scheme">
    <a:dk1>
      <a:srgbClr val="000000"/>
    </a:dk1>
    <a:lt1>
      <a:srgbClr val="FFFFFF"/>
    </a:lt1>
    <a:dk2>
      <a:srgbClr val="FFFFFF"/>
    </a:dk2>
    <a:lt2>
      <a:srgbClr val="FFFFFF"/>
    </a:lt2>
    <a:accent1>
      <a:srgbClr val="56944F"/>
    </a:accent1>
    <a:accent2>
      <a:srgbClr val="E2EFD9"/>
    </a:accent2>
    <a:accent3>
      <a:srgbClr val="DBDBDB"/>
    </a:accent3>
    <a:accent4>
      <a:srgbClr val="FFF9EA"/>
    </a:accent4>
    <a:accent5>
      <a:srgbClr val="FFFFFF"/>
    </a:accent5>
    <a:accent6>
      <a:srgbClr val="FFFFFF"/>
    </a:accent6>
    <a:hlink>
      <a:srgbClr val="0070C0"/>
    </a:hlink>
    <a:folHlink>
      <a:srgbClr val="954F72"/>
    </a:folHlink>
  </a:clrScheme>
</a:themeOverride>
</file>

<file path=ppt/theme/themeOverride2.xml><?xml version="1.0" encoding="utf-8"?>
<a:themeOverride xmlns:a="http://schemas.openxmlformats.org/drawingml/2006/main">
  <a:clrScheme name="HSH Color Scheme">
    <a:dk1>
      <a:srgbClr val="000000"/>
    </a:dk1>
    <a:lt1>
      <a:srgbClr val="FFFFFF"/>
    </a:lt1>
    <a:dk2>
      <a:srgbClr val="FFFFFF"/>
    </a:dk2>
    <a:lt2>
      <a:srgbClr val="FFFFFF"/>
    </a:lt2>
    <a:accent1>
      <a:srgbClr val="56944F"/>
    </a:accent1>
    <a:accent2>
      <a:srgbClr val="E2EFD9"/>
    </a:accent2>
    <a:accent3>
      <a:srgbClr val="DBDBDB"/>
    </a:accent3>
    <a:accent4>
      <a:srgbClr val="FFF9EA"/>
    </a:accent4>
    <a:accent5>
      <a:srgbClr val="FFFFFF"/>
    </a:accent5>
    <a:accent6>
      <a:srgbClr val="FFFFFF"/>
    </a:accent6>
    <a:hlink>
      <a:srgbClr val="0070C0"/>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d94cdcb-dc67-44d6-a00d-b72ba67e01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D134626DBA1C4F8DB924A946B61607" ma:contentTypeVersion="12" ma:contentTypeDescription="Create a new document." ma:contentTypeScope="" ma:versionID="457d67f1ca56042b27d23b22bd4a936a">
  <xsd:schema xmlns:xsd="http://www.w3.org/2001/XMLSchema" xmlns:xs="http://www.w3.org/2001/XMLSchema" xmlns:p="http://schemas.microsoft.com/office/2006/metadata/properties" xmlns:ns3="fd94cdcb-dc67-44d6-a00d-b72ba67e0120" xmlns:ns4="76bb5097-98e5-4198-a600-d0f785a90c74" targetNamespace="http://schemas.microsoft.com/office/2006/metadata/properties" ma:root="true" ma:fieldsID="702b7aa28e17a5fd964c4eaada8b36aa" ns3:_="" ns4:_="">
    <xsd:import namespace="fd94cdcb-dc67-44d6-a00d-b72ba67e0120"/>
    <xsd:import namespace="76bb5097-98e5-4198-a600-d0f785a90c74"/>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4cdcb-dc67-44d6-a00d-b72ba67e0120"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bb5097-98e5-4198-a600-d0f785a90c7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F9BB54-CD07-4CDA-A94A-DBED306C40E6}">
  <ds:schemaRefs>
    <ds:schemaRef ds:uri="http://schemas.microsoft.com/sharepoint/v3/contenttype/forms"/>
  </ds:schemaRefs>
</ds:datastoreItem>
</file>

<file path=customXml/itemProps2.xml><?xml version="1.0" encoding="utf-8"?>
<ds:datastoreItem xmlns:ds="http://schemas.openxmlformats.org/officeDocument/2006/customXml" ds:itemID="{16B43653-6648-4B14-B1C5-DE136BFED8BC}">
  <ds:schemaRefs>
    <ds:schemaRef ds:uri="76bb5097-98e5-4198-a600-d0f785a90c74"/>
    <ds:schemaRef ds:uri="fd94cdcb-dc67-44d6-a00d-b72ba67e01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90247C0-49C6-47C9-BF70-076A10546969}">
  <ds:schemaRefs>
    <ds:schemaRef ds:uri="76bb5097-98e5-4198-a600-d0f785a90c74"/>
    <ds:schemaRef ds:uri="fd94cdcb-dc67-44d6-a00d-b72ba67e01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2727</Words>
  <Application>Microsoft Office PowerPoint</Application>
  <PresentationFormat>Widescreen</PresentationFormat>
  <Paragraphs>343</Paragraphs>
  <Slides>26</Slides>
  <Notes>12</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26</vt:i4>
      </vt:variant>
    </vt:vector>
  </HeadingPairs>
  <TitlesOfParts>
    <vt:vector size="43" baseType="lpstr">
      <vt:lpstr>Arial</vt:lpstr>
      <vt:lpstr>Calibri</vt:lpstr>
      <vt:lpstr>Calibri Light</vt:lpstr>
      <vt:lpstr>Courier New</vt:lpstr>
      <vt:lpstr>Lato</vt:lpstr>
      <vt:lpstr>Raleway</vt:lpstr>
      <vt:lpstr>Symbol</vt:lpstr>
      <vt:lpstr>Wingdings</vt:lpstr>
      <vt:lpstr>Office Theme</vt:lpstr>
      <vt:lpstr>HSH Slide Deck Theme</vt:lpstr>
      <vt:lpstr>1_HSH Slide Deck Theme</vt:lpstr>
      <vt:lpstr>2_HSH Slide Deck Theme</vt:lpstr>
      <vt:lpstr>3_HSH Slide Deck Theme</vt:lpstr>
      <vt:lpstr>4_HSH Slide Deck Theme</vt:lpstr>
      <vt:lpstr>5_HSH Slide Deck Theme</vt:lpstr>
      <vt:lpstr>Swiss</vt:lpstr>
      <vt:lpstr>Office Theme</vt:lpstr>
      <vt:lpstr>OCOH Meeting: HSH Updates</vt:lpstr>
      <vt:lpstr>Equity Office</vt:lpstr>
      <vt:lpstr>PowerPoint Presentation</vt:lpstr>
      <vt:lpstr>PowerPoint Presentation</vt:lpstr>
      <vt:lpstr>PowerPoint Presentation</vt:lpstr>
      <vt:lpstr>Why Equity Matters </vt:lpstr>
      <vt:lpstr>PowerPoint Presentation</vt:lpstr>
      <vt:lpstr>PowerPoint Presentation</vt:lpstr>
      <vt:lpstr>PowerPoint Presentation</vt:lpstr>
      <vt:lpstr>HSH’s Racial Equity Training </vt:lpstr>
      <vt:lpstr>What is an equity practice that your department has implemented in the last year and can share with other departments? </vt:lpstr>
      <vt:lpstr>Coordinated Entry Redesign- Equity Focus</vt:lpstr>
      <vt:lpstr> HSH- Equity Office Initiatives</vt:lpstr>
      <vt:lpstr>PowerPoint Presentation</vt:lpstr>
      <vt:lpstr>PowerPoint Presentation</vt:lpstr>
      <vt:lpstr>PowerPoint Presentation</vt:lpstr>
      <vt:lpstr>PowerPoint Presentation</vt:lpstr>
      <vt:lpstr>End Trans Homelessness Progress</vt:lpstr>
      <vt:lpstr>PowerPoint Presentation</vt:lpstr>
      <vt:lpstr>FY23-24 Guidance</vt:lpstr>
      <vt:lpstr>End Trans Homelessness</vt:lpstr>
      <vt:lpstr>End Trans Homelessness</vt:lpstr>
      <vt:lpstr>PowerPoint Presentation</vt:lpstr>
      <vt:lpstr>PowerPoint Presentation</vt:lpstr>
      <vt:lpstr>Equity Office R.E.A.P Progress Tracker</vt:lpstr>
      <vt:lpstr>Equity Office R.E.A.P Progress Tracker</vt:lpstr>
    </vt:vector>
  </TitlesOfParts>
  <Company>HSH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OCOH Meeting: HSH Updates</dc:title>
  <dc:creator>Bush, Anthony (HOM)</dc:creator>
  <cp:lastModifiedBy>Bush, Anthony (HOM)</cp:lastModifiedBy>
  <cp:revision>73</cp:revision>
  <dcterms:created xsi:type="dcterms:W3CDTF">2023-10-16T22:04:57Z</dcterms:created>
  <dcterms:modified xsi:type="dcterms:W3CDTF">2023-10-25T22:03:18Z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0x010100B8D134626DBA1C4F8DB924A946B61607</vt:lpwstr>
  </property>
</Properties>
</file>