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62" r:id="rId1"/>
  </p:sldMasterIdLst>
  <p:notesMasterIdLst>
    <p:notesMasterId r:id="rId17"/>
  </p:notesMasterIdLst>
  <p:sldIdLst>
    <p:sldId id="266" r:id="rId2"/>
    <p:sldId id="278" r:id="rId3"/>
    <p:sldId id="279" r:id="rId4"/>
    <p:sldId id="438" r:id="rId5"/>
    <p:sldId id="269" r:id="rId6"/>
    <p:sldId id="287" r:id="rId7"/>
    <p:sldId id="284" r:id="rId8"/>
    <p:sldId id="307" r:id="rId9"/>
    <p:sldId id="306" r:id="rId10"/>
    <p:sldId id="406" r:id="rId11"/>
    <p:sldId id="461" r:id="rId12"/>
    <p:sldId id="423" r:id="rId13"/>
    <p:sldId id="463" r:id="rId14"/>
    <p:sldId id="40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9989A6-1210-ABB0-8928-89AD62B6D07F}" name="Vaughn, Ashley (DPH)" initials="V(" userId="S::ashley.vaughn@sfdph.org::574bea5c-3bb1-4aa0-97e4-8e63ea7449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DF5327"/>
    <a:srgbClr val="FF9900"/>
    <a:srgbClr val="C5C5C5"/>
    <a:srgbClr val="CC9900"/>
    <a:srgbClr val="F6B600"/>
    <a:srgbClr val="FFD597"/>
    <a:srgbClr val="FFB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505F6-72E1-D8B8-ED98-19BFBB9E78C4}" v="24" dt="2023-10-17T22:57:24.279"/>
    <p1510:client id="{515AB344-AC92-EA14-4D36-61D1FE091873}" v="39" dt="2023-10-18T21:56:18.221"/>
    <p1510:client id="{5C0111EE-FF78-4103-A274-E9715A24676F}" v="50" dt="2023-01-25T02:58:27.672"/>
    <p1510:client id="{758B23CC-785B-9EF8-D537-07B62611FA0D}" v="86" dt="2023-10-18T21:49:53.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90A2A-48FC-4DBB-A6A9-2234635CD824}" type="doc">
      <dgm:prSet loTypeId="urn:microsoft.com/office/officeart/2005/8/layout/lProcess2" loCatId="list" qsTypeId="urn:microsoft.com/office/officeart/2005/8/quickstyle/simple2" qsCatId="simple" csTypeId="urn:microsoft.com/office/officeart/2005/8/colors/accent6_2" csCatId="accent6" phldr="1"/>
      <dgm:spPr/>
      <dgm:t>
        <a:bodyPr/>
        <a:lstStyle/>
        <a:p>
          <a:endParaRPr lang="en-US"/>
        </a:p>
      </dgm:t>
    </dgm:pt>
    <dgm:pt modelId="{950A5FAA-97E4-463E-9484-3FC3C58209B0}">
      <dgm:prSet phldr="0" custT="1"/>
      <dgm:spPr/>
      <dgm:t>
        <a:bodyPr/>
        <a:lstStyle/>
        <a:p>
          <a:r>
            <a:rPr lang="en-US" sz="2400" b="1">
              <a:latin typeface="Arial" panose="020B0604020202020204"/>
            </a:rPr>
            <a:t>G</a:t>
          </a:r>
          <a:r>
            <a:rPr lang="en-US" sz="2400" b="1">
              <a:solidFill>
                <a:schemeClr val="tx1"/>
              </a:solidFill>
              <a:latin typeface="Arial" panose="020B0604020202020204"/>
            </a:rPr>
            <a:t>oals</a:t>
          </a:r>
          <a:endParaRPr lang="en-US" sz="2400" b="1">
            <a:solidFill>
              <a:schemeClr val="tx1"/>
            </a:solidFill>
          </a:endParaRPr>
        </a:p>
      </dgm:t>
    </dgm:pt>
    <dgm:pt modelId="{CC51D3D4-FACA-40ED-858F-4397B31A6A37}" type="parTrans" cxnId="{D41176DE-D8BC-43FF-8147-E257948ADA47}">
      <dgm:prSet/>
      <dgm:spPr/>
      <dgm:t>
        <a:bodyPr/>
        <a:lstStyle/>
        <a:p>
          <a:endParaRPr lang="en-US"/>
        </a:p>
      </dgm:t>
    </dgm:pt>
    <dgm:pt modelId="{4E0FE1F0-39AD-4167-9F74-DCEBE1BA55A5}" type="sibTrans" cxnId="{D41176DE-D8BC-43FF-8147-E257948ADA47}">
      <dgm:prSet/>
      <dgm:spPr/>
      <dgm:t>
        <a:bodyPr/>
        <a:lstStyle/>
        <a:p>
          <a:endParaRPr lang="en-US"/>
        </a:p>
      </dgm:t>
    </dgm:pt>
    <dgm:pt modelId="{5A182CFD-96AE-4FFA-BA6E-CB4B122ADAD8}">
      <dgm:prSet custT="1"/>
      <dgm:spPr/>
      <dgm:t>
        <a:bodyPr/>
        <a:lstStyle/>
        <a:p>
          <a:pPr rtl="0"/>
          <a:r>
            <a:rPr lang="en-US" sz="2000" b="1">
              <a:latin typeface="Arial" panose="020B0604020202020204"/>
            </a:rPr>
            <a:t>System Transformation</a:t>
          </a:r>
          <a:endParaRPr lang="en-US" sz="2000" b="1"/>
        </a:p>
      </dgm:t>
    </dgm:pt>
    <dgm:pt modelId="{7D4BE77A-93E6-4F44-8220-DEAEF0C7F0DF}" type="parTrans" cxnId="{3386ED4A-F1AD-45D1-B101-3287201E73E2}">
      <dgm:prSet/>
      <dgm:spPr/>
      <dgm:t>
        <a:bodyPr/>
        <a:lstStyle/>
        <a:p>
          <a:endParaRPr lang="en-US"/>
        </a:p>
      </dgm:t>
    </dgm:pt>
    <dgm:pt modelId="{1880CF02-EAA4-4BE2-9D00-B48CA04BAF72}" type="sibTrans" cxnId="{3386ED4A-F1AD-45D1-B101-3287201E73E2}">
      <dgm:prSet/>
      <dgm:spPr/>
      <dgm:t>
        <a:bodyPr/>
        <a:lstStyle/>
        <a:p>
          <a:endParaRPr lang="en-US"/>
        </a:p>
      </dgm:t>
    </dgm:pt>
    <dgm:pt modelId="{ABB3F403-B073-4514-9C2F-9496061A73D9}">
      <dgm:prSet custT="1"/>
      <dgm:spPr/>
      <dgm:t>
        <a:bodyPr/>
        <a:lstStyle/>
        <a:p>
          <a:r>
            <a:rPr lang="en-US" sz="1200" b="0" err="1">
              <a:solidFill>
                <a:schemeClr val="tx1"/>
              </a:solidFill>
            </a:rPr>
            <a:t>CalAIM</a:t>
          </a:r>
          <a:endParaRPr lang="en-US" sz="1100" b="0">
            <a:solidFill>
              <a:schemeClr val="tx1"/>
            </a:solidFill>
          </a:endParaRPr>
        </a:p>
      </dgm:t>
    </dgm:pt>
    <dgm:pt modelId="{F4371D01-50D4-4CC4-BA94-279C2AD51ECF}" type="parTrans" cxnId="{38344EB6-5532-4BAF-B201-333AEFEFD648}">
      <dgm:prSet/>
      <dgm:spPr/>
      <dgm:t>
        <a:bodyPr/>
        <a:lstStyle/>
        <a:p>
          <a:endParaRPr lang="en-US"/>
        </a:p>
      </dgm:t>
    </dgm:pt>
    <dgm:pt modelId="{AB0923C1-6E09-4B01-A722-641DA7A7F157}" type="sibTrans" cxnId="{38344EB6-5532-4BAF-B201-333AEFEFD648}">
      <dgm:prSet/>
      <dgm:spPr/>
      <dgm:t>
        <a:bodyPr/>
        <a:lstStyle/>
        <a:p>
          <a:endParaRPr lang="en-US"/>
        </a:p>
      </dgm:t>
    </dgm:pt>
    <dgm:pt modelId="{1A9C6A83-9569-47E4-9CE8-63F3610B08F6}">
      <dgm:prSet phldr="0" custT="1"/>
      <dgm:spPr/>
      <dgm:t>
        <a:bodyPr/>
        <a:lstStyle/>
        <a:p>
          <a:r>
            <a:rPr lang="en-US" sz="2400" b="1">
              <a:latin typeface="Arial" panose="020B0604020202020204"/>
            </a:rPr>
            <a:t>Mission</a:t>
          </a:r>
          <a:endParaRPr lang="en-US" sz="2400"/>
        </a:p>
      </dgm:t>
    </dgm:pt>
    <dgm:pt modelId="{3E31C6EC-EA53-4757-8155-FEE8DFDC25A6}" type="parTrans" cxnId="{0D999F6D-54A9-46FB-A405-0673ED4D53EE}">
      <dgm:prSet/>
      <dgm:spPr/>
      <dgm:t>
        <a:bodyPr/>
        <a:lstStyle/>
        <a:p>
          <a:endParaRPr lang="en-US"/>
        </a:p>
      </dgm:t>
    </dgm:pt>
    <dgm:pt modelId="{EF5EB500-B4BD-4799-B0C7-1651E68078F9}" type="sibTrans" cxnId="{0D999F6D-54A9-46FB-A405-0673ED4D53EE}">
      <dgm:prSet/>
      <dgm:spPr/>
      <dgm:t>
        <a:bodyPr/>
        <a:lstStyle/>
        <a:p>
          <a:endParaRPr lang="en-US"/>
        </a:p>
      </dgm:t>
    </dgm:pt>
    <dgm:pt modelId="{69EB234F-C6AB-432E-98AF-4691E4BC5D76}">
      <dgm:prSet phldr="0"/>
      <dgm:spPr/>
      <dgm:t>
        <a:bodyPr/>
        <a:lstStyle/>
        <a:p>
          <a:pPr algn="ctr" rtl="0"/>
          <a:r>
            <a:rPr lang="en-US" b="0" i="0">
              <a:solidFill>
                <a:schemeClr val="tx1"/>
              </a:solidFill>
            </a:rPr>
            <a:t>Improve access to and effectiveness of mental health and substance use treatment and recovery services </a:t>
          </a:r>
        </a:p>
      </dgm:t>
    </dgm:pt>
    <dgm:pt modelId="{33B4AE10-F3D1-48E0-A986-698DC34D5251}" type="parTrans" cxnId="{1E8645B4-C35E-4E37-BF58-9AEB1DBF8854}">
      <dgm:prSet/>
      <dgm:spPr/>
      <dgm:t>
        <a:bodyPr/>
        <a:lstStyle/>
        <a:p>
          <a:endParaRPr lang="en-US"/>
        </a:p>
      </dgm:t>
    </dgm:pt>
    <dgm:pt modelId="{024B5EA3-8378-4598-B823-C28C2380DFBB}" type="sibTrans" cxnId="{1E8645B4-C35E-4E37-BF58-9AEB1DBF8854}">
      <dgm:prSet/>
      <dgm:spPr/>
      <dgm:t>
        <a:bodyPr/>
        <a:lstStyle/>
        <a:p>
          <a:endParaRPr lang="en-US"/>
        </a:p>
      </dgm:t>
    </dgm:pt>
    <dgm:pt modelId="{C19C0D60-A407-497E-B632-3CAF74E3973D}">
      <dgm:prSet phldr="0"/>
      <dgm:spPr/>
      <dgm:t>
        <a:bodyPr/>
        <a:lstStyle/>
        <a:p>
          <a:pPr algn="ctr"/>
          <a:r>
            <a:rPr lang="en-US" b="0" i="0">
              <a:solidFill>
                <a:schemeClr val="tx1"/>
              </a:solidFill>
            </a:rPr>
            <a:t>Increase public awareness of where and how to get help for mental health and substance use challenges.</a:t>
          </a:r>
        </a:p>
      </dgm:t>
    </dgm:pt>
    <dgm:pt modelId="{2CA8168D-FCD8-4E76-86AA-E0B14F338E3C}" type="parTrans" cxnId="{DBFE122F-86E5-4845-B23B-22D73D67F82D}">
      <dgm:prSet/>
      <dgm:spPr/>
      <dgm:t>
        <a:bodyPr/>
        <a:lstStyle/>
        <a:p>
          <a:endParaRPr lang="en-US"/>
        </a:p>
      </dgm:t>
    </dgm:pt>
    <dgm:pt modelId="{515CCA71-9345-4C6F-8928-144421B06667}" type="sibTrans" cxnId="{DBFE122F-86E5-4845-B23B-22D73D67F82D}">
      <dgm:prSet/>
      <dgm:spPr/>
      <dgm:t>
        <a:bodyPr/>
        <a:lstStyle/>
        <a:p>
          <a:endParaRPr lang="en-US"/>
        </a:p>
      </dgm:t>
    </dgm:pt>
    <dgm:pt modelId="{A1629ABF-7637-4647-B537-1401CEE4B588}">
      <dgm:prSet phldr="0"/>
      <dgm:spPr/>
      <dgm:t>
        <a:bodyPr/>
        <a:lstStyle/>
        <a:p>
          <a:pPr algn="ctr"/>
          <a:r>
            <a:rPr lang="en-US" b="0" i="0">
              <a:solidFill>
                <a:schemeClr val="tx1"/>
              </a:solidFill>
            </a:rPr>
            <a:t>Expand proactive and low threshold interventions that reduce risky behaviors.</a:t>
          </a:r>
        </a:p>
      </dgm:t>
    </dgm:pt>
    <dgm:pt modelId="{D317417A-7D12-48EE-871A-13029135E869}" type="parTrans" cxnId="{043E6015-F4C3-41C2-A43B-9B36FD25BDF1}">
      <dgm:prSet/>
      <dgm:spPr/>
      <dgm:t>
        <a:bodyPr/>
        <a:lstStyle/>
        <a:p>
          <a:endParaRPr lang="en-US"/>
        </a:p>
      </dgm:t>
    </dgm:pt>
    <dgm:pt modelId="{F44CA7B5-6499-4CD4-9F08-005B07429C78}" type="sibTrans" cxnId="{043E6015-F4C3-41C2-A43B-9B36FD25BDF1}">
      <dgm:prSet/>
      <dgm:spPr/>
      <dgm:t>
        <a:bodyPr/>
        <a:lstStyle/>
        <a:p>
          <a:endParaRPr lang="en-US"/>
        </a:p>
      </dgm:t>
    </dgm:pt>
    <dgm:pt modelId="{AA211155-FD75-459C-8407-3C4E6D606890}">
      <dgm:prSet phldr="0"/>
      <dgm:spPr/>
      <dgm:t>
        <a:bodyPr/>
        <a:lstStyle/>
        <a:p>
          <a:pPr algn="ctr" rtl="0"/>
          <a:r>
            <a:rPr lang="en-US" b="0">
              <a:solidFill>
                <a:schemeClr val="tx1"/>
              </a:solidFill>
            </a:rPr>
            <a:t>To provide equitable, effective substance use and mental health care and promote behavioral health and wellness among all San Franciscans.</a:t>
          </a:r>
        </a:p>
      </dgm:t>
    </dgm:pt>
    <dgm:pt modelId="{1CF2385D-B596-409F-8A6B-040E55E66A65}" type="parTrans" cxnId="{8524ABB7-515B-4545-81DF-1F3F4468F6BB}">
      <dgm:prSet/>
      <dgm:spPr/>
      <dgm:t>
        <a:bodyPr/>
        <a:lstStyle/>
        <a:p>
          <a:endParaRPr lang="en-US"/>
        </a:p>
      </dgm:t>
    </dgm:pt>
    <dgm:pt modelId="{740E2691-DDE8-4EE5-BE00-7F70D54B9446}" type="sibTrans" cxnId="{8524ABB7-515B-4545-81DF-1F3F4468F6BB}">
      <dgm:prSet/>
      <dgm:spPr/>
      <dgm:t>
        <a:bodyPr/>
        <a:lstStyle/>
        <a:p>
          <a:endParaRPr lang="en-US"/>
        </a:p>
      </dgm:t>
    </dgm:pt>
    <dgm:pt modelId="{A2E9430D-D6FB-4344-A67B-4AC8EB9A2546}">
      <dgm:prSet phldr="0" custT="1"/>
      <dgm:spPr/>
      <dgm:t>
        <a:bodyPr/>
        <a:lstStyle/>
        <a:p>
          <a:r>
            <a:rPr lang="en-US" sz="1200" b="0">
              <a:solidFill>
                <a:schemeClr val="tx1"/>
              </a:solidFill>
              <a:latin typeface="Arial" panose="020B0604020202020204"/>
            </a:rPr>
            <a:t>EPIC</a:t>
          </a:r>
        </a:p>
      </dgm:t>
    </dgm:pt>
    <dgm:pt modelId="{58E57531-C289-418D-924A-240788BE284E}" type="parTrans" cxnId="{4799BA3E-0959-47A2-A723-F25B26A986EA}">
      <dgm:prSet/>
      <dgm:spPr/>
      <dgm:t>
        <a:bodyPr/>
        <a:lstStyle/>
        <a:p>
          <a:endParaRPr lang="en-US"/>
        </a:p>
      </dgm:t>
    </dgm:pt>
    <dgm:pt modelId="{88B3CB39-0D8C-45B4-AA98-18C863D0FCC6}" type="sibTrans" cxnId="{4799BA3E-0959-47A2-A723-F25B26A986EA}">
      <dgm:prSet/>
      <dgm:spPr/>
      <dgm:t>
        <a:bodyPr/>
        <a:lstStyle/>
        <a:p>
          <a:endParaRPr lang="en-US"/>
        </a:p>
      </dgm:t>
    </dgm:pt>
    <dgm:pt modelId="{E597705D-BC1E-4736-9D01-0DB36CEA6BA0}">
      <dgm:prSet phldr="0" custT="1"/>
      <dgm:spPr/>
      <dgm:t>
        <a:bodyPr/>
        <a:lstStyle/>
        <a:p>
          <a:pPr rtl="0"/>
          <a:r>
            <a:rPr lang="en-US" sz="1200" b="0">
              <a:solidFill>
                <a:schemeClr val="tx1"/>
              </a:solidFill>
              <a:latin typeface="Arial" panose="020B0604020202020204"/>
            </a:rPr>
            <a:t>Mental Health SF / </a:t>
          </a:r>
          <a:br>
            <a:rPr lang="en-US" sz="1200" b="0">
              <a:solidFill>
                <a:schemeClr val="tx1"/>
              </a:solidFill>
              <a:latin typeface="Arial" panose="020B0604020202020204"/>
            </a:rPr>
          </a:br>
          <a:r>
            <a:rPr lang="en-US" sz="1200" b="0">
              <a:solidFill>
                <a:schemeClr val="tx1"/>
              </a:solidFill>
            </a:rPr>
            <a:t>Prop C Funding</a:t>
          </a:r>
          <a:endParaRPr lang="en-US" sz="1200" b="0">
            <a:latin typeface="Arial" panose="020B0604020202020204"/>
          </a:endParaRPr>
        </a:p>
      </dgm:t>
    </dgm:pt>
    <dgm:pt modelId="{1C7A203C-3990-46DB-8D73-0940F9138D21}" type="parTrans" cxnId="{D0B74630-4829-40C4-B612-F373129711BB}">
      <dgm:prSet/>
      <dgm:spPr/>
      <dgm:t>
        <a:bodyPr/>
        <a:lstStyle/>
        <a:p>
          <a:endParaRPr lang="en-US"/>
        </a:p>
      </dgm:t>
    </dgm:pt>
    <dgm:pt modelId="{98C35B20-A96B-488F-BB69-B8AF5EF331B5}" type="sibTrans" cxnId="{D0B74630-4829-40C4-B612-F373129711BB}">
      <dgm:prSet/>
      <dgm:spPr/>
      <dgm:t>
        <a:bodyPr/>
        <a:lstStyle/>
        <a:p>
          <a:endParaRPr lang="en-US"/>
        </a:p>
      </dgm:t>
    </dgm:pt>
    <dgm:pt modelId="{25B1CD8F-1149-418D-B28E-8ED48592A5A3}">
      <dgm:prSet phldr="0" custT="1"/>
      <dgm:spPr/>
      <dgm:t>
        <a:bodyPr/>
        <a:lstStyle/>
        <a:p>
          <a:pPr rtl="0"/>
          <a:r>
            <a:rPr lang="en-US" sz="4700" b="1">
              <a:latin typeface="Arial" panose="020B0604020202020204"/>
            </a:rPr>
            <a:t> </a:t>
          </a:r>
          <a:r>
            <a:rPr lang="en-US" sz="2400" b="1">
              <a:latin typeface="Arial" panose="020B0604020202020204"/>
            </a:rPr>
            <a:t>Vision</a:t>
          </a:r>
          <a:endParaRPr lang="en-US" sz="4700" b="1">
            <a:latin typeface="Arial" panose="020B0604020202020204"/>
          </a:endParaRPr>
        </a:p>
      </dgm:t>
    </dgm:pt>
    <dgm:pt modelId="{F25FCDA7-B99E-425B-927D-B14DAFE087CD}" type="parTrans" cxnId="{703679B4-B9F6-4E76-99C4-B99946F25A24}">
      <dgm:prSet/>
      <dgm:spPr/>
      <dgm:t>
        <a:bodyPr/>
        <a:lstStyle/>
        <a:p>
          <a:endParaRPr lang="en-US"/>
        </a:p>
      </dgm:t>
    </dgm:pt>
    <dgm:pt modelId="{D73EC373-1ED9-4EEE-A373-BDF0802A0D72}" type="sibTrans" cxnId="{703679B4-B9F6-4E76-99C4-B99946F25A24}">
      <dgm:prSet/>
      <dgm:spPr/>
      <dgm:t>
        <a:bodyPr/>
        <a:lstStyle/>
        <a:p>
          <a:endParaRPr lang="en-US"/>
        </a:p>
      </dgm:t>
    </dgm:pt>
    <dgm:pt modelId="{DB242363-BBBD-4335-81E7-37BEA3479A09}">
      <dgm:prSet phldr="0"/>
      <dgm:spPr/>
      <dgm:t>
        <a:bodyPr/>
        <a:lstStyle/>
        <a:p>
          <a:pPr rtl="0"/>
          <a:r>
            <a:rPr lang="en-US" b="0">
              <a:solidFill>
                <a:schemeClr val="tx1"/>
              </a:solidFill>
            </a:rPr>
            <a:t>For all San Franciscans to experience mental and emotional well-being and participate meaningfully in the community across lifespans and generations. </a:t>
          </a:r>
        </a:p>
      </dgm:t>
    </dgm:pt>
    <dgm:pt modelId="{AFA231B4-7873-469C-82D5-5D916C297018}" type="parTrans" cxnId="{106A239F-095A-40A6-90C3-CCDEA20864BF}">
      <dgm:prSet/>
      <dgm:spPr/>
      <dgm:t>
        <a:bodyPr/>
        <a:lstStyle/>
        <a:p>
          <a:endParaRPr lang="en-US"/>
        </a:p>
      </dgm:t>
    </dgm:pt>
    <dgm:pt modelId="{648E64E5-F04B-4EDC-B66C-AF5DCAC64117}" type="sibTrans" cxnId="{106A239F-095A-40A6-90C3-CCDEA20864BF}">
      <dgm:prSet/>
      <dgm:spPr/>
      <dgm:t>
        <a:bodyPr/>
        <a:lstStyle/>
        <a:p>
          <a:endParaRPr lang="en-US"/>
        </a:p>
      </dgm:t>
    </dgm:pt>
    <dgm:pt modelId="{0D04496F-CB06-034C-BA62-8E8BED40B631}" type="pres">
      <dgm:prSet presAssocID="{1E290A2A-48FC-4DBB-A6A9-2234635CD824}" presName="theList" presStyleCnt="0">
        <dgm:presLayoutVars>
          <dgm:dir/>
          <dgm:animLvl val="lvl"/>
          <dgm:resizeHandles val="exact"/>
        </dgm:presLayoutVars>
      </dgm:prSet>
      <dgm:spPr/>
    </dgm:pt>
    <dgm:pt modelId="{07E1269F-1611-4F08-8B91-E5BD5E4B915D}" type="pres">
      <dgm:prSet presAssocID="{25B1CD8F-1149-418D-B28E-8ED48592A5A3}" presName="compNode" presStyleCnt="0"/>
      <dgm:spPr/>
    </dgm:pt>
    <dgm:pt modelId="{0A171A1C-032A-4238-B85A-C08971E65861}" type="pres">
      <dgm:prSet presAssocID="{25B1CD8F-1149-418D-B28E-8ED48592A5A3}" presName="aNode" presStyleLbl="bgShp" presStyleIdx="0" presStyleCnt="4"/>
      <dgm:spPr/>
    </dgm:pt>
    <dgm:pt modelId="{8B563390-1782-4B25-BF7F-66E076787CE0}" type="pres">
      <dgm:prSet presAssocID="{25B1CD8F-1149-418D-B28E-8ED48592A5A3}" presName="textNode" presStyleLbl="bgShp" presStyleIdx="0" presStyleCnt="4"/>
      <dgm:spPr/>
    </dgm:pt>
    <dgm:pt modelId="{8064C9E0-EDD9-499E-BA5D-13C46A5D3908}" type="pres">
      <dgm:prSet presAssocID="{25B1CD8F-1149-418D-B28E-8ED48592A5A3}" presName="compChildNode" presStyleCnt="0"/>
      <dgm:spPr/>
    </dgm:pt>
    <dgm:pt modelId="{3AB1D8A7-935A-43D3-A140-388AE5F465AD}" type="pres">
      <dgm:prSet presAssocID="{25B1CD8F-1149-418D-B28E-8ED48592A5A3}" presName="theInnerList" presStyleCnt="0"/>
      <dgm:spPr/>
    </dgm:pt>
    <dgm:pt modelId="{B3BD8C5D-A739-4A65-9E68-0A8BAB5B8C3C}" type="pres">
      <dgm:prSet presAssocID="{DB242363-BBBD-4335-81E7-37BEA3479A09}" presName="childNode" presStyleLbl="node1" presStyleIdx="0" presStyleCnt="8">
        <dgm:presLayoutVars>
          <dgm:bulletEnabled val="1"/>
        </dgm:presLayoutVars>
      </dgm:prSet>
      <dgm:spPr/>
    </dgm:pt>
    <dgm:pt modelId="{558D796E-F44A-440C-9C1D-A9041952BEC1}" type="pres">
      <dgm:prSet presAssocID="{25B1CD8F-1149-418D-B28E-8ED48592A5A3}" presName="aSpace" presStyleCnt="0"/>
      <dgm:spPr/>
    </dgm:pt>
    <dgm:pt modelId="{1974A8C4-3D63-483D-AC2D-FA92F03F838C}" type="pres">
      <dgm:prSet presAssocID="{1A9C6A83-9569-47E4-9CE8-63F3610B08F6}" presName="compNode" presStyleCnt="0"/>
      <dgm:spPr/>
    </dgm:pt>
    <dgm:pt modelId="{503263E0-67FC-4619-8390-2DAB5F369E35}" type="pres">
      <dgm:prSet presAssocID="{1A9C6A83-9569-47E4-9CE8-63F3610B08F6}" presName="aNode" presStyleLbl="bgShp" presStyleIdx="1" presStyleCnt="4"/>
      <dgm:spPr/>
    </dgm:pt>
    <dgm:pt modelId="{346F86D9-6CE3-410E-B207-ECBAD3EE4DDC}" type="pres">
      <dgm:prSet presAssocID="{1A9C6A83-9569-47E4-9CE8-63F3610B08F6}" presName="textNode" presStyleLbl="bgShp" presStyleIdx="1" presStyleCnt="4"/>
      <dgm:spPr/>
    </dgm:pt>
    <dgm:pt modelId="{3A0E3C53-1D4D-44F8-884B-8F89100FEBB0}" type="pres">
      <dgm:prSet presAssocID="{1A9C6A83-9569-47E4-9CE8-63F3610B08F6}" presName="compChildNode" presStyleCnt="0"/>
      <dgm:spPr/>
    </dgm:pt>
    <dgm:pt modelId="{3D642DBD-7B02-4455-A578-E25F48E4A0EA}" type="pres">
      <dgm:prSet presAssocID="{1A9C6A83-9569-47E4-9CE8-63F3610B08F6}" presName="theInnerList" presStyleCnt="0"/>
      <dgm:spPr/>
    </dgm:pt>
    <dgm:pt modelId="{FAC7097E-AAA8-4AAE-94EB-7F9C9979D2C0}" type="pres">
      <dgm:prSet presAssocID="{AA211155-FD75-459C-8407-3C4E6D606890}" presName="childNode" presStyleLbl="node1" presStyleIdx="1" presStyleCnt="8">
        <dgm:presLayoutVars>
          <dgm:bulletEnabled val="1"/>
        </dgm:presLayoutVars>
      </dgm:prSet>
      <dgm:spPr/>
    </dgm:pt>
    <dgm:pt modelId="{552B0134-B391-433C-888B-3839DB7B8BA6}" type="pres">
      <dgm:prSet presAssocID="{1A9C6A83-9569-47E4-9CE8-63F3610B08F6}" presName="aSpace" presStyleCnt="0"/>
      <dgm:spPr/>
    </dgm:pt>
    <dgm:pt modelId="{E696ED71-7A9A-6F4A-A331-CF2C0E6983DB}" type="pres">
      <dgm:prSet presAssocID="{950A5FAA-97E4-463E-9484-3FC3C58209B0}" presName="compNode" presStyleCnt="0"/>
      <dgm:spPr/>
    </dgm:pt>
    <dgm:pt modelId="{60E4B681-B973-4741-9A9B-1091CC97BF9F}" type="pres">
      <dgm:prSet presAssocID="{950A5FAA-97E4-463E-9484-3FC3C58209B0}" presName="aNode" presStyleLbl="bgShp" presStyleIdx="2" presStyleCnt="4"/>
      <dgm:spPr/>
    </dgm:pt>
    <dgm:pt modelId="{2C11B46A-C2A6-964C-945A-87F159E62B06}" type="pres">
      <dgm:prSet presAssocID="{950A5FAA-97E4-463E-9484-3FC3C58209B0}" presName="textNode" presStyleLbl="bgShp" presStyleIdx="2" presStyleCnt="4"/>
      <dgm:spPr/>
    </dgm:pt>
    <dgm:pt modelId="{DBD09B4E-5C1C-9F4C-9469-AEDCA71ADCB8}" type="pres">
      <dgm:prSet presAssocID="{950A5FAA-97E4-463E-9484-3FC3C58209B0}" presName="compChildNode" presStyleCnt="0"/>
      <dgm:spPr/>
    </dgm:pt>
    <dgm:pt modelId="{FE0E1432-F115-194A-BDEE-E6CE368F9DF5}" type="pres">
      <dgm:prSet presAssocID="{950A5FAA-97E4-463E-9484-3FC3C58209B0}" presName="theInnerList" presStyleCnt="0"/>
      <dgm:spPr/>
    </dgm:pt>
    <dgm:pt modelId="{61125D37-725D-491F-8639-66739AF7651C}" type="pres">
      <dgm:prSet presAssocID="{69EB234F-C6AB-432E-98AF-4691E4BC5D76}" presName="childNode" presStyleLbl="node1" presStyleIdx="2" presStyleCnt="8">
        <dgm:presLayoutVars>
          <dgm:bulletEnabled val="1"/>
        </dgm:presLayoutVars>
      </dgm:prSet>
      <dgm:spPr/>
    </dgm:pt>
    <dgm:pt modelId="{743E0976-85C6-4F93-B5FE-DD9DBC651D96}" type="pres">
      <dgm:prSet presAssocID="{69EB234F-C6AB-432E-98AF-4691E4BC5D76}" presName="aSpace2" presStyleCnt="0"/>
      <dgm:spPr/>
    </dgm:pt>
    <dgm:pt modelId="{6534E598-A5D4-431A-AC40-5F7654FBF948}" type="pres">
      <dgm:prSet presAssocID="{C19C0D60-A407-497E-B632-3CAF74E3973D}" presName="childNode" presStyleLbl="node1" presStyleIdx="3" presStyleCnt="8">
        <dgm:presLayoutVars>
          <dgm:bulletEnabled val="1"/>
        </dgm:presLayoutVars>
      </dgm:prSet>
      <dgm:spPr/>
    </dgm:pt>
    <dgm:pt modelId="{1DB05D4C-38B5-4734-99F8-38BAD9D2E2D3}" type="pres">
      <dgm:prSet presAssocID="{C19C0D60-A407-497E-B632-3CAF74E3973D}" presName="aSpace2" presStyleCnt="0"/>
      <dgm:spPr/>
    </dgm:pt>
    <dgm:pt modelId="{7FDBAFDF-F21A-4DE6-A52C-1E433B31506A}" type="pres">
      <dgm:prSet presAssocID="{A1629ABF-7637-4647-B537-1401CEE4B588}" presName="childNode" presStyleLbl="node1" presStyleIdx="4" presStyleCnt="8">
        <dgm:presLayoutVars>
          <dgm:bulletEnabled val="1"/>
        </dgm:presLayoutVars>
      </dgm:prSet>
      <dgm:spPr/>
    </dgm:pt>
    <dgm:pt modelId="{F67BF9B0-AE6B-584C-876E-54357E7CA5DD}" type="pres">
      <dgm:prSet presAssocID="{950A5FAA-97E4-463E-9484-3FC3C58209B0}" presName="aSpace" presStyleCnt="0"/>
      <dgm:spPr/>
    </dgm:pt>
    <dgm:pt modelId="{CA8B3D77-59CA-6540-9AA9-B3646D4B2F68}" type="pres">
      <dgm:prSet presAssocID="{5A182CFD-96AE-4FFA-BA6E-CB4B122ADAD8}" presName="compNode" presStyleCnt="0"/>
      <dgm:spPr/>
    </dgm:pt>
    <dgm:pt modelId="{0C97447C-4F8E-1141-86D7-B137C3A23B1F}" type="pres">
      <dgm:prSet presAssocID="{5A182CFD-96AE-4FFA-BA6E-CB4B122ADAD8}" presName="aNode" presStyleLbl="bgShp" presStyleIdx="3" presStyleCnt="4"/>
      <dgm:spPr/>
    </dgm:pt>
    <dgm:pt modelId="{83CBA73F-DFE6-C649-B1DE-F27C292EA8B1}" type="pres">
      <dgm:prSet presAssocID="{5A182CFD-96AE-4FFA-BA6E-CB4B122ADAD8}" presName="textNode" presStyleLbl="bgShp" presStyleIdx="3" presStyleCnt="4"/>
      <dgm:spPr/>
    </dgm:pt>
    <dgm:pt modelId="{7BADC3B1-0C7C-2B4C-B3A3-0BD4EEF35844}" type="pres">
      <dgm:prSet presAssocID="{5A182CFD-96AE-4FFA-BA6E-CB4B122ADAD8}" presName="compChildNode" presStyleCnt="0"/>
      <dgm:spPr/>
    </dgm:pt>
    <dgm:pt modelId="{A4CE5CD3-0400-7846-AD72-04B972B2601B}" type="pres">
      <dgm:prSet presAssocID="{5A182CFD-96AE-4FFA-BA6E-CB4B122ADAD8}" presName="theInnerList" presStyleCnt="0"/>
      <dgm:spPr/>
    </dgm:pt>
    <dgm:pt modelId="{A37EEFF4-6507-4A9E-8D12-9FA023AA9C1D}" type="pres">
      <dgm:prSet presAssocID="{E597705D-BC1E-4736-9D01-0DB36CEA6BA0}" presName="childNode" presStyleLbl="node1" presStyleIdx="5" presStyleCnt="8">
        <dgm:presLayoutVars>
          <dgm:bulletEnabled val="1"/>
        </dgm:presLayoutVars>
      </dgm:prSet>
      <dgm:spPr/>
    </dgm:pt>
    <dgm:pt modelId="{A1CC3B2F-32E6-485C-B50A-C3A35CAB2F4E}" type="pres">
      <dgm:prSet presAssocID="{E597705D-BC1E-4736-9D01-0DB36CEA6BA0}" presName="aSpace2" presStyleCnt="0"/>
      <dgm:spPr/>
    </dgm:pt>
    <dgm:pt modelId="{06BD482A-469A-4E9A-8BCE-04BB7C48580E}" type="pres">
      <dgm:prSet presAssocID="{ABB3F403-B073-4514-9C2F-9496061A73D9}" presName="childNode" presStyleLbl="node1" presStyleIdx="6" presStyleCnt="8">
        <dgm:presLayoutVars>
          <dgm:bulletEnabled val="1"/>
        </dgm:presLayoutVars>
      </dgm:prSet>
      <dgm:spPr/>
    </dgm:pt>
    <dgm:pt modelId="{1BAC02F5-BA77-43DC-9A7D-042D693AD5AA}" type="pres">
      <dgm:prSet presAssocID="{ABB3F403-B073-4514-9C2F-9496061A73D9}" presName="aSpace2" presStyleCnt="0"/>
      <dgm:spPr/>
    </dgm:pt>
    <dgm:pt modelId="{F53D7DD0-B29A-4EF0-9781-E948B21B9FCE}" type="pres">
      <dgm:prSet presAssocID="{A2E9430D-D6FB-4344-A67B-4AC8EB9A2546}" presName="childNode" presStyleLbl="node1" presStyleIdx="7" presStyleCnt="8">
        <dgm:presLayoutVars>
          <dgm:bulletEnabled val="1"/>
        </dgm:presLayoutVars>
      </dgm:prSet>
      <dgm:spPr/>
    </dgm:pt>
  </dgm:ptLst>
  <dgm:cxnLst>
    <dgm:cxn modelId="{779B4E01-B3E6-47ED-BA01-0046C51F895F}" type="presOf" srcId="{950A5FAA-97E4-463E-9484-3FC3C58209B0}" destId="{2C11B46A-C2A6-964C-945A-87F159E62B06}" srcOrd="1" destOrd="0" presId="urn:microsoft.com/office/officeart/2005/8/layout/lProcess2"/>
    <dgm:cxn modelId="{4B0C0205-D19C-4AB4-B846-0F1EA292AB92}" type="presOf" srcId="{1E290A2A-48FC-4DBB-A6A9-2234635CD824}" destId="{0D04496F-CB06-034C-BA62-8E8BED40B631}" srcOrd="0" destOrd="0" presId="urn:microsoft.com/office/officeart/2005/8/layout/lProcess2"/>
    <dgm:cxn modelId="{52602F0B-37FE-4EA3-800B-C07972667FD5}" type="presOf" srcId="{69EB234F-C6AB-432E-98AF-4691E4BC5D76}" destId="{61125D37-725D-491F-8639-66739AF7651C}" srcOrd="0" destOrd="0" presId="urn:microsoft.com/office/officeart/2005/8/layout/lProcess2"/>
    <dgm:cxn modelId="{043E6015-F4C3-41C2-A43B-9B36FD25BDF1}" srcId="{950A5FAA-97E4-463E-9484-3FC3C58209B0}" destId="{A1629ABF-7637-4647-B537-1401CEE4B588}" srcOrd="2" destOrd="0" parTransId="{D317417A-7D12-48EE-871A-13029135E869}" sibTransId="{F44CA7B5-6499-4CD4-9F08-005B07429C78}"/>
    <dgm:cxn modelId="{75F11821-BA77-4FDA-8EE6-9A5406DF154F}" type="presOf" srcId="{A1629ABF-7637-4647-B537-1401CEE4B588}" destId="{7FDBAFDF-F21A-4DE6-A52C-1E433B31506A}" srcOrd="0" destOrd="0" presId="urn:microsoft.com/office/officeart/2005/8/layout/lProcess2"/>
    <dgm:cxn modelId="{F5354921-531D-4011-B4CB-D807DB99C035}" type="presOf" srcId="{A2E9430D-D6FB-4344-A67B-4AC8EB9A2546}" destId="{F53D7DD0-B29A-4EF0-9781-E948B21B9FCE}" srcOrd="0" destOrd="0" presId="urn:microsoft.com/office/officeart/2005/8/layout/lProcess2"/>
    <dgm:cxn modelId="{06872727-53EC-45B1-B97E-F1B9911C3CDC}" type="presOf" srcId="{5A182CFD-96AE-4FFA-BA6E-CB4B122ADAD8}" destId="{83CBA73F-DFE6-C649-B1DE-F27C292EA8B1}" srcOrd="1" destOrd="0" presId="urn:microsoft.com/office/officeart/2005/8/layout/lProcess2"/>
    <dgm:cxn modelId="{DBFE122F-86E5-4845-B23B-22D73D67F82D}" srcId="{950A5FAA-97E4-463E-9484-3FC3C58209B0}" destId="{C19C0D60-A407-497E-B632-3CAF74E3973D}" srcOrd="1" destOrd="0" parTransId="{2CA8168D-FCD8-4E76-86AA-E0B14F338E3C}" sibTransId="{515CCA71-9345-4C6F-8928-144421B06667}"/>
    <dgm:cxn modelId="{D0B74630-4829-40C4-B612-F373129711BB}" srcId="{5A182CFD-96AE-4FFA-BA6E-CB4B122ADAD8}" destId="{E597705D-BC1E-4736-9D01-0DB36CEA6BA0}" srcOrd="0" destOrd="0" parTransId="{1C7A203C-3990-46DB-8D73-0940F9138D21}" sibTransId="{98C35B20-A96B-488F-BB69-B8AF5EF331B5}"/>
    <dgm:cxn modelId="{4799BA3E-0959-47A2-A723-F25B26A986EA}" srcId="{5A182CFD-96AE-4FFA-BA6E-CB4B122ADAD8}" destId="{A2E9430D-D6FB-4344-A67B-4AC8EB9A2546}" srcOrd="2" destOrd="0" parTransId="{58E57531-C289-418D-924A-240788BE284E}" sibTransId="{88B3CB39-0D8C-45B4-AA98-18C863D0FCC6}"/>
    <dgm:cxn modelId="{66E58468-D681-43DF-AF2B-D934FC97E83A}" type="presOf" srcId="{25B1CD8F-1149-418D-B28E-8ED48592A5A3}" destId="{0A171A1C-032A-4238-B85A-C08971E65861}" srcOrd="0" destOrd="0" presId="urn:microsoft.com/office/officeart/2005/8/layout/lProcess2"/>
    <dgm:cxn modelId="{3386ED4A-F1AD-45D1-B101-3287201E73E2}" srcId="{1E290A2A-48FC-4DBB-A6A9-2234635CD824}" destId="{5A182CFD-96AE-4FFA-BA6E-CB4B122ADAD8}" srcOrd="3" destOrd="0" parTransId="{7D4BE77A-93E6-4F44-8220-DEAEF0C7F0DF}" sibTransId="{1880CF02-EAA4-4BE2-9D00-B48CA04BAF72}"/>
    <dgm:cxn modelId="{0D999F6D-54A9-46FB-A405-0673ED4D53EE}" srcId="{1E290A2A-48FC-4DBB-A6A9-2234635CD824}" destId="{1A9C6A83-9569-47E4-9CE8-63F3610B08F6}" srcOrd="1" destOrd="0" parTransId="{3E31C6EC-EA53-4757-8155-FEE8DFDC25A6}" sibTransId="{EF5EB500-B4BD-4799-B0C7-1651E68078F9}"/>
    <dgm:cxn modelId="{56F42574-9D8D-4244-8BA1-89654AE76C50}" type="presOf" srcId="{1A9C6A83-9569-47E4-9CE8-63F3610B08F6}" destId="{503263E0-67FC-4619-8390-2DAB5F369E35}" srcOrd="0" destOrd="0" presId="urn:microsoft.com/office/officeart/2005/8/layout/lProcess2"/>
    <dgm:cxn modelId="{1831D574-000A-4D7D-98FD-B8D124AF09E2}" type="presOf" srcId="{1A9C6A83-9569-47E4-9CE8-63F3610B08F6}" destId="{346F86D9-6CE3-410E-B207-ECBAD3EE4DDC}" srcOrd="1" destOrd="0" presId="urn:microsoft.com/office/officeart/2005/8/layout/lProcess2"/>
    <dgm:cxn modelId="{F5900893-83CA-497C-818E-01280B583963}" type="presOf" srcId="{ABB3F403-B073-4514-9C2F-9496061A73D9}" destId="{06BD482A-469A-4E9A-8BCE-04BB7C48580E}" srcOrd="0" destOrd="0" presId="urn:microsoft.com/office/officeart/2005/8/layout/lProcess2"/>
    <dgm:cxn modelId="{B8219C9D-BBEB-4A99-9E3B-5959D931166E}" type="presOf" srcId="{E597705D-BC1E-4736-9D01-0DB36CEA6BA0}" destId="{A37EEFF4-6507-4A9E-8D12-9FA023AA9C1D}" srcOrd="0" destOrd="0" presId="urn:microsoft.com/office/officeart/2005/8/layout/lProcess2"/>
    <dgm:cxn modelId="{CC32709E-2428-42B6-AA4B-BB9B4DD3FD60}" type="presOf" srcId="{C19C0D60-A407-497E-B632-3CAF74E3973D}" destId="{6534E598-A5D4-431A-AC40-5F7654FBF948}" srcOrd="0" destOrd="0" presId="urn:microsoft.com/office/officeart/2005/8/layout/lProcess2"/>
    <dgm:cxn modelId="{106A239F-095A-40A6-90C3-CCDEA20864BF}" srcId="{25B1CD8F-1149-418D-B28E-8ED48592A5A3}" destId="{DB242363-BBBD-4335-81E7-37BEA3479A09}" srcOrd="0" destOrd="0" parTransId="{AFA231B4-7873-469C-82D5-5D916C297018}" sibTransId="{648E64E5-F04B-4EDC-B66C-AF5DCAC64117}"/>
    <dgm:cxn modelId="{1E8645B4-C35E-4E37-BF58-9AEB1DBF8854}" srcId="{950A5FAA-97E4-463E-9484-3FC3C58209B0}" destId="{69EB234F-C6AB-432E-98AF-4691E4BC5D76}" srcOrd="0" destOrd="0" parTransId="{33B4AE10-F3D1-48E0-A986-698DC34D5251}" sibTransId="{024B5EA3-8378-4598-B823-C28C2380DFBB}"/>
    <dgm:cxn modelId="{703679B4-B9F6-4E76-99C4-B99946F25A24}" srcId="{1E290A2A-48FC-4DBB-A6A9-2234635CD824}" destId="{25B1CD8F-1149-418D-B28E-8ED48592A5A3}" srcOrd="0" destOrd="0" parTransId="{F25FCDA7-B99E-425B-927D-B14DAFE087CD}" sibTransId="{D73EC373-1ED9-4EEE-A373-BDF0802A0D72}"/>
    <dgm:cxn modelId="{38344EB6-5532-4BAF-B201-333AEFEFD648}" srcId="{5A182CFD-96AE-4FFA-BA6E-CB4B122ADAD8}" destId="{ABB3F403-B073-4514-9C2F-9496061A73D9}" srcOrd="1" destOrd="0" parTransId="{F4371D01-50D4-4CC4-BA94-279C2AD51ECF}" sibTransId="{AB0923C1-6E09-4B01-A722-641DA7A7F157}"/>
    <dgm:cxn modelId="{8524ABB7-515B-4545-81DF-1F3F4468F6BB}" srcId="{1A9C6A83-9569-47E4-9CE8-63F3610B08F6}" destId="{AA211155-FD75-459C-8407-3C4E6D606890}" srcOrd="0" destOrd="0" parTransId="{1CF2385D-B596-409F-8A6B-040E55E66A65}" sibTransId="{740E2691-DDE8-4EE5-BE00-7F70D54B9446}"/>
    <dgm:cxn modelId="{7476C6C3-708A-440E-9F49-A13F98728170}" type="presOf" srcId="{950A5FAA-97E4-463E-9484-3FC3C58209B0}" destId="{60E4B681-B973-4741-9A9B-1091CC97BF9F}" srcOrd="0" destOrd="0" presId="urn:microsoft.com/office/officeart/2005/8/layout/lProcess2"/>
    <dgm:cxn modelId="{9489AEC9-5C6C-4A2E-A716-40ED0D464E2D}" type="presOf" srcId="{DB242363-BBBD-4335-81E7-37BEA3479A09}" destId="{B3BD8C5D-A739-4A65-9E68-0A8BAB5B8C3C}" srcOrd="0" destOrd="0" presId="urn:microsoft.com/office/officeart/2005/8/layout/lProcess2"/>
    <dgm:cxn modelId="{24DECBC9-1AAB-459E-B9BD-3C39C144190B}" type="presOf" srcId="{25B1CD8F-1149-418D-B28E-8ED48592A5A3}" destId="{8B563390-1782-4B25-BF7F-66E076787CE0}" srcOrd="1" destOrd="0" presId="urn:microsoft.com/office/officeart/2005/8/layout/lProcess2"/>
    <dgm:cxn modelId="{D38903D0-D322-46B1-B531-068E08181C2B}" type="presOf" srcId="{5A182CFD-96AE-4FFA-BA6E-CB4B122ADAD8}" destId="{0C97447C-4F8E-1141-86D7-B137C3A23B1F}" srcOrd="0" destOrd="0" presId="urn:microsoft.com/office/officeart/2005/8/layout/lProcess2"/>
    <dgm:cxn modelId="{0C5DA2D3-43BF-4003-9D78-31CE4E3CCF09}" type="presOf" srcId="{AA211155-FD75-459C-8407-3C4E6D606890}" destId="{FAC7097E-AAA8-4AAE-94EB-7F9C9979D2C0}" srcOrd="0" destOrd="0" presId="urn:microsoft.com/office/officeart/2005/8/layout/lProcess2"/>
    <dgm:cxn modelId="{D41176DE-D8BC-43FF-8147-E257948ADA47}" srcId="{1E290A2A-48FC-4DBB-A6A9-2234635CD824}" destId="{950A5FAA-97E4-463E-9484-3FC3C58209B0}" srcOrd="2" destOrd="0" parTransId="{CC51D3D4-FACA-40ED-858F-4397B31A6A37}" sibTransId="{4E0FE1F0-39AD-4167-9F74-DCEBE1BA55A5}"/>
    <dgm:cxn modelId="{44A969E7-CD68-49AA-B8DE-5A169E30F5A9}" type="presParOf" srcId="{0D04496F-CB06-034C-BA62-8E8BED40B631}" destId="{07E1269F-1611-4F08-8B91-E5BD5E4B915D}" srcOrd="0" destOrd="0" presId="urn:microsoft.com/office/officeart/2005/8/layout/lProcess2"/>
    <dgm:cxn modelId="{45ADE3BC-048F-4094-9C19-BE870DE9423A}" type="presParOf" srcId="{07E1269F-1611-4F08-8B91-E5BD5E4B915D}" destId="{0A171A1C-032A-4238-B85A-C08971E65861}" srcOrd="0" destOrd="0" presId="urn:microsoft.com/office/officeart/2005/8/layout/lProcess2"/>
    <dgm:cxn modelId="{30B513D5-49F2-4C1D-BAEC-0BBC417038C1}" type="presParOf" srcId="{07E1269F-1611-4F08-8B91-E5BD5E4B915D}" destId="{8B563390-1782-4B25-BF7F-66E076787CE0}" srcOrd="1" destOrd="0" presId="urn:microsoft.com/office/officeart/2005/8/layout/lProcess2"/>
    <dgm:cxn modelId="{09869CF3-0990-4599-BE1F-BF0EA52CA1E3}" type="presParOf" srcId="{07E1269F-1611-4F08-8B91-E5BD5E4B915D}" destId="{8064C9E0-EDD9-499E-BA5D-13C46A5D3908}" srcOrd="2" destOrd="0" presId="urn:microsoft.com/office/officeart/2005/8/layout/lProcess2"/>
    <dgm:cxn modelId="{F89C9FF0-7A36-4C52-9FA3-553C9CA35912}" type="presParOf" srcId="{8064C9E0-EDD9-499E-BA5D-13C46A5D3908}" destId="{3AB1D8A7-935A-43D3-A140-388AE5F465AD}" srcOrd="0" destOrd="0" presId="urn:microsoft.com/office/officeart/2005/8/layout/lProcess2"/>
    <dgm:cxn modelId="{80043836-C6FE-4BCD-B54E-D3D76224B6B6}" type="presParOf" srcId="{3AB1D8A7-935A-43D3-A140-388AE5F465AD}" destId="{B3BD8C5D-A739-4A65-9E68-0A8BAB5B8C3C}" srcOrd="0" destOrd="0" presId="urn:microsoft.com/office/officeart/2005/8/layout/lProcess2"/>
    <dgm:cxn modelId="{E55147AF-115C-4C23-93FD-41004BD19CFC}" type="presParOf" srcId="{0D04496F-CB06-034C-BA62-8E8BED40B631}" destId="{558D796E-F44A-440C-9C1D-A9041952BEC1}" srcOrd="1" destOrd="0" presId="urn:microsoft.com/office/officeart/2005/8/layout/lProcess2"/>
    <dgm:cxn modelId="{5836215A-5E52-4574-9889-55A84DCA28C8}" type="presParOf" srcId="{0D04496F-CB06-034C-BA62-8E8BED40B631}" destId="{1974A8C4-3D63-483D-AC2D-FA92F03F838C}" srcOrd="2" destOrd="0" presId="urn:microsoft.com/office/officeart/2005/8/layout/lProcess2"/>
    <dgm:cxn modelId="{1CF4BB70-E4F8-4990-AB73-4596FA074A26}" type="presParOf" srcId="{1974A8C4-3D63-483D-AC2D-FA92F03F838C}" destId="{503263E0-67FC-4619-8390-2DAB5F369E35}" srcOrd="0" destOrd="0" presId="urn:microsoft.com/office/officeart/2005/8/layout/lProcess2"/>
    <dgm:cxn modelId="{9448C405-BF30-424A-824B-704F3B6E85E1}" type="presParOf" srcId="{1974A8C4-3D63-483D-AC2D-FA92F03F838C}" destId="{346F86D9-6CE3-410E-B207-ECBAD3EE4DDC}" srcOrd="1" destOrd="0" presId="urn:microsoft.com/office/officeart/2005/8/layout/lProcess2"/>
    <dgm:cxn modelId="{CE215CC2-A373-4797-BDF2-5569D5CA7250}" type="presParOf" srcId="{1974A8C4-3D63-483D-AC2D-FA92F03F838C}" destId="{3A0E3C53-1D4D-44F8-884B-8F89100FEBB0}" srcOrd="2" destOrd="0" presId="urn:microsoft.com/office/officeart/2005/8/layout/lProcess2"/>
    <dgm:cxn modelId="{B1C5B761-C81A-4201-A369-1E67B69EE54F}" type="presParOf" srcId="{3A0E3C53-1D4D-44F8-884B-8F89100FEBB0}" destId="{3D642DBD-7B02-4455-A578-E25F48E4A0EA}" srcOrd="0" destOrd="0" presId="urn:microsoft.com/office/officeart/2005/8/layout/lProcess2"/>
    <dgm:cxn modelId="{C8E5F2E1-217B-4AC8-B4CA-9FA929BC4DE8}" type="presParOf" srcId="{3D642DBD-7B02-4455-A578-E25F48E4A0EA}" destId="{FAC7097E-AAA8-4AAE-94EB-7F9C9979D2C0}" srcOrd="0" destOrd="0" presId="urn:microsoft.com/office/officeart/2005/8/layout/lProcess2"/>
    <dgm:cxn modelId="{8425AE8C-CAA9-4374-A47C-EDA1359F1337}" type="presParOf" srcId="{0D04496F-CB06-034C-BA62-8E8BED40B631}" destId="{552B0134-B391-433C-888B-3839DB7B8BA6}" srcOrd="3" destOrd="0" presId="urn:microsoft.com/office/officeart/2005/8/layout/lProcess2"/>
    <dgm:cxn modelId="{F11937F5-B92C-497F-A5C8-5DF598BF9B4C}" type="presParOf" srcId="{0D04496F-CB06-034C-BA62-8E8BED40B631}" destId="{E696ED71-7A9A-6F4A-A331-CF2C0E6983DB}" srcOrd="4" destOrd="0" presId="urn:microsoft.com/office/officeart/2005/8/layout/lProcess2"/>
    <dgm:cxn modelId="{D96B23B5-029E-48D2-98FB-C82A8F464BC0}" type="presParOf" srcId="{E696ED71-7A9A-6F4A-A331-CF2C0E6983DB}" destId="{60E4B681-B973-4741-9A9B-1091CC97BF9F}" srcOrd="0" destOrd="0" presId="urn:microsoft.com/office/officeart/2005/8/layout/lProcess2"/>
    <dgm:cxn modelId="{4CE0A85A-56EF-415E-93C9-99A0B2CA6300}" type="presParOf" srcId="{E696ED71-7A9A-6F4A-A331-CF2C0E6983DB}" destId="{2C11B46A-C2A6-964C-945A-87F159E62B06}" srcOrd="1" destOrd="0" presId="urn:microsoft.com/office/officeart/2005/8/layout/lProcess2"/>
    <dgm:cxn modelId="{B4531B74-3B15-45E3-BD43-4BFC5ECED419}" type="presParOf" srcId="{E696ED71-7A9A-6F4A-A331-CF2C0E6983DB}" destId="{DBD09B4E-5C1C-9F4C-9469-AEDCA71ADCB8}" srcOrd="2" destOrd="0" presId="urn:microsoft.com/office/officeart/2005/8/layout/lProcess2"/>
    <dgm:cxn modelId="{F8ACA068-DB0B-48F7-9FDD-003F1DAFE08B}" type="presParOf" srcId="{DBD09B4E-5C1C-9F4C-9469-AEDCA71ADCB8}" destId="{FE0E1432-F115-194A-BDEE-E6CE368F9DF5}" srcOrd="0" destOrd="0" presId="urn:microsoft.com/office/officeart/2005/8/layout/lProcess2"/>
    <dgm:cxn modelId="{587E3BA3-09BF-4385-B656-468B20438ADA}" type="presParOf" srcId="{FE0E1432-F115-194A-BDEE-E6CE368F9DF5}" destId="{61125D37-725D-491F-8639-66739AF7651C}" srcOrd="0" destOrd="0" presId="urn:microsoft.com/office/officeart/2005/8/layout/lProcess2"/>
    <dgm:cxn modelId="{098166DC-9B03-4D55-A62E-C1C3498D7A4B}" type="presParOf" srcId="{FE0E1432-F115-194A-BDEE-E6CE368F9DF5}" destId="{743E0976-85C6-4F93-B5FE-DD9DBC651D96}" srcOrd="1" destOrd="0" presId="urn:microsoft.com/office/officeart/2005/8/layout/lProcess2"/>
    <dgm:cxn modelId="{A89F5C82-F9FC-45A8-8FF6-0BCA8999FBF8}" type="presParOf" srcId="{FE0E1432-F115-194A-BDEE-E6CE368F9DF5}" destId="{6534E598-A5D4-431A-AC40-5F7654FBF948}" srcOrd="2" destOrd="0" presId="urn:microsoft.com/office/officeart/2005/8/layout/lProcess2"/>
    <dgm:cxn modelId="{CD63838A-60E5-41E7-9FF5-4F871E0222AE}" type="presParOf" srcId="{FE0E1432-F115-194A-BDEE-E6CE368F9DF5}" destId="{1DB05D4C-38B5-4734-99F8-38BAD9D2E2D3}" srcOrd="3" destOrd="0" presId="urn:microsoft.com/office/officeart/2005/8/layout/lProcess2"/>
    <dgm:cxn modelId="{BE3F3681-9275-4932-A188-A3B222F9F263}" type="presParOf" srcId="{FE0E1432-F115-194A-BDEE-E6CE368F9DF5}" destId="{7FDBAFDF-F21A-4DE6-A52C-1E433B31506A}" srcOrd="4" destOrd="0" presId="urn:microsoft.com/office/officeart/2005/8/layout/lProcess2"/>
    <dgm:cxn modelId="{33DC6FC8-EF0B-4501-9C88-FD60DE225FF7}" type="presParOf" srcId="{0D04496F-CB06-034C-BA62-8E8BED40B631}" destId="{F67BF9B0-AE6B-584C-876E-54357E7CA5DD}" srcOrd="5" destOrd="0" presId="urn:microsoft.com/office/officeart/2005/8/layout/lProcess2"/>
    <dgm:cxn modelId="{0D16B5AF-4072-48F1-85E1-A5A758F9A532}" type="presParOf" srcId="{0D04496F-CB06-034C-BA62-8E8BED40B631}" destId="{CA8B3D77-59CA-6540-9AA9-B3646D4B2F68}" srcOrd="6" destOrd="0" presId="urn:microsoft.com/office/officeart/2005/8/layout/lProcess2"/>
    <dgm:cxn modelId="{00D3E8BF-816F-4C51-9312-7D31E5C1884E}" type="presParOf" srcId="{CA8B3D77-59CA-6540-9AA9-B3646D4B2F68}" destId="{0C97447C-4F8E-1141-86D7-B137C3A23B1F}" srcOrd="0" destOrd="0" presId="urn:microsoft.com/office/officeart/2005/8/layout/lProcess2"/>
    <dgm:cxn modelId="{F444DDC2-25D4-406C-AE66-6DCA8CB3BC68}" type="presParOf" srcId="{CA8B3D77-59CA-6540-9AA9-B3646D4B2F68}" destId="{83CBA73F-DFE6-C649-B1DE-F27C292EA8B1}" srcOrd="1" destOrd="0" presId="urn:microsoft.com/office/officeart/2005/8/layout/lProcess2"/>
    <dgm:cxn modelId="{9A76CFEA-3609-49A1-B1E8-7779B9E76A8E}" type="presParOf" srcId="{CA8B3D77-59CA-6540-9AA9-B3646D4B2F68}" destId="{7BADC3B1-0C7C-2B4C-B3A3-0BD4EEF35844}" srcOrd="2" destOrd="0" presId="urn:microsoft.com/office/officeart/2005/8/layout/lProcess2"/>
    <dgm:cxn modelId="{8C72BC74-01D3-40AC-A67D-82B6A4265E17}" type="presParOf" srcId="{7BADC3B1-0C7C-2B4C-B3A3-0BD4EEF35844}" destId="{A4CE5CD3-0400-7846-AD72-04B972B2601B}" srcOrd="0" destOrd="0" presId="urn:microsoft.com/office/officeart/2005/8/layout/lProcess2"/>
    <dgm:cxn modelId="{89112B66-43BE-48E4-89B1-60E1E7F9773C}" type="presParOf" srcId="{A4CE5CD3-0400-7846-AD72-04B972B2601B}" destId="{A37EEFF4-6507-4A9E-8D12-9FA023AA9C1D}" srcOrd="0" destOrd="0" presId="urn:microsoft.com/office/officeart/2005/8/layout/lProcess2"/>
    <dgm:cxn modelId="{5E2373D5-E721-46C3-B85A-660DD0E603A0}" type="presParOf" srcId="{A4CE5CD3-0400-7846-AD72-04B972B2601B}" destId="{A1CC3B2F-32E6-485C-B50A-C3A35CAB2F4E}" srcOrd="1" destOrd="0" presId="urn:microsoft.com/office/officeart/2005/8/layout/lProcess2"/>
    <dgm:cxn modelId="{C5FB0FEB-B79B-45EB-9979-1B48E0F9893F}" type="presParOf" srcId="{A4CE5CD3-0400-7846-AD72-04B972B2601B}" destId="{06BD482A-469A-4E9A-8BCE-04BB7C48580E}" srcOrd="2" destOrd="0" presId="urn:microsoft.com/office/officeart/2005/8/layout/lProcess2"/>
    <dgm:cxn modelId="{42341ABB-37BC-4379-ADFA-1ABBADD52479}" type="presParOf" srcId="{A4CE5CD3-0400-7846-AD72-04B972B2601B}" destId="{1BAC02F5-BA77-43DC-9A7D-042D693AD5AA}" srcOrd="3" destOrd="0" presId="urn:microsoft.com/office/officeart/2005/8/layout/lProcess2"/>
    <dgm:cxn modelId="{C691ABE2-B6AF-4D90-9029-51D15410CA33}" type="presParOf" srcId="{A4CE5CD3-0400-7846-AD72-04B972B2601B}" destId="{F53D7DD0-B29A-4EF0-9781-E948B21B9FCE}"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45DE6-1F9F-4EC6-9427-41DC0967ED24}"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9D95C7C2-83C4-452D-BAD4-DD97C395526C}">
      <dgm:prSet/>
      <dgm:spPr/>
      <dgm:t>
        <a:bodyPr/>
        <a:lstStyle/>
        <a:p>
          <a:pPr>
            <a:defRPr b="1"/>
          </a:pPr>
          <a:r>
            <a:rPr lang="en-US"/>
            <a:t>May 2023</a:t>
          </a:r>
        </a:p>
      </dgm:t>
    </dgm:pt>
    <dgm:pt modelId="{A8385BB9-E8DC-4DBB-A498-ABEBE5562540}" type="parTrans" cxnId="{7E1C803A-4BBD-40C6-B067-C605D7C4B0A1}">
      <dgm:prSet/>
      <dgm:spPr/>
      <dgm:t>
        <a:bodyPr/>
        <a:lstStyle/>
        <a:p>
          <a:endParaRPr lang="en-US"/>
        </a:p>
      </dgm:t>
    </dgm:pt>
    <dgm:pt modelId="{E8D3028B-6FAE-4A82-A126-0BAD1BB84B7E}" type="sibTrans" cxnId="{7E1C803A-4BBD-40C6-B067-C605D7C4B0A1}">
      <dgm:prSet/>
      <dgm:spPr/>
      <dgm:t>
        <a:bodyPr/>
        <a:lstStyle/>
        <a:p>
          <a:endParaRPr lang="en-US"/>
        </a:p>
      </dgm:t>
    </dgm:pt>
    <dgm:pt modelId="{61B99587-4423-400A-9BCA-2143548A0783}">
      <dgm:prSet/>
      <dgm:spPr/>
      <dgm:t>
        <a:bodyPr/>
        <a:lstStyle/>
        <a:p>
          <a:r>
            <a:rPr lang="en-US"/>
            <a:t>16-Week Equity Executive Fellowship </a:t>
          </a:r>
        </a:p>
      </dgm:t>
    </dgm:pt>
    <dgm:pt modelId="{D1B0D8A3-F568-45CD-84BE-AC281FCDED7A}" type="parTrans" cxnId="{C141F2E3-8ACB-4B55-A475-5E4C6E291DA2}">
      <dgm:prSet/>
      <dgm:spPr/>
      <dgm:t>
        <a:bodyPr/>
        <a:lstStyle/>
        <a:p>
          <a:endParaRPr lang="en-US"/>
        </a:p>
      </dgm:t>
    </dgm:pt>
    <dgm:pt modelId="{A7921ED6-37F3-4DE6-98A0-32AF76F6E733}" type="sibTrans" cxnId="{C141F2E3-8ACB-4B55-A475-5E4C6E291DA2}">
      <dgm:prSet/>
      <dgm:spPr/>
      <dgm:t>
        <a:bodyPr/>
        <a:lstStyle/>
        <a:p>
          <a:endParaRPr lang="en-US"/>
        </a:p>
      </dgm:t>
    </dgm:pt>
    <dgm:pt modelId="{C6DC3CE9-0528-468F-A646-F345E2901898}">
      <dgm:prSet/>
      <dgm:spPr/>
      <dgm:t>
        <a:bodyPr/>
        <a:lstStyle/>
        <a:p>
          <a:r>
            <a:rPr lang="en-US"/>
            <a:t>Training on understanding the roots of racism and bias for BHS leadership team with NY Times Best Seller, Robin DeAngelo, and Assistant Professor at Mayo Clinic School of Medicine, Dante King. </a:t>
          </a:r>
        </a:p>
      </dgm:t>
    </dgm:pt>
    <dgm:pt modelId="{CD816CBB-5A08-48C2-A430-3B5428C90299}" type="parTrans" cxnId="{28D4C7C0-7797-4AAD-9600-AD6D1AACB718}">
      <dgm:prSet/>
      <dgm:spPr/>
      <dgm:t>
        <a:bodyPr/>
        <a:lstStyle/>
        <a:p>
          <a:endParaRPr lang="en-US"/>
        </a:p>
      </dgm:t>
    </dgm:pt>
    <dgm:pt modelId="{C3635913-0F79-4BC0-B7C9-CE78472BBE4F}" type="sibTrans" cxnId="{28D4C7C0-7797-4AAD-9600-AD6D1AACB718}">
      <dgm:prSet/>
      <dgm:spPr/>
      <dgm:t>
        <a:bodyPr/>
        <a:lstStyle/>
        <a:p>
          <a:endParaRPr lang="en-US"/>
        </a:p>
      </dgm:t>
    </dgm:pt>
    <dgm:pt modelId="{9C0EF30A-2655-4A57-AA9D-161D4FB0311C}">
      <dgm:prSet/>
      <dgm:spPr/>
      <dgm:t>
        <a:bodyPr/>
        <a:lstStyle/>
        <a:p>
          <a:pPr>
            <a:defRPr b="1"/>
          </a:pPr>
          <a:r>
            <a:rPr lang="en-US"/>
            <a:t>June 2023</a:t>
          </a:r>
        </a:p>
      </dgm:t>
    </dgm:pt>
    <dgm:pt modelId="{96287E5E-ECAA-496E-9F12-282C8571F384}" type="parTrans" cxnId="{B461B81E-3F49-476C-A331-7E729461134F}">
      <dgm:prSet/>
      <dgm:spPr/>
      <dgm:t>
        <a:bodyPr/>
        <a:lstStyle/>
        <a:p>
          <a:endParaRPr lang="en-US"/>
        </a:p>
      </dgm:t>
    </dgm:pt>
    <dgm:pt modelId="{DCE34E1A-667F-4255-92EE-E743BEAC2079}" type="sibTrans" cxnId="{B461B81E-3F49-476C-A331-7E729461134F}">
      <dgm:prSet/>
      <dgm:spPr/>
      <dgm:t>
        <a:bodyPr/>
        <a:lstStyle/>
        <a:p>
          <a:endParaRPr lang="en-US"/>
        </a:p>
      </dgm:t>
    </dgm:pt>
    <dgm:pt modelId="{7A49BE86-2967-4512-B928-B52831F939AC}">
      <dgm:prSet/>
      <dgm:spPr/>
      <dgm:t>
        <a:bodyPr/>
        <a:lstStyle/>
        <a:p>
          <a:r>
            <a:rPr lang="en-US"/>
            <a:t>Mental Health Services Act (MHSA) Innovation Intervention</a:t>
          </a:r>
        </a:p>
      </dgm:t>
    </dgm:pt>
    <dgm:pt modelId="{12FD1544-4377-4BDB-84DA-08470FE443BD}" type="parTrans" cxnId="{FE59BAF8-F542-4809-B4C7-DABE940DEF49}">
      <dgm:prSet/>
      <dgm:spPr/>
      <dgm:t>
        <a:bodyPr/>
        <a:lstStyle/>
        <a:p>
          <a:endParaRPr lang="en-US"/>
        </a:p>
      </dgm:t>
    </dgm:pt>
    <dgm:pt modelId="{C352C220-9895-409D-B122-438A02D53D4C}" type="sibTrans" cxnId="{FE59BAF8-F542-4809-B4C7-DABE940DEF49}">
      <dgm:prSet/>
      <dgm:spPr/>
      <dgm:t>
        <a:bodyPr/>
        <a:lstStyle/>
        <a:p>
          <a:endParaRPr lang="en-US"/>
        </a:p>
      </dgm:t>
    </dgm:pt>
    <dgm:pt modelId="{41D9630B-896A-457D-AB94-76D7494BF958}">
      <dgm:prSet/>
      <dgm:spPr/>
      <dgm:t>
        <a:bodyPr/>
        <a:lstStyle/>
        <a:p>
          <a:r>
            <a:rPr lang="en-US"/>
            <a:t>Developing and evaluating culturally responsive behavioral health interventions for Black/African American clients at four civil service clinics (OMI, SOMA, TAY, Mission Mental Health: Alternatives Program)</a:t>
          </a:r>
        </a:p>
      </dgm:t>
    </dgm:pt>
    <dgm:pt modelId="{33239D5F-987B-4266-A697-E9B7419861D0}" type="parTrans" cxnId="{FDE13935-3487-48E4-B980-25A11F48DA80}">
      <dgm:prSet/>
      <dgm:spPr/>
      <dgm:t>
        <a:bodyPr/>
        <a:lstStyle/>
        <a:p>
          <a:endParaRPr lang="en-US"/>
        </a:p>
      </dgm:t>
    </dgm:pt>
    <dgm:pt modelId="{B87DCFFD-4D1B-4C67-9425-05BF05C108FB}" type="sibTrans" cxnId="{FDE13935-3487-48E4-B980-25A11F48DA80}">
      <dgm:prSet/>
      <dgm:spPr/>
      <dgm:t>
        <a:bodyPr/>
        <a:lstStyle/>
        <a:p>
          <a:endParaRPr lang="en-US"/>
        </a:p>
      </dgm:t>
    </dgm:pt>
    <dgm:pt modelId="{0F90D916-D263-48E6-BAF4-DFF3AE1FF550}">
      <dgm:prSet/>
      <dgm:spPr/>
      <dgm:t>
        <a:bodyPr/>
        <a:lstStyle/>
        <a:p>
          <a:pPr>
            <a:defRPr b="1"/>
          </a:pPr>
          <a:r>
            <a:rPr lang="en-US"/>
            <a:t>Nov. 2023</a:t>
          </a:r>
        </a:p>
      </dgm:t>
    </dgm:pt>
    <dgm:pt modelId="{E5863DA5-97C3-4F41-88EE-58D090165265}" type="parTrans" cxnId="{ED9E625B-8D41-4C4C-81F6-CD76AC68F1CB}">
      <dgm:prSet/>
      <dgm:spPr/>
      <dgm:t>
        <a:bodyPr/>
        <a:lstStyle/>
        <a:p>
          <a:endParaRPr lang="en-US"/>
        </a:p>
      </dgm:t>
    </dgm:pt>
    <dgm:pt modelId="{93C3860C-A7FD-487D-962A-D26F7E8D0171}" type="sibTrans" cxnId="{ED9E625B-8D41-4C4C-81F6-CD76AC68F1CB}">
      <dgm:prSet/>
      <dgm:spPr/>
      <dgm:t>
        <a:bodyPr/>
        <a:lstStyle/>
        <a:p>
          <a:endParaRPr lang="en-US"/>
        </a:p>
      </dgm:t>
    </dgm:pt>
    <dgm:pt modelId="{03C14B2C-F141-4896-B22C-5FCDD0DFBB33}">
      <dgm:prSet/>
      <dgm:spPr/>
      <dgm:t>
        <a:bodyPr/>
        <a:lstStyle/>
        <a:p>
          <a:r>
            <a:rPr lang="en-US"/>
            <a:t>Equity-Based Maternal Health RFP Awarded</a:t>
          </a:r>
        </a:p>
      </dgm:t>
    </dgm:pt>
    <dgm:pt modelId="{9DE8BE0D-C2E6-4C14-96D5-6B5BDE0DE040}" type="parTrans" cxnId="{28BA8A2C-DBEC-4C2C-834F-8A2506E9AA9F}">
      <dgm:prSet/>
      <dgm:spPr/>
      <dgm:t>
        <a:bodyPr/>
        <a:lstStyle/>
        <a:p>
          <a:endParaRPr lang="en-US"/>
        </a:p>
      </dgm:t>
    </dgm:pt>
    <dgm:pt modelId="{E5338CE3-066B-44A0-8007-8C754C155D28}" type="sibTrans" cxnId="{28BA8A2C-DBEC-4C2C-834F-8A2506E9AA9F}">
      <dgm:prSet/>
      <dgm:spPr/>
      <dgm:t>
        <a:bodyPr/>
        <a:lstStyle/>
        <a:p>
          <a:endParaRPr lang="en-US"/>
        </a:p>
      </dgm:t>
    </dgm:pt>
    <dgm:pt modelId="{731EB6A5-053D-47AD-AAE0-843B29D13FB2}">
      <dgm:prSet/>
      <dgm:spPr/>
      <dgm:t>
        <a:bodyPr/>
        <a:lstStyle/>
        <a:p>
          <a:r>
            <a:rPr lang="en-US" dirty="0"/>
            <a:t>$6M/per year RFP in partnership with Maternal Child and Adolescent Health (MCAH) to fund four community-based organizations to support Black/African American pregnant, perinatal, and postpartum people through mental health care screenings, linkages, and more.</a:t>
          </a:r>
        </a:p>
      </dgm:t>
    </dgm:pt>
    <dgm:pt modelId="{B2920FC8-FF8C-429B-8D39-92928D7639FA}" type="parTrans" cxnId="{9173CB46-04FD-4830-9F54-BA949A76F346}">
      <dgm:prSet/>
      <dgm:spPr/>
      <dgm:t>
        <a:bodyPr/>
        <a:lstStyle/>
        <a:p>
          <a:endParaRPr lang="en-US"/>
        </a:p>
      </dgm:t>
    </dgm:pt>
    <dgm:pt modelId="{B1A1E8B3-5B3C-4C9B-BB6B-74321ABA895D}" type="sibTrans" cxnId="{9173CB46-04FD-4830-9F54-BA949A76F346}">
      <dgm:prSet/>
      <dgm:spPr/>
      <dgm:t>
        <a:bodyPr/>
        <a:lstStyle/>
        <a:p>
          <a:endParaRPr lang="en-US"/>
        </a:p>
      </dgm:t>
    </dgm:pt>
    <dgm:pt modelId="{E6191F99-B05C-411C-B1F6-9CA8F7AB354D}">
      <dgm:prSet/>
      <dgm:spPr/>
      <dgm:t>
        <a:bodyPr/>
        <a:lstStyle/>
        <a:p>
          <a:r>
            <a:rPr lang="en-US"/>
            <a:t>Awarded funding: RAMS, Rafiki, Homeless Childrens Network, and UCSF Embrace Program.</a:t>
          </a:r>
        </a:p>
      </dgm:t>
    </dgm:pt>
    <dgm:pt modelId="{AEE64861-7F15-4EDF-AB66-5604C89EC8EB}" type="parTrans" cxnId="{39033DC5-1179-4DB9-B853-BECB6D990403}">
      <dgm:prSet/>
      <dgm:spPr/>
      <dgm:t>
        <a:bodyPr/>
        <a:lstStyle/>
        <a:p>
          <a:endParaRPr lang="en-US"/>
        </a:p>
      </dgm:t>
    </dgm:pt>
    <dgm:pt modelId="{98ED0A8B-32F3-4F2F-AC36-086CCC03D021}" type="sibTrans" cxnId="{39033DC5-1179-4DB9-B853-BECB6D990403}">
      <dgm:prSet/>
      <dgm:spPr/>
      <dgm:t>
        <a:bodyPr/>
        <a:lstStyle/>
        <a:p>
          <a:endParaRPr lang="en-US"/>
        </a:p>
      </dgm:t>
    </dgm:pt>
    <dgm:pt modelId="{2272B688-C69A-4F84-8BFF-204E39FEB16B}">
      <dgm:prSet/>
      <dgm:spPr/>
      <dgm:t>
        <a:bodyPr/>
        <a:lstStyle/>
        <a:p>
          <a:pPr>
            <a:defRPr b="1"/>
          </a:pPr>
          <a:r>
            <a:rPr lang="en-US"/>
            <a:t>Jan. 2024</a:t>
          </a:r>
        </a:p>
      </dgm:t>
    </dgm:pt>
    <dgm:pt modelId="{43013353-86B2-4D4B-98CD-34AB1B86FCF7}" type="parTrans" cxnId="{EB5447A2-446A-4196-9EED-BFC7F70E32A8}">
      <dgm:prSet/>
      <dgm:spPr/>
      <dgm:t>
        <a:bodyPr/>
        <a:lstStyle/>
        <a:p>
          <a:endParaRPr lang="en-US"/>
        </a:p>
      </dgm:t>
    </dgm:pt>
    <dgm:pt modelId="{FF7625A0-CA6C-41B3-A26E-554D861EFF6B}" type="sibTrans" cxnId="{EB5447A2-446A-4196-9EED-BFC7F70E32A8}">
      <dgm:prSet/>
      <dgm:spPr/>
      <dgm:t>
        <a:bodyPr/>
        <a:lstStyle/>
        <a:p>
          <a:endParaRPr lang="en-US"/>
        </a:p>
      </dgm:t>
    </dgm:pt>
    <dgm:pt modelId="{4759B3E9-B26C-4AC5-9BBF-EB0D1116B42F}">
      <dgm:prSet/>
      <dgm:spPr/>
      <dgm:t>
        <a:bodyPr/>
        <a:lstStyle/>
        <a:p>
          <a:r>
            <a:rPr lang="en-US"/>
            <a:t>Universal Talk Therapy</a:t>
          </a:r>
        </a:p>
      </dgm:t>
    </dgm:pt>
    <dgm:pt modelId="{A4BFF70E-03FC-44D4-93B8-EBF3F1BF1ADF}" type="parTrans" cxnId="{EEC3C308-DE05-4674-BDCF-7F3EE72449AF}">
      <dgm:prSet/>
      <dgm:spPr/>
      <dgm:t>
        <a:bodyPr/>
        <a:lstStyle/>
        <a:p>
          <a:endParaRPr lang="en-US"/>
        </a:p>
      </dgm:t>
    </dgm:pt>
    <dgm:pt modelId="{F4BAFC30-6096-456A-8A91-1FFCBBCD0405}" type="sibTrans" cxnId="{EEC3C308-DE05-4674-BDCF-7F3EE72449AF}">
      <dgm:prSet/>
      <dgm:spPr/>
      <dgm:t>
        <a:bodyPr/>
        <a:lstStyle/>
        <a:p>
          <a:endParaRPr lang="en-US"/>
        </a:p>
      </dgm:t>
    </dgm:pt>
    <dgm:pt modelId="{7BDDC274-68A9-4C83-A05D-35F89F549D09}">
      <dgm:prSet/>
      <dgm:spPr/>
      <dgm:t>
        <a:bodyPr/>
        <a:lstStyle/>
        <a:p>
          <a:r>
            <a:rPr lang="en-US"/>
            <a:t>Partnership and collaboration with the Human Rights Commission on providing a universal talk therapy program for Black/African Americans via the UCSF Embrace Program</a:t>
          </a:r>
        </a:p>
      </dgm:t>
    </dgm:pt>
    <dgm:pt modelId="{80320779-85BC-4767-8F13-451F7DAF6513}" type="parTrans" cxnId="{A5278786-5F98-4188-9C13-C7D9612606FC}">
      <dgm:prSet/>
      <dgm:spPr/>
      <dgm:t>
        <a:bodyPr/>
        <a:lstStyle/>
        <a:p>
          <a:endParaRPr lang="en-US"/>
        </a:p>
      </dgm:t>
    </dgm:pt>
    <dgm:pt modelId="{0BA9860B-9DF7-4F15-806B-3CCEA08F888B}" type="sibTrans" cxnId="{A5278786-5F98-4188-9C13-C7D9612606FC}">
      <dgm:prSet/>
      <dgm:spPr/>
      <dgm:t>
        <a:bodyPr/>
        <a:lstStyle/>
        <a:p>
          <a:endParaRPr lang="en-US"/>
        </a:p>
      </dgm:t>
    </dgm:pt>
    <dgm:pt modelId="{1E20AE3E-D93A-400A-B186-29F2B7B8DDE5}" type="pres">
      <dgm:prSet presAssocID="{46D45DE6-1F9F-4EC6-9427-41DC0967ED24}" presName="root" presStyleCnt="0">
        <dgm:presLayoutVars>
          <dgm:chMax/>
          <dgm:chPref/>
          <dgm:animLvl val="lvl"/>
        </dgm:presLayoutVars>
      </dgm:prSet>
      <dgm:spPr/>
    </dgm:pt>
    <dgm:pt modelId="{94392C37-B148-48C7-8B82-854461F652E0}" type="pres">
      <dgm:prSet presAssocID="{46D45DE6-1F9F-4EC6-9427-41DC0967ED24}"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92570B1-1A91-4DCB-B814-24351AEF0FFE}" type="pres">
      <dgm:prSet presAssocID="{46D45DE6-1F9F-4EC6-9427-41DC0967ED24}" presName="nodes" presStyleCnt="0">
        <dgm:presLayoutVars>
          <dgm:chMax/>
          <dgm:chPref/>
          <dgm:animLvl val="lvl"/>
        </dgm:presLayoutVars>
      </dgm:prSet>
      <dgm:spPr/>
    </dgm:pt>
    <dgm:pt modelId="{8FCDD994-FF88-4350-B995-6A215272A3E9}" type="pres">
      <dgm:prSet presAssocID="{9D95C7C2-83C4-452D-BAD4-DD97C395526C}" presName="composite" presStyleCnt="0"/>
      <dgm:spPr/>
    </dgm:pt>
    <dgm:pt modelId="{A1F41CC7-0126-4056-9D06-49238CDF9B74}" type="pres">
      <dgm:prSet presAssocID="{9D95C7C2-83C4-452D-BAD4-DD97C395526C}"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34ECC11E-361A-4F9C-BBD3-078A462CF1A5}" type="pres">
      <dgm:prSet presAssocID="{9D95C7C2-83C4-452D-BAD4-DD97C395526C}" presName="DropPinPlaceHolder" presStyleCnt="0"/>
      <dgm:spPr/>
    </dgm:pt>
    <dgm:pt modelId="{1461525D-828B-41F4-ACEC-2371C6F12C8A}" type="pres">
      <dgm:prSet presAssocID="{9D95C7C2-83C4-452D-BAD4-DD97C395526C}" presName="DropPin" presStyleLbl="alignNode1" presStyleIdx="0" presStyleCnt="4"/>
      <dgm:spPr/>
    </dgm:pt>
    <dgm:pt modelId="{79694D46-F46F-47B3-97F3-20840D114430}" type="pres">
      <dgm:prSet presAssocID="{9D95C7C2-83C4-452D-BAD4-DD97C395526C}" presName="Ellipse" presStyleLbl="fgAcc1" presStyleIdx="1" presStyleCnt="5"/>
      <dgm:spPr>
        <a:solidFill>
          <a:schemeClr val="lt1">
            <a:alpha val="90000"/>
            <a:hueOff val="0"/>
            <a:satOff val="0"/>
            <a:lumOff val="0"/>
            <a:alphaOff val="0"/>
          </a:schemeClr>
        </a:solidFill>
        <a:ln w="19050" cap="flat" cmpd="sng" algn="ctr">
          <a:noFill/>
          <a:prstDash val="solid"/>
        </a:ln>
        <a:effectLst/>
      </dgm:spPr>
    </dgm:pt>
    <dgm:pt modelId="{D033FAD4-B4F3-4491-A603-E0AA529004EC}" type="pres">
      <dgm:prSet presAssocID="{9D95C7C2-83C4-452D-BAD4-DD97C395526C}" presName="L2TextContainer" presStyleLbl="revTx" presStyleIdx="0" presStyleCnt="8">
        <dgm:presLayoutVars>
          <dgm:bulletEnabled val="1"/>
        </dgm:presLayoutVars>
      </dgm:prSet>
      <dgm:spPr/>
    </dgm:pt>
    <dgm:pt modelId="{B649D545-C1C7-4A12-8489-F8DBAB43FD47}" type="pres">
      <dgm:prSet presAssocID="{9D95C7C2-83C4-452D-BAD4-DD97C395526C}" presName="L1TextContainer" presStyleLbl="revTx" presStyleIdx="1" presStyleCnt="8">
        <dgm:presLayoutVars>
          <dgm:chMax val="1"/>
          <dgm:chPref val="1"/>
          <dgm:bulletEnabled val="1"/>
        </dgm:presLayoutVars>
      </dgm:prSet>
      <dgm:spPr/>
    </dgm:pt>
    <dgm:pt modelId="{261A8936-332F-4666-B2AD-0FD5DCA597A8}" type="pres">
      <dgm:prSet presAssocID="{9D95C7C2-83C4-452D-BAD4-DD97C395526C}"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30AA253C-94D1-4EE9-9D5D-939CDEE024CC}" type="pres">
      <dgm:prSet presAssocID="{9D95C7C2-83C4-452D-BAD4-DD97C395526C}" presName="EmptyPlaceHolder" presStyleCnt="0"/>
      <dgm:spPr/>
    </dgm:pt>
    <dgm:pt modelId="{7E9CD0C8-9778-4BB7-B42A-5AB5E0E32D41}" type="pres">
      <dgm:prSet presAssocID="{E8D3028B-6FAE-4A82-A126-0BAD1BB84B7E}" presName="spaceBetweenRectangles" presStyleCnt="0"/>
      <dgm:spPr/>
    </dgm:pt>
    <dgm:pt modelId="{BE6831C4-17E3-466A-A26C-409E6147D485}" type="pres">
      <dgm:prSet presAssocID="{9C0EF30A-2655-4A57-AA9D-161D4FB0311C}" presName="composite" presStyleCnt="0"/>
      <dgm:spPr/>
    </dgm:pt>
    <dgm:pt modelId="{33AED5B7-18C2-4273-B7D8-3AD45D80621E}" type="pres">
      <dgm:prSet presAssocID="{9C0EF30A-2655-4A57-AA9D-161D4FB0311C}" presName="ConnectorPoint" presStyleLbl="lnNode1" presStyleIdx="1" presStyleCnt="4"/>
      <dgm:spPr>
        <a:solidFill>
          <a:schemeClr val="accent2">
            <a:hueOff val="459506"/>
            <a:satOff val="8602"/>
            <a:lumOff val="-523"/>
            <a:alphaOff val="0"/>
          </a:schemeClr>
        </a:solidFill>
        <a:ln w="6350" cap="flat" cmpd="sng" algn="ctr">
          <a:solidFill>
            <a:schemeClr val="lt1">
              <a:hueOff val="0"/>
              <a:satOff val="0"/>
              <a:lumOff val="0"/>
              <a:alphaOff val="0"/>
            </a:schemeClr>
          </a:solidFill>
          <a:prstDash val="solid"/>
        </a:ln>
        <a:effectLst/>
      </dgm:spPr>
    </dgm:pt>
    <dgm:pt modelId="{81095F8A-E71A-46A9-BA10-FC1A9BCE1C8A}" type="pres">
      <dgm:prSet presAssocID="{9C0EF30A-2655-4A57-AA9D-161D4FB0311C}" presName="DropPinPlaceHolder" presStyleCnt="0"/>
      <dgm:spPr/>
    </dgm:pt>
    <dgm:pt modelId="{BF0DB9DE-19F2-47D2-8FBE-B4D3C4650E49}" type="pres">
      <dgm:prSet presAssocID="{9C0EF30A-2655-4A57-AA9D-161D4FB0311C}" presName="DropPin" presStyleLbl="alignNode1" presStyleIdx="1" presStyleCnt="4"/>
      <dgm:spPr/>
    </dgm:pt>
    <dgm:pt modelId="{B2A74D32-9983-4763-BA14-E6860C10D6CD}" type="pres">
      <dgm:prSet presAssocID="{9C0EF30A-2655-4A57-AA9D-161D4FB0311C}" presName="Ellipse" presStyleLbl="fgAcc1" presStyleIdx="2" presStyleCnt="5"/>
      <dgm:spPr>
        <a:solidFill>
          <a:schemeClr val="lt1">
            <a:alpha val="90000"/>
            <a:hueOff val="0"/>
            <a:satOff val="0"/>
            <a:lumOff val="0"/>
            <a:alphaOff val="0"/>
          </a:schemeClr>
        </a:solidFill>
        <a:ln w="19050" cap="flat" cmpd="sng" algn="ctr">
          <a:noFill/>
          <a:prstDash val="solid"/>
        </a:ln>
        <a:effectLst/>
      </dgm:spPr>
    </dgm:pt>
    <dgm:pt modelId="{B465C042-B66A-4712-8C24-1257B8846A8B}" type="pres">
      <dgm:prSet presAssocID="{9C0EF30A-2655-4A57-AA9D-161D4FB0311C}" presName="L2TextContainer" presStyleLbl="revTx" presStyleIdx="2" presStyleCnt="8">
        <dgm:presLayoutVars>
          <dgm:bulletEnabled val="1"/>
        </dgm:presLayoutVars>
      </dgm:prSet>
      <dgm:spPr/>
    </dgm:pt>
    <dgm:pt modelId="{3EFEFE4B-A5B7-4544-B420-D9077B79871B}" type="pres">
      <dgm:prSet presAssocID="{9C0EF30A-2655-4A57-AA9D-161D4FB0311C}" presName="L1TextContainer" presStyleLbl="revTx" presStyleIdx="3" presStyleCnt="8">
        <dgm:presLayoutVars>
          <dgm:chMax val="1"/>
          <dgm:chPref val="1"/>
          <dgm:bulletEnabled val="1"/>
        </dgm:presLayoutVars>
      </dgm:prSet>
      <dgm:spPr/>
    </dgm:pt>
    <dgm:pt modelId="{16C097CE-0594-4AE9-B586-768E065A7D2B}" type="pres">
      <dgm:prSet presAssocID="{9C0EF30A-2655-4A57-AA9D-161D4FB0311C}" presName="ConnectLine" presStyleLbl="sibTrans1D1" presStyleIdx="1" presStyleCnt="4"/>
      <dgm:spPr>
        <a:noFill/>
        <a:ln w="12700" cap="flat" cmpd="sng" algn="ctr">
          <a:solidFill>
            <a:schemeClr val="accent2">
              <a:hueOff val="459506"/>
              <a:satOff val="8602"/>
              <a:lumOff val="-523"/>
              <a:alphaOff val="0"/>
            </a:schemeClr>
          </a:solidFill>
          <a:prstDash val="dash"/>
        </a:ln>
        <a:effectLst/>
      </dgm:spPr>
    </dgm:pt>
    <dgm:pt modelId="{394F0C6E-3619-4737-A731-4F413310569B}" type="pres">
      <dgm:prSet presAssocID="{9C0EF30A-2655-4A57-AA9D-161D4FB0311C}" presName="EmptyPlaceHolder" presStyleCnt="0"/>
      <dgm:spPr/>
    </dgm:pt>
    <dgm:pt modelId="{75FE658D-CC34-4C58-9462-3275D0E412A9}" type="pres">
      <dgm:prSet presAssocID="{DCE34E1A-667F-4255-92EE-E743BEAC2079}" presName="spaceBetweenRectangles" presStyleCnt="0"/>
      <dgm:spPr/>
    </dgm:pt>
    <dgm:pt modelId="{D8DC6718-F958-4E44-AD15-4BB4574A27C5}" type="pres">
      <dgm:prSet presAssocID="{0F90D916-D263-48E6-BAF4-DFF3AE1FF550}" presName="composite" presStyleCnt="0"/>
      <dgm:spPr/>
    </dgm:pt>
    <dgm:pt modelId="{2FF329AD-C9B8-41D3-8023-CBF43C238715}" type="pres">
      <dgm:prSet presAssocID="{0F90D916-D263-48E6-BAF4-DFF3AE1FF550}" presName="ConnectorPoint" presStyleLbl="lnNode1" presStyleIdx="2" presStyleCnt="4"/>
      <dgm:spPr>
        <a:solidFill>
          <a:schemeClr val="accent2">
            <a:hueOff val="919011"/>
            <a:satOff val="17205"/>
            <a:lumOff val="-1046"/>
            <a:alphaOff val="0"/>
          </a:schemeClr>
        </a:solidFill>
        <a:ln w="6350" cap="flat" cmpd="sng" algn="ctr">
          <a:solidFill>
            <a:schemeClr val="lt1">
              <a:hueOff val="0"/>
              <a:satOff val="0"/>
              <a:lumOff val="0"/>
              <a:alphaOff val="0"/>
            </a:schemeClr>
          </a:solidFill>
          <a:prstDash val="solid"/>
        </a:ln>
        <a:effectLst/>
      </dgm:spPr>
    </dgm:pt>
    <dgm:pt modelId="{BFFB4156-6FF0-48EE-ABFA-3E27E1BA06BB}" type="pres">
      <dgm:prSet presAssocID="{0F90D916-D263-48E6-BAF4-DFF3AE1FF550}" presName="DropPinPlaceHolder" presStyleCnt="0"/>
      <dgm:spPr/>
    </dgm:pt>
    <dgm:pt modelId="{04B062A6-A83B-4C06-9B94-7B85FC3D0CF4}" type="pres">
      <dgm:prSet presAssocID="{0F90D916-D263-48E6-BAF4-DFF3AE1FF550}" presName="DropPin" presStyleLbl="alignNode1" presStyleIdx="2" presStyleCnt="4"/>
      <dgm:spPr/>
    </dgm:pt>
    <dgm:pt modelId="{9708E515-01B3-4C8A-9F43-16E07F7E2876}" type="pres">
      <dgm:prSet presAssocID="{0F90D916-D263-48E6-BAF4-DFF3AE1FF550}" presName="Ellipse" presStyleLbl="fgAcc1" presStyleIdx="3" presStyleCnt="5"/>
      <dgm:spPr>
        <a:solidFill>
          <a:schemeClr val="lt1">
            <a:alpha val="90000"/>
            <a:hueOff val="0"/>
            <a:satOff val="0"/>
            <a:lumOff val="0"/>
            <a:alphaOff val="0"/>
          </a:schemeClr>
        </a:solidFill>
        <a:ln w="19050" cap="flat" cmpd="sng" algn="ctr">
          <a:noFill/>
          <a:prstDash val="solid"/>
        </a:ln>
        <a:effectLst/>
      </dgm:spPr>
    </dgm:pt>
    <dgm:pt modelId="{B62CAAF1-F91F-4671-B203-277186112F82}" type="pres">
      <dgm:prSet presAssocID="{0F90D916-D263-48E6-BAF4-DFF3AE1FF550}" presName="L2TextContainer" presStyleLbl="revTx" presStyleIdx="4" presStyleCnt="8">
        <dgm:presLayoutVars>
          <dgm:bulletEnabled val="1"/>
        </dgm:presLayoutVars>
      </dgm:prSet>
      <dgm:spPr/>
    </dgm:pt>
    <dgm:pt modelId="{99D11F23-76B6-46C7-8DDB-7F8A80606225}" type="pres">
      <dgm:prSet presAssocID="{0F90D916-D263-48E6-BAF4-DFF3AE1FF550}" presName="L1TextContainer" presStyleLbl="revTx" presStyleIdx="5" presStyleCnt="8" custLinFactNeighborY="-25920">
        <dgm:presLayoutVars>
          <dgm:chMax val="1"/>
          <dgm:chPref val="1"/>
          <dgm:bulletEnabled val="1"/>
        </dgm:presLayoutVars>
      </dgm:prSet>
      <dgm:spPr/>
    </dgm:pt>
    <dgm:pt modelId="{FF93D725-57A7-4A5F-B488-8EBE6238958C}" type="pres">
      <dgm:prSet presAssocID="{0F90D916-D263-48E6-BAF4-DFF3AE1FF550}" presName="ConnectLine" presStyleLbl="sibTrans1D1" presStyleIdx="2" presStyleCnt="4"/>
      <dgm:spPr>
        <a:noFill/>
        <a:ln w="12700" cap="flat" cmpd="sng" algn="ctr">
          <a:solidFill>
            <a:schemeClr val="accent2">
              <a:hueOff val="919011"/>
              <a:satOff val="17205"/>
              <a:lumOff val="-1046"/>
              <a:alphaOff val="0"/>
            </a:schemeClr>
          </a:solidFill>
          <a:prstDash val="dash"/>
        </a:ln>
        <a:effectLst/>
      </dgm:spPr>
    </dgm:pt>
    <dgm:pt modelId="{1126543E-74D7-4475-A064-2103E54C6A74}" type="pres">
      <dgm:prSet presAssocID="{0F90D916-D263-48E6-BAF4-DFF3AE1FF550}" presName="EmptyPlaceHolder" presStyleCnt="0"/>
      <dgm:spPr/>
    </dgm:pt>
    <dgm:pt modelId="{86150C1E-E1E6-43B2-9115-A2F88E14647A}" type="pres">
      <dgm:prSet presAssocID="{93C3860C-A7FD-487D-962A-D26F7E8D0171}" presName="spaceBetweenRectangles" presStyleCnt="0"/>
      <dgm:spPr/>
    </dgm:pt>
    <dgm:pt modelId="{25CBB65C-3049-4B59-A32A-D6DD4AD2BAB5}" type="pres">
      <dgm:prSet presAssocID="{2272B688-C69A-4F84-8BFF-204E39FEB16B}" presName="composite" presStyleCnt="0"/>
      <dgm:spPr/>
    </dgm:pt>
    <dgm:pt modelId="{7C143BDE-6054-406C-BA43-FC66D57C7847}" type="pres">
      <dgm:prSet presAssocID="{2272B688-C69A-4F84-8BFF-204E39FEB16B}" presName="ConnectorPoint" presStyleLbl="lnNode1" presStyleIdx="3" presStyleCnt="4"/>
      <dgm:spPr>
        <a:solidFill>
          <a:schemeClr val="accent2">
            <a:hueOff val="1378517"/>
            <a:satOff val="25807"/>
            <a:lumOff val="-1569"/>
            <a:alphaOff val="0"/>
          </a:schemeClr>
        </a:solidFill>
        <a:ln w="6350" cap="flat" cmpd="sng" algn="ctr">
          <a:solidFill>
            <a:schemeClr val="lt1">
              <a:hueOff val="0"/>
              <a:satOff val="0"/>
              <a:lumOff val="0"/>
              <a:alphaOff val="0"/>
            </a:schemeClr>
          </a:solidFill>
          <a:prstDash val="solid"/>
        </a:ln>
        <a:effectLst/>
      </dgm:spPr>
    </dgm:pt>
    <dgm:pt modelId="{91133061-3198-42A2-897F-71E5BEAED536}" type="pres">
      <dgm:prSet presAssocID="{2272B688-C69A-4F84-8BFF-204E39FEB16B}" presName="DropPinPlaceHolder" presStyleCnt="0"/>
      <dgm:spPr/>
    </dgm:pt>
    <dgm:pt modelId="{77BC18FE-E3F9-483F-B3F1-E43C6922CF13}" type="pres">
      <dgm:prSet presAssocID="{2272B688-C69A-4F84-8BFF-204E39FEB16B}" presName="DropPin" presStyleLbl="alignNode1" presStyleIdx="3" presStyleCnt="4"/>
      <dgm:spPr/>
    </dgm:pt>
    <dgm:pt modelId="{EE523698-5FAF-484E-BAA8-A240B9F670F0}" type="pres">
      <dgm:prSet presAssocID="{2272B688-C69A-4F84-8BFF-204E39FEB16B}" presName="Ellipse" presStyleLbl="fgAcc1" presStyleIdx="4" presStyleCnt="5"/>
      <dgm:spPr>
        <a:solidFill>
          <a:schemeClr val="lt1">
            <a:alpha val="90000"/>
            <a:hueOff val="0"/>
            <a:satOff val="0"/>
            <a:lumOff val="0"/>
            <a:alphaOff val="0"/>
          </a:schemeClr>
        </a:solidFill>
        <a:ln w="19050" cap="flat" cmpd="sng" algn="ctr">
          <a:noFill/>
          <a:prstDash val="solid"/>
        </a:ln>
        <a:effectLst/>
      </dgm:spPr>
    </dgm:pt>
    <dgm:pt modelId="{33AA14C3-269B-4DC4-BAB6-C0FEAFE2AB42}" type="pres">
      <dgm:prSet presAssocID="{2272B688-C69A-4F84-8BFF-204E39FEB16B}" presName="L2TextContainer" presStyleLbl="revTx" presStyleIdx="6" presStyleCnt="8">
        <dgm:presLayoutVars>
          <dgm:bulletEnabled val="1"/>
        </dgm:presLayoutVars>
      </dgm:prSet>
      <dgm:spPr/>
    </dgm:pt>
    <dgm:pt modelId="{8C34943B-9E7D-466A-A00C-4AD9B812D2B0}" type="pres">
      <dgm:prSet presAssocID="{2272B688-C69A-4F84-8BFF-204E39FEB16B}" presName="L1TextContainer" presStyleLbl="revTx" presStyleIdx="7" presStyleCnt="8">
        <dgm:presLayoutVars>
          <dgm:chMax val="1"/>
          <dgm:chPref val="1"/>
          <dgm:bulletEnabled val="1"/>
        </dgm:presLayoutVars>
      </dgm:prSet>
      <dgm:spPr/>
    </dgm:pt>
    <dgm:pt modelId="{BE2FE7AF-1BCD-4D50-8F8B-CA53C3AEDDBD}" type="pres">
      <dgm:prSet presAssocID="{2272B688-C69A-4F84-8BFF-204E39FEB16B}" presName="ConnectLine" presStyleLbl="sibTrans1D1" presStyleIdx="3" presStyleCnt="4"/>
      <dgm:spPr>
        <a:noFill/>
        <a:ln w="12700" cap="flat" cmpd="sng" algn="ctr">
          <a:solidFill>
            <a:schemeClr val="accent2">
              <a:hueOff val="1378517"/>
              <a:satOff val="25807"/>
              <a:lumOff val="-1569"/>
              <a:alphaOff val="0"/>
            </a:schemeClr>
          </a:solidFill>
          <a:prstDash val="dash"/>
        </a:ln>
        <a:effectLst/>
      </dgm:spPr>
    </dgm:pt>
    <dgm:pt modelId="{B31737C3-B8B9-4DAC-B5E5-563866C2B168}" type="pres">
      <dgm:prSet presAssocID="{2272B688-C69A-4F84-8BFF-204E39FEB16B}" presName="EmptyPlaceHolder" presStyleCnt="0"/>
      <dgm:spPr/>
    </dgm:pt>
  </dgm:ptLst>
  <dgm:cxnLst>
    <dgm:cxn modelId="{4017E006-0412-4143-846E-A6D37F500BCC}" type="presOf" srcId="{2272B688-C69A-4F84-8BFF-204E39FEB16B}" destId="{8C34943B-9E7D-466A-A00C-4AD9B812D2B0}" srcOrd="0" destOrd="0" presId="urn:microsoft.com/office/officeart/2017/3/layout/DropPinTimeline"/>
    <dgm:cxn modelId="{EEC3C308-DE05-4674-BDCF-7F3EE72449AF}" srcId="{2272B688-C69A-4F84-8BFF-204E39FEB16B}" destId="{4759B3E9-B26C-4AC5-9BBF-EB0D1116B42F}" srcOrd="0" destOrd="0" parTransId="{A4BFF70E-03FC-44D4-93B8-EBF3F1BF1ADF}" sibTransId="{F4BAFC30-6096-456A-8A91-1FFCBBCD0405}"/>
    <dgm:cxn modelId="{B461B81E-3F49-476C-A331-7E729461134F}" srcId="{46D45DE6-1F9F-4EC6-9427-41DC0967ED24}" destId="{9C0EF30A-2655-4A57-AA9D-161D4FB0311C}" srcOrd="1" destOrd="0" parTransId="{96287E5E-ECAA-496E-9F12-282C8571F384}" sibTransId="{DCE34E1A-667F-4255-92EE-E743BEAC2079}"/>
    <dgm:cxn modelId="{86AECB24-824D-4540-926E-AA4515D70C73}" type="presOf" srcId="{9C0EF30A-2655-4A57-AA9D-161D4FB0311C}" destId="{3EFEFE4B-A5B7-4544-B420-D9077B79871B}" srcOrd="0" destOrd="0" presId="urn:microsoft.com/office/officeart/2017/3/layout/DropPinTimeline"/>
    <dgm:cxn modelId="{28BA8A2C-DBEC-4C2C-834F-8A2506E9AA9F}" srcId="{0F90D916-D263-48E6-BAF4-DFF3AE1FF550}" destId="{03C14B2C-F141-4896-B22C-5FCDD0DFBB33}" srcOrd="0" destOrd="0" parTransId="{9DE8BE0D-C2E6-4C14-96D5-6B5BDE0DE040}" sibTransId="{E5338CE3-066B-44A0-8007-8C754C155D28}"/>
    <dgm:cxn modelId="{97E23833-CB9F-4E05-B25C-A6438D432F2B}" type="presOf" srcId="{0F90D916-D263-48E6-BAF4-DFF3AE1FF550}" destId="{99D11F23-76B6-46C7-8DDB-7F8A80606225}" srcOrd="0" destOrd="0" presId="urn:microsoft.com/office/officeart/2017/3/layout/DropPinTimeline"/>
    <dgm:cxn modelId="{FDE13935-3487-48E4-B980-25A11F48DA80}" srcId="{7A49BE86-2967-4512-B928-B52831F939AC}" destId="{41D9630B-896A-457D-AB94-76D7494BF958}" srcOrd="0" destOrd="0" parTransId="{33239D5F-987B-4266-A697-E9B7419861D0}" sibTransId="{B87DCFFD-4D1B-4C67-9425-05BF05C108FB}"/>
    <dgm:cxn modelId="{7E1C803A-4BBD-40C6-B067-C605D7C4B0A1}" srcId="{46D45DE6-1F9F-4EC6-9427-41DC0967ED24}" destId="{9D95C7C2-83C4-452D-BAD4-DD97C395526C}" srcOrd="0" destOrd="0" parTransId="{A8385BB9-E8DC-4DBB-A498-ABEBE5562540}" sibTransId="{E8D3028B-6FAE-4A82-A126-0BAD1BB84B7E}"/>
    <dgm:cxn modelId="{ED9E625B-8D41-4C4C-81F6-CD76AC68F1CB}" srcId="{46D45DE6-1F9F-4EC6-9427-41DC0967ED24}" destId="{0F90D916-D263-48E6-BAF4-DFF3AE1FF550}" srcOrd="2" destOrd="0" parTransId="{E5863DA5-97C3-4F41-88EE-58D090165265}" sibTransId="{93C3860C-A7FD-487D-962A-D26F7E8D0171}"/>
    <dgm:cxn modelId="{D59A7446-525D-4E39-B35B-B47EA8BC8113}" type="presOf" srcId="{03C14B2C-F141-4896-B22C-5FCDD0DFBB33}" destId="{B62CAAF1-F91F-4671-B203-277186112F82}" srcOrd="0" destOrd="0" presId="urn:microsoft.com/office/officeart/2017/3/layout/DropPinTimeline"/>
    <dgm:cxn modelId="{9173CB46-04FD-4830-9F54-BA949A76F346}" srcId="{03C14B2C-F141-4896-B22C-5FCDD0DFBB33}" destId="{731EB6A5-053D-47AD-AAE0-843B29D13FB2}" srcOrd="0" destOrd="0" parTransId="{B2920FC8-FF8C-429B-8D39-92928D7639FA}" sibTransId="{B1A1E8B3-5B3C-4C9B-BB6B-74321ABA895D}"/>
    <dgm:cxn modelId="{A5278786-5F98-4188-9C13-C7D9612606FC}" srcId="{4759B3E9-B26C-4AC5-9BBF-EB0D1116B42F}" destId="{7BDDC274-68A9-4C83-A05D-35F89F549D09}" srcOrd="0" destOrd="0" parTransId="{80320779-85BC-4767-8F13-451F7DAF6513}" sibTransId="{0BA9860B-9DF7-4F15-806B-3CCEA08F888B}"/>
    <dgm:cxn modelId="{16CA268F-D75C-4D0F-946F-FBB8EED13B7B}" type="presOf" srcId="{4759B3E9-B26C-4AC5-9BBF-EB0D1116B42F}" destId="{33AA14C3-269B-4DC4-BAB6-C0FEAFE2AB42}" srcOrd="0" destOrd="0" presId="urn:microsoft.com/office/officeart/2017/3/layout/DropPinTimeline"/>
    <dgm:cxn modelId="{860C5594-8F6F-4D1B-9122-6832090F5EAD}" type="presOf" srcId="{E6191F99-B05C-411C-B1F6-9CA8F7AB354D}" destId="{B62CAAF1-F91F-4671-B203-277186112F82}" srcOrd="0" destOrd="2" presId="urn:microsoft.com/office/officeart/2017/3/layout/DropPinTimeline"/>
    <dgm:cxn modelId="{7355AC98-E796-4CA0-8CC9-12FA6792DCBA}" type="presOf" srcId="{41D9630B-896A-457D-AB94-76D7494BF958}" destId="{B465C042-B66A-4712-8C24-1257B8846A8B}" srcOrd="0" destOrd="1" presId="urn:microsoft.com/office/officeart/2017/3/layout/DropPinTimeline"/>
    <dgm:cxn modelId="{EB5447A2-446A-4196-9EED-BFC7F70E32A8}" srcId="{46D45DE6-1F9F-4EC6-9427-41DC0967ED24}" destId="{2272B688-C69A-4F84-8BFF-204E39FEB16B}" srcOrd="3" destOrd="0" parTransId="{43013353-86B2-4D4B-98CD-34AB1B86FCF7}" sibTransId="{FF7625A0-CA6C-41B3-A26E-554D861EFF6B}"/>
    <dgm:cxn modelId="{000DA5A2-A478-4343-8D53-5C2E4BDB054F}" type="presOf" srcId="{9D95C7C2-83C4-452D-BAD4-DD97C395526C}" destId="{B649D545-C1C7-4A12-8489-F8DBAB43FD47}" srcOrd="0" destOrd="0" presId="urn:microsoft.com/office/officeart/2017/3/layout/DropPinTimeline"/>
    <dgm:cxn modelId="{0DACC5BC-D8B2-4F22-97FD-966C6F6E1193}" type="presOf" srcId="{7BDDC274-68A9-4C83-A05D-35F89F549D09}" destId="{33AA14C3-269B-4DC4-BAB6-C0FEAFE2AB42}" srcOrd="0" destOrd="1" presId="urn:microsoft.com/office/officeart/2017/3/layout/DropPinTimeline"/>
    <dgm:cxn modelId="{2187B6BE-3F32-4A6A-B710-7F12314ACB90}" type="presOf" srcId="{61B99587-4423-400A-9BCA-2143548A0783}" destId="{D033FAD4-B4F3-4491-A603-E0AA529004EC}" srcOrd="0" destOrd="0" presId="urn:microsoft.com/office/officeart/2017/3/layout/DropPinTimeline"/>
    <dgm:cxn modelId="{60D2C4C0-94D6-4AF7-9C02-E4E23EBE8A32}" type="presOf" srcId="{46D45DE6-1F9F-4EC6-9427-41DC0967ED24}" destId="{1E20AE3E-D93A-400A-B186-29F2B7B8DDE5}" srcOrd="0" destOrd="0" presId="urn:microsoft.com/office/officeart/2017/3/layout/DropPinTimeline"/>
    <dgm:cxn modelId="{28D4C7C0-7797-4AAD-9600-AD6D1AACB718}" srcId="{61B99587-4423-400A-9BCA-2143548A0783}" destId="{C6DC3CE9-0528-468F-A646-F345E2901898}" srcOrd="0" destOrd="0" parTransId="{CD816CBB-5A08-48C2-A430-3B5428C90299}" sibTransId="{C3635913-0F79-4BC0-B7C9-CE78472BBE4F}"/>
    <dgm:cxn modelId="{39033DC5-1179-4DB9-B853-BECB6D990403}" srcId="{03C14B2C-F141-4896-B22C-5FCDD0DFBB33}" destId="{E6191F99-B05C-411C-B1F6-9CA8F7AB354D}" srcOrd="1" destOrd="0" parTransId="{AEE64861-7F15-4EDF-AB66-5604C89EC8EB}" sibTransId="{98ED0A8B-32F3-4F2F-AC36-086CCC03D021}"/>
    <dgm:cxn modelId="{5F7174CE-AFFF-403E-BE08-25D77163C41A}" type="presOf" srcId="{731EB6A5-053D-47AD-AAE0-843B29D13FB2}" destId="{B62CAAF1-F91F-4671-B203-277186112F82}" srcOrd="0" destOrd="1" presId="urn:microsoft.com/office/officeart/2017/3/layout/DropPinTimeline"/>
    <dgm:cxn modelId="{E6FA78D1-5E0F-4BB6-8455-C63EFA6739C9}" type="presOf" srcId="{7A49BE86-2967-4512-B928-B52831F939AC}" destId="{B465C042-B66A-4712-8C24-1257B8846A8B}" srcOrd="0" destOrd="0" presId="urn:microsoft.com/office/officeart/2017/3/layout/DropPinTimeline"/>
    <dgm:cxn modelId="{C141F2E3-8ACB-4B55-A475-5E4C6E291DA2}" srcId="{9D95C7C2-83C4-452D-BAD4-DD97C395526C}" destId="{61B99587-4423-400A-9BCA-2143548A0783}" srcOrd="0" destOrd="0" parTransId="{D1B0D8A3-F568-45CD-84BE-AC281FCDED7A}" sibTransId="{A7921ED6-37F3-4DE6-98A0-32AF76F6E733}"/>
    <dgm:cxn modelId="{535E7FF1-8244-4AD7-83EB-1DB375BBB1D1}" type="presOf" srcId="{C6DC3CE9-0528-468F-A646-F345E2901898}" destId="{D033FAD4-B4F3-4491-A603-E0AA529004EC}" srcOrd="0" destOrd="1" presId="urn:microsoft.com/office/officeart/2017/3/layout/DropPinTimeline"/>
    <dgm:cxn modelId="{FE59BAF8-F542-4809-B4C7-DABE940DEF49}" srcId="{9C0EF30A-2655-4A57-AA9D-161D4FB0311C}" destId="{7A49BE86-2967-4512-B928-B52831F939AC}" srcOrd="0" destOrd="0" parTransId="{12FD1544-4377-4BDB-84DA-08470FE443BD}" sibTransId="{C352C220-9895-409D-B122-438A02D53D4C}"/>
    <dgm:cxn modelId="{13AEF3E7-93EC-4EF7-8E02-AD0D2C775464}" type="presParOf" srcId="{1E20AE3E-D93A-400A-B186-29F2B7B8DDE5}" destId="{94392C37-B148-48C7-8B82-854461F652E0}" srcOrd="0" destOrd="0" presId="urn:microsoft.com/office/officeart/2017/3/layout/DropPinTimeline"/>
    <dgm:cxn modelId="{6D5B0806-A7F4-4450-9726-B75E8CBB87EB}" type="presParOf" srcId="{1E20AE3E-D93A-400A-B186-29F2B7B8DDE5}" destId="{D92570B1-1A91-4DCB-B814-24351AEF0FFE}" srcOrd="1" destOrd="0" presId="urn:microsoft.com/office/officeart/2017/3/layout/DropPinTimeline"/>
    <dgm:cxn modelId="{B6D76C9C-F306-4C21-9149-A5A3B4551468}" type="presParOf" srcId="{D92570B1-1A91-4DCB-B814-24351AEF0FFE}" destId="{8FCDD994-FF88-4350-B995-6A215272A3E9}" srcOrd="0" destOrd="0" presId="urn:microsoft.com/office/officeart/2017/3/layout/DropPinTimeline"/>
    <dgm:cxn modelId="{D8B970D3-A5A1-4F46-BB0A-BC5730991DE9}" type="presParOf" srcId="{8FCDD994-FF88-4350-B995-6A215272A3E9}" destId="{A1F41CC7-0126-4056-9D06-49238CDF9B74}" srcOrd="0" destOrd="0" presId="urn:microsoft.com/office/officeart/2017/3/layout/DropPinTimeline"/>
    <dgm:cxn modelId="{90A4CC6C-89C4-4BDF-A6C2-0BDA3A023743}" type="presParOf" srcId="{8FCDD994-FF88-4350-B995-6A215272A3E9}" destId="{34ECC11E-361A-4F9C-BBD3-078A462CF1A5}" srcOrd="1" destOrd="0" presId="urn:microsoft.com/office/officeart/2017/3/layout/DropPinTimeline"/>
    <dgm:cxn modelId="{DC017092-9D1F-4607-8626-DD26554224E0}" type="presParOf" srcId="{34ECC11E-361A-4F9C-BBD3-078A462CF1A5}" destId="{1461525D-828B-41F4-ACEC-2371C6F12C8A}" srcOrd="0" destOrd="0" presId="urn:microsoft.com/office/officeart/2017/3/layout/DropPinTimeline"/>
    <dgm:cxn modelId="{1E9556C4-56BD-422D-A414-805470908583}" type="presParOf" srcId="{34ECC11E-361A-4F9C-BBD3-078A462CF1A5}" destId="{79694D46-F46F-47B3-97F3-20840D114430}" srcOrd="1" destOrd="0" presId="urn:microsoft.com/office/officeart/2017/3/layout/DropPinTimeline"/>
    <dgm:cxn modelId="{F4FB73CD-E674-4235-AAAD-30B3069E0256}" type="presParOf" srcId="{8FCDD994-FF88-4350-B995-6A215272A3E9}" destId="{D033FAD4-B4F3-4491-A603-E0AA529004EC}" srcOrd="2" destOrd="0" presId="urn:microsoft.com/office/officeart/2017/3/layout/DropPinTimeline"/>
    <dgm:cxn modelId="{34C20E94-7CFD-448D-B03A-35223DEBA952}" type="presParOf" srcId="{8FCDD994-FF88-4350-B995-6A215272A3E9}" destId="{B649D545-C1C7-4A12-8489-F8DBAB43FD47}" srcOrd="3" destOrd="0" presId="urn:microsoft.com/office/officeart/2017/3/layout/DropPinTimeline"/>
    <dgm:cxn modelId="{3AF04E1B-68BE-4B83-BE60-583A551E8BB7}" type="presParOf" srcId="{8FCDD994-FF88-4350-B995-6A215272A3E9}" destId="{261A8936-332F-4666-B2AD-0FD5DCA597A8}" srcOrd="4" destOrd="0" presId="urn:microsoft.com/office/officeart/2017/3/layout/DropPinTimeline"/>
    <dgm:cxn modelId="{C18CD5EC-F37A-4D42-B896-C8F83B0C657D}" type="presParOf" srcId="{8FCDD994-FF88-4350-B995-6A215272A3E9}" destId="{30AA253C-94D1-4EE9-9D5D-939CDEE024CC}" srcOrd="5" destOrd="0" presId="urn:microsoft.com/office/officeart/2017/3/layout/DropPinTimeline"/>
    <dgm:cxn modelId="{77D527F8-FE1D-4ECF-90CF-DE221629E86B}" type="presParOf" srcId="{D92570B1-1A91-4DCB-B814-24351AEF0FFE}" destId="{7E9CD0C8-9778-4BB7-B42A-5AB5E0E32D41}" srcOrd="1" destOrd="0" presId="urn:microsoft.com/office/officeart/2017/3/layout/DropPinTimeline"/>
    <dgm:cxn modelId="{6DD9B4EF-4EE6-4FE1-B1AA-B7658D05F0A2}" type="presParOf" srcId="{D92570B1-1A91-4DCB-B814-24351AEF0FFE}" destId="{BE6831C4-17E3-466A-A26C-409E6147D485}" srcOrd="2" destOrd="0" presId="urn:microsoft.com/office/officeart/2017/3/layout/DropPinTimeline"/>
    <dgm:cxn modelId="{6C5EAFE7-1879-45C4-BB87-4194D9B50DF3}" type="presParOf" srcId="{BE6831C4-17E3-466A-A26C-409E6147D485}" destId="{33AED5B7-18C2-4273-B7D8-3AD45D80621E}" srcOrd="0" destOrd="0" presId="urn:microsoft.com/office/officeart/2017/3/layout/DropPinTimeline"/>
    <dgm:cxn modelId="{8AC5E047-AE3B-450D-9056-E1E40499913B}" type="presParOf" srcId="{BE6831C4-17E3-466A-A26C-409E6147D485}" destId="{81095F8A-E71A-46A9-BA10-FC1A9BCE1C8A}" srcOrd="1" destOrd="0" presId="urn:microsoft.com/office/officeart/2017/3/layout/DropPinTimeline"/>
    <dgm:cxn modelId="{5FFB1641-63F5-481F-8EC8-F124132AEE94}" type="presParOf" srcId="{81095F8A-E71A-46A9-BA10-FC1A9BCE1C8A}" destId="{BF0DB9DE-19F2-47D2-8FBE-B4D3C4650E49}" srcOrd="0" destOrd="0" presId="urn:microsoft.com/office/officeart/2017/3/layout/DropPinTimeline"/>
    <dgm:cxn modelId="{073A5E5D-4FFE-4AE6-A77C-433A6AE3CF49}" type="presParOf" srcId="{81095F8A-E71A-46A9-BA10-FC1A9BCE1C8A}" destId="{B2A74D32-9983-4763-BA14-E6860C10D6CD}" srcOrd="1" destOrd="0" presId="urn:microsoft.com/office/officeart/2017/3/layout/DropPinTimeline"/>
    <dgm:cxn modelId="{5D4DD449-BA2B-461F-9BF1-5B26B50B10CB}" type="presParOf" srcId="{BE6831C4-17E3-466A-A26C-409E6147D485}" destId="{B465C042-B66A-4712-8C24-1257B8846A8B}" srcOrd="2" destOrd="0" presId="urn:microsoft.com/office/officeart/2017/3/layout/DropPinTimeline"/>
    <dgm:cxn modelId="{C2A514CF-07EB-414D-9B75-AD27038D1C8C}" type="presParOf" srcId="{BE6831C4-17E3-466A-A26C-409E6147D485}" destId="{3EFEFE4B-A5B7-4544-B420-D9077B79871B}" srcOrd="3" destOrd="0" presId="urn:microsoft.com/office/officeart/2017/3/layout/DropPinTimeline"/>
    <dgm:cxn modelId="{4242F406-7E18-4996-A728-8D6EB23364BD}" type="presParOf" srcId="{BE6831C4-17E3-466A-A26C-409E6147D485}" destId="{16C097CE-0594-4AE9-B586-768E065A7D2B}" srcOrd="4" destOrd="0" presId="urn:microsoft.com/office/officeart/2017/3/layout/DropPinTimeline"/>
    <dgm:cxn modelId="{D215C39D-F2C0-4466-B385-A133948040C6}" type="presParOf" srcId="{BE6831C4-17E3-466A-A26C-409E6147D485}" destId="{394F0C6E-3619-4737-A731-4F413310569B}" srcOrd="5" destOrd="0" presId="urn:microsoft.com/office/officeart/2017/3/layout/DropPinTimeline"/>
    <dgm:cxn modelId="{0D560C66-FA48-4738-B88B-3078D1EAFFFC}" type="presParOf" srcId="{D92570B1-1A91-4DCB-B814-24351AEF0FFE}" destId="{75FE658D-CC34-4C58-9462-3275D0E412A9}" srcOrd="3" destOrd="0" presId="urn:microsoft.com/office/officeart/2017/3/layout/DropPinTimeline"/>
    <dgm:cxn modelId="{BFBF47A2-3219-44D4-B618-A99647489184}" type="presParOf" srcId="{D92570B1-1A91-4DCB-B814-24351AEF0FFE}" destId="{D8DC6718-F958-4E44-AD15-4BB4574A27C5}" srcOrd="4" destOrd="0" presId="urn:microsoft.com/office/officeart/2017/3/layout/DropPinTimeline"/>
    <dgm:cxn modelId="{B89B5A0B-A975-47C4-A32C-B1B44A402DB0}" type="presParOf" srcId="{D8DC6718-F958-4E44-AD15-4BB4574A27C5}" destId="{2FF329AD-C9B8-41D3-8023-CBF43C238715}" srcOrd="0" destOrd="0" presId="urn:microsoft.com/office/officeart/2017/3/layout/DropPinTimeline"/>
    <dgm:cxn modelId="{629309D1-340F-46CA-B17E-DC36AB977809}" type="presParOf" srcId="{D8DC6718-F958-4E44-AD15-4BB4574A27C5}" destId="{BFFB4156-6FF0-48EE-ABFA-3E27E1BA06BB}" srcOrd="1" destOrd="0" presId="urn:microsoft.com/office/officeart/2017/3/layout/DropPinTimeline"/>
    <dgm:cxn modelId="{94CD107F-23B2-41B1-B037-9D951C56E9E8}" type="presParOf" srcId="{BFFB4156-6FF0-48EE-ABFA-3E27E1BA06BB}" destId="{04B062A6-A83B-4C06-9B94-7B85FC3D0CF4}" srcOrd="0" destOrd="0" presId="urn:microsoft.com/office/officeart/2017/3/layout/DropPinTimeline"/>
    <dgm:cxn modelId="{3E4CC4F6-1165-4826-8F1F-AB515D6BEF89}" type="presParOf" srcId="{BFFB4156-6FF0-48EE-ABFA-3E27E1BA06BB}" destId="{9708E515-01B3-4C8A-9F43-16E07F7E2876}" srcOrd="1" destOrd="0" presId="urn:microsoft.com/office/officeart/2017/3/layout/DropPinTimeline"/>
    <dgm:cxn modelId="{B09E1E76-1678-4A54-8DCF-9C3BB48DE40A}" type="presParOf" srcId="{D8DC6718-F958-4E44-AD15-4BB4574A27C5}" destId="{B62CAAF1-F91F-4671-B203-277186112F82}" srcOrd="2" destOrd="0" presId="urn:microsoft.com/office/officeart/2017/3/layout/DropPinTimeline"/>
    <dgm:cxn modelId="{B56A97D3-6A16-427E-9E20-9586125046C0}" type="presParOf" srcId="{D8DC6718-F958-4E44-AD15-4BB4574A27C5}" destId="{99D11F23-76B6-46C7-8DDB-7F8A80606225}" srcOrd="3" destOrd="0" presId="urn:microsoft.com/office/officeart/2017/3/layout/DropPinTimeline"/>
    <dgm:cxn modelId="{2ED3A974-B1A8-4E54-BF43-38AA72603D9A}" type="presParOf" srcId="{D8DC6718-F958-4E44-AD15-4BB4574A27C5}" destId="{FF93D725-57A7-4A5F-B488-8EBE6238958C}" srcOrd="4" destOrd="0" presId="urn:microsoft.com/office/officeart/2017/3/layout/DropPinTimeline"/>
    <dgm:cxn modelId="{4B6DD767-08F8-400E-AA12-0E73C8378DFA}" type="presParOf" srcId="{D8DC6718-F958-4E44-AD15-4BB4574A27C5}" destId="{1126543E-74D7-4475-A064-2103E54C6A74}" srcOrd="5" destOrd="0" presId="urn:microsoft.com/office/officeart/2017/3/layout/DropPinTimeline"/>
    <dgm:cxn modelId="{37A03BF5-593F-4B7F-9E67-2313248E2FBD}" type="presParOf" srcId="{D92570B1-1A91-4DCB-B814-24351AEF0FFE}" destId="{86150C1E-E1E6-43B2-9115-A2F88E14647A}" srcOrd="5" destOrd="0" presId="urn:microsoft.com/office/officeart/2017/3/layout/DropPinTimeline"/>
    <dgm:cxn modelId="{BF585CD0-DC80-4DEF-BA25-2825DAFF5413}" type="presParOf" srcId="{D92570B1-1A91-4DCB-B814-24351AEF0FFE}" destId="{25CBB65C-3049-4B59-A32A-D6DD4AD2BAB5}" srcOrd="6" destOrd="0" presId="urn:microsoft.com/office/officeart/2017/3/layout/DropPinTimeline"/>
    <dgm:cxn modelId="{70940318-C65A-4322-89E7-AF874DB26C17}" type="presParOf" srcId="{25CBB65C-3049-4B59-A32A-D6DD4AD2BAB5}" destId="{7C143BDE-6054-406C-BA43-FC66D57C7847}" srcOrd="0" destOrd="0" presId="urn:microsoft.com/office/officeart/2017/3/layout/DropPinTimeline"/>
    <dgm:cxn modelId="{2A542C61-DED0-4D76-869C-F700722130E3}" type="presParOf" srcId="{25CBB65C-3049-4B59-A32A-D6DD4AD2BAB5}" destId="{91133061-3198-42A2-897F-71E5BEAED536}" srcOrd="1" destOrd="0" presId="urn:microsoft.com/office/officeart/2017/3/layout/DropPinTimeline"/>
    <dgm:cxn modelId="{C9B88E3B-652E-4C22-9D9F-70D04B26C86F}" type="presParOf" srcId="{91133061-3198-42A2-897F-71E5BEAED536}" destId="{77BC18FE-E3F9-483F-B3F1-E43C6922CF13}" srcOrd="0" destOrd="0" presId="urn:microsoft.com/office/officeart/2017/3/layout/DropPinTimeline"/>
    <dgm:cxn modelId="{A004AC7D-3FF6-4014-8FAD-94CC5F0ED7E3}" type="presParOf" srcId="{91133061-3198-42A2-897F-71E5BEAED536}" destId="{EE523698-5FAF-484E-BAA8-A240B9F670F0}" srcOrd="1" destOrd="0" presId="urn:microsoft.com/office/officeart/2017/3/layout/DropPinTimeline"/>
    <dgm:cxn modelId="{E592DB71-2E51-40E7-8823-A6E6DA9FF9C8}" type="presParOf" srcId="{25CBB65C-3049-4B59-A32A-D6DD4AD2BAB5}" destId="{33AA14C3-269B-4DC4-BAB6-C0FEAFE2AB42}" srcOrd="2" destOrd="0" presId="urn:microsoft.com/office/officeart/2017/3/layout/DropPinTimeline"/>
    <dgm:cxn modelId="{944C7E96-819B-4B20-A035-740D3B7345C9}" type="presParOf" srcId="{25CBB65C-3049-4B59-A32A-D6DD4AD2BAB5}" destId="{8C34943B-9E7D-466A-A00C-4AD9B812D2B0}" srcOrd="3" destOrd="0" presId="urn:microsoft.com/office/officeart/2017/3/layout/DropPinTimeline"/>
    <dgm:cxn modelId="{59A4A5CA-F6A6-474E-9876-CEDE2220E851}" type="presParOf" srcId="{25CBB65C-3049-4B59-A32A-D6DD4AD2BAB5}" destId="{BE2FE7AF-1BCD-4D50-8F8B-CA53C3AEDDBD}" srcOrd="4" destOrd="0" presId="urn:microsoft.com/office/officeart/2017/3/layout/DropPinTimeline"/>
    <dgm:cxn modelId="{CCEE0836-5AA8-492A-9CCB-24F96F9E44E8}" type="presParOf" srcId="{25CBB65C-3049-4B59-A32A-D6DD4AD2BAB5}" destId="{B31737C3-B8B9-4DAC-B5E5-563866C2B168}"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D0CFA-79E9-4083-B04B-8C8AFA6AAAC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80F2E9C-B76F-402F-A4B6-FB0AAE4AD652}">
      <dgm:prSet/>
      <dgm:spPr/>
      <dgm:t>
        <a:bodyPr/>
        <a:lstStyle/>
        <a:p>
          <a:r>
            <a:rPr lang="en-US" b="1"/>
            <a:t>Racial Equity Affinity Groups</a:t>
          </a:r>
          <a:endParaRPr lang="en-US"/>
        </a:p>
      </dgm:t>
    </dgm:pt>
    <dgm:pt modelId="{2ABBC196-BE71-4F43-AE9B-3D48C55CFA4D}" type="parTrans" cxnId="{C4ABD9F0-8CA0-479D-9988-2CD282D3E116}">
      <dgm:prSet/>
      <dgm:spPr/>
      <dgm:t>
        <a:bodyPr/>
        <a:lstStyle/>
        <a:p>
          <a:endParaRPr lang="en-US"/>
        </a:p>
      </dgm:t>
    </dgm:pt>
    <dgm:pt modelId="{26A44AC5-FF00-459B-9975-6DD8407C55B1}" type="sibTrans" cxnId="{C4ABD9F0-8CA0-479D-9988-2CD282D3E116}">
      <dgm:prSet/>
      <dgm:spPr/>
      <dgm:t>
        <a:bodyPr/>
        <a:lstStyle/>
        <a:p>
          <a:endParaRPr lang="en-US"/>
        </a:p>
      </dgm:t>
    </dgm:pt>
    <dgm:pt modelId="{0FE62C1A-C854-4772-A51E-99FCC60A5422}">
      <dgm:prSet/>
      <dgm:spPr/>
      <dgm:t>
        <a:bodyPr/>
        <a:lstStyle/>
        <a:p>
          <a:r>
            <a:rPr lang="en-US"/>
            <a:t>JEDI launched affinity groups for staff who identify as Black/African Americans; Latinx; White; or Asian Pacific Islander to help staff build their capacity on racial equity concepts and practices</a:t>
          </a:r>
        </a:p>
      </dgm:t>
    </dgm:pt>
    <dgm:pt modelId="{FC39E816-E23D-4A37-AA38-5B7620D608A1}" type="parTrans" cxnId="{B6E0DA51-06EF-4ECB-8AC5-BF82A04BE4B4}">
      <dgm:prSet/>
      <dgm:spPr/>
      <dgm:t>
        <a:bodyPr/>
        <a:lstStyle/>
        <a:p>
          <a:endParaRPr lang="en-US"/>
        </a:p>
      </dgm:t>
    </dgm:pt>
    <dgm:pt modelId="{730CF8DD-6F5C-4E6B-9554-4F5140296670}" type="sibTrans" cxnId="{B6E0DA51-06EF-4ECB-8AC5-BF82A04BE4B4}">
      <dgm:prSet/>
      <dgm:spPr/>
      <dgm:t>
        <a:bodyPr/>
        <a:lstStyle/>
        <a:p>
          <a:endParaRPr lang="en-US"/>
        </a:p>
      </dgm:t>
    </dgm:pt>
    <dgm:pt modelId="{21085385-E6CA-404B-B2F1-254158AEB997}">
      <dgm:prSet/>
      <dgm:spPr/>
      <dgm:t>
        <a:bodyPr/>
        <a:lstStyle/>
        <a:p>
          <a:r>
            <a:rPr lang="en-US"/>
            <a:t>Started with the curriculum of Unlearning Racism to help build the capacity for understanding racism. </a:t>
          </a:r>
        </a:p>
      </dgm:t>
    </dgm:pt>
    <dgm:pt modelId="{CC11B309-1B20-409D-B2EF-9748A00FE8EA}" type="parTrans" cxnId="{9E2B853E-DF2C-4B5F-AC73-5F676B7155A8}">
      <dgm:prSet/>
      <dgm:spPr/>
      <dgm:t>
        <a:bodyPr/>
        <a:lstStyle/>
        <a:p>
          <a:endParaRPr lang="en-US"/>
        </a:p>
      </dgm:t>
    </dgm:pt>
    <dgm:pt modelId="{DC9F7541-C066-4917-B2EE-699C6EFD6944}" type="sibTrans" cxnId="{9E2B853E-DF2C-4B5F-AC73-5F676B7155A8}">
      <dgm:prSet/>
      <dgm:spPr/>
      <dgm:t>
        <a:bodyPr/>
        <a:lstStyle/>
        <a:p>
          <a:endParaRPr lang="en-US"/>
        </a:p>
      </dgm:t>
    </dgm:pt>
    <dgm:pt modelId="{A71E58BD-0EEF-421F-A4E7-188FA379FC70}">
      <dgm:prSet/>
      <dgm:spPr/>
      <dgm:t>
        <a:bodyPr/>
        <a:lstStyle/>
        <a:p>
          <a:r>
            <a:rPr lang="en-US"/>
            <a:t>30+ attendees have joined us so far. Expanding to LGBTQIA and Multiracial groups later this year.</a:t>
          </a:r>
        </a:p>
      </dgm:t>
    </dgm:pt>
    <dgm:pt modelId="{A380CBD8-0B59-4144-AC65-392A05255AF4}" type="parTrans" cxnId="{02DC98EF-9D5E-43B5-86C7-947A557E811E}">
      <dgm:prSet/>
      <dgm:spPr/>
      <dgm:t>
        <a:bodyPr/>
        <a:lstStyle/>
        <a:p>
          <a:endParaRPr lang="en-US"/>
        </a:p>
      </dgm:t>
    </dgm:pt>
    <dgm:pt modelId="{4B53C3BB-FB8E-42FB-89F0-8FFBE2D045B4}" type="sibTrans" cxnId="{02DC98EF-9D5E-43B5-86C7-947A557E811E}">
      <dgm:prSet/>
      <dgm:spPr/>
      <dgm:t>
        <a:bodyPr/>
        <a:lstStyle/>
        <a:p>
          <a:endParaRPr lang="en-US"/>
        </a:p>
      </dgm:t>
    </dgm:pt>
    <dgm:pt modelId="{AA598BD1-A6F6-4A28-968E-EDD8786B6D79}">
      <dgm:prSet/>
      <dgm:spPr/>
      <dgm:t>
        <a:bodyPr/>
        <a:lstStyle/>
        <a:p>
          <a:r>
            <a:rPr lang="en-US" b="1"/>
            <a:t>Recruitment and Hiring Equity Interventions</a:t>
          </a:r>
          <a:endParaRPr lang="en-US"/>
        </a:p>
      </dgm:t>
    </dgm:pt>
    <dgm:pt modelId="{5256E045-11FF-411C-8BC4-B492B2898571}" type="parTrans" cxnId="{B98CC7C2-F1EF-4D3D-9DA7-8270E36AF8A2}">
      <dgm:prSet/>
      <dgm:spPr/>
      <dgm:t>
        <a:bodyPr/>
        <a:lstStyle/>
        <a:p>
          <a:endParaRPr lang="en-US"/>
        </a:p>
      </dgm:t>
    </dgm:pt>
    <dgm:pt modelId="{76FDEEF5-4EBD-4C6B-86AC-01F0CAD1A726}" type="sibTrans" cxnId="{B98CC7C2-F1EF-4D3D-9DA7-8270E36AF8A2}">
      <dgm:prSet/>
      <dgm:spPr/>
      <dgm:t>
        <a:bodyPr/>
        <a:lstStyle/>
        <a:p>
          <a:endParaRPr lang="en-US"/>
        </a:p>
      </dgm:t>
    </dgm:pt>
    <dgm:pt modelId="{5927E935-B8F9-4E89-80CF-DB125A555C45}">
      <dgm:prSet/>
      <dgm:spPr/>
      <dgm:t>
        <a:bodyPr/>
        <a:lstStyle/>
        <a:p>
          <a:r>
            <a:rPr lang="en-US"/>
            <a:t>Prioritizes top 5 classifications with lowest representation of Black/African and Latinx staff e.g., clinicians and managers/directors.</a:t>
          </a:r>
        </a:p>
      </dgm:t>
    </dgm:pt>
    <dgm:pt modelId="{C357F2B3-C883-4644-BF2A-E7CE6FECC661}" type="parTrans" cxnId="{F6D2BAED-B9F2-46B0-9B47-C2F2A60B00CE}">
      <dgm:prSet/>
      <dgm:spPr/>
      <dgm:t>
        <a:bodyPr/>
        <a:lstStyle/>
        <a:p>
          <a:endParaRPr lang="en-US"/>
        </a:p>
      </dgm:t>
    </dgm:pt>
    <dgm:pt modelId="{4177F94E-9DDA-4F2A-8448-E1B7D31F2FD2}" type="sibTrans" cxnId="{F6D2BAED-B9F2-46B0-9B47-C2F2A60B00CE}">
      <dgm:prSet/>
      <dgm:spPr/>
      <dgm:t>
        <a:bodyPr/>
        <a:lstStyle/>
        <a:p>
          <a:endParaRPr lang="en-US"/>
        </a:p>
      </dgm:t>
    </dgm:pt>
    <dgm:pt modelId="{A9906191-51A6-403D-B972-70EB6E608CE3}">
      <dgm:prSet/>
      <dgm:spPr/>
      <dgm:t>
        <a:bodyPr/>
        <a:lstStyle/>
        <a:p>
          <a:r>
            <a:rPr lang="en-US"/>
            <a:t>Includes lived experience desired qualifications, interview questions, response guidelines, and ratings. </a:t>
          </a:r>
        </a:p>
      </dgm:t>
    </dgm:pt>
    <dgm:pt modelId="{DCBC957E-B489-46BF-B3AA-93D597DF5A45}" type="parTrans" cxnId="{D83987BC-588F-49BA-B9F6-B490925A0566}">
      <dgm:prSet/>
      <dgm:spPr/>
      <dgm:t>
        <a:bodyPr/>
        <a:lstStyle/>
        <a:p>
          <a:endParaRPr lang="en-US"/>
        </a:p>
      </dgm:t>
    </dgm:pt>
    <dgm:pt modelId="{647143CE-C706-431A-A5FE-2554E6AE9598}" type="sibTrans" cxnId="{D83987BC-588F-49BA-B9F6-B490925A0566}">
      <dgm:prSet/>
      <dgm:spPr/>
      <dgm:t>
        <a:bodyPr/>
        <a:lstStyle/>
        <a:p>
          <a:endParaRPr lang="en-US"/>
        </a:p>
      </dgm:t>
    </dgm:pt>
    <dgm:pt modelId="{C25E499C-8FE6-4709-BF9C-7DA666DCD4D9}">
      <dgm:prSet/>
      <dgm:spPr/>
      <dgm:t>
        <a:bodyPr/>
        <a:lstStyle/>
        <a:p>
          <a:r>
            <a:rPr lang="en-US"/>
            <a:t>Includes equity partners in all phases of the hiring process including interview preparation and interview panels. </a:t>
          </a:r>
        </a:p>
      </dgm:t>
    </dgm:pt>
    <dgm:pt modelId="{1F9C83B7-2841-4E1F-8B94-C1460D1A0845}" type="parTrans" cxnId="{7A07CE3E-18A2-4DD6-8675-069832043D57}">
      <dgm:prSet/>
      <dgm:spPr/>
      <dgm:t>
        <a:bodyPr/>
        <a:lstStyle/>
        <a:p>
          <a:endParaRPr lang="en-US"/>
        </a:p>
      </dgm:t>
    </dgm:pt>
    <dgm:pt modelId="{C95AD67A-1C8B-455E-97BA-97AD372EACDC}" type="sibTrans" cxnId="{7A07CE3E-18A2-4DD6-8675-069832043D57}">
      <dgm:prSet/>
      <dgm:spPr/>
      <dgm:t>
        <a:bodyPr/>
        <a:lstStyle/>
        <a:p>
          <a:endParaRPr lang="en-US"/>
        </a:p>
      </dgm:t>
    </dgm:pt>
    <dgm:pt modelId="{A5BC215D-C88C-42DA-BEF3-C39A800833B0}">
      <dgm:prSet/>
      <dgm:spPr/>
      <dgm:t>
        <a:bodyPr/>
        <a:lstStyle/>
        <a:p>
          <a:r>
            <a:rPr lang="en-US"/>
            <a:t>Includes onboarding warm welcome video and best practices.</a:t>
          </a:r>
        </a:p>
      </dgm:t>
    </dgm:pt>
    <dgm:pt modelId="{1D705005-AE29-4931-95C9-15BF1B1B308C}" type="parTrans" cxnId="{3EEEC9F7-F9C9-482A-9565-CFF2D2127C4B}">
      <dgm:prSet/>
      <dgm:spPr/>
      <dgm:t>
        <a:bodyPr/>
        <a:lstStyle/>
        <a:p>
          <a:endParaRPr lang="en-US"/>
        </a:p>
      </dgm:t>
    </dgm:pt>
    <dgm:pt modelId="{E0374DF9-35DC-4835-A1E7-52335244DB43}" type="sibTrans" cxnId="{3EEEC9F7-F9C9-482A-9565-CFF2D2127C4B}">
      <dgm:prSet/>
      <dgm:spPr/>
      <dgm:t>
        <a:bodyPr/>
        <a:lstStyle/>
        <a:p>
          <a:endParaRPr lang="en-US"/>
        </a:p>
      </dgm:t>
    </dgm:pt>
    <dgm:pt modelId="{3E842D52-8F04-4628-8D94-0609CA77806C}">
      <dgm:prSet/>
      <dgm:spPr/>
      <dgm:t>
        <a:bodyPr/>
        <a:lstStyle/>
        <a:p>
          <a:r>
            <a:rPr lang="en-US"/>
            <a:t>DPH HR hiring efficiencies to include several BHS equity interventions. </a:t>
          </a:r>
        </a:p>
      </dgm:t>
    </dgm:pt>
    <dgm:pt modelId="{C8833010-898A-469D-A7DB-67CAB00BA5CA}" type="parTrans" cxnId="{26549716-8B58-450C-9B1F-23682C92EA66}">
      <dgm:prSet/>
      <dgm:spPr/>
      <dgm:t>
        <a:bodyPr/>
        <a:lstStyle/>
        <a:p>
          <a:endParaRPr lang="en-US"/>
        </a:p>
      </dgm:t>
    </dgm:pt>
    <dgm:pt modelId="{4865C8C8-A194-43CA-96BB-81FF7BD6C38D}" type="sibTrans" cxnId="{26549716-8B58-450C-9B1F-23682C92EA66}">
      <dgm:prSet/>
      <dgm:spPr/>
      <dgm:t>
        <a:bodyPr/>
        <a:lstStyle/>
        <a:p>
          <a:endParaRPr lang="en-US"/>
        </a:p>
      </dgm:t>
    </dgm:pt>
    <dgm:pt modelId="{BACDF28E-211B-4551-83D2-CF4FEF0043CE}" type="pres">
      <dgm:prSet presAssocID="{098D0CFA-79E9-4083-B04B-8C8AFA6AAACA}" presName="vert0" presStyleCnt="0">
        <dgm:presLayoutVars>
          <dgm:dir/>
          <dgm:animOne val="branch"/>
          <dgm:animLvl val="lvl"/>
        </dgm:presLayoutVars>
      </dgm:prSet>
      <dgm:spPr/>
    </dgm:pt>
    <dgm:pt modelId="{E9327E33-6012-4708-949E-1487CB5DB031}" type="pres">
      <dgm:prSet presAssocID="{C80F2E9C-B76F-402F-A4B6-FB0AAE4AD652}" presName="thickLine" presStyleLbl="alignNode1" presStyleIdx="0" presStyleCnt="2"/>
      <dgm:spPr/>
    </dgm:pt>
    <dgm:pt modelId="{AD42216F-BBBC-4EF5-9B94-70208E6F1A65}" type="pres">
      <dgm:prSet presAssocID="{C80F2E9C-B76F-402F-A4B6-FB0AAE4AD652}" presName="horz1" presStyleCnt="0"/>
      <dgm:spPr/>
    </dgm:pt>
    <dgm:pt modelId="{3675BACB-6249-42DA-A887-1983A60017E0}" type="pres">
      <dgm:prSet presAssocID="{C80F2E9C-B76F-402F-A4B6-FB0AAE4AD652}" presName="tx1" presStyleLbl="revTx" presStyleIdx="0" presStyleCnt="10"/>
      <dgm:spPr/>
    </dgm:pt>
    <dgm:pt modelId="{7778A7E5-1E42-4898-A6CB-50F1288AE6B6}" type="pres">
      <dgm:prSet presAssocID="{C80F2E9C-B76F-402F-A4B6-FB0AAE4AD652}" presName="vert1" presStyleCnt="0"/>
      <dgm:spPr/>
    </dgm:pt>
    <dgm:pt modelId="{6B0CA527-E579-43A7-BD36-08B60A87FB3E}" type="pres">
      <dgm:prSet presAssocID="{0FE62C1A-C854-4772-A51E-99FCC60A5422}" presName="vertSpace2a" presStyleCnt="0"/>
      <dgm:spPr/>
    </dgm:pt>
    <dgm:pt modelId="{6B4A4FE2-4089-4168-8EBC-1A4EBDCF13AD}" type="pres">
      <dgm:prSet presAssocID="{0FE62C1A-C854-4772-A51E-99FCC60A5422}" presName="horz2" presStyleCnt="0"/>
      <dgm:spPr/>
    </dgm:pt>
    <dgm:pt modelId="{8F366AD7-E8E3-4C05-9F58-308291CB1EE0}" type="pres">
      <dgm:prSet presAssocID="{0FE62C1A-C854-4772-A51E-99FCC60A5422}" presName="horzSpace2" presStyleCnt="0"/>
      <dgm:spPr/>
    </dgm:pt>
    <dgm:pt modelId="{DF5CBEC2-91A6-40B5-A940-32E9D4ED9144}" type="pres">
      <dgm:prSet presAssocID="{0FE62C1A-C854-4772-A51E-99FCC60A5422}" presName="tx2" presStyleLbl="revTx" presStyleIdx="1" presStyleCnt="10"/>
      <dgm:spPr/>
    </dgm:pt>
    <dgm:pt modelId="{096FB9BD-5DEF-486B-AB29-463A1B4664AC}" type="pres">
      <dgm:prSet presAssocID="{0FE62C1A-C854-4772-A51E-99FCC60A5422}" presName="vert2" presStyleCnt="0"/>
      <dgm:spPr/>
    </dgm:pt>
    <dgm:pt modelId="{846F0E40-3666-4C31-A479-21E6771605EE}" type="pres">
      <dgm:prSet presAssocID="{0FE62C1A-C854-4772-A51E-99FCC60A5422}" presName="thinLine2b" presStyleLbl="callout" presStyleIdx="0" presStyleCnt="8"/>
      <dgm:spPr/>
    </dgm:pt>
    <dgm:pt modelId="{F963A125-C460-4365-83EF-EEB21D0D7BB0}" type="pres">
      <dgm:prSet presAssocID="{0FE62C1A-C854-4772-A51E-99FCC60A5422}" presName="vertSpace2b" presStyleCnt="0"/>
      <dgm:spPr/>
    </dgm:pt>
    <dgm:pt modelId="{54DB9F73-16A7-4CDD-B404-AA120B503FAA}" type="pres">
      <dgm:prSet presAssocID="{21085385-E6CA-404B-B2F1-254158AEB997}" presName="horz2" presStyleCnt="0"/>
      <dgm:spPr/>
    </dgm:pt>
    <dgm:pt modelId="{E116CF0D-123C-4BA1-8D37-046064DBBB88}" type="pres">
      <dgm:prSet presAssocID="{21085385-E6CA-404B-B2F1-254158AEB997}" presName="horzSpace2" presStyleCnt="0"/>
      <dgm:spPr/>
    </dgm:pt>
    <dgm:pt modelId="{A55A996E-D2A1-41C8-A0FD-820515EFE5DE}" type="pres">
      <dgm:prSet presAssocID="{21085385-E6CA-404B-B2F1-254158AEB997}" presName="tx2" presStyleLbl="revTx" presStyleIdx="2" presStyleCnt="10"/>
      <dgm:spPr/>
    </dgm:pt>
    <dgm:pt modelId="{2ABC9672-09D6-4A38-991B-D393DC55AF0D}" type="pres">
      <dgm:prSet presAssocID="{21085385-E6CA-404B-B2F1-254158AEB997}" presName="vert2" presStyleCnt="0"/>
      <dgm:spPr/>
    </dgm:pt>
    <dgm:pt modelId="{45DC9FE9-7AD1-4141-96F3-EC05B9057894}" type="pres">
      <dgm:prSet presAssocID="{21085385-E6CA-404B-B2F1-254158AEB997}" presName="thinLine2b" presStyleLbl="callout" presStyleIdx="1" presStyleCnt="8"/>
      <dgm:spPr/>
    </dgm:pt>
    <dgm:pt modelId="{F4C86BD9-7034-4933-B5D2-D811A966A0C2}" type="pres">
      <dgm:prSet presAssocID="{21085385-E6CA-404B-B2F1-254158AEB997}" presName="vertSpace2b" presStyleCnt="0"/>
      <dgm:spPr/>
    </dgm:pt>
    <dgm:pt modelId="{7A241A5D-1AC8-43C5-8CE2-F7FEB855F088}" type="pres">
      <dgm:prSet presAssocID="{A71E58BD-0EEF-421F-A4E7-188FA379FC70}" presName="horz2" presStyleCnt="0"/>
      <dgm:spPr/>
    </dgm:pt>
    <dgm:pt modelId="{79339A15-6A58-47F4-A38D-E7518201BF81}" type="pres">
      <dgm:prSet presAssocID="{A71E58BD-0EEF-421F-A4E7-188FA379FC70}" presName="horzSpace2" presStyleCnt="0"/>
      <dgm:spPr/>
    </dgm:pt>
    <dgm:pt modelId="{33134DFB-232A-4A3D-B396-6EC648C30046}" type="pres">
      <dgm:prSet presAssocID="{A71E58BD-0EEF-421F-A4E7-188FA379FC70}" presName="tx2" presStyleLbl="revTx" presStyleIdx="3" presStyleCnt="10"/>
      <dgm:spPr/>
    </dgm:pt>
    <dgm:pt modelId="{073BEBBF-F5A5-4F10-BF22-990F9A09E6D3}" type="pres">
      <dgm:prSet presAssocID="{A71E58BD-0EEF-421F-A4E7-188FA379FC70}" presName="vert2" presStyleCnt="0"/>
      <dgm:spPr/>
    </dgm:pt>
    <dgm:pt modelId="{02E5CC36-A520-411F-96D2-3A52508F2750}" type="pres">
      <dgm:prSet presAssocID="{A71E58BD-0EEF-421F-A4E7-188FA379FC70}" presName="thinLine2b" presStyleLbl="callout" presStyleIdx="2" presStyleCnt="8"/>
      <dgm:spPr/>
    </dgm:pt>
    <dgm:pt modelId="{F58597FB-A3A1-4C1A-B8B7-75595F810019}" type="pres">
      <dgm:prSet presAssocID="{A71E58BD-0EEF-421F-A4E7-188FA379FC70}" presName="vertSpace2b" presStyleCnt="0"/>
      <dgm:spPr/>
    </dgm:pt>
    <dgm:pt modelId="{AF26CED3-0D32-4F11-AF55-25DA7DC21AFA}" type="pres">
      <dgm:prSet presAssocID="{AA598BD1-A6F6-4A28-968E-EDD8786B6D79}" presName="thickLine" presStyleLbl="alignNode1" presStyleIdx="1" presStyleCnt="2"/>
      <dgm:spPr/>
    </dgm:pt>
    <dgm:pt modelId="{DA34038B-055F-48E2-BAE4-E1217F1BEAEC}" type="pres">
      <dgm:prSet presAssocID="{AA598BD1-A6F6-4A28-968E-EDD8786B6D79}" presName="horz1" presStyleCnt="0"/>
      <dgm:spPr/>
    </dgm:pt>
    <dgm:pt modelId="{BB184877-641D-4643-B536-B97C6710BE6F}" type="pres">
      <dgm:prSet presAssocID="{AA598BD1-A6F6-4A28-968E-EDD8786B6D79}" presName="tx1" presStyleLbl="revTx" presStyleIdx="4" presStyleCnt="10"/>
      <dgm:spPr/>
    </dgm:pt>
    <dgm:pt modelId="{4DEFFBB2-7B2B-4D50-B39D-B344161D9D71}" type="pres">
      <dgm:prSet presAssocID="{AA598BD1-A6F6-4A28-968E-EDD8786B6D79}" presName="vert1" presStyleCnt="0"/>
      <dgm:spPr/>
    </dgm:pt>
    <dgm:pt modelId="{24B726DC-5B03-486A-8DBD-8F3E529D866C}" type="pres">
      <dgm:prSet presAssocID="{5927E935-B8F9-4E89-80CF-DB125A555C45}" presName="vertSpace2a" presStyleCnt="0"/>
      <dgm:spPr/>
    </dgm:pt>
    <dgm:pt modelId="{74878987-CCDC-48AD-AD7B-836055E50360}" type="pres">
      <dgm:prSet presAssocID="{5927E935-B8F9-4E89-80CF-DB125A555C45}" presName="horz2" presStyleCnt="0"/>
      <dgm:spPr/>
    </dgm:pt>
    <dgm:pt modelId="{9A3DAEF9-BEC1-441C-9F4C-6FB8FD01E2C4}" type="pres">
      <dgm:prSet presAssocID="{5927E935-B8F9-4E89-80CF-DB125A555C45}" presName="horzSpace2" presStyleCnt="0"/>
      <dgm:spPr/>
    </dgm:pt>
    <dgm:pt modelId="{D8068A74-CD13-4D4C-8439-F2D2350C061D}" type="pres">
      <dgm:prSet presAssocID="{5927E935-B8F9-4E89-80CF-DB125A555C45}" presName="tx2" presStyleLbl="revTx" presStyleIdx="5" presStyleCnt="10"/>
      <dgm:spPr/>
    </dgm:pt>
    <dgm:pt modelId="{BE5FAC99-65D0-46D7-9071-555BCC9FC173}" type="pres">
      <dgm:prSet presAssocID="{5927E935-B8F9-4E89-80CF-DB125A555C45}" presName="vert2" presStyleCnt="0"/>
      <dgm:spPr/>
    </dgm:pt>
    <dgm:pt modelId="{3FC3CE15-14D3-41C0-8D48-3E26D41324D9}" type="pres">
      <dgm:prSet presAssocID="{5927E935-B8F9-4E89-80CF-DB125A555C45}" presName="thinLine2b" presStyleLbl="callout" presStyleIdx="3" presStyleCnt="8"/>
      <dgm:spPr/>
    </dgm:pt>
    <dgm:pt modelId="{D57CF1DC-2AB9-43D8-955B-5404651C8E66}" type="pres">
      <dgm:prSet presAssocID="{5927E935-B8F9-4E89-80CF-DB125A555C45}" presName="vertSpace2b" presStyleCnt="0"/>
      <dgm:spPr/>
    </dgm:pt>
    <dgm:pt modelId="{113AA48C-9844-471C-AE8A-2D01CD376F9E}" type="pres">
      <dgm:prSet presAssocID="{A9906191-51A6-403D-B972-70EB6E608CE3}" presName="horz2" presStyleCnt="0"/>
      <dgm:spPr/>
    </dgm:pt>
    <dgm:pt modelId="{9CB63010-440F-4BC2-8F74-D9EC03BDA8A0}" type="pres">
      <dgm:prSet presAssocID="{A9906191-51A6-403D-B972-70EB6E608CE3}" presName="horzSpace2" presStyleCnt="0"/>
      <dgm:spPr/>
    </dgm:pt>
    <dgm:pt modelId="{8822FBB1-05B5-488F-889F-D83603823620}" type="pres">
      <dgm:prSet presAssocID="{A9906191-51A6-403D-B972-70EB6E608CE3}" presName="tx2" presStyleLbl="revTx" presStyleIdx="6" presStyleCnt="10"/>
      <dgm:spPr/>
    </dgm:pt>
    <dgm:pt modelId="{3C2A6E14-09A6-4A27-9B05-9EDC35395D9E}" type="pres">
      <dgm:prSet presAssocID="{A9906191-51A6-403D-B972-70EB6E608CE3}" presName="vert2" presStyleCnt="0"/>
      <dgm:spPr/>
    </dgm:pt>
    <dgm:pt modelId="{5B03F2DB-BE3D-4B60-88FB-3858DEE7C778}" type="pres">
      <dgm:prSet presAssocID="{A9906191-51A6-403D-B972-70EB6E608CE3}" presName="thinLine2b" presStyleLbl="callout" presStyleIdx="4" presStyleCnt="8"/>
      <dgm:spPr/>
    </dgm:pt>
    <dgm:pt modelId="{68B4E211-3332-4A77-927C-19B2B4928DAA}" type="pres">
      <dgm:prSet presAssocID="{A9906191-51A6-403D-B972-70EB6E608CE3}" presName="vertSpace2b" presStyleCnt="0"/>
      <dgm:spPr/>
    </dgm:pt>
    <dgm:pt modelId="{8F5C4122-5B45-4A65-AFEB-1CDC9AE47C89}" type="pres">
      <dgm:prSet presAssocID="{C25E499C-8FE6-4709-BF9C-7DA666DCD4D9}" presName="horz2" presStyleCnt="0"/>
      <dgm:spPr/>
    </dgm:pt>
    <dgm:pt modelId="{9E2B0E20-3CE2-4944-B93A-F8D052AA304F}" type="pres">
      <dgm:prSet presAssocID="{C25E499C-8FE6-4709-BF9C-7DA666DCD4D9}" presName="horzSpace2" presStyleCnt="0"/>
      <dgm:spPr/>
    </dgm:pt>
    <dgm:pt modelId="{405F7713-DB25-478C-90AA-83205EF85F61}" type="pres">
      <dgm:prSet presAssocID="{C25E499C-8FE6-4709-BF9C-7DA666DCD4D9}" presName="tx2" presStyleLbl="revTx" presStyleIdx="7" presStyleCnt="10"/>
      <dgm:spPr/>
    </dgm:pt>
    <dgm:pt modelId="{1364A6A2-3E38-4442-915F-BBACFBDA0A89}" type="pres">
      <dgm:prSet presAssocID="{C25E499C-8FE6-4709-BF9C-7DA666DCD4D9}" presName="vert2" presStyleCnt="0"/>
      <dgm:spPr/>
    </dgm:pt>
    <dgm:pt modelId="{C9B427B9-E5C6-4054-829F-B5C8E4A11578}" type="pres">
      <dgm:prSet presAssocID="{C25E499C-8FE6-4709-BF9C-7DA666DCD4D9}" presName="thinLine2b" presStyleLbl="callout" presStyleIdx="5" presStyleCnt="8"/>
      <dgm:spPr/>
    </dgm:pt>
    <dgm:pt modelId="{3B268489-95C9-41AD-A8BC-BE0BD741DB20}" type="pres">
      <dgm:prSet presAssocID="{C25E499C-8FE6-4709-BF9C-7DA666DCD4D9}" presName="vertSpace2b" presStyleCnt="0"/>
      <dgm:spPr/>
    </dgm:pt>
    <dgm:pt modelId="{8A816CE1-6E33-4C75-A606-72C777F26BF7}" type="pres">
      <dgm:prSet presAssocID="{A5BC215D-C88C-42DA-BEF3-C39A800833B0}" presName="horz2" presStyleCnt="0"/>
      <dgm:spPr/>
    </dgm:pt>
    <dgm:pt modelId="{EDFBF580-7BEC-49DD-97E3-BDAAF3E4D402}" type="pres">
      <dgm:prSet presAssocID="{A5BC215D-C88C-42DA-BEF3-C39A800833B0}" presName="horzSpace2" presStyleCnt="0"/>
      <dgm:spPr/>
    </dgm:pt>
    <dgm:pt modelId="{705EB9A0-3582-4A15-A1D3-792910D42129}" type="pres">
      <dgm:prSet presAssocID="{A5BC215D-C88C-42DA-BEF3-C39A800833B0}" presName="tx2" presStyleLbl="revTx" presStyleIdx="8" presStyleCnt="10"/>
      <dgm:spPr/>
    </dgm:pt>
    <dgm:pt modelId="{3615168D-DAA4-4BA1-8998-92ECA4B818E7}" type="pres">
      <dgm:prSet presAssocID="{A5BC215D-C88C-42DA-BEF3-C39A800833B0}" presName="vert2" presStyleCnt="0"/>
      <dgm:spPr/>
    </dgm:pt>
    <dgm:pt modelId="{EA641BE4-7F56-43B3-9DEC-5316421AF554}" type="pres">
      <dgm:prSet presAssocID="{A5BC215D-C88C-42DA-BEF3-C39A800833B0}" presName="thinLine2b" presStyleLbl="callout" presStyleIdx="6" presStyleCnt="8"/>
      <dgm:spPr/>
    </dgm:pt>
    <dgm:pt modelId="{169B92C0-61A9-4E66-A80B-B3955E6A2030}" type="pres">
      <dgm:prSet presAssocID="{A5BC215D-C88C-42DA-BEF3-C39A800833B0}" presName="vertSpace2b" presStyleCnt="0"/>
      <dgm:spPr/>
    </dgm:pt>
    <dgm:pt modelId="{7632A097-F2F9-41D8-8C94-134F9D3E5B25}" type="pres">
      <dgm:prSet presAssocID="{3E842D52-8F04-4628-8D94-0609CA77806C}" presName="horz2" presStyleCnt="0"/>
      <dgm:spPr/>
    </dgm:pt>
    <dgm:pt modelId="{B6A3CA61-F9FE-4E56-B5DA-3EBC4E37FF95}" type="pres">
      <dgm:prSet presAssocID="{3E842D52-8F04-4628-8D94-0609CA77806C}" presName="horzSpace2" presStyleCnt="0"/>
      <dgm:spPr/>
    </dgm:pt>
    <dgm:pt modelId="{5FC71443-DD45-46C3-8FB4-95F6FEB3E1FA}" type="pres">
      <dgm:prSet presAssocID="{3E842D52-8F04-4628-8D94-0609CA77806C}" presName="tx2" presStyleLbl="revTx" presStyleIdx="9" presStyleCnt="10"/>
      <dgm:spPr/>
    </dgm:pt>
    <dgm:pt modelId="{1E36DFAA-5FA4-4DDF-BC79-6C52272E2454}" type="pres">
      <dgm:prSet presAssocID="{3E842D52-8F04-4628-8D94-0609CA77806C}" presName="vert2" presStyleCnt="0"/>
      <dgm:spPr/>
    </dgm:pt>
    <dgm:pt modelId="{C4CE4100-537F-4AFE-90CC-BDE7932AB820}" type="pres">
      <dgm:prSet presAssocID="{3E842D52-8F04-4628-8D94-0609CA77806C}" presName="thinLine2b" presStyleLbl="callout" presStyleIdx="7" presStyleCnt="8"/>
      <dgm:spPr/>
    </dgm:pt>
    <dgm:pt modelId="{B9318380-E4E4-45AC-A844-71E3A9F8B9AE}" type="pres">
      <dgm:prSet presAssocID="{3E842D52-8F04-4628-8D94-0609CA77806C}" presName="vertSpace2b" presStyleCnt="0"/>
      <dgm:spPr/>
    </dgm:pt>
  </dgm:ptLst>
  <dgm:cxnLst>
    <dgm:cxn modelId="{0D4A350C-E38C-4FF5-A387-3B1901F9A204}" type="presOf" srcId="{5927E935-B8F9-4E89-80CF-DB125A555C45}" destId="{D8068A74-CD13-4D4C-8439-F2D2350C061D}" srcOrd="0" destOrd="0" presId="urn:microsoft.com/office/officeart/2008/layout/LinedList"/>
    <dgm:cxn modelId="{26549716-8B58-450C-9B1F-23682C92EA66}" srcId="{AA598BD1-A6F6-4A28-968E-EDD8786B6D79}" destId="{3E842D52-8F04-4628-8D94-0609CA77806C}" srcOrd="4" destOrd="0" parTransId="{C8833010-898A-469D-A7DB-67CAB00BA5CA}" sibTransId="{4865C8C8-A194-43CA-96BB-81FF7BD6C38D}"/>
    <dgm:cxn modelId="{F3EF5A17-A762-4B1E-9ADB-67C86EDC28A1}" type="presOf" srcId="{3E842D52-8F04-4628-8D94-0609CA77806C}" destId="{5FC71443-DD45-46C3-8FB4-95F6FEB3E1FA}" srcOrd="0" destOrd="0" presId="urn:microsoft.com/office/officeart/2008/layout/LinedList"/>
    <dgm:cxn modelId="{BA06D421-34DE-46C4-A647-FEC45522257C}" type="presOf" srcId="{0FE62C1A-C854-4772-A51E-99FCC60A5422}" destId="{DF5CBEC2-91A6-40B5-A940-32E9D4ED9144}" srcOrd="0" destOrd="0" presId="urn:microsoft.com/office/officeart/2008/layout/LinedList"/>
    <dgm:cxn modelId="{0CDF8A22-A1E8-4B11-AAF3-AF2BCD2BD5F2}" type="presOf" srcId="{098D0CFA-79E9-4083-B04B-8C8AFA6AAACA}" destId="{BACDF28E-211B-4551-83D2-CF4FEF0043CE}" srcOrd="0" destOrd="0" presId="urn:microsoft.com/office/officeart/2008/layout/LinedList"/>
    <dgm:cxn modelId="{01D6EB31-F420-4B69-A517-A308D43EFED6}" type="presOf" srcId="{C25E499C-8FE6-4709-BF9C-7DA666DCD4D9}" destId="{405F7713-DB25-478C-90AA-83205EF85F61}" srcOrd="0" destOrd="0" presId="urn:microsoft.com/office/officeart/2008/layout/LinedList"/>
    <dgm:cxn modelId="{9E2B853E-DF2C-4B5F-AC73-5F676B7155A8}" srcId="{C80F2E9C-B76F-402F-A4B6-FB0AAE4AD652}" destId="{21085385-E6CA-404B-B2F1-254158AEB997}" srcOrd="1" destOrd="0" parTransId="{CC11B309-1B20-409D-B2EF-9748A00FE8EA}" sibTransId="{DC9F7541-C066-4917-B2EE-699C6EFD6944}"/>
    <dgm:cxn modelId="{7A07CE3E-18A2-4DD6-8675-069832043D57}" srcId="{AA598BD1-A6F6-4A28-968E-EDD8786B6D79}" destId="{C25E499C-8FE6-4709-BF9C-7DA666DCD4D9}" srcOrd="2" destOrd="0" parTransId="{1F9C83B7-2841-4E1F-8B94-C1460D1A0845}" sibTransId="{C95AD67A-1C8B-455E-97BA-97AD372EACDC}"/>
    <dgm:cxn modelId="{C38A3F3F-058C-4158-B07E-0CBA8FF8B840}" type="presOf" srcId="{AA598BD1-A6F6-4A28-968E-EDD8786B6D79}" destId="{BB184877-641D-4643-B536-B97C6710BE6F}" srcOrd="0" destOrd="0" presId="urn:microsoft.com/office/officeart/2008/layout/LinedList"/>
    <dgm:cxn modelId="{B6E0DA51-06EF-4ECB-8AC5-BF82A04BE4B4}" srcId="{C80F2E9C-B76F-402F-A4B6-FB0AAE4AD652}" destId="{0FE62C1A-C854-4772-A51E-99FCC60A5422}" srcOrd="0" destOrd="0" parTransId="{FC39E816-E23D-4A37-AA38-5B7620D608A1}" sibTransId="{730CF8DD-6F5C-4E6B-9554-4F5140296670}"/>
    <dgm:cxn modelId="{4DF14D58-7EA0-4DA6-92C7-0CFE9157CC14}" type="presOf" srcId="{A5BC215D-C88C-42DA-BEF3-C39A800833B0}" destId="{705EB9A0-3582-4A15-A1D3-792910D42129}" srcOrd="0" destOrd="0" presId="urn:microsoft.com/office/officeart/2008/layout/LinedList"/>
    <dgm:cxn modelId="{82E3BEA7-3DFF-4EFB-A79C-268D0E3ACE1F}" type="presOf" srcId="{A71E58BD-0EEF-421F-A4E7-188FA379FC70}" destId="{33134DFB-232A-4A3D-B396-6EC648C30046}" srcOrd="0" destOrd="0" presId="urn:microsoft.com/office/officeart/2008/layout/LinedList"/>
    <dgm:cxn modelId="{D83987BC-588F-49BA-B9F6-B490925A0566}" srcId="{AA598BD1-A6F6-4A28-968E-EDD8786B6D79}" destId="{A9906191-51A6-403D-B972-70EB6E608CE3}" srcOrd="1" destOrd="0" parTransId="{DCBC957E-B489-46BF-B3AA-93D597DF5A45}" sibTransId="{647143CE-C706-431A-A5FE-2554E6AE9598}"/>
    <dgm:cxn modelId="{B98CC7C2-F1EF-4D3D-9DA7-8270E36AF8A2}" srcId="{098D0CFA-79E9-4083-B04B-8C8AFA6AAACA}" destId="{AA598BD1-A6F6-4A28-968E-EDD8786B6D79}" srcOrd="1" destOrd="0" parTransId="{5256E045-11FF-411C-8BC4-B492B2898571}" sibTransId="{76FDEEF5-4EBD-4C6B-86AC-01F0CAD1A726}"/>
    <dgm:cxn modelId="{D5B5D4D0-6FE6-4B81-840C-D93BE23521BB}" type="presOf" srcId="{C80F2E9C-B76F-402F-A4B6-FB0AAE4AD652}" destId="{3675BACB-6249-42DA-A887-1983A60017E0}" srcOrd="0" destOrd="0" presId="urn:microsoft.com/office/officeart/2008/layout/LinedList"/>
    <dgm:cxn modelId="{E9E9B5D6-F828-4C7C-B5AD-22B0A6ED8FD8}" type="presOf" srcId="{A9906191-51A6-403D-B972-70EB6E608CE3}" destId="{8822FBB1-05B5-488F-889F-D83603823620}" srcOrd="0" destOrd="0" presId="urn:microsoft.com/office/officeart/2008/layout/LinedList"/>
    <dgm:cxn modelId="{926D80DF-9BF0-4B4A-A376-4B77B4371028}" type="presOf" srcId="{21085385-E6CA-404B-B2F1-254158AEB997}" destId="{A55A996E-D2A1-41C8-A0FD-820515EFE5DE}" srcOrd="0" destOrd="0" presId="urn:microsoft.com/office/officeart/2008/layout/LinedList"/>
    <dgm:cxn modelId="{F6D2BAED-B9F2-46B0-9B47-C2F2A60B00CE}" srcId="{AA598BD1-A6F6-4A28-968E-EDD8786B6D79}" destId="{5927E935-B8F9-4E89-80CF-DB125A555C45}" srcOrd="0" destOrd="0" parTransId="{C357F2B3-C883-4644-BF2A-E7CE6FECC661}" sibTransId="{4177F94E-9DDA-4F2A-8448-E1B7D31F2FD2}"/>
    <dgm:cxn modelId="{02DC98EF-9D5E-43B5-86C7-947A557E811E}" srcId="{C80F2E9C-B76F-402F-A4B6-FB0AAE4AD652}" destId="{A71E58BD-0EEF-421F-A4E7-188FA379FC70}" srcOrd="2" destOrd="0" parTransId="{A380CBD8-0B59-4144-AC65-392A05255AF4}" sibTransId="{4B53C3BB-FB8E-42FB-89F0-8FFBE2D045B4}"/>
    <dgm:cxn modelId="{C4ABD9F0-8CA0-479D-9988-2CD282D3E116}" srcId="{098D0CFA-79E9-4083-B04B-8C8AFA6AAACA}" destId="{C80F2E9C-B76F-402F-A4B6-FB0AAE4AD652}" srcOrd="0" destOrd="0" parTransId="{2ABBC196-BE71-4F43-AE9B-3D48C55CFA4D}" sibTransId="{26A44AC5-FF00-459B-9975-6DD8407C55B1}"/>
    <dgm:cxn modelId="{3EEEC9F7-F9C9-482A-9565-CFF2D2127C4B}" srcId="{AA598BD1-A6F6-4A28-968E-EDD8786B6D79}" destId="{A5BC215D-C88C-42DA-BEF3-C39A800833B0}" srcOrd="3" destOrd="0" parTransId="{1D705005-AE29-4931-95C9-15BF1B1B308C}" sibTransId="{E0374DF9-35DC-4835-A1E7-52335244DB43}"/>
    <dgm:cxn modelId="{A63AD561-7776-4696-A3EF-EFD3DAB264BB}" type="presParOf" srcId="{BACDF28E-211B-4551-83D2-CF4FEF0043CE}" destId="{E9327E33-6012-4708-949E-1487CB5DB031}" srcOrd="0" destOrd="0" presId="urn:microsoft.com/office/officeart/2008/layout/LinedList"/>
    <dgm:cxn modelId="{CDA517DC-0599-4ADF-9F53-7BBD408680CB}" type="presParOf" srcId="{BACDF28E-211B-4551-83D2-CF4FEF0043CE}" destId="{AD42216F-BBBC-4EF5-9B94-70208E6F1A65}" srcOrd="1" destOrd="0" presId="urn:microsoft.com/office/officeart/2008/layout/LinedList"/>
    <dgm:cxn modelId="{688E943E-6634-4C2D-B30E-BE59075FB620}" type="presParOf" srcId="{AD42216F-BBBC-4EF5-9B94-70208E6F1A65}" destId="{3675BACB-6249-42DA-A887-1983A60017E0}" srcOrd="0" destOrd="0" presId="urn:microsoft.com/office/officeart/2008/layout/LinedList"/>
    <dgm:cxn modelId="{D016F4DD-91DE-42D7-8712-297939F6398B}" type="presParOf" srcId="{AD42216F-BBBC-4EF5-9B94-70208E6F1A65}" destId="{7778A7E5-1E42-4898-A6CB-50F1288AE6B6}" srcOrd="1" destOrd="0" presId="urn:microsoft.com/office/officeart/2008/layout/LinedList"/>
    <dgm:cxn modelId="{CA6404B5-61E9-4A82-A88A-AFB4BA7EE06A}" type="presParOf" srcId="{7778A7E5-1E42-4898-A6CB-50F1288AE6B6}" destId="{6B0CA527-E579-43A7-BD36-08B60A87FB3E}" srcOrd="0" destOrd="0" presId="urn:microsoft.com/office/officeart/2008/layout/LinedList"/>
    <dgm:cxn modelId="{6B097028-DCB9-44A7-9933-FF7547846D52}" type="presParOf" srcId="{7778A7E5-1E42-4898-A6CB-50F1288AE6B6}" destId="{6B4A4FE2-4089-4168-8EBC-1A4EBDCF13AD}" srcOrd="1" destOrd="0" presId="urn:microsoft.com/office/officeart/2008/layout/LinedList"/>
    <dgm:cxn modelId="{7BC808A2-E50B-4804-A746-FF4E34E76850}" type="presParOf" srcId="{6B4A4FE2-4089-4168-8EBC-1A4EBDCF13AD}" destId="{8F366AD7-E8E3-4C05-9F58-308291CB1EE0}" srcOrd="0" destOrd="0" presId="urn:microsoft.com/office/officeart/2008/layout/LinedList"/>
    <dgm:cxn modelId="{36AF7084-0BC9-4FD7-94D9-BAE23DF39B92}" type="presParOf" srcId="{6B4A4FE2-4089-4168-8EBC-1A4EBDCF13AD}" destId="{DF5CBEC2-91A6-40B5-A940-32E9D4ED9144}" srcOrd="1" destOrd="0" presId="urn:microsoft.com/office/officeart/2008/layout/LinedList"/>
    <dgm:cxn modelId="{748AD8CF-8EFE-4369-95F6-D8D77F2690BD}" type="presParOf" srcId="{6B4A4FE2-4089-4168-8EBC-1A4EBDCF13AD}" destId="{096FB9BD-5DEF-486B-AB29-463A1B4664AC}" srcOrd="2" destOrd="0" presId="urn:microsoft.com/office/officeart/2008/layout/LinedList"/>
    <dgm:cxn modelId="{EBA127D3-C8B2-46D2-A8E7-FE917E8C19B3}" type="presParOf" srcId="{7778A7E5-1E42-4898-A6CB-50F1288AE6B6}" destId="{846F0E40-3666-4C31-A479-21E6771605EE}" srcOrd="2" destOrd="0" presId="urn:microsoft.com/office/officeart/2008/layout/LinedList"/>
    <dgm:cxn modelId="{B4C683AD-ED4C-4593-8561-CBDACDBC4FF5}" type="presParOf" srcId="{7778A7E5-1E42-4898-A6CB-50F1288AE6B6}" destId="{F963A125-C460-4365-83EF-EEB21D0D7BB0}" srcOrd="3" destOrd="0" presId="urn:microsoft.com/office/officeart/2008/layout/LinedList"/>
    <dgm:cxn modelId="{29710F39-3C64-4448-B38F-FBC285F0B789}" type="presParOf" srcId="{7778A7E5-1E42-4898-A6CB-50F1288AE6B6}" destId="{54DB9F73-16A7-4CDD-B404-AA120B503FAA}" srcOrd="4" destOrd="0" presId="urn:microsoft.com/office/officeart/2008/layout/LinedList"/>
    <dgm:cxn modelId="{D2610985-ACF1-4674-8141-4598EA999136}" type="presParOf" srcId="{54DB9F73-16A7-4CDD-B404-AA120B503FAA}" destId="{E116CF0D-123C-4BA1-8D37-046064DBBB88}" srcOrd="0" destOrd="0" presId="urn:microsoft.com/office/officeart/2008/layout/LinedList"/>
    <dgm:cxn modelId="{FCD64940-258D-4AF9-98C4-ACE90023E025}" type="presParOf" srcId="{54DB9F73-16A7-4CDD-B404-AA120B503FAA}" destId="{A55A996E-D2A1-41C8-A0FD-820515EFE5DE}" srcOrd="1" destOrd="0" presId="urn:microsoft.com/office/officeart/2008/layout/LinedList"/>
    <dgm:cxn modelId="{941C1557-633F-4CB3-9ED6-240BDEBC0C08}" type="presParOf" srcId="{54DB9F73-16A7-4CDD-B404-AA120B503FAA}" destId="{2ABC9672-09D6-4A38-991B-D393DC55AF0D}" srcOrd="2" destOrd="0" presId="urn:microsoft.com/office/officeart/2008/layout/LinedList"/>
    <dgm:cxn modelId="{BD1937ED-0E34-41A6-9884-D0BD39A37126}" type="presParOf" srcId="{7778A7E5-1E42-4898-A6CB-50F1288AE6B6}" destId="{45DC9FE9-7AD1-4141-96F3-EC05B9057894}" srcOrd="5" destOrd="0" presId="urn:microsoft.com/office/officeart/2008/layout/LinedList"/>
    <dgm:cxn modelId="{1ED5FF5F-31D6-456B-95EC-251C71FDC383}" type="presParOf" srcId="{7778A7E5-1E42-4898-A6CB-50F1288AE6B6}" destId="{F4C86BD9-7034-4933-B5D2-D811A966A0C2}" srcOrd="6" destOrd="0" presId="urn:microsoft.com/office/officeart/2008/layout/LinedList"/>
    <dgm:cxn modelId="{ECA7808D-4C7A-4BA5-B587-06722A00F84C}" type="presParOf" srcId="{7778A7E5-1E42-4898-A6CB-50F1288AE6B6}" destId="{7A241A5D-1AC8-43C5-8CE2-F7FEB855F088}" srcOrd="7" destOrd="0" presId="urn:microsoft.com/office/officeart/2008/layout/LinedList"/>
    <dgm:cxn modelId="{502AF31A-5ABB-4A57-A30C-1BAC3813AE26}" type="presParOf" srcId="{7A241A5D-1AC8-43C5-8CE2-F7FEB855F088}" destId="{79339A15-6A58-47F4-A38D-E7518201BF81}" srcOrd="0" destOrd="0" presId="urn:microsoft.com/office/officeart/2008/layout/LinedList"/>
    <dgm:cxn modelId="{B62DB91B-AE6D-4DE5-A4D1-E9BAE34695D5}" type="presParOf" srcId="{7A241A5D-1AC8-43C5-8CE2-F7FEB855F088}" destId="{33134DFB-232A-4A3D-B396-6EC648C30046}" srcOrd="1" destOrd="0" presId="urn:microsoft.com/office/officeart/2008/layout/LinedList"/>
    <dgm:cxn modelId="{45842AE9-DA24-451F-B4EE-895E8EF5E029}" type="presParOf" srcId="{7A241A5D-1AC8-43C5-8CE2-F7FEB855F088}" destId="{073BEBBF-F5A5-4F10-BF22-990F9A09E6D3}" srcOrd="2" destOrd="0" presId="urn:microsoft.com/office/officeart/2008/layout/LinedList"/>
    <dgm:cxn modelId="{B8E5C1D2-7E60-49F5-BFBF-18EF28AA5964}" type="presParOf" srcId="{7778A7E5-1E42-4898-A6CB-50F1288AE6B6}" destId="{02E5CC36-A520-411F-96D2-3A52508F2750}" srcOrd="8" destOrd="0" presId="urn:microsoft.com/office/officeart/2008/layout/LinedList"/>
    <dgm:cxn modelId="{3AC15DE5-3AB7-4DF4-9F45-EBEFC0A936BB}" type="presParOf" srcId="{7778A7E5-1E42-4898-A6CB-50F1288AE6B6}" destId="{F58597FB-A3A1-4C1A-B8B7-75595F810019}" srcOrd="9" destOrd="0" presId="urn:microsoft.com/office/officeart/2008/layout/LinedList"/>
    <dgm:cxn modelId="{01F1B808-804A-4A02-8455-201AD9231A0B}" type="presParOf" srcId="{BACDF28E-211B-4551-83D2-CF4FEF0043CE}" destId="{AF26CED3-0D32-4F11-AF55-25DA7DC21AFA}" srcOrd="2" destOrd="0" presId="urn:microsoft.com/office/officeart/2008/layout/LinedList"/>
    <dgm:cxn modelId="{B33CB7AB-08DD-4B60-8BBE-EB3D6E4DBC47}" type="presParOf" srcId="{BACDF28E-211B-4551-83D2-CF4FEF0043CE}" destId="{DA34038B-055F-48E2-BAE4-E1217F1BEAEC}" srcOrd="3" destOrd="0" presId="urn:microsoft.com/office/officeart/2008/layout/LinedList"/>
    <dgm:cxn modelId="{0B8004A9-58AC-426A-89CB-5C867C851D67}" type="presParOf" srcId="{DA34038B-055F-48E2-BAE4-E1217F1BEAEC}" destId="{BB184877-641D-4643-B536-B97C6710BE6F}" srcOrd="0" destOrd="0" presId="urn:microsoft.com/office/officeart/2008/layout/LinedList"/>
    <dgm:cxn modelId="{8586A364-529F-4BF8-9CCE-D53255859633}" type="presParOf" srcId="{DA34038B-055F-48E2-BAE4-E1217F1BEAEC}" destId="{4DEFFBB2-7B2B-4D50-B39D-B344161D9D71}" srcOrd="1" destOrd="0" presId="urn:microsoft.com/office/officeart/2008/layout/LinedList"/>
    <dgm:cxn modelId="{D6473FCB-5C63-4695-B19B-01374D9B7E37}" type="presParOf" srcId="{4DEFFBB2-7B2B-4D50-B39D-B344161D9D71}" destId="{24B726DC-5B03-486A-8DBD-8F3E529D866C}" srcOrd="0" destOrd="0" presId="urn:microsoft.com/office/officeart/2008/layout/LinedList"/>
    <dgm:cxn modelId="{B027AD94-0F9B-447E-9F0D-7BC7ECFD4278}" type="presParOf" srcId="{4DEFFBB2-7B2B-4D50-B39D-B344161D9D71}" destId="{74878987-CCDC-48AD-AD7B-836055E50360}" srcOrd="1" destOrd="0" presId="urn:microsoft.com/office/officeart/2008/layout/LinedList"/>
    <dgm:cxn modelId="{837A2D2F-4EB8-48C5-92D0-A6021EC0B209}" type="presParOf" srcId="{74878987-CCDC-48AD-AD7B-836055E50360}" destId="{9A3DAEF9-BEC1-441C-9F4C-6FB8FD01E2C4}" srcOrd="0" destOrd="0" presId="urn:microsoft.com/office/officeart/2008/layout/LinedList"/>
    <dgm:cxn modelId="{BDB7BC9D-BEC5-479B-BF5C-ECA1A1515BCB}" type="presParOf" srcId="{74878987-CCDC-48AD-AD7B-836055E50360}" destId="{D8068A74-CD13-4D4C-8439-F2D2350C061D}" srcOrd="1" destOrd="0" presId="urn:microsoft.com/office/officeart/2008/layout/LinedList"/>
    <dgm:cxn modelId="{E26B3752-78D4-485C-974B-F7E37CA67D6B}" type="presParOf" srcId="{74878987-CCDC-48AD-AD7B-836055E50360}" destId="{BE5FAC99-65D0-46D7-9071-555BCC9FC173}" srcOrd="2" destOrd="0" presId="urn:microsoft.com/office/officeart/2008/layout/LinedList"/>
    <dgm:cxn modelId="{E3374642-EC1A-4E56-98EE-435DAC81A092}" type="presParOf" srcId="{4DEFFBB2-7B2B-4D50-B39D-B344161D9D71}" destId="{3FC3CE15-14D3-41C0-8D48-3E26D41324D9}" srcOrd="2" destOrd="0" presId="urn:microsoft.com/office/officeart/2008/layout/LinedList"/>
    <dgm:cxn modelId="{6D9F8971-6142-40DD-9B0F-2BC0DC48ED4E}" type="presParOf" srcId="{4DEFFBB2-7B2B-4D50-B39D-B344161D9D71}" destId="{D57CF1DC-2AB9-43D8-955B-5404651C8E66}" srcOrd="3" destOrd="0" presId="urn:microsoft.com/office/officeart/2008/layout/LinedList"/>
    <dgm:cxn modelId="{BFBE8D4F-C712-4172-BDAE-D595B9DE198D}" type="presParOf" srcId="{4DEFFBB2-7B2B-4D50-B39D-B344161D9D71}" destId="{113AA48C-9844-471C-AE8A-2D01CD376F9E}" srcOrd="4" destOrd="0" presId="urn:microsoft.com/office/officeart/2008/layout/LinedList"/>
    <dgm:cxn modelId="{FB1AEB7A-EC7F-4C50-8124-DEF06F1DD103}" type="presParOf" srcId="{113AA48C-9844-471C-AE8A-2D01CD376F9E}" destId="{9CB63010-440F-4BC2-8F74-D9EC03BDA8A0}" srcOrd="0" destOrd="0" presId="urn:microsoft.com/office/officeart/2008/layout/LinedList"/>
    <dgm:cxn modelId="{8081B2F4-53C4-4285-A5B1-86D775F4D79E}" type="presParOf" srcId="{113AA48C-9844-471C-AE8A-2D01CD376F9E}" destId="{8822FBB1-05B5-488F-889F-D83603823620}" srcOrd="1" destOrd="0" presId="urn:microsoft.com/office/officeart/2008/layout/LinedList"/>
    <dgm:cxn modelId="{A41C89F3-FFE8-4ED3-83ED-8697117E005B}" type="presParOf" srcId="{113AA48C-9844-471C-AE8A-2D01CD376F9E}" destId="{3C2A6E14-09A6-4A27-9B05-9EDC35395D9E}" srcOrd="2" destOrd="0" presId="urn:microsoft.com/office/officeart/2008/layout/LinedList"/>
    <dgm:cxn modelId="{53A46AE7-FCB8-4BCE-94A4-0CC2A17A2CA5}" type="presParOf" srcId="{4DEFFBB2-7B2B-4D50-B39D-B344161D9D71}" destId="{5B03F2DB-BE3D-4B60-88FB-3858DEE7C778}" srcOrd="5" destOrd="0" presId="urn:microsoft.com/office/officeart/2008/layout/LinedList"/>
    <dgm:cxn modelId="{F1CFC1DA-99E6-409B-AAD2-B27EDEAAF66B}" type="presParOf" srcId="{4DEFFBB2-7B2B-4D50-B39D-B344161D9D71}" destId="{68B4E211-3332-4A77-927C-19B2B4928DAA}" srcOrd="6" destOrd="0" presId="urn:microsoft.com/office/officeart/2008/layout/LinedList"/>
    <dgm:cxn modelId="{D14896BF-14F1-47F9-820E-719FD7F68422}" type="presParOf" srcId="{4DEFFBB2-7B2B-4D50-B39D-B344161D9D71}" destId="{8F5C4122-5B45-4A65-AFEB-1CDC9AE47C89}" srcOrd="7" destOrd="0" presId="urn:microsoft.com/office/officeart/2008/layout/LinedList"/>
    <dgm:cxn modelId="{1909E00D-6885-4836-B603-B4AD75A90734}" type="presParOf" srcId="{8F5C4122-5B45-4A65-AFEB-1CDC9AE47C89}" destId="{9E2B0E20-3CE2-4944-B93A-F8D052AA304F}" srcOrd="0" destOrd="0" presId="urn:microsoft.com/office/officeart/2008/layout/LinedList"/>
    <dgm:cxn modelId="{3E0A1D18-E142-4890-9E28-B17D12F55FA7}" type="presParOf" srcId="{8F5C4122-5B45-4A65-AFEB-1CDC9AE47C89}" destId="{405F7713-DB25-478C-90AA-83205EF85F61}" srcOrd="1" destOrd="0" presId="urn:microsoft.com/office/officeart/2008/layout/LinedList"/>
    <dgm:cxn modelId="{B0187671-E1BE-48A4-B170-0AA6B8B7DBE5}" type="presParOf" srcId="{8F5C4122-5B45-4A65-AFEB-1CDC9AE47C89}" destId="{1364A6A2-3E38-4442-915F-BBACFBDA0A89}" srcOrd="2" destOrd="0" presId="urn:microsoft.com/office/officeart/2008/layout/LinedList"/>
    <dgm:cxn modelId="{9AE35EAD-7D7C-43FB-AFA0-54597EAD8862}" type="presParOf" srcId="{4DEFFBB2-7B2B-4D50-B39D-B344161D9D71}" destId="{C9B427B9-E5C6-4054-829F-B5C8E4A11578}" srcOrd="8" destOrd="0" presId="urn:microsoft.com/office/officeart/2008/layout/LinedList"/>
    <dgm:cxn modelId="{22B2B063-E780-42F1-8729-E8E38943F215}" type="presParOf" srcId="{4DEFFBB2-7B2B-4D50-B39D-B344161D9D71}" destId="{3B268489-95C9-41AD-A8BC-BE0BD741DB20}" srcOrd="9" destOrd="0" presId="urn:microsoft.com/office/officeart/2008/layout/LinedList"/>
    <dgm:cxn modelId="{840D4474-EC61-49F4-AFFE-17FF21705CA6}" type="presParOf" srcId="{4DEFFBB2-7B2B-4D50-B39D-B344161D9D71}" destId="{8A816CE1-6E33-4C75-A606-72C777F26BF7}" srcOrd="10" destOrd="0" presId="urn:microsoft.com/office/officeart/2008/layout/LinedList"/>
    <dgm:cxn modelId="{976C2797-D20F-4BF9-986A-24A83B3AB5D1}" type="presParOf" srcId="{8A816CE1-6E33-4C75-A606-72C777F26BF7}" destId="{EDFBF580-7BEC-49DD-97E3-BDAAF3E4D402}" srcOrd="0" destOrd="0" presId="urn:microsoft.com/office/officeart/2008/layout/LinedList"/>
    <dgm:cxn modelId="{2193A109-00C1-484C-B0E8-8601C39580B8}" type="presParOf" srcId="{8A816CE1-6E33-4C75-A606-72C777F26BF7}" destId="{705EB9A0-3582-4A15-A1D3-792910D42129}" srcOrd="1" destOrd="0" presId="urn:microsoft.com/office/officeart/2008/layout/LinedList"/>
    <dgm:cxn modelId="{35037F1F-3892-4E40-8E3C-A416A5BB3117}" type="presParOf" srcId="{8A816CE1-6E33-4C75-A606-72C777F26BF7}" destId="{3615168D-DAA4-4BA1-8998-92ECA4B818E7}" srcOrd="2" destOrd="0" presId="urn:microsoft.com/office/officeart/2008/layout/LinedList"/>
    <dgm:cxn modelId="{02991A6D-FC07-4D92-979C-D57E34C0FF1C}" type="presParOf" srcId="{4DEFFBB2-7B2B-4D50-B39D-B344161D9D71}" destId="{EA641BE4-7F56-43B3-9DEC-5316421AF554}" srcOrd="11" destOrd="0" presId="urn:microsoft.com/office/officeart/2008/layout/LinedList"/>
    <dgm:cxn modelId="{5AE3736E-7147-42A8-B338-C57F746583EE}" type="presParOf" srcId="{4DEFFBB2-7B2B-4D50-B39D-B344161D9D71}" destId="{169B92C0-61A9-4E66-A80B-B3955E6A2030}" srcOrd="12" destOrd="0" presId="urn:microsoft.com/office/officeart/2008/layout/LinedList"/>
    <dgm:cxn modelId="{FBF755AE-75D0-4B77-ADED-BE5DB2B35A3F}" type="presParOf" srcId="{4DEFFBB2-7B2B-4D50-B39D-B344161D9D71}" destId="{7632A097-F2F9-41D8-8C94-134F9D3E5B25}" srcOrd="13" destOrd="0" presId="urn:microsoft.com/office/officeart/2008/layout/LinedList"/>
    <dgm:cxn modelId="{C74195D3-BD0D-470F-8C05-A4206ED6BAA5}" type="presParOf" srcId="{7632A097-F2F9-41D8-8C94-134F9D3E5B25}" destId="{B6A3CA61-F9FE-4E56-B5DA-3EBC4E37FF95}" srcOrd="0" destOrd="0" presId="urn:microsoft.com/office/officeart/2008/layout/LinedList"/>
    <dgm:cxn modelId="{8E8A1F61-408A-4A67-8FBC-252457A6FFCB}" type="presParOf" srcId="{7632A097-F2F9-41D8-8C94-134F9D3E5B25}" destId="{5FC71443-DD45-46C3-8FB4-95F6FEB3E1FA}" srcOrd="1" destOrd="0" presId="urn:microsoft.com/office/officeart/2008/layout/LinedList"/>
    <dgm:cxn modelId="{88CB44D2-BECC-4BD0-AEFB-75BB3C979A04}" type="presParOf" srcId="{7632A097-F2F9-41D8-8C94-134F9D3E5B25}" destId="{1E36DFAA-5FA4-4DDF-BC79-6C52272E2454}" srcOrd="2" destOrd="0" presId="urn:microsoft.com/office/officeart/2008/layout/LinedList"/>
    <dgm:cxn modelId="{D4387994-3A56-4901-9B42-7B04C46FB269}" type="presParOf" srcId="{4DEFFBB2-7B2B-4D50-B39D-B344161D9D71}" destId="{C4CE4100-537F-4AFE-90CC-BDE7932AB820}" srcOrd="14" destOrd="0" presId="urn:microsoft.com/office/officeart/2008/layout/LinedList"/>
    <dgm:cxn modelId="{FA978B63-BE58-42ED-8D78-B5EC3FBE82EE}" type="presParOf" srcId="{4DEFFBB2-7B2B-4D50-B39D-B344161D9D71}" destId="{B9318380-E4E4-45AC-A844-71E3A9F8B9AE}"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71A1C-032A-4238-B85A-C08971E65861}">
      <dsp:nvSpPr>
        <dsp:cNvPr id="0" name=""/>
        <dsp:cNvSpPr/>
      </dsp:nvSpPr>
      <dsp:spPr>
        <a:xfrm>
          <a:off x="2395" y="0"/>
          <a:ext cx="2350944" cy="438429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b="1" kern="1200">
              <a:latin typeface="Arial" panose="020B0604020202020204"/>
            </a:rPr>
            <a:t> </a:t>
          </a:r>
          <a:r>
            <a:rPr lang="en-US" sz="2400" b="1" kern="1200">
              <a:latin typeface="Arial" panose="020B0604020202020204"/>
            </a:rPr>
            <a:t>Vision</a:t>
          </a:r>
          <a:endParaRPr lang="en-US" sz="4700" b="1" kern="1200">
            <a:latin typeface="Arial" panose="020B0604020202020204"/>
          </a:endParaRPr>
        </a:p>
      </dsp:txBody>
      <dsp:txXfrm>
        <a:off x="2395" y="0"/>
        <a:ext cx="2350944" cy="1315287"/>
      </dsp:txXfrm>
    </dsp:sp>
    <dsp:sp modelId="{B3BD8C5D-A739-4A65-9E68-0A8BAB5B8C3C}">
      <dsp:nvSpPr>
        <dsp:cNvPr id="0" name=""/>
        <dsp:cNvSpPr/>
      </dsp:nvSpPr>
      <dsp:spPr>
        <a:xfrm>
          <a:off x="237490" y="1315287"/>
          <a:ext cx="1880755" cy="2849789"/>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b="0" kern="1200">
              <a:solidFill>
                <a:schemeClr val="tx1"/>
              </a:solidFill>
            </a:rPr>
            <a:t>For all San Franciscans to experience mental and emotional well-being and participate meaningfully in the community across lifespans and generations. </a:t>
          </a:r>
        </a:p>
      </dsp:txBody>
      <dsp:txXfrm>
        <a:off x="292575" y="1370372"/>
        <a:ext cx="1770585" cy="2739619"/>
      </dsp:txXfrm>
    </dsp:sp>
    <dsp:sp modelId="{503263E0-67FC-4619-8390-2DAB5F369E35}">
      <dsp:nvSpPr>
        <dsp:cNvPr id="0" name=""/>
        <dsp:cNvSpPr/>
      </dsp:nvSpPr>
      <dsp:spPr>
        <a:xfrm>
          <a:off x="2529661" y="0"/>
          <a:ext cx="2350944" cy="438429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a:rPr>
            <a:t>Mission</a:t>
          </a:r>
          <a:endParaRPr lang="en-US" sz="2400" kern="1200"/>
        </a:p>
      </dsp:txBody>
      <dsp:txXfrm>
        <a:off x="2529661" y="0"/>
        <a:ext cx="2350944" cy="1315287"/>
      </dsp:txXfrm>
    </dsp:sp>
    <dsp:sp modelId="{FAC7097E-AAA8-4AAE-94EB-7F9C9979D2C0}">
      <dsp:nvSpPr>
        <dsp:cNvPr id="0" name=""/>
        <dsp:cNvSpPr/>
      </dsp:nvSpPr>
      <dsp:spPr>
        <a:xfrm>
          <a:off x="2764756" y="1315287"/>
          <a:ext cx="1880755" cy="2849789"/>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b="0" kern="1200">
              <a:solidFill>
                <a:schemeClr val="tx1"/>
              </a:solidFill>
            </a:rPr>
            <a:t>To provide equitable, effective substance use and mental health care and promote behavioral health and wellness among all San Franciscans.</a:t>
          </a:r>
        </a:p>
      </dsp:txBody>
      <dsp:txXfrm>
        <a:off x="2819841" y="1370372"/>
        <a:ext cx="1770585" cy="2739619"/>
      </dsp:txXfrm>
    </dsp:sp>
    <dsp:sp modelId="{60E4B681-B973-4741-9A9B-1091CC97BF9F}">
      <dsp:nvSpPr>
        <dsp:cNvPr id="0" name=""/>
        <dsp:cNvSpPr/>
      </dsp:nvSpPr>
      <dsp:spPr>
        <a:xfrm>
          <a:off x="5056927" y="0"/>
          <a:ext cx="2350944" cy="438429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a:rPr>
            <a:t>G</a:t>
          </a:r>
          <a:r>
            <a:rPr lang="en-US" sz="2400" b="1" kern="1200">
              <a:solidFill>
                <a:schemeClr val="tx1"/>
              </a:solidFill>
              <a:latin typeface="Arial" panose="020B0604020202020204"/>
            </a:rPr>
            <a:t>oals</a:t>
          </a:r>
          <a:endParaRPr lang="en-US" sz="2400" b="1" kern="1200">
            <a:solidFill>
              <a:schemeClr val="tx1"/>
            </a:solidFill>
          </a:endParaRPr>
        </a:p>
      </dsp:txBody>
      <dsp:txXfrm>
        <a:off x="5056927" y="0"/>
        <a:ext cx="2350944" cy="1315287"/>
      </dsp:txXfrm>
    </dsp:sp>
    <dsp:sp modelId="{61125D37-725D-491F-8639-66739AF7651C}">
      <dsp:nvSpPr>
        <dsp:cNvPr id="0" name=""/>
        <dsp:cNvSpPr/>
      </dsp:nvSpPr>
      <dsp:spPr>
        <a:xfrm>
          <a:off x="5292021" y="1315662"/>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rtl="0">
            <a:lnSpc>
              <a:spcPct val="90000"/>
            </a:lnSpc>
            <a:spcBef>
              <a:spcPct val="0"/>
            </a:spcBef>
            <a:spcAft>
              <a:spcPct val="35000"/>
            </a:spcAft>
            <a:buNone/>
          </a:pPr>
          <a:r>
            <a:rPr lang="en-US" sz="1100" b="0" i="0" kern="1200">
              <a:solidFill>
                <a:schemeClr val="tx1"/>
              </a:solidFill>
            </a:rPr>
            <a:t>Improve access to and effectiveness of mental health and substance use treatment and recovery services </a:t>
          </a:r>
        </a:p>
      </dsp:txBody>
      <dsp:txXfrm>
        <a:off x="5317249" y="1340890"/>
        <a:ext cx="1830299" cy="810881"/>
      </dsp:txXfrm>
    </dsp:sp>
    <dsp:sp modelId="{6534E598-A5D4-431A-AC40-5F7654FBF948}">
      <dsp:nvSpPr>
        <dsp:cNvPr id="0" name=""/>
        <dsp:cNvSpPr/>
      </dsp:nvSpPr>
      <dsp:spPr>
        <a:xfrm>
          <a:off x="5292021" y="2309513"/>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i="0" kern="1200">
              <a:solidFill>
                <a:schemeClr val="tx1"/>
              </a:solidFill>
            </a:rPr>
            <a:t>Increase public awareness of where and how to get help for mental health and substance use challenges.</a:t>
          </a:r>
        </a:p>
      </dsp:txBody>
      <dsp:txXfrm>
        <a:off x="5317249" y="2334741"/>
        <a:ext cx="1830299" cy="810881"/>
      </dsp:txXfrm>
    </dsp:sp>
    <dsp:sp modelId="{7FDBAFDF-F21A-4DE6-A52C-1E433B31506A}">
      <dsp:nvSpPr>
        <dsp:cNvPr id="0" name=""/>
        <dsp:cNvSpPr/>
      </dsp:nvSpPr>
      <dsp:spPr>
        <a:xfrm>
          <a:off x="5292021" y="3303364"/>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0" i="0" kern="1200">
              <a:solidFill>
                <a:schemeClr val="tx1"/>
              </a:solidFill>
            </a:rPr>
            <a:t>Expand proactive and low threshold interventions that reduce risky behaviors.</a:t>
          </a:r>
        </a:p>
      </dsp:txBody>
      <dsp:txXfrm>
        <a:off x="5317249" y="3328592"/>
        <a:ext cx="1830299" cy="810881"/>
      </dsp:txXfrm>
    </dsp:sp>
    <dsp:sp modelId="{0C97447C-4F8E-1141-86D7-B137C3A23B1F}">
      <dsp:nvSpPr>
        <dsp:cNvPr id="0" name=""/>
        <dsp:cNvSpPr/>
      </dsp:nvSpPr>
      <dsp:spPr>
        <a:xfrm>
          <a:off x="7584193" y="0"/>
          <a:ext cx="2350944" cy="438429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Arial" panose="020B0604020202020204"/>
            </a:rPr>
            <a:t>System Transformation</a:t>
          </a:r>
          <a:endParaRPr lang="en-US" sz="2000" b="1" kern="1200"/>
        </a:p>
      </dsp:txBody>
      <dsp:txXfrm>
        <a:off x="7584193" y="0"/>
        <a:ext cx="2350944" cy="1315287"/>
      </dsp:txXfrm>
    </dsp:sp>
    <dsp:sp modelId="{A37EEFF4-6507-4A9E-8D12-9FA023AA9C1D}">
      <dsp:nvSpPr>
        <dsp:cNvPr id="0" name=""/>
        <dsp:cNvSpPr/>
      </dsp:nvSpPr>
      <dsp:spPr>
        <a:xfrm>
          <a:off x="7819287" y="1315662"/>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b="0" kern="1200">
              <a:solidFill>
                <a:schemeClr val="tx1"/>
              </a:solidFill>
              <a:latin typeface="Arial" panose="020B0604020202020204"/>
            </a:rPr>
            <a:t>Mental Health SF / </a:t>
          </a:r>
          <a:br>
            <a:rPr lang="en-US" sz="1200" b="0" kern="1200">
              <a:solidFill>
                <a:schemeClr val="tx1"/>
              </a:solidFill>
              <a:latin typeface="Arial" panose="020B0604020202020204"/>
            </a:rPr>
          </a:br>
          <a:r>
            <a:rPr lang="en-US" sz="1200" b="0" kern="1200">
              <a:solidFill>
                <a:schemeClr val="tx1"/>
              </a:solidFill>
            </a:rPr>
            <a:t>Prop C Funding</a:t>
          </a:r>
          <a:endParaRPr lang="en-US" sz="1200" b="0" kern="1200">
            <a:latin typeface="Arial" panose="020B0604020202020204"/>
          </a:endParaRPr>
        </a:p>
      </dsp:txBody>
      <dsp:txXfrm>
        <a:off x="7844515" y="1340890"/>
        <a:ext cx="1830299" cy="810881"/>
      </dsp:txXfrm>
    </dsp:sp>
    <dsp:sp modelId="{06BD482A-469A-4E9A-8BCE-04BB7C48580E}">
      <dsp:nvSpPr>
        <dsp:cNvPr id="0" name=""/>
        <dsp:cNvSpPr/>
      </dsp:nvSpPr>
      <dsp:spPr>
        <a:xfrm>
          <a:off x="7819287" y="2309513"/>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err="1">
              <a:solidFill>
                <a:schemeClr val="tx1"/>
              </a:solidFill>
            </a:rPr>
            <a:t>CalAIM</a:t>
          </a:r>
          <a:endParaRPr lang="en-US" sz="1100" b="0" kern="1200">
            <a:solidFill>
              <a:schemeClr val="tx1"/>
            </a:solidFill>
          </a:endParaRPr>
        </a:p>
      </dsp:txBody>
      <dsp:txXfrm>
        <a:off x="7844515" y="2334741"/>
        <a:ext cx="1830299" cy="810881"/>
      </dsp:txXfrm>
    </dsp:sp>
    <dsp:sp modelId="{F53D7DD0-B29A-4EF0-9781-E948B21B9FCE}">
      <dsp:nvSpPr>
        <dsp:cNvPr id="0" name=""/>
        <dsp:cNvSpPr/>
      </dsp:nvSpPr>
      <dsp:spPr>
        <a:xfrm>
          <a:off x="7819287" y="3303364"/>
          <a:ext cx="1880755" cy="861337"/>
        </a:xfrm>
        <a:prstGeom prst="roundRect">
          <a:avLst>
            <a:gd name="adj" fmla="val 10000"/>
          </a:avLst>
        </a:prstGeom>
        <a:solidFill>
          <a:schemeClr val="accent6">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tx1"/>
              </a:solidFill>
              <a:latin typeface="Arial" panose="020B0604020202020204"/>
            </a:rPr>
            <a:t>EPIC</a:t>
          </a:r>
        </a:p>
      </dsp:txBody>
      <dsp:txXfrm>
        <a:off x="7844515" y="3328592"/>
        <a:ext cx="1830299" cy="81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92C37-B148-48C7-8B82-854461F652E0}">
      <dsp:nvSpPr>
        <dsp:cNvPr id="0" name=""/>
        <dsp:cNvSpPr/>
      </dsp:nvSpPr>
      <dsp:spPr>
        <a:xfrm>
          <a:off x="0" y="1898734"/>
          <a:ext cx="987266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1461525D-828B-41F4-ACEC-2371C6F12C8A}">
      <dsp:nvSpPr>
        <dsp:cNvPr id="0" name=""/>
        <dsp:cNvSpPr/>
      </dsp:nvSpPr>
      <dsp:spPr>
        <a:xfrm rot="8100000">
          <a:off x="61188" y="437584"/>
          <a:ext cx="279262" cy="279262"/>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94D46-F46F-47B3-97F3-20840D114430}">
      <dsp:nvSpPr>
        <dsp:cNvPr id="0" name=""/>
        <dsp:cNvSpPr/>
      </dsp:nvSpPr>
      <dsp:spPr>
        <a:xfrm>
          <a:off x="92212"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D033FAD4-B4F3-4491-A603-E0AA529004EC}">
      <dsp:nvSpPr>
        <dsp:cNvPr id="0" name=""/>
        <dsp:cNvSpPr/>
      </dsp:nvSpPr>
      <dsp:spPr>
        <a:xfrm>
          <a:off x="398288" y="774683"/>
          <a:ext cx="3284926"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16-Week Equity Executive Fellowship </a:t>
          </a:r>
        </a:p>
        <a:p>
          <a:pPr marL="57150" lvl="1" indent="-57150" algn="l" defTabSz="400050">
            <a:lnSpc>
              <a:spcPct val="90000"/>
            </a:lnSpc>
            <a:spcBef>
              <a:spcPct val="0"/>
            </a:spcBef>
            <a:spcAft>
              <a:spcPct val="15000"/>
            </a:spcAft>
            <a:buChar char="•"/>
          </a:pPr>
          <a:r>
            <a:rPr lang="en-US" sz="900" kern="1200"/>
            <a:t>Training on understanding the roots of racism and bias for BHS leadership team with NY Times Best Seller, Robin DeAngelo, and Assistant Professor at Mayo Clinic School of Medicine, Dante King. </a:t>
          </a:r>
        </a:p>
      </dsp:txBody>
      <dsp:txXfrm>
        <a:off x="398288" y="774683"/>
        <a:ext cx="3284926" cy="1124050"/>
      </dsp:txXfrm>
    </dsp:sp>
    <dsp:sp modelId="{B649D545-C1C7-4A12-8489-F8DBAB43FD47}">
      <dsp:nvSpPr>
        <dsp:cNvPr id="0" name=""/>
        <dsp:cNvSpPr/>
      </dsp:nvSpPr>
      <dsp:spPr>
        <a:xfrm>
          <a:off x="398288" y="379746"/>
          <a:ext cx="3284926"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May 2023</a:t>
          </a:r>
        </a:p>
      </dsp:txBody>
      <dsp:txXfrm>
        <a:off x="398288" y="379746"/>
        <a:ext cx="3284926" cy="394936"/>
      </dsp:txXfrm>
    </dsp:sp>
    <dsp:sp modelId="{261A8936-332F-4666-B2AD-0FD5DCA597A8}">
      <dsp:nvSpPr>
        <dsp:cNvPr id="0" name=""/>
        <dsp:cNvSpPr/>
      </dsp:nvSpPr>
      <dsp:spPr>
        <a:xfrm>
          <a:off x="200819" y="774683"/>
          <a:ext cx="0" cy="112405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F41CC7-0126-4056-9D06-49238CDF9B74}">
      <dsp:nvSpPr>
        <dsp:cNvPr id="0" name=""/>
        <dsp:cNvSpPr/>
      </dsp:nvSpPr>
      <dsp:spPr>
        <a:xfrm>
          <a:off x="165275" y="1863190"/>
          <a:ext cx="71088" cy="7108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DB9DE-19F2-47D2-8FBE-B4D3C4650E49}">
      <dsp:nvSpPr>
        <dsp:cNvPr id="0" name=""/>
        <dsp:cNvSpPr/>
      </dsp:nvSpPr>
      <dsp:spPr>
        <a:xfrm rot="18900000">
          <a:off x="2040059" y="3080622"/>
          <a:ext cx="279262" cy="279262"/>
        </a:xfrm>
        <a:prstGeom prst="teardrop">
          <a:avLst>
            <a:gd name="adj" fmla="val 115000"/>
          </a:avLst>
        </a:prstGeom>
        <a:solidFill>
          <a:schemeClr val="accent2">
            <a:hueOff val="459506"/>
            <a:satOff val="8602"/>
            <a:lumOff val="-523"/>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74D32-9983-4763-BA14-E6860C10D6CD}">
      <dsp:nvSpPr>
        <dsp:cNvPr id="0" name=""/>
        <dsp:cNvSpPr/>
      </dsp:nvSpPr>
      <dsp:spPr>
        <a:xfrm>
          <a:off x="2071083"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465C042-B66A-4712-8C24-1257B8846A8B}">
      <dsp:nvSpPr>
        <dsp:cNvPr id="0" name=""/>
        <dsp:cNvSpPr/>
      </dsp:nvSpPr>
      <dsp:spPr>
        <a:xfrm>
          <a:off x="2377159" y="1898734"/>
          <a:ext cx="3284926"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Mental Health Services Act (MHSA) Innovation Intervention</a:t>
          </a:r>
        </a:p>
        <a:p>
          <a:pPr marL="57150" lvl="1" indent="-57150" algn="l" defTabSz="400050">
            <a:lnSpc>
              <a:spcPct val="90000"/>
            </a:lnSpc>
            <a:spcBef>
              <a:spcPct val="0"/>
            </a:spcBef>
            <a:spcAft>
              <a:spcPct val="15000"/>
            </a:spcAft>
            <a:buChar char="•"/>
          </a:pPr>
          <a:r>
            <a:rPr lang="en-US" sz="900" kern="1200"/>
            <a:t>Developing and evaluating culturally responsive behavioral health interventions for Black/African American clients at four civil service clinics (OMI, SOMA, TAY, Mission Mental Health: Alternatives Program)</a:t>
          </a:r>
        </a:p>
      </dsp:txBody>
      <dsp:txXfrm>
        <a:off x="2377159" y="1898734"/>
        <a:ext cx="3284926" cy="1124050"/>
      </dsp:txXfrm>
    </dsp:sp>
    <dsp:sp modelId="{3EFEFE4B-A5B7-4544-B420-D9077B79871B}">
      <dsp:nvSpPr>
        <dsp:cNvPr id="0" name=""/>
        <dsp:cNvSpPr/>
      </dsp:nvSpPr>
      <dsp:spPr>
        <a:xfrm>
          <a:off x="2377159" y="3022785"/>
          <a:ext cx="3284926"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June 2023</a:t>
          </a:r>
        </a:p>
      </dsp:txBody>
      <dsp:txXfrm>
        <a:off x="2377159" y="3022785"/>
        <a:ext cx="3284926" cy="394936"/>
      </dsp:txXfrm>
    </dsp:sp>
    <dsp:sp modelId="{16C097CE-0594-4AE9-B586-768E065A7D2B}">
      <dsp:nvSpPr>
        <dsp:cNvPr id="0" name=""/>
        <dsp:cNvSpPr/>
      </dsp:nvSpPr>
      <dsp:spPr>
        <a:xfrm>
          <a:off x="2179690" y="1898734"/>
          <a:ext cx="0" cy="1124050"/>
        </a:xfrm>
        <a:prstGeom prst="line">
          <a:avLst/>
        </a:prstGeom>
        <a:noFill/>
        <a:ln w="12700" cap="flat" cmpd="sng" algn="ctr">
          <a:solidFill>
            <a:schemeClr val="accent2">
              <a:hueOff val="459506"/>
              <a:satOff val="8602"/>
              <a:lumOff val="-523"/>
              <a:alphaOff val="0"/>
            </a:schemeClr>
          </a:solidFill>
          <a:prstDash val="dash"/>
        </a:ln>
        <a:effectLst/>
      </dsp:spPr>
      <dsp:style>
        <a:lnRef idx="1">
          <a:scrgbClr r="0" g="0" b="0"/>
        </a:lnRef>
        <a:fillRef idx="0">
          <a:scrgbClr r="0" g="0" b="0"/>
        </a:fillRef>
        <a:effectRef idx="0">
          <a:scrgbClr r="0" g="0" b="0"/>
        </a:effectRef>
        <a:fontRef idx="minor"/>
      </dsp:style>
    </dsp:sp>
    <dsp:sp modelId="{33AED5B7-18C2-4273-B7D8-3AD45D80621E}">
      <dsp:nvSpPr>
        <dsp:cNvPr id="0" name=""/>
        <dsp:cNvSpPr/>
      </dsp:nvSpPr>
      <dsp:spPr>
        <a:xfrm>
          <a:off x="2144146" y="1863190"/>
          <a:ext cx="71088" cy="71088"/>
        </a:xfrm>
        <a:prstGeom prst="ellipse">
          <a:avLst/>
        </a:prstGeom>
        <a:solidFill>
          <a:schemeClr val="accent2">
            <a:hueOff val="459506"/>
            <a:satOff val="8602"/>
            <a:lumOff val="-52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B062A6-A83B-4C06-9B94-7B85FC3D0CF4}">
      <dsp:nvSpPr>
        <dsp:cNvPr id="0" name=""/>
        <dsp:cNvSpPr/>
      </dsp:nvSpPr>
      <dsp:spPr>
        <a:xfrm rot="8100000">
          <a:off x="4018930" y="437584"/>
          <a:ext cx="279262" cy="279262"/>
        </a:xfrm>
        <a:prstGeom prst="teardrop">
          <a:avLst>
            <a:gd name="adj" fmla="val 115000"/>
          </a:avLst>
        </a:prstGeom>
        <a:solidFill>
          <a:schemeClr val="accent2">
            <a:hueOff val="919011"/>
            <a:satOff val="17205"/>
            <a:lumOff val="-1046"/>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8E515-01B3-4C8A-9F43-16E07F7E2876}">
      <dsp:nvSpPr>
        <dsp:cNvPr id="0" name=""/>
        <dsp:cNvSpPr/>
      </dsp:nvSpPr>
      <dsp:spPr>
        <a:xfrm>
          <a:off x="4049954"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62CAAF1-F91F-4671-B203-277186112F82}">
      <dsp:nvSpPr>
        <dsp:cNvPr id="0" name=""/>
        <dsp:cNvSpPr/>
      </dsp:nvSpPr>
      <dsp:spPr>
        <a:xfrm>
          <a:off x="4356030" y="672316"/>
          <a:ext cx="3273141"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Equity-Based Maternal Health RFP Awarded</a:t>
          </a:r>
        </a:p>
        <a:p>
          <a:pPr marL="57150" lvl="1" indent="-57150" algn="l" defTabSz="400050">
            <a:lnSpc>
              <a:spcPct val="90000"/>
            </a:lnSpc>
            <a:spcBef>
              <a:spcPct val="0"/>
            </a:spcBef>
            <a:spcAft>
              <a:spcPct val="15000"/>
            </a:spcAft>
            <a:buChar char="•"/>
          </a:pPr>
          <a:r>
            <a:rPr lang="en-US" sz="900" kern="1200" dirty="0"/>
            <a:t>$6M/per year RFP in partnership with Maternal Child and Adolescent Health (MCAH) to fund four community-based organizations to support Black/African American pregnant, perinatal, and postpartum people through mental health care screenings, linkages, and more.</a:t>
          </a:r>
        </a:p>
        <a:p>
          <a:pPr marL="57150" lvl="1" indent="-57150" algn="l" defTabSz="400050">
            <a:lnSpc>
              <a:spcPct val="90000"/>
            </a:lnSpc>
            <a:spcBef>
              <a:spcPct val="0"/>
            </a:spcBef>
            <a:spcAft>
              <a:spcPct val="15000"/>
            </a:spcAft>
            <a:buChar char="•"/>
          </a:pPr>
          <a:r>
            <a:rPr lang="en-US" sz="900" kern="1200"/>
            <a:t>Awarded funding: RAMS, Rafiki, Homeless Childrens Network, and UCSF Embrace Program.</a:t>
          </a:r>
        </a:p>
      </dsp:txBody>
      <dsp:txXfrm>
        <a:off x="4356030" y="672316"/>
        <a:ext cx="3273141" cy="1124050"/>
      </dsp:txXfrm>
    </dsp:sp>
    <dsp:sp modelId="{99D11F23-76B6-46C7-8DDB-7F8A80606225}">
      <dsp:nvSpPr>
        <dsp:cNvPr id="0" name=""/>
        <dsp:cNvSpPr/>
      </dsp:nvSpPr>
      <dsp:spPr>
        <a:xfrm>
          <a:off x="4356030" y="277379"/>
          <a:ext cx="3273141"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2023</a:t>
          </a:r>
        </a:p>
      </dsp:txBody>
      <dsp:txXfrm>
        <a:off x="4356030" y="277379"/>
        <a:ext cx="3273141" cy="394936"/>
      </dsp:txXfrm>
    </dsp:sp>
    <dsp:sp modelId="{FF93D725-57A7-4A5F-B488-8EBE6238958C}">
      <dsp:nvSpPr>
        <dsp:cNvPr id="0" name=""/>
        <dsp:cNvSpPr/>
      </dsp:nvSpPr>
      <dsp:spPr>
        <a:xfrm>
          <a:off x="4158562" y="774683"/>
          <a:ext cx="0" cy="1124050"/>
        </a:xfrm>
        <a:prstGeom prst="line">
          <a:avLst/>
        </a:prstGeom>
        <a:noFill/>
        <a:ln w="12700" cap="flat" cmpd="sng" algn="ctr">
          <a:solidFill>
            <a:schemeClr val="accent2">
              <a:hueOff val="919011"/>
              <a:satOff val="17205"/>
              <a:lumOff val="-1046"/>
              <a:alphaOff val="0"/>
            </a:schemeClr>
          </a:solidFill>
          <a:prstDash val="dash"/>
        </a:ln>
        <a:effectLst/>
      </dsp:spPr>
      <dsp:style>
        <a:lnRef idx="1">
          <a:scrgbClr r="0" g="0" b="0"/>
        </a:lnRef>
        <a:fillRef idx="0">
          <a:scrgbClr r="0" g="0" b="0"/>
        </a:fillRef>
        <a:effectRef idx="0">
          <a:scrgbClr r="0" g="0" b="0"/>
        </a:effectRef>
        <a:fontRef idx="minor"/>
      </dsp:style>
    </dsp:sp>
    <dsp:sp modelId="{2FF329AD-C9B8-41D3-8023-CBF43C238715}">
      <dsp:nvSpPr>
        <dsp:cNvPr id="0" name=""/>
        <dsp:cNvSpPr/>
      </dsp:nvSpPr>
      <dsp:spPr>
        <a:xfrm>
          <a:off x="4123017" y="1863190"/>
          <a:ext cx="71088" cy="71088"/>
        </a:xfrm>
        <a:prstGeom prst="ellipse">
          <a:avLst/>
        </a:prstGeom>
        <a:solidFill>
          <a:schemeClr val="accent2">
            <a:hueOff val="919011"/>
            <a:satOff val="17205"/>
            <a:lumOff val="-104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C18FE-E3F9-483F-B3F1-E43C6922CF13}">
      <dsp:nvSpPr>
        <dsp:cNvPr id="0" name=""/>
        <dsp:cNvSpPr/>
      </dsp:nvSpPr>
      <dsp:spPr>
        <a:xfrm rot="18900000">
          <a:off x="5983604" y="3080622"/>
          <a:ext cx="279262" cy="279262"/>
        </a:xfrm>
        <a:prstGeom prst="teardrop">
          <a:avLst>
            <a:gd name="adj" fmla="val 115000"/>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23698-5FAF-484E-BAA8-A240B9F670F0}">
      <dsp:nvSpPr>
        <dsp:cNvPr id="0" name=""/>
        <dsp:cNvSpPr/>
      </dsp:nvSpPr>
      <dsp:spPr>
        <a:xfrm>
          <a:off x="6014627"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3AA14C3-269B-4DC4-BAB6-C0FEAFE2AB42}">
      <dsp:nvSpPr>
        <dsp:cNvPr id="0" name=""/>
        <dsp:cNvSpPr/>
      </dsp:nvSpPr>
      <dsp:spPr>
        <a:xfrm>
          <a:off x="6320703" y="1898734"/>
          <a:ext cx="3273141"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Universal Talk Therapy</a:t>
          </a:r>
        </a:p>
        <a:p>
          <a:pPr marL="57150" lvl="1" indent="-57150" algn="l" defTabSz="400050">
            <a:lnSpc>
              <a:spcPct val="90000"/>
            </a:lnSpc>
            <a:spcBef>
              <a:spcPct val="0"/>
            </a:spcBef>
            <a:spcAft>
              <a:spcPct val="15000"/>
            </a:spcAft>
            <a:buChar char="•"/>
          </a:pPr>
          <a:r>
            <a:rPr lang="en-US" sz="900" kern="1200"/>
            <a:t>Partnership and collaboration with the Human Rights Commission on providing a universal talk therapy program for Black/African Americans via the UCSF Embrace Program</a:t>
          </a:r>
        </a:p>
      </dsp:txBody>
      <dsp:txXfrm>
        <a:off x="6320703" y="1898734"/>
        <a:ext cx="3273141" cy="1124050"/>
      </dsp:txXfrm>
    </dsp:sp>
    <dsp:sp modelId="{8C34943B-9E7D-466A-A00C-4AD9B812D2B0}">
      <dsp:nvSpPr>
        <dsp:cNvPr id="0" name=""/>
        <dsp:cNvSpPr/>
      </dsp:nvSpPr>
      <dsp:spPr>
        <a:xfrm>
          <a:off x="6320703" y="3022785"/>
          <a:ext cx="3273141"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Jan. 2024</a:t>
          </a:r>
        </a:p>
      </dsp:txBody>
      <dsp:txXfrm>
        <a:off x="6320703" y="3022785"/>
        <a:ext cx="3273141" cy="394936"/>
      </dsp:txXfrm>
    </dsp:sp>
    <dsp:sp modelId="{BE2FE7AF-1BCD-4D50-8F8B-CA53C3AEDDBD}">
      <dsp:nvSpPr>
        <dsp:cNvPr id="0" name=""/>
        <dsp:cNvSpPr/>
      </dsp:nvSpPr>
      <dsp:spPr>
        <a:xfrm>
          <a:off x="6123235" y="1898734"/>
          <a:ext cx="0" cy="1124050"/>
        </a:xfrm>
        <a:prstGeom prst="line">
          <a:avLst/>
        </a:prstGeom>
        <a:noFill/>
        <a:ln w="12700" cap="flat" cmpd="sng" algn="ctr">
          <a:solidFill>
            <a:schemeClr val="accent2">
              <a:hueOff val="1378517"/>
              <a:satOff val="25807"/>
              <a:lumOff val="-1569"/>
              <a:alphaOff val="0"/>
            </a:schemeClr>
          </a:solidFill>
          <a:prstDash val="dash"/>
        </a:ln>
        <a:effectLst/>
      </dsp:spPr>
      <dsp:style>
        <a:lnRef idx="1">
          <a:scrgbClr r="0" g="0" b="0"/>
        </a:lnRef>
        <a:fillRef idx="0">
          <a:scrgbClr r="0" g="0" b="0"/>
        </a:fillRef>
        <a:effectRef idx="0">
          <a:scrgbClr r="0" g="0" b="0"/>
        </a:effectRef>
        <a:fontRef idx="minor"/>
      </dsp:style>
    </dsp:sp>
    <dsp:sp modelId="{7C143BDE-6054-406C-BA43-FC66D57C7847}">
      <dsp:nvSpPr>
        <dsp:cNvPr id="0" name=""/>
        <dsp:cNvSpPr/>
      </dsp:nvSpPr>
      <dsp:spPr>
        <a:xfrm>
          <a:off x="6087691" y="1863190"/>
          <a:ext cx="71088" cy="71088"/>
        </a:xfrm>
        <a:prstGeom prst="ellipse">
          <a:avLst/>
        </a:prstGeom>
        <a:solidFill>
          <a:schemeClr val="accent2">
            <a:hueOff val="1378517"/>
            <a:satOff val="25807"/>
            <a:lumOff val="-156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27E33-6012-4708-949E-1487CB5DB031}">
      <dsp:nvSpPr>
        <dsp:cNvPr id="0" name=""/>
        <dsp:cNvSpPr/>
      </dsp:nvSpPr>
      <dsp:spPr>
        <a:xfrm>
          <a:off x="0" y="0"/>
          <a:ext cx="645194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5BACB-6249-42DA-A887-1983A60017E0}">
      <dsp:nvSpPr>
        <dsp:cNvPr id="0" name=""/>
        <dsp:cNvSpPr/>
      </dsp:nvSpPr>
      <dsp:spPr>
        <a:xfrm>
          <a:off x="0" y="0"/>
          <a:ext cx="1290388" cy="2233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Racial Equity Affinity Groups</a:t>
          </a:r>
          <a:endParaRPr lang="en-US" sz="1500" kern="1200"/>
        </a:p>
      </dsp:txBody>
      <dsp:txXfrm>
        <a:off x="0" y="0"/>
        <a:ext cx="1290388" cy="2233943"/>
      </dsp:txXfrm>
    </dsp:sp>
    <dsp:sp modelId="{DF5CBEC2-91A6-40B5-A940-32E9D4ED9144}">
      <dsp:nvSpPr>
        <dsp:cNvPr id="0" name=""/>
        <dsp:cNvSpPr/>
      </dsp:nvSpPr>
      <dsp:spPr>
        <a:xfrm>
          <a:off x="1387167" y="34905"/>
          <a:ext cx="5064775" cy="69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JEDI launched affinity groups for staff who identify as Black/African Americans; Latinx; White; or Asian Pacific Islander to help staff build their capacity on racial equity concepts and practices</a:t>
          </a:r>
        </a:p>
      </dsp:txBody>
      <dsp:txXfrm>
        <a:off x="1387167" y="34905"/>
        <a:ext cx="5064775" cy="698107"/>
      </dsp:txXfrm>
    </dsp:sp>
    <dsp:sp modelId="{846F0E40-3666-4C31-A479-21E6771605EE}">
      <dsp:nvSpPr>
        <dsp:cNvPr id="0" name=""/>
        <dsp:cNvSpPr/>
      </dsp:nvSpPr>
      <dsp:spPr>
        <a:xfrm>
          <a:off x="1290388" y="733012"/>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5A996E-D2A1-41C8-A0FD-820515EFE5DE}">
      <dsp:nvSpPr>
        <dsp:cNvPr id="0" name=""/>
        <dsp:cNvSpPr/>
      </dsp:nvSpPr>
      <dsp:spPr>
        <a:xfrm>
          <a:off x="1387167" y="767918"/>
          <a:ext cx="5064775" cy="69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Started with the curriculum of Unlearning Racism to help build the capacity for understanding racism. </a:t>
          </a:r>
        </a:p>
      </dsp:txBody>
      <dsp:txXfrm>
        <a:off x="1387167" y="767918"/>
        <a:ext cx="5064775" cy="698107"/>
      </dsp:txXfrm>
    </dsp:sp>
    <dsp:sp modelId="{45DC9FE9-7AD1-4141-96F3-EC05B9057894}">
      <dsp:nvSpPr>
        <dsp:cNvPr id="0" name=""/>
        <dsp:cNvSpPr/>
      </dsp:nvSpPr>
      <dsp:spPr>
        <a:xfrm>
          <a:off x="1290388" y="1466025"/>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34DFB-232A-4A3D-B396-6EC648C30046}">
      <dsp:nvSpPr>
        <dsp:cNvPr id="0" name=""/>
        <dsp:cNvSpPr/>
      </dsp:nvSpPr>
      <dsp:spPr>
        <a:xfrm>
          <a:off x="1387167" y="1500930"/>
          <a:ext cx="5064775" cy="69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30+ attendees have joined us so far. Expanding to LGBTQIA and Multiracial groups later this year.</a:t>
          </a:r>
        </a:p>
      </dsp:txBody>
      <dsp:txXfrm>
        <a:off x="1387167" y="1500930"/>
        <a:ext cx="5064775" cy="698107"/>
      </dsp:txXfrm>
    </dsp:sp>
    <dsp:sp modelId="{02E5CC36-A520-411F-96D2-3A52508F2750}">
      <dsp:nvSpPr>
        <dsp:cNvPr id="0" name=""/>
        <dsp:cNvSpPr/>
      </dsp:nvSpPr>
      <dsp:spPr>
        <a:xfrm>
          <a:off x="1290388" y="2199038"/>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6CED3-0D32-4F11-AF55-25DA7DC21AFA}">
      <dsp:nvSpPr>
        <dsp:cNvPr id="0" name=""/>
        <dsp:cNvSpPr/>
      </dsp:nvSpPr>
      <dsp:spPr>
        <a:xfrm>
          <a:off x="0" y="2233943"/>
          <a:ext cx="6451943"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84877-641D-4643-B536-B97C6710BE6F}">
      <dsp:nvSpPr>
        <dsp:cNvPr id="0" name=""/>
        <dsp:cNvSpPr/>
      </dsp:nvSpPr>
      <dsp:spPr>
        <a:xfrm>
          <a:off x="0" y="2233943"/>
          <a:ext cx="1290388" cy="2233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Recruitment and Hiring Equity Interventions</a:t>
          </a:r>
          <a:endParaRPr lang="en-US" sz="1500" kern="1200"/>
        </a:p>
      </dsp:txBody>
      <dsp:txXfrm>
        <a:off x="0" y="2233943"/>
        <a:ext cx="1290388" cy="2233943"/>
      </dsp:txXfrm>
    </dsp:sp>
    <dsp:sp modelId="{D8068A74-CD13-4D4C-8439-F2D2350C061D}">
      <dsp:nvSpPr>
        <dsp:cNvPr id="0" name=""/>
        <dsp:cNvSpPr/>
      </dsp:nvSpPr>
      <dsp:spPr>
        <a:xfrm>
          <a:off x="1387167" y="2254995"/>
          <a:ext cx="5064775" cy="4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Prioritizes top 5 classifications with lowest representation of Black/African and Latinx staff e.g., clinicians and managers/directors.</a:t>
          </a:r>
        </a:p>
      </dsp:txBody>
      <dsp:txXfrm>
        <a:off x="1387167" y="2254995"/>
        <a:ext cx="5064775" cy="421045"/>
      </dsp:txXfrm>
    </dsp:sp>
    <dsp:sp modelId="{3FC3CE15-14D3-41C0-8D48-3E26D41324D9}">
      <dsp:nvSpPr>
        <dsp:cNvPr id="0" name=""/>
        <dsp:cNvSpPr/>
      </dsp:nvSpPr>
      <dsp:spPr>
        <a:xfrm>
          <a:off x="1290388" y="2676041"/>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2FBB1-05B5-488F-889F-D83603823620}">
      <dsp:nvSpPr>
        <dsp:cNvPr id="0" name=""/>
        <dsp:cNvSpPr/>
      </dsp:nvSpPr>
      <dsp:spPr>
        <a:xfrm>
          <a:off x="1387167" y="2697094"/>
          <a:ext cx="5064775" cy="4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Includes lived experience desired qualifications, interview questions, response guidelines, and ratings. </a:t>
          </a:r>
        </a:p>
      </dsp:txBody>
      <dsp:txXfrm>
        <a:off x="1387167" y="2697094"/>
        <a:ext cx="5064775" cy="421045"/>
      </dsp:txXfrm>
    </dsp:sp>
    <dsp:sp modelId="{5B03F2DB-BE3D-4B60-88FB-3858DEE7C778}">
      <dsp:nvSpPr>
        <dsp:cNvPr id="0" name=""/>
        <dsp:cNvSpPr/>
      </dsp:nvSpPr>
      <dsp:spPr>
        <a:xfrm>
          <a:off x="1290388" y="3118140"/>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F7713-DB25-478C-90AA-83205EF85F61}">
      <dsp:nvSpPr>
        <dsp:cNvPr id="0" name=""/>
        <dsp:cNvSpPr/>
      </dsp:nvSpPr>
      <dsp:spPr>
        <a:xfrm>
          <a:off x="1387167" y="3139192"/>
          <a:ext cx="5064775" cy="4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Includes equity partners in all phases of the hiring process including interview preparation and interview panels. </a:t>
          </a:r>
        </a:p>
      </dsp:txBody>
      <dsp:txXfrm>
        <a:off x="1387167" y="3139192"/>
        <a:ext cx="5064775" cy="421045"/>
      </dsp:txXfrm>
    </dsp:sp>
    <dsp:sp modelId="{C9B427B9-E5C6-4054-829F-B5C8E4A11578}">
      <dsp:nvSpPr>
        <dsp:cNvPr id="0" name=""/>
        <dsp:cNvSpPr/>
      </dsp:nvSpPr>
      <dsp:spPr>
        <a:xfrm>
          <a:off x="1290388" y="3560238"/>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EB9A0-3582-4A15-A1D3-792910D42129}">
      <dsp:nvSpPr>
        <dsp:cNvPr id="0" name=""/>
        <dsp:cNvSpPr/>
      </dsp:nvSpPr>
      <dsp:spPr>
        <a:xfrm>
          <a:off x="1387167" y="3581290"/>
          <a:ext cx="5064775" cy="4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Includes onboarding warm welcome video and best practices.</a:t>
          </a:r>
        </a:p>
      </dsp:txBody>
      <dsp:txXfrm>
        <a:off x="1387167" y="3581290"/>
        <a:ext cx="5064775" cy="421045"/>
      </dsp:txXfrm>
    </dsp:sp>
    <dsp:sp modelId="{EA641BE4-7F56-43B3-9DEC-5316421AF554}">
      <dsp:nvSpPr>
        <dsp:cNvPr id="0" name=""/>
        <dsp:cNvSpPr/>
      </dsp:nvSpPr>
      <dsp:spPr>
        <a:xfrm>
          <a:off x="1290388" y="4002336"/>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C71443-DD45-46C3-8FB4-95F6FEB3E1FA}">
      <dsp:nvSpPr>
        <dsp:cNvPr id="0" name=""/>
        <dsp:cNvSpPr/>
      </dsp:nvSpPr>
      <dsp:spPr>
        <a:xfrm>
          <a:off x="1387167" y="4023388"/>
          <a:ext cx="5064775" cy="421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DPH HR hiring efficiencies to include several BHS equity interventions. </a:t>
          </a:r>
        </a:p>
      </dsp:txBody>
      <dsp:txXfrm>
        <a:off x="1387167" y="4023388"/>
        <a:ext cx="5064775" cy="421045"/>
      </dsp:txXfrm>
    </dsp:sp>
    <dsp:sp modelId="{C4CE4100-537F-4AFE-90CC-BDE7932AB820}">
      <dsp:nvSpPr>
        <dsp:cNvPr id="0" name=""/>
        <dsp:cNvSpPr/>
      </dsp:nvSpPr>
      <dsp:spPr>
        <a:xfrm>
          <a:off x="1290388" y="4444434"/>
          <a:ext cx="5161554"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A7496-F4A4-4CED-B9FD-F24822FDA9C9}"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04607-4F56-4358-9E56-2E6E89A8D21B}" type="slidenum">
              <a:rPr lang="en-US" smtClean="0"/>
              <a:t>‹#›</a:t>
            </a:fld>
            <a:endParaRPr lang="en-US"/>
          </a:p>
        </p:txBody>
      </p:sp>
    </p:spTree>
    <p:extLst>
      <p:ext uri="{BB962C8B-B14F-4D97-AF65-F5344CB8AC3E}">
        <p14:creationId xmlns:p14="http://schemas.microsoft.com/office/powerpoint/2010/main" val="339502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D4F76-DE05-4419-822C-806FB13C5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47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a:solidFill>
                  <a:schemeClr val="tx1"/>
                </a:solidFill>
                <a:effectLst/>
                <a:latin typeface="+mn-lt"/>
                <a:ea typeface="+mn-ea"/>
                <a:cs typeface="+mn-cs"/>
              </a:rPr>
              <a:t>Community Services &amp; Supports (CSS)</a:t>
            </a:r>
            <a:endParaRPr lang="en-US" sz="1200" b="0" i="0" u="none" strike="noStrike" kern="1200">
              <a:solidFill>
                <a:schemeClr val="tx1"/>
              </a:solidFill>
              <a:effectLst/>
              <a:latin typeface="+mn-lt"/>
              <a:ea typeface="+mn-ea"/>
              <a:cs typeface="+mn-cs"/>
            </a:endParaRPr>
          </a:p>
          <a:p>
            <a:pPr rtl="0" eaLnBrk="1" fontAlgn="auto" latinLnBrk="0" hangingPunct="1"/>
            <a:r>
              <a:rPr lang="en-US" sz="1200" b="0" i="0" u="none" strike="noStrike" kern="1200">
                <a:solidFill>
                  <a:schemeClr val="tx1"/>
                </a:solidFill>
                <a:effectLst/>
                <a:latin typeface="+mn-lt"/>
                <a:ea typeface="+mn-ea"/>
                <a:cs typeface="+mn-cs"/>
              </a:rPr>
              <a:t>Supports Full Service Partnership (FSP) Programs and other programs improving the mental health service delivery system for all clients</a:t>
            </a:r>
          </a:p>
          <a:p>
            <a:pPr rtl="0" eaLnBrk="1" fontAlgn="auto" latinLnBrk="0" hangingPunct="1"/>
            <a:r>
              <a:rPr lang="en-US" sz="1200" b="0" i="0" u="none" strike="noStrike" kern="1200" baseline="0">
                <a:solidFill>
                  <a:schemeClr val="tx1"/>
                </a:solidFill>
                <a:effectLst/>
                <a:latin typeface="+mn-lt"/>
                <a:ea typeface="+mn-ea"/>
                <a:cs typeface="+mn-cs"/>
              </a:rPr>
              <a:t>             - </a:t>
            </a:r>
            <a:r>
              <a:rPr lang="en-US" sz="1200" b="0" i="0" u="none" strike="noStrike" kern="1200">
                <a:solidFill>
                  <a:schemeClr val="tx1"/>
                </a:solidFill>
                <a:effectLst/>
                <a:latin typeface="+mn-lt"/>
                <a:ea typeface="+mn-ea"/>
                <a:cs typeface="+mn-cs"/>
              </a:rPr>
              <a:t>Recovery-Oriented Treatment </a:t>
            </a:r>
          </a:p>
          <a:p>
            <a:pPr rtl="0" eaLnBrk="1" fontAlgn="auto" latinLnBrk="0" hangingPunct="1"/>
            <a:r>
              <a:rPr lang="en-US" sz="1200" b="0" i="0" u="none" strike="noStrike" kern="1200">
                <a:solidFill>
                  <a:schemeClr val="tx1"/>
                </a:solidFill>
                <a:effectLst/>
                <a:latin typeface="+mn-lt"/>
                <a:ea typeface="+mn-ea"/>
                <a:cs typeface="+mn-cs"/>
              </a:rPr>
              <a:t>            </a:t>
            </a:r>
            <a:r>
              <a:rPr lang="en-US" sz="1200" b="0" i="0" u="none" strike="noStrike" kern="1200" baseline="0">
                <a:solidFill>
                  <a:schemeClr val="tx1"/>
                </a:solidFill>
                <a:effectLst/>
                <a:latin typeface="+mn-lt"/>
                <a:ea typeface="+mn-ea"/>
                <a:cs typeface="+mn-cs"/>
              </a:rPr>
              <a:t> - Peer-to-Peer Support Services</a:t>
            </a:r>
            <a:endParaRPr lang="en-US" sz="1200" b="0" i="0" u="none" strike="noStrike" kern="1200">
              <a:solidFill>
                <a:schemeClr val="tx1"/>
              </a:solidFill>
              <a:effectLst/>
              <a:latin typeface="+mn-lt"/>
              <a:ea typeface="+mn-ea"/>
              <a:cs typeface="+mn-cs"/>
            </a:endParaRPr>
          </a:p>
          <a:p>
            <a:pPr rtl="0" eaLnBrk="1" fontAlgn="auto" latinLnBrk="0" hangingPunct="1"/>
            <a:r>
              <a:rPr lang="en-US" sz="1200" b="0" i="0" u="none" strike="noStrike" kern="1200" baseline="0">
                <a:solidFill>
                  <a:schemeClr val="tx1"/>
                </a:solidFill>
                <a:effectLst/>
                <a:latin typeface="+mn-lt"/>
                <a:ea typeface="+mn-ea"/>
                <a:cs typeface="+mn-cs"/>
              </a:rPr>
              <a:t>             - Vocational Services</a:t>
            </a:r>
            <a:endParaRPr lang="en-US" sz="1200" b="0" i="0" u="none" strike="noStrike" kern="1200">
              <a:solidFill>
                <a:schemeClr val="tx1"/>
              </a:solidFill>
              <a:effectLst/>
              <a:latin typeface="+mn-lt"/>
              <a:ea typeface="+mn-ea"/>
              <a:cs typeface="+mn-cs"/>
            </a:endParaRPr>
          </a:p>
          <a:p>
            <a:pPr rtl="0" eaLnBrk="1" fontAlgn="auto" latinLnBrk="0" hangingPunct="1"/>
            <a:r>
              <a:rPr lang="en-US" sz="1200" b="0" i="0" u="none" strike="noStrike" kern="1200">
                <a:solidFill>
                  <a:schemeClr val="tx1"/>
                </a:solidFill>
                <a:effectLst/>
                <a:latin typeface="+mn-lt"/>
                <a:ea typeface="+mn-ea"/>
                <a:cs typeface="+mn-cs"/>
              </a:rPr>
              <a:t>             - Housing for FSP Clients</a:t>
            </a:r>
          </a:p>
          <a:p>
            <a:pPr rtl="0" eaLnBrk="1" fontAlgn="t" latinLnBrk="0" hangingPunct="1"/>
            <a:r>
              <a:rPr lang="en-US" sz="1200" b="1" i="0" u="none" strike="noStrike" kern="1200">
                <a:solidFill>
                  <a:schemeClr val="tx1"/>
                </a:solidFill>
                <a:effectLst/>
                <a:latin typeface="+mn-lt"/>
                <a:ea typeface="+mn-ea"/>
                <a:cs typeface="+mn-cs"/>
              </a:rPr>
              <a:t>Innovation (INN)</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To </a:t>
            </a:r>
            <a:r>
              <a:rPr lang="en-US" sz="1200" b="0" i="0" u="none" strike="noStrike" kern="1200" baseline="0">
                <a:solidFill>
                  <a:schemeClr val="tx1"/>
                </a:solidFill>
                <a:effectLst/>
                <a:latin typeface="+mn-lt"/>
                <a:ea typeface="+mn-ea"/>
                <a:cs typeface="+mn-cs"/>
              </a:rPr>
              <a:t>test </a:t>
            </a:r>
            <a:r>
              <a:rPr lang="en-US" sz="1200" b="0" i="0" u="none" strike="noStrike" kern="1200">
                <a:solidFill>
                  <a:schemeClr val="tx1"/>
                </a:solidFill>
                <a:effectLst/>
                <a:latin typeface="+mn-lt"/>
                <a:ea typeface="+mn-ea"/>
                <a:cs typeface="+mn-cs"/>
              </a:rPr>
              <a:t>novel, creative mental health practices/ approaches that contribute to learning</a:t>
            </a:r>
          </a:p>
          <a:p>
            <a:pPr rtl="0" eaLnBrk="1" fontAlgn="t" latinLnBrk="0" hangingPunct="1"/>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Prevention and Early Intervention (PEI)</a:t>
            </a:r>
            <a:endParaRPr lang="en-US" sz="1200" b="0" i="0" u="none" strike="noStrike" kern="1200">
              <a:solidFill>
                <a:schemeClr val="tx1"/>
              </a:solidFill>
              <a:effectLst/>
              <a:latin typeface="+mn-lt"/>
              <a:ea typeface="+mn-ea"/>
              <a:cs typeface="+mn-cs"/>
            </a:endParaRPr>
          </a:p>
          <a:p>
            <a:pPr rtl="0" eaLnBrk="1" fontAlgn="auto" latinLnBrk="0" hangingPunct="1"/>
            <a:r>
              <a:rPr lang="en-US" sz="1200" b="0" i="0" u="none" strike="noStrike" kern="1200">
                <a:solidFill>
                  <a:schemeClr val="tx1"/>
                </a:solidFill>
                <a:effectLst/>
                <a:latin typeface="+mn-lt"/>
                <a:ea typeface="+mn-ea"/>
                <a:cs typeface="+mn-cs"/>
              </a:rPr>
              <a:t>Identify risks early on; prevent worsening of mental illness and promote positive outlook</a:t>
            </a:r>
          </a:p>
          <a:p>
            <a:pPr rtl="0" eaLnBrk="1" fontAlgn="auto" latinLnBrk="0" hangingPunct="1"/>
            <a:r>
              <a:rPr lang="en-US" sz="1200" b="0" i="0" u="none" strike="noStrike" kern="1200">
                <a:solidFill>
                  <a:schemeClr val="tx1"/>
                </a:solidFill>
                <a:effectLst/>
                <a:latin typeface="+mn-lt"/>
                <a:ea typeface="+mn-ea"/>
                <a:cs typeface="+mn-cs"/>
              </a:rPr>
              <a:t>Funded</a:t>
            </a:r>
            <a:r>
              <a:rPr lang="en-US" sz="1200" b="0" i="0" u="none" strike="noStrike" kern="1200" baseline="0">
                <a:solidFill>
                  <a:schemeClr val="tx1"/>
                </a:solidFill>
                <a:effectLst/>
                <a:latin typeface="+mn-lt"/>
                <a:ea typeface="+mn-ea"/>
                <a:cs typeface="+mn-cs"/>
              </a:rPr>
              <a:t> activities include </a:t>
            </a:r>
            <a:r>
              <a:rPr lang="en-US" sz="1200" b="0" i="0" u="none" strike="noStrike" kern="1200">
                <a:solidFill>
                  <a:schemeClr val="tx1"/>
                </a:solidFill>
                <a:effectLst/>
                <a:latin typeface="+mn-lt"/>
                <a:ea typeface="+mn-ea"/>
                <a:cs typeface="+mn-cs"/>
              </a:rPr>
              <a:t>outreach, identification and linkage</a:t>
            </a:r>
          </a:p>
          <a:p>
            <a:pPr rtl="0" eaLnBrk="1" fontAlgn="auto" latinLnBrk="0" hangingPunct="1"/>
            <a:endParaRPr lang="en-US" sz="1200" b="0" i="0" u="none" strike="noStrike" kern="1200">
              <a:solidFill>
                <a:schemeClr val="tx1"/>
              </a:solidFill>
              <a:effectLst/>
              <a:latin typeface="+mn-lt"/>
              <a:ea typeface="+mn-ea"/>
              <a:cs typeface="+mn-cs"/>
            </a:endParaRPr>
          </a:p>
          <a:p>
            <a:pPr rtl="0" eaLnBrk="1" fontAlgn="auto" latinLnBrk="0" hangingPunct="1"/>
            <a:r>
              <a:rPr lang="en-US" sz="1200" b="1" i="0" u="none" strike="noStrike" kern="1200">
                <a:solidFill>
                  <a:schemeClr val="tx1"/>
                </a:solidFill>
                <a:effectLst/>
                <a:latin typeface="+mn-lt"/>
                <a:ea typeface="+mn-ea"/>
                <a:cs typeface="+mn-cs"/>
              </a:rPr>
              <a:t>Workforce Education and Training (WET)</a:t>
            </a:r>
            <a:endParaRPr lang="en-US"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Identify gaps in workforce; increase workforce’s cultural and linguistic capacities; educate consumers</a:t>
            </a:r>
          </a:p>
          <a:p>
            <a:pPr rtl="0" eaLnBrk="1" fontAlgn="t" latinLnBrk="0" hangingPunct="1"/>
            <a:endParaRPr lang="en-US" sz="1200" b="0" i="0" u="none" strike="noStrike" kern="1200">
              <a:solidFill>
                <a:schemeClr val="tx1"/>
              </a:solidFill>
              <a:effectLst/>
              <a:latin typeface="+mn-lt"/>
              <a:ea typeface="+mn-ea"/>
              <a:cs typeface="+mn-cs"/>
            </a:endParaRPr>
          </a:p>
          <a:p>
            <a:pPr rtl="0" eaLnBrk="1" fontAlgn="t" latinLnBrk="0" hangingPunct="1"/>
            <a:r>
              <a:rPr lang="en-US" sz="1200" b="1" i="0" u="none" strike="noStrike" kern="1200">
                <a:solidFill>
                  <a:schemeClr val="tx1"/>
                </a:solidFill>
                <a:effectLst/>
                <a:latin typeface="+mn-lt"/>
                <a:ea typeface="+mn-ea"/>
                <a:cs typeface="+mn-cs"/>
              </a:rPr>
              <a:t>Capital Facilities and Technology Needs (CF/TN)</a:t>
            </a:r>
            <a:endParaRPr lang="en-US" sz="1200" b="0" i="0" u="none" strike="noStrike" kern="1200">
              <a:solidFill>
                <a:schemeClr val="tx1"/>
              </a:solidFill>
              <a:effectLst/>
              <a:latin typeface="+mn-lt"/>
              <a:ea typeface="+mn-ea"/>
              <a:cs typeface="+mn-cs"/>
            </a:endParaRPr>
          </a:p>
          <a:p>
            <a:pPr rtl="0" eaLnBrk="1" fontAlgn="auto" latinLnBrk="0" hangingPunct="1"/>
            <a:r>
              <a:rPr lang="en-US" sz="1200" b="0" i="0" u="none" strike="noStrike" kern="1200">
                <a:solidFill>
                  <a:schemeClr val="tx1"/>
                </a:solidFill>
                <a:effectLst/>
                <a:latin typeface="+mn-lt"/>
                <a:ea typeface="+mn-ea"/>
                <a:cs typeface="+mn-cs"/>
              </a:rPr>
              <a:t>Renovation of admin and service facilities owned by City; modernize information systems and provide access to health records to consumers and family members</a:t>
            </a:r>
          </a:p>
          <a:p>
            <a:endParaRPr lang="en-US"/>
          </a:p>
        </p:txBody>
      </p:sp>
      <p:sp>
        <p:nvSpPr>
          <p:cNvPr id="4" name="Slide Number Placeholder 3"/>
          <p:cNvSpPr>
            <a:spLocks noGrp="1"/>
          </p:cNvSpPr>
          <p:nvPr>
            <p:ph type="sldNum" sz="quarter" idx="10"/>
          </p:nvPr>
        </p:nvSpPr>
        <p:spPr/>
        <p:txBody>
          <a:bodyPr/>
          <a:lstStyle/>
          <a:p>
            <a:fld id="{10404607-4F56-4358-9E56-2E6E89A8D21B}" type="slidenum">
              <a:rPr lang="en-US" smtClean="0"/>
              <a:t>5</a:t>
            </a:fld>
            <a:endParaRPr lang="en-US"/>
          </a:p>
        </p:txBody>
      </p:sp>
    </p:spTree>
    <p:extLst>
      <p:ext uri="{BB962C8B-B14F-4D97-AF65-F5344CB8AC3E}">
        <p14:creationId xmlns:p14="http://schemas.microsoft.com/office/powerpoint/2010/main" val="217703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10</a:t>
            </a:fld>
            <a:endParaRPr lang="en-US"/>
          </a:p>
        </p:txBody>
      </p:sp>
    </p:spTree>
    <p:extLst>
      <p:ext uri="{BB962C8B-B14F-4D97-AF65-F5344CB8AC3E}">
        <p14:creationId xmlns:p14="http://schemas.microsoft.com/office/powerpoint/2010/main" val="297349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Met 100% of 26 key components</a:t>
            </a:r>
          </a:p>
          <a:p>
            <a:pPr lvl="1">
              <a:lnSpc>
                <a:spcPct val="90000"/>
              </a:lnSpc>
              <a:spcBef>
                <a:spcPts val="500"/>
              </a:spcBef>
              <a:buChar char="•"/>
            </a:pPr>
            <a:r>
              <a:rPr lang="en-US"/>
              <a:t>Addressed 100% of recommendations for improvement</a:t>
            </a:r>
            <a:endParaRPr lang="en-US">
              <a:cs typeface="Calibri"/>
            </a:endParaRPr>
          </a:p>
          <a:p>
            <a:pPr lvl="1">
              <a:lnSpc>
                <a:spcPct val="90000"/>
              </a:lnSpc>
              <a:spcBef>
                <a:spcPts val="500"/>
              </a:spcBef>
              <a:buChar char="•"/>
            </a:pPr>
            <a:r>
              <a:rPr lang="en-US"/>
              <a:t>Three consumer focus groups were held with a total of 17 consumers/family members.</a:t>
            </a:r>
          </a:p>
        </p:txBody>
      </p:sp>
      <p:sp>
        <p:nvSpPr>
          <p:cNvPr id="4" name="Slide Number Placeholder 3"/>
          <p:cNvSpPr>
            <a:spLocks noGrp="1"/>
          </p:cNvSpPr>
          <p:nvPr>
            <p:ph type="sldNum" sz="quarter" idx="5"/>
          </p:nvPr>
        </p:nvSpPr>
        <p:spPr/>
        <p:txBody>
          <a:bodyPr/>
          <a:lstStyle/>
          <a:p>
            <a:fld id="{957D4F76-DE05-4419-822C-806FB13C591A}" type="slidenum">
              <a:rPr lang="en-US" smtClean="0"/>
              <a:t>11</a:t>
            </a:fld>
            <a:endParaRPr lang="en-US"/>
          </a:p>
        </p:txBody>
      </p:sp>
    </p:spTree>
    <p:extLst>
      <p:ext uri="{BB962C8B-B14F-4D97-AF65-F5344CB8AC3E}">
        <p14:creationId xmlns:p14="http://schemas.microsoft.com/office/powerpoint/2010/main" val="30503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Black African American Community Wellness Health Initiative</a:t>
            </a:r>
          </a:p>
          <a:p>
            <a:pPr>
              <a:buFont typeface="Arial"/>
              <a:buChar char="•"/>
            </a:pPr>
            <a:r>
              <a:rPr lang="en-US"/>
              <a:t> CHEP has allocated a total of $1,403,955 to be divided equally among the 3 contractors (Bayview YMCA, Booker T. Washington, and Rafiki) to support wellness in B/AA populations (across age, gender, sexual orientation, geographic, etc. spectrum) using a culturally-responsive, holistic (mind/body) approach. </a:t>
            </a:r>
          </a:p>
          <a:p>
            <a:pPr>
              <a:buFont typeface="Arial"/>
              <a:buChar char="•"/>
            </a:pPr>
            <a:r>
              <a:rPr lang="en-US"/>
              <a:t> Support B/AAs to reach their optimal physical and mental health. </a:t>
            </a:r>
          </a:p>
          <a:p>
            <a:pPr>
              <a:buFont typeface="Arial"/>
              <a:buChar char="•"/>
            </a:pPr>
            <a:r>
              <a:rPr lang="en-US"/>
              <a:t> Identify and work toward systemic changes that create sustainable change that enables B/AA wellness. </a:t>
            </a:r>
            <a:endParaRPr lang="en-US">
              <a:ea typeface="Calibri"/>
              <a:cs typeface="Calibri"/>
            </a:endParaRPr>
          </a:p>
          <a:p>
            <a:pPr>
              <a:buFont typeface="Arial"/>
              <a:buChar char="•"/>
            </a:pPr>
            <a:r>
              <a:rPr lang="en-US"/>
              <a:t> Linkages to local primary and mental health care/community health clinic(s) so they can cross-refer community members/patients to respective services. </a:t>
            </a:r>
            <a:endParaRPr lang="en-US">
              <a:ea typeface="Calibri"/>
              <a:cs typeface="Calibri"/>
            </a:endParaRPr>
          </a:p>
          <a:p>
            <a:pPr>
              <a:buFont typeface="Arial"/>
              <a:buChar char="•"/>
            </a:pPr>
            <a:r>
              <a:rPr lang="en-US">
                <a:ea typeface="Calibri"/>
                <a:cs typeface="Calibri"/>
              </a:rPr>
              <a:t> Assess community needs and use assessment to shape programs/services offered </a:t>
            </a:r>
          </a:p>
          <a:p>
            <a:pPr>
              <a:buFont typeface="Arial"/>
              <a:buChar char="•"/>
            </a:pPr>
            <a:r>
              <a:rPr lang="en-US">
                <a:ea typeface="Calibri"/>
                <a:cs typeface="Calibri"/>
              </a:rPr>
              <a:t> Build capacity and increase network of organizations serving B/AAs</a:t>
            </a:r>
          </a:p>
          <a:p>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57D4F76-DE05-4419-822C-806FB13C591A}" type="slidenum">
              <a:rPr lang="en-US" smtClean="0"/>
              <a:t>12</a:t>
            </a:fld>
            <a:endParaRPr lang="en-US"/>
          </a:p>
        </p:txBody>
      </p:sp>
    </p:spTree>
    <p:extLst>
      <p:ext uri="{BB962C8B-B14F-4D97-AF65-F5344CB8AC3E}">
        <p14:creationId xmlns:p14="http://schemas.microsoft.com/office/powerpoint/2010/main" val="89945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Met 100% of 26 key components</a:t>
            </a:r>
          </a:p>
          <a:p>
            <a:pPr lvl="1">
              <a:lnSpc>
                <a:spcPct val="90000"/>
              </a:lnSpc>
              <a:spcBef>
                <a:spcPts val="500"/>
              </a:spcBef>
              <a:buChar char="•"/>
            </a:pPr>
            <a:r>
              <a:rPr lang="en-US"/>
              <a:t>Addressed 100% of recommendations for improvement</a:t>
            </a:r>
            <a:endParaRPr lang="en-US">
              <a:cs typeface="Calibri"/>
            </a:endParaRPr>
          </a:p>
          <a:p>
            <a:pPr lvl="1">
              <a:lnSpc>
                <a:spcPct val="90000"/>
              </a:lnSpc>
              <a:spcBef>
                <a:spcPts val="500"/>
              </a:spcBef>
              <a:buChar char="•"/>
            </a:pPr>
            <a:r>
              <a:rPr lang="en-US"/>
              <a:t>Three consumer focus groups were held with a total of 17 consumers/family members.</a:t>
            </a:r>
          </a:p>
        </p:txBody>
      </p:sp>
      <p:sp>
        <p:nvSpPr>
          <p:cNvPr id="4" name="Slide Number Placeholder 3"/>
          <p:cNvSpPr>
            <a:spLocks noGrp="1"/>
          </p:cNvSpPr>
          <p:nvPr>
            <p:ph type="sldNum" sz="quarter" idx="5"/>
          </p:nvPr>
        </p:nvSpPr>
        <p:spPr/>
        <p:txBody>
          <a:bodyPr/>
          <a:lstStyle/>
          <a:p>
            <a:fld id="{957D4F76-DE05-4419-822C-806FB13C591A}" type="slidenum">
              <a:rPr lang="en-US" smtClean="0"/>
              <a:t>13</a:t>
            </a:fld>
            <a:endParaRPr lang="en-US"/>
          </a:p>
        </p:txBody>
      </p:sp>
    </p:spTree>
    <p:extLst>
      <p:ext uri="{BB962C8B-B14F-4D97-AF65-F5344CB8AC3E}">
        <p14:creationId xmlns:p14="http://schemas.microsoft.com/office/powerpoint/2010/main" val="18272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B61BEF0D-F0BB-DE4B-95CE-6DB70DBA9567}" type="datetimeFigureOut">
              <a:rPr lang="en-US" smtClean="0"/>
              <a:pPr/>
              <a:t>10/23/2023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5865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3270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Text Placeholder 4"/>
          <p:cNvSpPr>
            <a:spLocks noGrp="1"/>
          </p:cNvSpPr>
          <p:nvPr>
            <p:ph type="body" sz="quarter" idx="14"/>
          </p:nvPr>
        </p:nvSpPr>
        <p:spPr>
          <a:xfrm>
            <a:off x="518546" y="1388963"/>
            <a:ext cx="10058400" cy="3878248"/>
          </a:xfrm>
          <a:prstGeom prst="rect">
            <a:avLst/>
          </a:prstGeom>
        </p:spPr>
        <p:txBody>
          <a:bodyPr>
            <a:noAutofit/>
          </a:bodyPr>
          <a:lstStyle>
            <a:lvl1pPr marL="0" indent="0">
              <a:buNone/>
              <a:defRPr sz="2200" b="0" i="0">
                <a:solidFill>
                  <a:schemeClr val="tx1"/>
                </a:solidFill>
                <a:latin typeface="Century Gothic" panose="020B0502020202020204" pitchFamily="34" charset="0"/>
                <a:ea typeface="Century Gothic" panose="020B0502020202020204" pitchFamily="34" charset="0"/>
                <a:cs typeface="Arial" charset="0"/>
              </a:defRPr>
            </a:lvl1pPr>
            <a:lvl2pPr marL="457200" indent="0">
              <a:buNone/>
              <a:defRPr sz="1400">
                <a:solidFill>
                  <a:srgbClr val="F38F1D"/>
                </a:solidFill>
              </a:defRPr>
            </a:lvl2pPr>
            <a:lvl3pPr marL="914400" indent="0">
              <a:buNone/>
              <a:defRPr sz="1400">
                <a:solidFill>
                  <a:srgbClr val="F38F1D"/>
                </a:solidFill>
              </a:defRPr>
            </a:lvl3pPr>
            <a:lvl4pPr marL="1371600" indent="0">
              <a:buNone/>
              <a:defRPr sz="1400">
                <a:solidFill>
                  <a:srgbClr val="F38F1D"/>
                </a:solidFill>
              </a:defRPr>
            </a:lvl4pPr>
            <a:lvl5pPr marL="1828800" indent="0">
              <a:buNone/>
              <a:defRPr sz="1400">
                <a:solidFill>
                  <a:srgbClr val="F38F1D"/>
                </a:solidFill>
              </a:defRPr>
            </a:lvl5pPr>
          </a:lstStyle>
          <a:p>
            <a:pPr lvl="0"/>
            <a:r>
              <a:rPr lang="en-US"/>
              <a:t>Click to edit Master text styles</a:t>
            </a:r>
          </a:p>
        </p:txBody>
      </p:sp>
      <p:sp>
        <p:nvSpPr>
          <p:cNvPr id="15" name="Rectangle 14"/>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Placeholder 1"/>
          <p:cNvSpPr>
            <a:spLocks noGrp="1"/>
          </p:cNvSpPr>
          <p:nvPr>
            <p:ph type="title"/>
          </p:nvPr>
        </p:nvSpPr>
        <p:spPr>
          <a:xfrm>
            <a:off x="518545" y="312516"/>
            <a:ext cx="10058400" cy="822961"/>
          </a:xfrm>
          <a:prstGeom prst="rect">
            <a:avLst/>
          </a:prstGeom>
        </p:spPr>
        <p:txBody>
          <a:bodyPr vert="horz" lIns="91440" tIns="45720" rIns="91440" bIns="45720" rtlCol="0" anchor="b">
            <a:noAutofit/>
          </a:bodyPr>
          <a:lstStyle/>
          <a:p>
            <a:r>
              <a:rPr lang="en-US"/>
              <a:t>Click to edit Master title style</a:t>
            </a:r>
          </a:p>
        </p:txBody>
      </p:sp>
      <p:sp>
        <p:nvSpPr>
          <p:cNvPr id="20"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10/23/2023</a:t>
            </a:fld>
            <a:endParaRPr lang="en-US"/>
          </a:p>
        </p:txBody>
      </p:sp>
      <p:sp>
        <p:nvSpPr>
          <p:cNvPr id="21"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22"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211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618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54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00816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76657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35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1877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594587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8153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B61BEF0D-F0BB-DE4B-95CE-6DB70DBA9567}" type="datetimeFigureOut">
              <a:rPr lang="en-US" smtClean="0"/>
              <a:pPr/>
              <a:t>10/23/2023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710610421"/>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e2ma.net/click/hoq9mg/xcogfctc/xck9udb"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hilanos.org/resources/Documents/Conference%202020/Pre-Read%20PDFs/Continuum_AntiRacist.pdf" TargetMode="External"/><Relationship Id="rId2" Type="http://schemas.openxmlformats.org/officeDocument/2006/relationships/hyperlink" Target="https://time.com/5786710/kimberle-crenshaw-intersectionality/"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www.dismantlingracism.org/white-supremacy-culture.html" TargetMode="External"/><Relationship Id="rId4" Type="http://schemas.openxmlformats.org/officeDocument/2006/relationships/hyperlink" Target="https://www.dismantlingracism.org/racism-defined.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solidFill>
        <a:effectLst/>
      </p:bgPr>
    </p:bg>
    <p:spTree>
      <p:nvGrpSpPr>
        <p:cNvPr id="1" name=""/>
        <p:cNvGrpSpPr/>
        <p:nvPr/>
      </p:nvGrpSpPr>
      <p:grpSpPr>
        <a:xfrm>
          <a:off x="0" y="0"/>
          <a:ext cx="0" cy="0"/>
          <a:chOff x="0" y="0"/>
          <a:chExt cx="0" cy="0"/>
        </a:xfrm>
      </p:grpSpPr>
      <p:sp>
        <p:nvSpPr>
          <p:cNvPr id="3" name="Rectangle 2"/>
          <p:cNvSpPr/>
          <p:nvPr/>
        </p:nvSpPr>
        <p:spPr>
          <a:xfrm>
            <a:off x="352518" y="808001"/>
            <a:ext cx="6103660" cy="3142783"/>
          </a:xfrm>
          <a:prstGeom prst="rect">
            <a:avLst/>
          </a:prstGeom>
        </p:spPr>
        <p:txBody>
          <a:bodyPr wrap="square" lIns="91440" tIns="45720" rIns="91440" bIns="45720" anchor="t">
            <a:spAutoFit/>
          </a:bodyPr>
          <a:lstStyle/>
          <a:p>
            <a:pPr>
              <a:lnSpc>
                <a:spcPct val="107000"/>
              </a:lnSpc>
              <a:spcAft>
                <a:spcPts val="800"/>
              </a:spcAft>
            </a:pPr>
            <a:r>
              <a:rPr lang="en-US" sz="3200" dirty="0">
                <a:solidFill>
                  <a:schemeClr val="accent3">
                    <a:lumMod val="75000"/>
                  </a:schemeClr>
                </a:solidFill>
                <a:latin typeface="Arial"/>
                <a:cs typeface="Arial"/>
              </a:rPr>
              <a:t>San Francisco Department of Public Health Division of Behavioral Health Services </a:t>
            </a:r>
            <a:endParaRPr lang="en-US" sz="3200">
              <a:solidFill>
                <a:schemeClr val="accent3">
                  <a:lumMod val="75000"/>
                </a:schemeClr>
              </a:solidFill>
              <a:latin typeface="Arial"/>
              <a:cs typeface="Arial"/>
            </a:endParaRPr>
          </a:p>
          <a:p>
            <a:pPr>
              <a:lnSpc>
                <a:spcPct val="107000"/>
              </a:lnSpc>
              <a:spcAft>
                <a:spcPts val="800"/>
              </a:spcAft>
            </a:pPr>
            <a:endParaRPr lang="en-US" sz="3000" dirty="0">
              <a:latin typeface="Arial"/>
              <a:cs typeface="Arial"/>
            </a:endParaRPr>
          </a:p>
          <a:p>
            <a:pPr>
              <a:lnSpc>
                <a:spcPct val="107000"/>
              </a:lnSpc>
              <a:spcAft>
                <a:spcPts val="800"/>
              </a:spcAft>
            </a:pPr>
            <a:r>
              <a:rPr lang="en-US" sz="2400">
                <a:latin typeface="Arial"/>
                <a:cs typeface="Arial"/>
              </a:rPr>
              <a:t>A presentation to Our City, Our Home</a:t>
            </a:r>
            <a:br>
              <a:rPr lang="en-US" sz="2400"/>
            </a:br>
            <a:r>
              <a:rPr lang="en-US" sz="2400">
                <a:latin typeface="Arial"/>
                <a:cs typeface="Arial"/>
              </a:rPr>
              <a:t>October 26, 2023</a:t>
            </a:r>
            <a:endParaRPr lang="en-US" sz="2400">
              <a:latin typeface="Calibri"/>
              <a:ea typeface="Calibri" panose="020F0502020204030204" pitchFamily="34" charset="0"/>
              <a:cs typeface="Times New Roman"/>
            </a:endParaRPr>
          </a:p>
        </p:txBody>
      </p:sp>
      <p:grpSp>
        <p:nvGrpSpPr>
          <p:cNvPr id="5" name="Group 4"/>
          <p:cNvGrpSpPr/>
          <p:nvPr/>
        </p:nvGrpSpPr>
        <p:grpSpPr>
          <a:xfrm>
            <a:off x="307995" y="5442858"/>
            <a:ext cx="5235826" cy="1016371"/>
            <a:chOff x="-3295511" y="2310064"/>
            <a:chExt cx="3905111" cy="1014326"/>
          </a:xfrm>
        </p:grpSpPr>
        <p:sp>
          <p:nvSpPr>
            <p:cNvPr id="6" name="Rectangle 5"/>
            <p:cNvSpPr/>
            <p:nvPr/>
          </p:nvSpPr>
          <p:spPr>
            <a:xfrm>
              <a:off x="-3295511" y="2310064"/>
              <a:ext cx="3905111" cy="101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76154"/>
            <a:stretch/>
          </p:blipFill>
          <p:spPr>
            <a:xfrm>
              <a:off x="-3223318" y="2365944"/>
              <a:ext cx="901224" cy="92234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4164" b="24796"/>
            <a:stretch/>
          </p:blipFill>
          <p:spPr>
            <a:xfrm>
              <a:off x="-2322094" y="2454844"/>
              <a:ext cx="2866123" cy="693639"/>
            </a:xfrm>
            <a:prstGeom prst="rect">
              <a:avLst/>
            </a:prstGeom>
          </p:spPr>
        </p:pic>
      </p:gr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211844" y="1015924"/>
            <a:ext cx="5362614" cy="4629325"/>
          </a:xfrm>
          <a:prstGeom prst="rect">
            <a:avLst/>
          </a:prstGeom>
          <a:ln w="19050">
            <a:solidFill>
              <a:schemeClr val="accent1"/>
            </a:solidFill>
          </a:ln>
        </p:spPr>
      </p:pic>
      <p:graphicFrame>
        <p:nvGraphicFramePr>
          <p:cNvPr id="2" name="Table 5">
            <a:extLst>
              <a:ext uri="{FF2B5EF4-FFF2-40B4-BE49-F238E27FC236}">
                <a16:creationId xmlns:a16="http://schemas.microsoft.com/office/drawing/2014/main" id="{623E8164-F3AE-3832-55D7-0C216FEB73DF}"/>
              </a:ext>
            </a:extLst>
          </p:cNvPr>
          <p:cNvGraphicFramePr>
            <a:graphicFrameLocks noGrp="1"/>
          </p:cNvGraphicFramePr>
          <p:nvPr>
            <p:extLst>
              <p:ext uri="{D42A27DB-BD31-4B8C-83A1-F6EECF244321}">
                <p14:modId xmlns:p14="http://schemas.microsoft.com/office/powerpoint/2010/main" val="1317913434"/>
              </p:ext>
            </p:extLst>
          </p:nvPr>
        </p:nvGraphicFramePr>
        <p:xfrm>
          <a:off x="988827" y="4381618"/>
          <a:ext cx="4949805" cy="822960"/>
        </p:xfrm>
        <a:graphic>
          <a:graphicData uri="http://schemas.openxmlformats.org/drawingml/2006/table">
            <a:tbl>
              <a:tblPr firstRow="1" bandRow="1">
                <a:tableStyleId>{5C22544A-7EE6-4342-B048-85BDC9FD1C3A}</a:tableStyleId>
              </a:tblPr>
              <a:tblGrid>
                <a:gridCol w="4949805">
                  <a:extLst>
                    <a:ext uri="{9D8B030D-6E8A-4147-A177-3AD203B41FA5}">
                      <a16:colId xmlns:a16="http://schemas.microsoft.com/office/drawing/2014/main" val="1623036595"/>
                    </a:ext>
                  </a:extLst>
                </a:gridCol>
              </a:tblGrid>
              <a:tr h="370840">
                <a:tc>
                  <a:txBody>
                    <a:bodyPr/>
                    <a:lstStyle/>
                    <a:p>
                      <a:r>
                        <a:rPr lang="en-US" sz="1200" b="1">
                          <a:solidFill>
                            <a:schemeClr val="tx1"/>
                          </a:solidFill>
                        </a:rPr>
                        <a:t>Jessica Brown, MPH</a:t>
                      </a:r>
                    </a:p>
                    <a:p>
                      <a:r>
                        <a:rPr lang="en-US" sz="1200" b="0">
                          <a:solidFill>
                            <a:schemeClr val="tx1"/>
                          </a:solidFill>
                        </a:rPr>
                        <a:t>Director of the Office of Justice, Equity, Diversity and Inclusion/Mental Health Services Act</a:t>
                      </a:r>
                    </a:p>
                    <a:p>
                      <a:r>
                        <a:rPr lang="en-US" sz="1200" b="0">
                          <a:solidFill>
                            <a:schemeClr val="tx1"/>
                          </a:solidFill>
                        </a:rPr>
                        <a:t>San Francisco Department of Public Health</a:t>
                      </a:r>
                    </a:p>
                  </a:txBody>
                  <a:tcPr>
                    <a:lnL w="12700" cap="flat" cmpd="sng" algn="ctr">
                      <a:solidFill>
                        <a:srgbClr val="7AC143"/>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9199872"/>
                  </a:ext>
                </a:extLst>
              </a:tr>
            </a:tbl>
          </a:graphicData>
        </a:graphic>
      </p:graphicFrame>
    </p:spTree>
    <p:extLst>
      <p:ext uri="{BB962C8B-B14F-4D97-AF65-F5344CB8AC3E}">
        <p14:creationId xmlns:p14="http://schemas.microsoft.com/office/powerpoint/2010/main" val="189674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E639389-5CE5-4E42-90F2-7285AB3AB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00D8BB72-00A6-426D-9D3D-E424019F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accent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6690CD3C-3755-4F1C-9BDA-BF4A62A21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1" y="240030"/>
            <a:ext cx="7821038" cy="637794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003F17-1DB3-DE46-8D0A-330EE8620994}"/>
              </a:ext>
            </a:extLst>
          </p:cNvPr>
          <p:cNvSpPr>
            <a:spLocks noGrp="1"/>
          </p:cNvSpPr>
          <p:nvPr>
            <p:ph type="title"/>
          </p:nvPr>
        </p:nvSpPr>
        <p:spPr>
          <a:xfrm>
            <a:off x="601981" y="688255"/>
            <a:ext cx="6785033" cy="5217595"/>
          </a:xfrm>
          <a:noFill/>
          <a:ln w="12700" cmpd="sng">
            <a:noFill/>
          </a:ln>
        </p:spPr>
        <p:txBody>
          <a:bodyPr vert="horz" lIns="91440" tIns="45720" rIns="91440" bIns="45720" rtlCol="0" anchor="ctr">
            <a:normAutofit/>
          </a:bodyPr>
          <a:lstStyle/>
          <a:p>
            <a:pPr algn="r">
              <a:lnSpc>
                <a:spcPct val="85000"/>
              </a:lnSpc>
            </a:pPr>
            <a:r>
              <a:rPr lang="en-US" sz="6600" b="1" kern="1200" cap="all" baseline="0" dirty="0">
                <a:solidFill>
                  <a:schemeClr val="tx2"/>
                </a:solidFill>
                <a:latin typeface="+mj-lt"/>
                <a:ea typeface="+mj-ea"/>
                <a:cs typeface="+mj-cs"/>
              </a:rPr>
              <a:t>Key BHS/JEDI Equity Initiatives</a:t>
            </a:r>
          </a:p>
        </p:txBody>
      </p:sp>
      <p:sp>
        <p:nvSpPr>
          <p:cNvPr id="4" name="Slide Number Placeholder 3">
            <a:extLst>
              <a:ext uri="{FF2B5EF4-FFF2-40B4-BE49-F238E27FC236}">
                <a16:creationId xmlns:a16="http://schemas.microsoft.com/office/drawing/2014/main" id="{DECAA297-ABCF-4F82-B884-DF56C6506A9E}"/>
              </a:ext>
            </a:extLst>
          </p:cNvPr>
          <p:cNvSpPr>
            <a:spLocks noGrp="1"/>
          </p:cNvSpPr>
          <p:nvPr>
            <p:ph type="sldNum" sz="quarter" idx="12"/>
          </p:nvPr>
        </p:nvSpPr>
        <p:spPr>
          <a:xfrm>
            <a:off x="10972736" y="6223828"/>
            <a:ext cx="643416" cy="365125"/>
          </a:xfrm>
        </p:spPr>
        <p:txBody>
          <a:bodyPr vert="horz" lIns="91440" tIns="45720" rIns="91440" bIns="45720" rtlCol="0" anchor="ctr">
            <a:normAutofit/>
          </a:bodyPr>
          <a:lstStyle/>
          <a:p>
            <a:pPr>
              <a:spcAft>
                <a:spcPts val="600"/>
              </a:spcAft>
            </a:pPr>
            <a:fld id="{FF97043F-3C8E-4AB9-BD37-9ACE156B20B0}" type="slidenum">
              <a:rPr lang="en-US">
                <a:solidFill>
                  <a:srgbClr val="FFFFFF"/>
                </a:solidFill>
              </a:rPr>
              <a:pPr>
                <a:spcAft>
                  <a:spcPts val="600"/>
                </a:spcAft>
              </a:pPr>
              <a:t>10</a:t>
            </a:fld>
            <a:endParaRPr lang="en-US">
              <a:solidFill>
                <a:srgbClr val="FFFFFF"/>
              </a:solidFill>
            </a:endParaRPr>
          </a:p>
        </p:txBody>
      </p:sp>
      <p:sp>
        <p:nvSpPr>
          <p:cNvPr id="6" name="Title 1">
            <a:extLst>
              <a:ext uri="{FF2B5EF4-FFF2-40B4-BE49-F238E27FC236}">
                <a16:creationId xmlns:a16="http://schemas.microsoft.com/office/drawing/2014/main" id="{47BF3E49-FFFA-174A-8831-D15CB81690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7AC143"/>
              </a:solidFill>
            </a:endParaRPr>
          </a:p>
        </p:txBody>
      </p:sp>
    </p:spTree>
    <p:extLst>
      <p:ext uri="{BB962C8B-B14F-4D97-AF65-F5344CB8AC3E}">
        <p14:creationId xmlns:p14="http://schemas.microsoft.com/office/powerpoint/2010/main" val="407510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5AD0-61D5-0E39-6702-8CCAB3CC8B34}"/>
              </a:ext>
            </a:extLst>
          </p:cNvPr>
          <p:cNvSpPr>
            <a:spLocks noGrp="1"/>
          </p:cNvSpPr>
          <p:nvPr>
            <p:ph type="title"/>
          </p:nvPr>
        </p:nvSpPr>
        <p:spPr>
          <a:xfrm>
            <a:off x="1143000" y="609600"/>
            <a:ext cx="9875520" cy="1356360"/>
          </a:xfrm>
        </p:spPr>
        <p:txBody>
          <a:bodyPr>
            <a:normAutofit/>
          </a:bodyPr>
          <a:lstStyle/>
          <a:p>
            <a:r>
              <a:rPr lang="en-US" b="1">
                <a:cs typeface="Arial"/>
              </a:rPr>
              <a:t>Culturally Congruent Initiatives to Address Racial Disparities</a:t>
            </a:r>
            <a:endParaRPr lang="en-US">
              <a:cs typeface="Arial" panose="020B0604020202020204"/>
            </a:endParaRPr>
          </a:p>
        </p:txBody>
      </p:sp>
      <p:sp>
        <p:nvSpPr>
          <p:cNvPr id="4" name="Slide Number Placeholder 3">
            <a:extLst>
              <a:ext uri="{FF2B5EF4-FFF2-40B4-BE49-F238E27FC236}">
                <a16:creationId xmlns:a16="http://schemas.microsoft.com/office/drawing/2014/main" id="{F8F05DBF-7BAF-E09A-6206-9672B6041B25}"/>
              </a:ext>
            </a:extLst>
          </p:cNvPr>
          <p:cNvSpPr>
            <a:spLocks noGrp="1"/>
          </p:cNvSpPr>
          <p:nvPr>
            <p:ph type="sldNum" sz="quarter" idx="12"/>
          </p:nvPr>
        </p:nvSpPr>
        <p:spPr>
          <a:xfrm>
            <a:off x="9329530" y="6223828"/>
            <a:ext cx="1706217" cy="365125"/>
          </a:xfrm>
        </p:spPr>
        <p:txBody>
          <a:bodyPr>
            <a:normAutofit/>
          </a:bodyPr>
          <a:lstStyle/>
          <a:p>
            <a:pPr>
              <a:spcAft>
                <a:spcPts val="600"/>
              </a:spcAft>
            </a:pPr>
            <a:fld id="{FF97043F-3C8E-4AB9-BD37-9ACE156B20B0}" type="slidenum">
              <a:rPr lang="en-US" smtClean="0"/>
              <a:pPr>
                <a:spcAft>
                  <a:spcPts val="600"/>
                </a:spcAft>
              </a:pPr>
              <a:t>11</a:t>
            </a:fld>
            <a:endParaRPr lang="en-US"/>
          </a:p>
        </p:txBody>
      </p:sp>
      <p:graphicFrame>
        <p:nvGraphicFramePr>
          <p:cNvPr id="8" name="Content Placeholder 2">
            <a:extLst>
              <a:ext uri="{FF2B5EF4-FFF2-40B4-BE49-F238E27FC236}">
                <a16:creationId xmlns:a16="http://schemas.microsoft.com/office/drawing/2014/main" id="{B9613074-0FD9-DB20-2B07-93D06767DA41}"/>
              </a:ext>
            </a:extLst>
          </p:cNvPr>
          <p:cNvGraphicFramePr>
            <a:graphicFrameLocks noGrp="1"/>
          </p:cNvGraphicFramePr>
          <p:nvPr>
            <p:ph idx="1"/>
            <p:extLst>
              <p:ext uri="{D42A27DB-BD31-4B8C-83A1-F6EECF244321}">
                <p14:modId xmlns:p14="http://schemas.microsoft.com/office/powerpoint/2010/main" val="604712334"/>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5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BD8724C-3B85-2CE0-39E7-01241298E615}"/>
              </a:ext>
            </a:extLst>
          </p:cNvPr>
          <p:cNvSpPr>
            <a:spLocks noGrp="1"/>
          </p:cNvSpPr>
          <p:nvPr>
            <p:ph type="title"/>
          </p:nvPr>
        </p:nvSpPr>
        <p:spPr>
          <a:xfrm>
            <a:off x="1143000" y="609600"/>
            <a:ext cx="9875520" cy="1356360"/>
          </a:xfrm>
        </p:spPr>
        <p:txBody>
          <a:bodyPr vert="horz" lIns="91440" tIns="45720" rIns="91440" bIns="45720" rtlCol="0" anchor="ctr">
            <a:normAutofit/>
          </a:bodyPr>
          <a:lstStyle/>
          <a:p>
            <a:r>
              <a:rPr lang="en-US" b="1"/>
              <a:t>Culturally Congruent Initiatives to Address Racial Disparities</a:t>
            </a:r>
            <a:endParaRPr lang="en-US"/>
          </a:p>
        </p:txBody>
      </p:sp>
      <p:sp>
        <p:nvSpPr>
          <p:cNvPr id="8" name="TextBox 7">
            <a:extLst>
              <a:ext uri="{FF2B5EF4-FFF2-40B4-BE49-F238E27FC236}">
                <a16:creationId xmlns:a16="http://schemas.microsoft.com/office/drawing/2014/main" id="{A9BEC940-70E4-9F54-FC7A-BA30C15C0AA3}"/>
              </a:ext>
            </a:extLst>
          </p:cNvPr>
          <p:cNvSpPr txBox="1"/>
          <p:nvPr/>
        </p:nvSpPr>
        <p:spPr>
          <a:xfrm>
            <a:off x="1143000" y="2057400"/>
            <a:ext cx="9872871" cy="4038600"/>
          </a:xfrm>
          <a:prstGeom prst="rect">
            <a:avLst/>
          </a:prstGeom>
        </p:spPr>
        <p:txBody>
          <a:bodyPr vert="horz" lIns="91440" tIns="45720" rIns="91440" bIns="45720" rtlCol="0">
            <a:normAutofit/>
          </a:bodyPr>
          <a:lstStyle/>
          <a:p>
            <a:pPr marL="742950" lvl="1" indent="-182880" defTabSz="914400">
              <a:lnSpc>
                <a:spcPct val="90000"/>
              </a:lnSpc>
              <a:spcBef>
                <a:spcPts val="1000"/>
              </a:spcBef>
              <a:buClr>
                <a:schemeClr val="tx1"/>
              </a:buClr>
              <a:buSzPct val="80000"/>
              <a:buFont typeface="Corbel" pitchFamily="34" charset="0"/>
              <a:buChar char="•"/>
            </a:pPr>
            <a:r>
              <a:rPr lang="en-US" sz="1400"/>
              <a:t>Lifting and Empowering Generations of Adults, Children, and Youth (LEGACY) </a:t>
            </a:r>
          </a:p>
          <a:p>
            <a:pPr marL="742950" lvl="1" indent="-182880" defTabSz="914400">
              <a:lnSpc>
                <a:spcPct val="90000"/>
              </a:lnSpc>
              <a:spcBef>
                <a:spcPts val="1000"/>
              </a:spcBef>
              <a:buClr>
                <a:schemeClr val="tx1"/>
              </a:buClr>
              <a:buSzPct val="80000"/>
              <a:buFont typeface="Corbel" pitchFamily="34" charset="0"/>
              <a:buChar char="•"/>
            </a:pPr>
            <a:r>
              <a:rPr lang="en-US" sz="1400"/>
              <a:t>Ajani Program Westside Community Services</a:t>
            </a:r>
          </a:p>
          <a:p>
            <a:pPr marL="742950" lvl="1" indent="-182880" defTabSz="914400">
              <a:lnSpc>
                <a:spcPct val="90000"/>
              </a:lnSpc>
              <a:spcBef>
                <a:spcPts val="1000"/>
              </a:spcBef>
              <a:buClr>
                <a:schemeClr val="tx1"/>
              </a:buClr>
              <a:buSzPct val="80000"/>
              <a:buFont typeface="Corbel" pitchFamily="34" charset="0"/>
              <a:buChar char="•"/>
            </a:pPr>
            <a:r>
              <a:rPr lang="en-US" sz="1400"/>
              <a:t>Black/African American Community Health and Wellness Initiative</a:t>
            </a:r>
          </a:p>
          <a:p>
            <a:pPr marL="742950" lvl="1" indent="-182880" defTabSz="914400">
              <a:lnSpc>
                <a:spcPct val="90000"/>
              </a:lnSpc>
              <a:spcBef>
                <a:spcPts val="1000"/>
              </a:spcBef>
              <a:buClr>
                <a:schemeClr val="tx1"/>
              </a:buClr>
              <a:buSzPct val="80000"/>
              <a:buFont typeface="Corbel" pitchFamily="34" charset="0"/>
              <a:buChar char="•"/>
            </a:pPr>
            <a:r>
              <a:rPr lang="en-US" sz="1400"/>
              <a:t>Homeless Children’s Network Ma’at Program</a:t>
            </a:r>
          </a:p>
          <a:p>
            <a:pPr marL="742950" lvl="1" indent="-182880" defTabSz="914400">
              <a:lnSpc>
                <a:spcPct val="90000"/>
              </a:lnSpc>
              <a:spcBef>
                <a:spcPts val="1000"/>
              </a:spcBef>
              <a:buClr>
                <a:schemeClr val="tx1"/>
              </a:buClr>
              <a:buSzPct val="80000"/>
              <a:buFont typeface="Corbel" pitchFamily="34" charset="0"/>
              <a:buChar char="•"/>
            </a:pPr>
            <a:r>
              <a:rPr lang="en-US" sz="1400"/>
              <a:t>Transitional Age Youth Engagement and Treatment – Black/African American Third Street Youth Center</a:t>
            </a:r>
          </a:p>
          <a:p>
            <a:pPr marL="742950" lvl="1" indent="-182880" defTabSz="914400">
              <a:lnSpc>
                <a:spcPct val="90000"/>
              </a:lnSpc>
              <a:spcBef>
                <a:spcPts val="1000"/>
              </a:spcBef>
              <a:buClr>
                <a:schemeClr val="tx1"/>
              </a:buClr>
              <a:buSzPct val="80000"/>
              <a:buFont typeface="Corbel" pitchFamily="34" charset="0"/>
              <a:buChar char="•"/>
            </a:pPr>
            <a:r>
              <a:rPr lang="en-US" sz="1400"/>
              <a:t>Kuumba Peer Fellowship</a:t>
            </a:r>
          </a:p>
          <a:p>
            <a:pPr marL="742950" lvl="1" indent="-182880" defTabSz="914400">
              <a:lnSpc>
                <a:spcPct val="90000"/>
              </a:lnSpc>
              <a:spcBef>
                <a:spcPts val="1000"/>
              </a:spcBef>
              <a:buClr>
                <a:schemeClr val="tx1"/>
              </a:buClr>
              <a:buSzPct val="80000"/>
              <a:buFont typeface="Corbel" pitchFamily="34" charset="0"/>
              <a:buChar char="•"/>
            </a:pPr>
            <a:r>
              <a:rPr lang="en-US" sz="1400"/>
              <a:t>RAMS-API Collaborative </a:t>
            </a:r>
          </a:p>
          <a:p>
            <a:pPr marL="742950" lvl="1" indent="-182880" defTabSz="914400">
              <a:lnSpc>
                <a:spcPct val="90000"/>
              </a:lnSpc>
              <a:spcBef>
                <a:spcPts val="1000"/>
              </a:spcBef>
              <a:buClr>
                <a:schemeClr val="tx1"/>
              </a:buClr>
              <a:buSzPct val="80000"/>
              <a:buFont typeface="Corbel" pitchFamily="34" charset="0"/>
              <a:buChar char="•"/>
            </a:pPr>
            <a:r>
              <a:rPr lang="en-US" sz="1400"/>
              <a:t>Native American Health Center</a:t>
            </a:r>
          </a:p>
          <a:p>
            <a:pPr marL="742950" lvl="1" indent="-182880" defTabSz="914400">
              <a:lnSpc>
                <a:spcPct val="90000"/>
              </a:lnSpc>
              <a:spcBef>
                <a:spcPts val="1000"/>
              </a:spcBef>
              <a:buClr>
                <a:schemeClr val="tx1"/>
              </a:buClr>
              <a:buSzPct val="80000"/>
              <a:buFont typeface="Corbel" pitchFamily="34" charset="0"/>
              <a:buChar char="•"/>
            </a:pPr>
            <a:r>
              <a:rPr lang="en-US" sz="1400"/>
              <a:t>Gender Health SF</a:t>
            </a:r>
          </a:p>
          <a:p>
            <a:pPr marL="742950" lvl="1" indent="-182880" defTabSz="914400">
              <a:lnSpc>
                <a:spcPct val="90000"/>
              </a:lnSpc>
              <a:spcBef>
                <a:spcPts val="1000"/>
              </a:spcBef>
              <a:buClr>
                <a:schemeClr val="tx1"/>
              </a:buClr>
              <a:buSzPct val="80000"/>
              <a:buFont typeface="Corbel" pitchFamily="34" charset="0"/>
              <a:buChar char="•"/>
            </a:pPr>
            <a:r>
              <a:rPr lang="en-US" sz="1400"/>
              <a:t>IFR</a:t>
            </a:r>
          </a:p>
          <a:p>
            <a:pPr marL="742950" lvl="1" indent="-182880" defTabSz="914400">
              <a:lnSpc>
                <a:spcPct val="90000"/>
              </a:lnSpc>
              <a:spcBef>
                <a:spcPts val="1000"/>
              </a:spcBef>
              <a:buClr>
                <a:schemeClr val="tx1"/>
              </a:buClr>
              <a:buSzPct val="80000"/>
              <a:buFont typeface="Corbel" pitchFamily="34" charset="0"/>
              <a:buChar char="•"/>
            </a:pPr>
            <a:r>
              <a:rPr lang="en-US" sz="1400"/>
              <a:t>Curry Senior Center </a:t>
            </a:r>
          </a:p>
          <a:p>
            <a:pPr marL="742950" lvl="1" indent="-182880" defTabSz="914400">
              <a:lnSpc>
                <a:spcPct val="90000"/>
              </a:lnSpc>
              <a:spcBef>
                <a:spcPts val="1000"/>
              </a:spcBef>
              <a:buClr>
                <a:schemeClr val="tx1"/>
              </a:buClr>
              <a:buSzPct val="80000"/>
              <a:buFont typeface="Corbel" pitchFamily="34" charset="0"/>
              <a:buChar char="•"/>
            </a:pPr>
            <a:r>
              <a:rPr lang="en-US" sz="1400"/>
              <a:t>Fuerte</a:t>
            </a:r>
            <a:br>
              <a:rPr lang="en-US" sz="1400"/>
            </a:br>
            <a:endParaRPr lang="en-US" sz="1400"/>
          </a:p>
          <a:p>
            <a:pPr marL="1200150" lvl="1" indent="-182880" defTabSz="914400">
              <a:lnSpc>
                <a:spcPct val="90000"/>
              </a:lnSpc>
              <a:spcBef>
                <a:spcPts val="500"/>
              </a:spcBef>
              <a:buClr>
                <a:schemeClr val="tx1"/>
              </a:buClr>
              <a:buSzPct val="80000"/>
              <a:buFont typeface="Corbel" pitchFamily="34" charset="0"/>
              <a:buChar char="•"/>
            </a:pPr>
            <a:endParaRPr lang="en-US" sz="1400"/>
          </a:p>
          <a:p>
            <a:pPr marL="742950" lvl="1" indent="-182880" defTabSz="914400">
              <a:lnSpc>
                <a:spcPct val="90000"/>
              </a:lnSpc>
              <a:spcBef>
                <a:spcPts val="500"/>
              </a:spcBef>
              <a:buClr>
                <a:schemeClr val="tx1"/>
              </a:buClr>
              <a:buSzPct val="80000"/>
              <a:buFont typeface="Corbel" pitchFamily="34" charset="0"/>
              <a:buChar char="•"/>
            </a:pPr>
            <a:endParaRPr lang="en-US" sz="1400"/>
          </a:p>
          <a:p>
            <a:pPr marL="742950" lvl="1" indent="-182880" defTabSz="914400">
              <a:lnSpc>
                <a:spcPct val="90000"/>
              </a:lnSpc>
              <a:spcBef>
                <a:spcPts val="500"/>
              </a:spcBef>
              <a:buClr>
                <a:schemeClr val="tx1"/>
              </a:buClr>
              <a:buSzPct val="80000"/>
              <a:buFont typeface="Corbel" pitchFamily="34" charset="0"/>
              <a:buChar char="•"/>
            </a:pPr>
            <a:endParaRPr lang="en-US" sz="1400"/>
          </a:p>
        </p:txBody>
      </p:sp>
      <p:sp>
        <p:nvSpPr>
          <p:cNvPr id="4" name="Slide Number Placeholder 3">
            <a:extLst>
              <a:ext uri="{FF2B5EF4-FFF2-40B4-BE49-F238E27FC236}">
                <a16:creationId xmlns:a16="http://schemas.microsoft.com/office/drawing/2014/main" id="{67011AFA-7458-8261-A86F-5EB293CBC58E}"/>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FF97043F-3C8E-4AB9-BD37-9ACE156B20B0}" type="slidenum">
              <a:rPr lang="en-US" smtClean="0"/>
              <a:pPr>
                <a:spcAft>
                  <a:spcPts val="600"/>
                </a:spcAft>
              </a:pPr>
              <a:t>12</a:t>
            </a:fld>
            <a:endParaRPr lang="en-US"/>
          </a:p>
        </p:txBody>
      </p:sp>
    </p:spTree>
    <p:extLst>
      <p:ext uri="{BB962C8B-B14F-4D97-AF65-F5344CB8AC3E}">
        <p14:creationId xmlns:p14="http://schemas.microsoft.com/office/powerpoint/2010/main" val="22704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3FDBB0-BD31-4C4B-B31A-125E36AA5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99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25D5AD0-61D5-0E39-6702-8CCAB3CC8B34}"/>
              </a:ext>
            </a:extLst>
          </p:cNvPr>
          <p:cNvSpPr>
            <a:spLocks noGrp="1"/>
          </p:cNvSpPr>
          <p:nvPr>
            <p:ph type="title"/>
          </p:nvPr>
        </p:nvSpPr>
        <p:spPr>
          <a:xfrm>
            <a:off x="1143000" y="485030"/>
            <a:ext cx="9875520" cy="1605500"/>
          </a:xfrm>
        </p:spPr>
        <p:txBody>
          <a:bodyPr>
            <a:normAutofit/>
          </a:bodyPr>
          <a:lstStyle/>
          <a:p>
            <a:r>
              <a:rPr lang="en-US" b="1">
                <a:solidFill>
                  <a:schemeClr val="accent3"/>
                </a:solidFill>
                <a:cs typeface="Arial"/>
              </a:rPr>
              <a:t>Culturally Congruent Initiatives to Address Overdose Racial Disparities</a:t>
            </a:r>
            <a:endParaRPr lang="en-US">
              <a:solidFill>
                <a:schemeClr val="accent3"/>
              </a:solidFill>
              <a:cs typeface="Arial" panose="020B0604020202020204"/>
            </a:endParaRPr>
          </a:p>
        </p:txBody>
      </p:sp>
      <p:sp useBgFill="1">
        <p:nvSpPr>
          <p:cNvPr id="18" name="Rectangle 17">
            <a:extLst>
              <a:ext uri="{FF2B5EF4-FFF2-40B4-BE49-F238E27FC236}">
                <a16:creationId xmlns:a16="http://schemas.microsoft.com/office/drawing/2014/main" id="{A4B381B0-BCD6-4989-9444-BCDAC3E1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0"/>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672D0B-135D-488C-30A6-3A18D0C64FD3}"/>
              </a:ext>
            </a:extLst>
          </p:cNvPr>
          <p:cNvSpPr>
            <a:spLocks noGrp="1"/>
          </p:cNvSpPr>
          <p:nvPr>
            <p:ph idx="1"/>
          </p:nvPr>
        </p:nvSpPr>
        <p:spPr>
          <a:xfrm>
            <a:off x="1143000" y="2852530"/>
            <a:ext cx="9872871" cy="3243469"/>
          </a:xfrm>
        </p:spPr>
        <p:txBody>
          <a:bodyPr vert="horz" lIns="91440" tIns="45720" rIns="91440" bIns="45720" rtlCol="0">
            <a:normAutofit lnSpcReduction="10000"/>
          </a:bodyPr>
          <a:lstStyle/>
          <a:p>
            <a:pPr marL="0" indent="0">
              <a:spcBef>
                <a:spcPts val="0"/>
              </a:spcBef>
              <a:buNone/>
            </a:pPr>
            <a:r>
              <a:rPr lang="en-US" sz="1700" b="1" dirty="0">
                <a:latin typeface="Arial"/>
                <a:ea typeface="+mn-lt"/>
                <a:cs typeface="Arial"/>
              </a:rPr>
              <a:t>Our goal is to reduce racial disparities in</a:t>
            </a:r>
          </a:p>
          <a:p>
            <a:pPr marL="0" indent="0">
              <a:spcBef>
                <a:spcPts val="0"/>
              </a:spcBef>
              <a:buNone/>
            </a:pPr>
            <a:r>
              <a:rPr lang="en-US" sz="1700" b="1" dirty="0">
                <a:latin typeface="Arial"/>
                <a:ea typeface="+mn-lt"/>
                <a:cs typeface="Arial"/>
              </a:rPr>
              <a:t>fatal overdoses among Black/African Americans by 30% by 2025. </a:t>
            </a:r>
            <a:r>
              <a:rPr lang="en-US" sz="1700" dirty="0">
                <a:latin typeface="Arial"/>
                <a:ea typeface="+mn-lt"/>
                <a:cs typeface="Calibri Light"/>
              </a:rPr>
              <a:t>The overdose death rate among Black/African Americans is more than 5-times higher than the citywide rate. Black/African Americans represent just 6% of the population in SF, but 28% of the preliminary overdose deaths in 2023. </a:t>
            </a:r>
          </a:p>
          <a:p>
            <a:pPr marL="0" indent="0">
              <a:spcBef>
                <a:spcPts val="0"/>
              </a:spcBef>
              <a:buNone/>
            </a:pPr>
            <a:endParaRPr lang="en-US" sz="1700" dirty="0">
              <a:latin typeface="Arial"/>
              <a:ea typeface="+mn-lt"/>
              <a:cs typeface="Calibri Light"/>
            </a:endParaRPr>
          </a:p>
          <a:p>
            <a:pPr marL="0" indent="0">
              <a:spcBef>
                <a:spcPts val="0"/>
              </a:spcBef>
              <a:buNone/>
            </a:pPr>
            <a:r>
              <a:rPr lang="en-US" sz="1700" dirty="0">
                <a:latin typeface="Arial"/>
                <a:ea typeface="+mn-lt"/>
                <a:cs typeface="Calibri Light"/>
              </a:rPr>
              <a:t>BHS partners with Whole Person Integrated Care programs (Post Overdose Engagement Team, Street Medicine, health care services in shelters and Permanent Supportive Housing) on overdose prevention initiatives for people experiencing homelessness.</a:t>
            </a:r>
            <a:endParaRPr lang="en-US" sz="1700" dirty="0">
              <a:latin typeface="Arial"/>
              <a:cs typeface="Arial"/>
            </a:endParaRPr>
          </a:p>
          <a:p>
            <a:pPr marL="0" indent="0">
              <a:buNone/>
            </a:pPr>
            <a:br>
              <a:rPr lang="en-US" sz="1700" b="1" dirty="0">
                <a:ea typeface="+mn-lt"/>
                <a:cs typeface="+mn-lt"/>
              </a:rPr>
            </a:br>
            <a:r>
              <a:rPr lang="en-US" sz="1700" b="1" dirty="0">
                <a:ea typeface="+mn-lt"/>
                <a:cs typeface="+mn-lt"/>
              </a:rPr>
              <a:t>Seven Completed &amp; Planned Overdose Prevention Trainings &amp; Education </a:t>
            </a:r>
            <a:endParaRPr lang="en-US" sz="1700" dirty="0">
              <a:ea typeface="+mn-lt"/>
              <a:cs typeface="Arial" panose="020B0604020202020204"/>
            </a:endParaRPr>
          </a:p>
          <a:p>
            <a:pPr marL="742950" lvl="1" indent="-285750"/>
            <a:r>
              <a:rPr lang="en-US" sz="1700" dirty="0">
                <a:ea typeface="+mn-lt"/>
                <a:cs typeface="Calibri Light"/>
              </a:rPr>
              <a:t>Ella</a:t>
            </a:r>
            <a:r>
              <a:rPr lang="en-US" sz="1700" dirty="0">
                <a:latin typeface="Arial"/>
                <a:cs typeface="Calibri Light"/>
              </a:rPr>
              <a:t> Hill Hutch Community Center; Success Centers; San Francisco State University; Bayview YMCA; Faith-Based Coalition; IT Bookman Center; Booker T Washington</a:t>
            </a:r>
            <a:endParaRPr lang="en-US" sz="1700" dirty="0">
              <a:latin typeface="Arial"/>
              <a:ea typeface="+mn-lt"/>
              <a:cs typeface="+mn-lt"/>
            </a:endParaRPr>
          </a:p>
          <a:p>
            <a:pPr marL="800100" lvl="1" indent="-342900"/>
            <a:endParaRPr lang="en-US" sz="1700" dirty="0">
              <a:ea typeface="+mn-lt"/>
              <a:cs typeface="Calibri Light"/>
            </a:endParaRPr>
          </a:p>
          <a:p>
            <a:pPr marL="0" indent="0">
              <a:buNone/>
            </a:pPr>
            <a:endParaRPr lang="en-US" sz="1700" b="1" dirty="0">
              <a:ea typeface="+mn-lt"/>
              <a:cs typeface="Arial" panose="020B0604020202020204"/>
            </a:endParaRPr>
          </a:p>
          <a:p>
            <a:pPr lvl="1"/>
            <a:endParaRPr lang="en-US" sz="1700" dirty="0">
              <a:ea typeface="+mn-lt"/>
              <a:cs typeface="+mn-lt"/>
            </a:endParaRPr>
          </a:p>
        </p:txBody>
      </p:sp>
      <p:sp>
        <p:nvSpPr>
          <p:cNvPr id="4" name="Slide Number Placeholder 3">
            <a:extLst>
              <a:ext uri="{FF2B5EF4-FFF2-40B4-BE49-F238E27FC236}">
                <a16:creationId xmlns:a16="http://schemas.microsoft.com/office/drawing/2014/main" id="{F8F05DBF-7BAF-E09A-6206-9672B6041B25}"/>
              </a:ext>
            </a:extLst>
          </p:cNvPr>
          <p:cNvSpPr>
            <a:spLocks noGrp="1"/>
          </p:cNvSpPr>
          <p:nvPr>
            <p:ph type="sldNum" sz="quarter" idx="12"/>
          </p:nvPr>
        </p:nvSpPr>
        <p:spPr>
          <a:xfrm>
            <a:off x="9329530" y="6223828"/>
            <a:ext cx="1706217" cy="365125"/>
          </a:xfrm>
        </p:spPr>
        <p:txBody>
          <a:bodyPr>
            <a:normAutofit/>
          </a:bodyPr>
          <a:lstStyle/>
          <a:p>
            <a:pPr>
              <a:spcAft>
                <a:spcPts val="600"/>
              </a:spcAft>
            </a:pPr>
            <a:fld id="{FF97043F-3C8E-4AB9-BD37-9ACE156B20B0}" type="slidenum">
              <a:rPr lang="en-US" smtClean="0"/>
              <a:pPr>
                <a:spcAft>
                  <a:spcPts val="600"/>
                </a:spcAft>
              </a:pPr>
              <a:t>13</a:t>
            </a:fld>
            <a:endParaRPr lang="en-US"/>
          </a:p>
        </p:txBody>
      </p:sp>
    </p:spTree>
    <p:extLst>
      <p:ext uri="{BB962C8B-B14F-4D97-AF65-F5344CB8AC3E}">
        <p14:creationId xmlns:p14="http://schemas.microsoft.com/office/powerpoint/2010/main" val="425126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E1EE-FE6F-C547-92EB-454FCF6BA492}"/>
              </a:ext>
            </a:extLst>
          </p:cNvPr>
          <p:cNvSpPr>
            <a:spLocks noGrp="1"/>
          </p:cNvSpPr>
          <p:nvPr>
            <p:ph type="title"/>
          </p:nvPr>
        </p:nvSpPr>
        <p:spPr>
          <a:xfrm>
            <a:off x="653145" y="609599"/>
            <a:ext cx="3364378" cy="5606143"/>
          </a:xfrm>
        </p:spPr>
        <p:txBody>
          <a:bodyPr vert="horz" lIns="91440" tIns="45720" rIns="91440" bIns="45720" rtlCol="0" anchor="ctr">
            <a:normAutofit/>
          </a:bodyPr>
          <a:lstStyle/>
          <a:p>
            <a:r>
              <a:rPr lang="en-US" sz="4800" b="1"/>
              <a:t>Other Workforce Initiatives Addressing Equity</a:t>
            </a:r>
          </a:p>
        </p:txBody>
      </p:sp>
      <p:sp>
        <p:nvSpPr>
          <p:cNvPr id="4" name="Slide Number Placeholder 3">
            <a:extLst>
              <a:ext uri="{FF2B5EF4-FFF2-40B4-BE49-F238E27FC236}">
                <a16:creationId xmlns:a16="http://schemas.microsoft.com/office/drawing/2014/main" id="{0C1F2FC6-E19B-4D4B-BFF5-0EA03E122AD3}"/>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FF97043F-3C8E-4AB9-BD37-9ACE156B20B0}" type="slidenum">
              <a:rPr lang="en-US" smtClean="0"/>
              <a:pPr>
                <a:spcAft>
                  <a:spcPts val="600"/>
                </a:spcAft>
              </a:pPr>
              <a:t>14</a:t>
            </a:fld>
            <a:endParaRPr lang="en-US"/>
          </a:p>
        </p:txBody>
      </p:sp>
      <p:graphicFrame>
        <p:nvGraphicFramePr>
          <p:cNvPr id="8" name="TextBox 5">
            <a:extLst>
              <a:ext uri="{FF2B5EF4-FFF2-40B4-BE49-F238E27FC236}">
                <a16:creationId xmlns:a16="http://schemas.microsoft.com/office/drawing/2014/main" id="{B6AF5DA6-1BED-B361-F71F-65C7992A13E4}"/>
              </a:ext>
            </a:extLst>
          </p:cNvPr>
          <p:cNvGraphicFramePr/>
          <p:nvPr>
            <p:extLst>
              <p:ext uri="{D42A27DB-BD31-4B8C-83A1-F6EECF244321}">
                <p14:modId xmlns:p14="http://schemas.microsoft.com/office/powerpoint/2010/main" val="114807828"/>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944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2544" y="536281"/>
            <a:ext cx="9875520" cy="1356360"/>
          </a:xfrm>
        </p:spPr>
        <p:txBody>
          <a:bodyPr/>
          <a:lstStyle/>
          <a:p>
            <a:pPr algn="ctr"/>
            <a:r>
              <a:rPr lang="en-US">
                <a:solidFill>
                  <a:srgbClr val="996600"/>
                </a:solidFill>
              </a:rPr>
              <a:t>Questions?</a:t>
            </a:r>
          </a:p>
        </p:txBody>
      </p:sp>
      <p:pic>
        <p:nvPicPr>
          <p:cNvPr id="5" name="Picture 2" descr="Image result for san francisco health network logo behavioral health  servi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181" y="2283351"/>
            <a:ext cx="1763647" cy="17686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2012" y="2053996"/>
            <a:ext cx="8288942" cy="3010248"/>
          </a:xfrm>
          <a:prstGeom prst="rect">
            <a:avLst/>
          </a:prstGeom>
        </p:spPr>
        <p:txBody>
          <a:bodyPr wrap="square" lIns="91440" tIns="45720" rIns="91440" bIns="45720" anchor="t">
            <a:spAutoFit/>
          </a:bodyPr>
          <a:lstStyle/>
          <a:p>
            <a:pPr>
              <a:lnSpc>
                <a:spcPct val="114000"/>
              </a:lnSpc>
            </a:pPr>
            <a:endParaRPr lang="en-US" sz="2400">
              <a:solidFill>
                <a:schemeClr val="tx2"/>
              </a:solidFill>
              <a:latin typeface="Arial" panose="020B0604020202020204" pitchFamily="34" charset="0"/>
              <a:cs typeface="Arial" panose="020B0604020202020204" pitchFamily="34" charset="0"/>
            </a:endParaRPr>
          </a:p>
          <a:p>
            <a:pPr>
              <a:lnSpc>
                <a:spcPct val="114000"/>
              </a:lnSpc>
            </a:pPr>
            <a:r>
              <a:rPr lang="en-US" sz="2000" dirty="0">
                <a:solidFill>
                  <a:schemeClr val="tx2"/>
                </a:solidFill>
                <a:latin typeface="Arial"/>
                <a:cs typeface="Arial"/>
              </a:rPr>
              <a:t>Jessica Brown, MPH</a:t>
            </a:r>
          </a:p>
          <a:p>
            <a:pPr>
              <a:lnSpc>
                <a:spcPct val="114000"/>
              </a:lnSpc>
            </a:pPr>
            <a:r>
              <a:rPr lang="en-US" sz="2000" dirty="0">
                <a:solidFill>
                  <a:schemeClr val="tx2"/>
                </a:solidFill>
                <a:latin typeface="Arial"/>
                <a:cs typeface="Arial"/>
              </a:rPr>
              <a:t>Director, Office of Justice, Equity, Diversity and Inclusion  /Mental Health Services Act  </a:t>
            </a:r>
            <a:endParaRPr lang="en-US" sz="2000" dirty="0">
              <a:solidFill>
                <a:schemeClr val="tx2"/>
              </a:solidFill>
              <a:latin typeface="Arial" panose="020B0604020202020204" pitchFamily="34" charset="0"/>
              <a:cs typeface="Arial" panose="020B0604020202020204" pitchFamily="34" charset="0"/>
            </a:endParaRPr>
          </a:p>
          <a:p>
            <a:pPr>
              <a:lnSpc>
                <a:spcPct val="114000"/>
              </a:lnSpc>
            </a:pPr>
            <a:r>
              <a:rPr lang="en-US" sz="2000" dirty="0">
                <a:solidFill>
                  <a:schemeClr val="tx2"/>
                </a:solidFill>
                <a:latin typeface="Arial"/>
                <a:cs typeface="Arial"/>
              </a:rPr>
              <a:t>1380 Howard Street</a:t>
            </a:r>
          </a:p>
          <a:p>
            <a:pPr>
              <a:lnSpc>
                <a:spcPct val="114000"/>
              </a:lnSpc>
            </a:pPr>
            <a:r>
              <a:rPr lang="en-US" sz="2000" dirty="0">
                <a:solidFill>
                  <a:schemeClr val="tx2"/>
                </a:solidFill>
                <a:latin typeface="Arial"/>
                <a:cs typeface="Arial"/>
              </a:rPr>
              <a:t>San Francisco, CA 94103</a:t>
            </a:r>
          </a:p>
          <a:p>
            <a:pPr>
              <a:lnSpc>
                <a:spcPct val="114000"/>
              </a:lnSpc>
            </a:pPr>
            <a:r>
              <a:rPr lang="en-US" sz="2000" dirty="0">
                <a:solidFill>
                  <a:schemeClr val="tx2"/>
                </a:solidFill>
                <a:latin typeface="Arial"/>
                <a:cs typeface="Arial"/>
              </a:rPr>
              <a:t>415-255-3963</a:t>
            </a:r>
          </a:p>
          <a:p>
            <a:pPr>
              <a:lnSpc>
                <a:spcPct val="114000"/>
              </a:lnSpc>
            </a:pPr>
            <a:r>
              <a:rPr lang="en-US" sz="2000" dirty="0">
                <a:solidFill>
                  <a:schemeClr val="tx2"/>
                </a:solidFill>
                <a:latin typeface="Arial"/>
                <a:cs typeface="Arial"/>
              </a:rPr>
              <a:t>jessica.n.brown@sfdph.org</a:t>
            </a:r>
          </a:p>
        </p:txBody>
      </p:sp>
    </p:spTree>
    <p:extLst>
      <p:ext uri="{BB962C8B-B14F-4D97-AF65-F5344CB8AC3E}">
        <p14:creationId xmlns:p14="http://schemas.microsoft.com/office/powerpoint/2010/main" val="181088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7255" y="312737"/>
            <a:ext cx="10634662" cy="822325"/>
          </a:xfrm>
        </p:spPr>
        <p:txBody>
          <a:bodyPr>
            <a:normAutofit/>
          </a:bodyPr>
          <a:lstStyle/>
          <a:p>
            <a:pPr algn="ctr"/>
            <a:r>
              <a:rPr lang="en-US">
                <a:solidFill>
                  <a:srgbClr val="996600"/>
                </a:solidFill>
              </a:rPr>
              <a:t>San Francisco Landscape</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44699" y="4739425"/>
            <a:ext cx="11694016" cy="1593694"/>
          </a:xfrm>
          <a:prstGeom prst="rect">
            <a:avLst/>
          </a:prstGeom>
        </p:spPr>
      </p:pic>
      <p:sp>
        <p:nvSpPr>
          <p:cNvPr id="2" name="Rectangle 1"/>
          <p:cNvSpPr/>
          <p:nvPr/>
        </p:nvSpPr>
        <p:spPr>
          <a:xfrm>
            <a:off x="441839" y="1238093"/>
            <a:ext cx="11343761" cy="3843553"/>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a:latin typeface="Arial" panose="020B0604020202020204" pitchFamily="34" charset="0"/>
                <a:ea typeface="Times New Roman" panose="02020603050405020304" pitchFamily="18" charset="0"/>
              </a:rPr>
              <a:t>E</a:t>
            </a:r>
            <a:r>
              <a:rPr lang="en-US" sz="1800">
                <a:effectLst/>
                <a:latin typeface="Arial" panose="020B0604020202020204" pitchFamily="34" charset="0"/>
                <a:ea typeface="Times New Roman" panose="02020603050405020304" pitchFamily="18" charset="0"/>
              </a:rPr>
              <a:t>xtremely diverse, with persons of color making up 59.8% of the total population.</a:t>
            </a:r>
            <a:endParaRPr lang="en-US" sz="160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a:latin typeface="Arial" panose="020B0604020202020204" pitchFamily="34" charset="0"/>
                <a:ea typeface="Calibri" panose="020F0502020204030204" pitchFamily="34" charset="0"/>
                <a:cs typeface="Calibri" panose="020F0502020204030204" pitchFamily="34" charset="0"/>
              </a:rPr>
              <a:t>F</a:t>
            </a:r>
            <a:r>
              <a:rPr lang="en-US" sz="1800">
                <a:effectLst/>
                <a:latin typeface="Arial" panose="020B0604020202020204" pitchFamily="34" charset="0"/>
                <a:ea typeface="Calibri" panose="020F0502020204030204" pitchFamily="34" charset="0"/>
                <a:cs typeface="Calibri" panose="020F0502020204030204" pitchFamily="34" charset="0"/>
              </a:rPr>
              <a:t>aces severe crises of mental illness, overdose, homelessness, and housing insecurity—each factor exacerbated by the high cost of living and the compounding effects of trauma and systematic racism.</a:t>
            </a:r>
          </a:p>
          <a:p>
            <a:pPr marL="342900" marR="0" lvl="0" indent="-342900">
              <a:lnSpc>
                <a:spcPct val="107000"/>
              </a:lnSpc>
              <a:spcBef>
                <a:spcPts val="0"/>
              </a:spcBef>
              <a:spcAft>
                <a:spcPts val="800"/>
              </a:spcAft>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Calibri" panose="020F0502020204030204" pitchFamily="34" charset="0"/>
              </a:rPr>
              <a:t>In 2020, there were 711 overdose deaths, 61% more than the 441 overdose deaths recorded in 2019 and 220% more than the 222 recorded in 2017.</a:t>
            </a:r>
            <a:endParaRPr lang="en-US" sz="160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800">
                <a:effectLst/>
                <a:latin typeface="Arial" panose="020B0604020202020204" pitchFamily="34" charset="0"/>
                <a:ea typeface="Arial" panose="020B0604020202020204" pitchFamily="34" charset="0"/>
              </a:rPr>
              <a:t>Black/African Americans have </a:t>
            </a:r>
            <a:r>
              <a:rPr lang="en-US" sz="1800">
                <a:effectLst/>
                <a:latin typeface="Arial" panose="020B0604020202020204" pitchFamily="34" charset="0"/>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four times</a:t>
            </a:r>
            <a:r>
              <a:rPr lang="en-US" sz="1800" strike="noStrike">
                <a:effectLst/>
                <a:latin typeface="Arial" panose="020B0604020202020204" pitchFamily="34" charset="0"/>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the rate of overdose deaths than white San Franciscans. One-third of overdose deaths</a:t>
            </a:r>
            <a:r>
              <a:rPr lang="en-US" sz="1800" strike="noStrike">
                <a:effectLst/>
                <a:latin typeface="Arial" panose="020B0604020202020204" pitchFamily="34" charset="0"/>
                <a:ea typeface="Arial" panose="020B0604020202020204" pitchFamily="34" charset="0"/>
                <a:cs typeface="Calibri" panose="020F0502020204030204" pitchFamily="34" charset="0"/>
              </a:rPr>
              <a:t>.</a:t>
            </a:r>
            <a:endParaRPr lang="en-US" sz="1800">
              <a:solidFill>
                <a:srgbClr val="FFFFFF"/>
              </a:solidFill>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Wingdings" panose="05000000000000000000" pitchFamily="2" charset="2"/>
              <a:buChar char=""/>
            </a:pPr>
            <a:r>
              <a:rPr lang="en-US">
                <a:latin typeface="Arial" panose="020B0604020202020204" pitchFamily="34" charset="0"/>
                <a:ea typeface="Calibri" panose="020F0502020204030204" pitchFamily="34" charset="0"/>
                <a:cs typeface="Calibri" panose="020F0502020204030204" pitchFamily="34" charset="0"/>
              </a:rPr>
              <a:t>SF</a:t>
            </a:r>
            <a:r>
              <a:rPr lang="en-US" sz="1800">
                <a:effectLst/>
                <a:latin typeface="Arial" panose="020B0604020202020204" pitchFamily="34" charset="0"/>
                <a:ea typeface="Calibri" panose="020F0502020204030204" pitchFamily="34" charset="0"/>
                <a:cs typeface="Calibri" panose="020F0502020204030204" pitchFamily="34" charset="0"/>
              </a:rPr>
              <a:t> saw a 33% citywide increase in client suicide attempts and a 13% increase in deaths among adult and older adult clients.</a:t>
            </a:r>
            <a:endParaRPr lang="en-US" sz="1800">
              <a:solidFill>
                <a:srgbClr val="FFFFFF"/>
              </a:solidFill>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Wingdings" panose="05000000000000000000" pitchFamily="2" charset="2"/>
              <a:buChar char=""/>
            </a:pPr>
            <a:r>
              <a:rPr lang="en-US" sz="1800">
                <a:solidFill>
                  <a:srgbClr val="000000"/>
                </a:solidFill>
                <a:effectLst/>
                <a:latin typeface="Arial" panose="020B0604020202020204" pitchFamily="34" charset="0"/>
                <a:ea typeface="Times New Roman" panose="02020603050405020304" pitchFamily="18" charset="0"/>
              </a:rPr>
              <a:t>SF saw a 76% increase in the number of people who are unsheltered and experiencing homelessness between 2010 and 2020, compared to a statewide increase of 31%. </a:t>
            </a:r>
            <a:r>
              <a:rPr lang="en-US" sz="1800">
                <a:solidFill>
                  <a:srgbClr val="FFFFFF"/>
                </a:solidFill>
                <a:effectLst/>
                <a:latin typeface="Arial" panose="020B0604020202020204" pitchFamily="34" charset="0"/>
                <a:ea typeface="Arial" panose="020B0604020202020204" pitchFamily="34" charset="0"/>
              </a:rPr>
              <a:t>ng people who are unhoused</a:t>
            </a:r>
            <a:endParaRPr lang="en-US" sz="160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82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01125" y="428426"/>
            <a:ext cx="10058400" cy="822961"/>
          </a:xfrm>
        </p:spPr>
        <p:txBody>
          <a:bodyPr>
            <a:normAutofit/>
          </a:bodyPr>
          <a:lstStyle/>
          <a:p>
            <a:pPr algn="ctr"/>
            <a:r>
              <a:rPr lang="en-US">
                <a:solidFill>
                  <a:srgbClr val="996600"/>
                </a:solidFill>
              </a:rPr>
              <a:t>Behavioral Health Services (BHS) </a:t>
            </a:r>
          </a:p>
        </p:txBody>
      </p:sp>
      <p:sp>
        <p:nvSpPr>
          <p:cNvPr id="3" name="Rectangle 2"/>
          <p:cNvSpPr/>
          <p:nvPr/>
        </p:nvSpPr>
        <p:spPr>
          <a:xfrm>
            <a:off x="777808" y="1342893"/>
            <a:ext cx="5898524" cy="6463308"/>
          </a:xfrm>
          <a:prstGeom prst="rect">
            <a:avLst/>
          </a:prstGeom>
        </p:spPr>
        <p:txBody>
          <a:bodyPr wrap="square">
            <a:spAutoFit/>
          </a:bodyPr>
          <a:lstStyle/>
          <a:p>
            <a:r>
              <a:rPr lang="en-US">
                <a:latin typeface="Century Gothic" panose="020B0502020202020204" pitchFamily="34" charset="0"/>
                <a:ea typeface="Ebrima" panose="02000000000000000000" pitchFamily="2" charset="0"/>
                <a:cs typeface="Ebrima" panose="02000000000000000000" pitchFamily="2" charset="0"/>
              </a:rPr>
              <a:t>BHS offers a full range of specialty behavioral health services provided by a culturally diverse network of community behavioral health programs and private psychiatrists, psychologists and therapists.</a:t>
            </a:r>
          </a:p>
          <a:p>
            <a:r>
              <a:rPr lang="en-US">
                <a:latin typeface="Century Gothic" panose="020B0502020202020204" pitchFamily="34" charset="0"/>
                <a:ea typeface="Ebrima" panose="02000000000000000000" pitchFamily="2" charset="0"/>
                <a:cs typeface="Ebrima" panose="02000000000000000000" pitchFamily="2" charset="0"/>
              </a:rPr>
              <a:t> </a:t>
            </a:r>
          </a:p>
          <a:p>
            <a:r>
              <a:rPr lang="en-US">
                <a:latin typeface="Century Gothic" panose="020B0502020202020204" pitchFamily="34" charset="0"/>
                <a:ea typeface="Ebrima" panose="02000000000000000000" pitchFamily="2" charset="0"/>
                <a:cs typeface="Ebrima" panose="02000000000000000000" pitchFamily="2" charset="0"/>
              </a:rPr>
              <a:t>Mental Health and Substance Use Services include outpatient treatment, inpatient treatment, medication management, linkage services and a large array of more specialized treatment services. </a:t>
            </a:r>
          </a:p>
          <a:p>
            <a:endParaRPr lang="en-US">
              <a:latin typeface="Century Gothic" panose="020B0502020202020204" pitchFamily="34" charset="0"/>
              <a:ea typeface="Ebrima" panose="02000000000000000000" pitchFamily="2" charset="0"/>
              <a:cs typeface="Ebrima" panose="02000000000000000000" pitchFamily="2" charset="0"/>
            </a:endParaRPr>
          </a:p>
          <a:p>
            <a:r>
              <a:rPr lang="en-US">
                <a:latin typeface="Century Gothic" panose="020B0502020202020204" pitchFamily="34" charset="0"/>
                <a:ea typeface="Ebrima" panose="02000000000000000000" pitchFamily="2" charset="0"/>
                <a:cs typeface="Ebrima" panose="02000000000000000000" pitchFamily="2" charset="0"/>
              </a:rPr>
              <a:t>Services are available to residents of San Francisco who receive Medi-Cal benefits, San Francisco Health Plan benefits and to residents with limited resources</a:t>
            </a:r>
            <a:r>
              <a:rPr lang="en-US">
                <a:latin typeface="Century Gothic" panose="020B0502020202020204" pitchFamily="34" charset="0"/>
              </a:rPr>
              <a:t>. </a:t>
            </a:r>
          </a:p>
          <a:p>
            <a:endParaRPr lang="en-US">
              <a:latin typeface="Century Gothic" panose="020B0502020202020204" pitchFamily="34" charset="0"/>
            </a:endParaRPr>
          </a:p>
          <a:p>
            <a:r>
              <a:rPr lang="en-US">
                <a:latin typeface="Century Gothic" panose="020B0502020202020204" pitchFamily="34" charset="0"/>
              </a:rPr>
              <a:t>SF-MHSA is integrated all throughout BHS. </a:t>
            </a:r>
          </a:p>
          <a:p>
            <a:endParaRPr lang="en-US" sz="1500">
              <a:latin typeface="Arial" panose="020B0604020202020204" pitchFamily="34" charset="0"/>
            </a:endParaRPr>
          </a:p>
          <a:p>
            <a:endParaRPr lang="en-US" sz="1500">
              <a:latin typeface="Arial" panose="020B0604020202020204" pitchFamily="34" charset="0"/>
            </a:endParaRPr>
          </a:p>
          <a:p>
            <a:endParaRPr lang="en-US" sz="1500">
              <a:latin typeface="Arial" panose="020B0604020202020204" pitchFamily="34" charset="0"/>
            </a:endParaRPr>
          </a:p>
          <a:p>
            <a:endParaRPr lang="en-US" sz="1500">
              <a:latin typeface="Arial" panose="020B0604020202020204" pitchFamily="34" charset="0"/>
            </a:endParaRPr>
          </a:p>
          <a:p>
            <a:endParaRPr lang="en-US" sz="1500">
              <a:latin typeface="Arial" panose="020B0604020202020204" pitchFamily="34" charset="0"/>
            </a:endParaRPr>
          </a:p>
          <a:p>
            <a:endParaRPr lang="en-US" sz="1500">
              <a:latin typeface="Arial" panose="020B0604020202020204" pitchFamily="34" charset="0"/>
            </a:endParaRPr>
          </a:p>
          <a:p>
            <a:endParaRPr lang="en-US" b="0" u="none" strike="noStrike">
              <a:solidFill>
                <a:srgbClr val="666666"/>
              </a:solidFill>
              <a:effectLst/>
              <a:latin typeface="Arial" panose="020B0604020202020204" pitchFamily="34" charset="0"/>
            </a:endParaRPr>
          </a:p>
        </p:txBody>
      </p:sp>
      <p:pic>
        <p:nvPicPr>
          <p:cNvPr id="6" name="Picture 5" descr="C:\Users\blokshmok\Downloads\IMG_39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041" y="1689268"/>
            <a:ext cx="3838575" cy="3956050"/>
          </a:xfrm>
          <a:prstGeom prst="rect">
            <a:avLst/>
          </a:prstGeom>
          <a:noFill/>
          <a:ln>
            <a:solidFill>
              <a:schemeClr val="accent1"/>
            </a:solidFill>
          </a:ln>
        </p:spPr>
      </p:pic>
    </p:spTree>
    <p:extLst>
      <p:ext uri="{BB962C8B-B14F-4D97-AF65-F5344CB8AC3E}">
        <p14:creationId xmlns:p14="http://schemas.microsoft.com/office/powerpoint/2010/main" val="223752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A28C-27FA-46C3-A599-930DDC005509}"/>
              </a:ext>
            </a:extLst>
          </p:cNvPr>
          <p:cNvSpPr>
            <a:spLocks noGrp="1"/>
          </p:cNvSpPr>
          <p:nvPr>
            <p:ph type="title"/>
          </p:nvPr>
        </p:nvSpPr>
        <p:spPr>
          <a:xfrm>
            <a:off x="838200" y="126458"/>
            <a:ext cx="10515600" cy="1325563"/>
          </a:xfrm>
        </p:spPr>
        <p:txBody>
          <a:bodyPr>
            <a:normAutofit/>
          </a:bodyPr>
          <a:lstStyle/>
          <a:p>
            <a:pPr algn="ctr"/>
            <a:r>
              <a:rPr lang="en-US" sz="2800" b="1" dirty="0">
                <a:solidFill>
                  <a:schemeClr val="accent3">
                    <a:lumMod val="75000"/>
                  </a:schemeClr>
                </a:solidFill>
              </a:rPr>
              <a:t>Behavioral Health Services</a:t>
            </a:r>
            <a:br>
              <a:rPr lang="en-US" sz="2800" b="1" dirty="0">
                <a:solidFill>
                  <a:schemeClr val="accent3">
                    <a:lumMod val="75000"/>
                  </a:schemeClr>
                </a:solidFill>
              </a:rPr>
            </a:br>
            <a:r>
              <a:rPr lang="en-US" sz="2800" b="1" dirty="0">
                <a:solidFill>
                  <a:schemeClr val="accent3">
                    <a:lumMod val="75000"/>
                  </a:schemeClr>
                </a:solidFill>
              </a:rPr>
              <a:t>Mission &amp; Vision</a:t>
            </a:r>
          </a:p>
        </p:txBody>
      </p:sp>
      <p:graphicFrame>
        <p:nvGraphicFramePr>
          <p:cNvPr id="4" name="Diagram 3">
            <a:extLst>
              <a:ext uri="{FF2B5EF4-FFF2-40B4-BE49-F238E27FC236}">
                <a16:creationId xmlns:a16="http://schemas.microsoft.com/office/drawing/2014/main" id="{01FCC082-ED70-49A7-BB58-207E4A1313B1}"/>
              </a:ext>
            </a:extLst>
          </p:cNvPr>
          <p:cNvGraphicFramePr/>
          <p:nvPr/>
        </p:nvGraphicFramePr>
        <p:xfrm>
          <a:off x="1127233" y="1487837"/>
          <a:ext cx="9937534" cy="4384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96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9500" y="813113"/>
            <a:ext cx="10058400" cy="822961"/>
          </a:xfrm>
        </p:spPr>
        <p:txBody>
          <a:bodyPr/>
          <a:lstStyle/>
          <a:p>
            <a:pPr algn="ctr"/>
            <a:r>
              <a:rPr lang="en-US" sz="3200" dirty="0">
                <a:solidFill>
                  <a:srgbClr val="996600"/>
                </a:solidFill>
              </a:rPr>
              <a:t>Mental Health Services Act (MHSA) </a:t>
            </a:r>
            <a:r>
              <a:rPr lang="en-US" sz="3200" b="1" dirty="0">
                <a:solidFill>
                  <a:srgbClr val="FF9900"/>
                </a:solidFill>
              </a:rPr>
              <a:t>5</a:t>
            </a:r>
            <a:r>
              <a:rPr lang="en-US" sz="3200" dirty="0">
                <a:solidFill>
                  <a:srgbClr val="996600"/>
                </a:solidFill>
              </a:rPr>
              <a:t> Funding Components:</a:t>
            </a:r>
            <a:br>
              <a:rPr lang="en-US" sz="3200" dirty="0">
                <a:solidFill>
                  <a:srgbClr val="996600"/>
                </a:solidFill>
              </a:rPr>
            </a:br>
            <a:r>
              <a:rPr lang="en-US" sz="3200" dirty="0">
                <a:solidFill>
                  <a:srgbClr val="996600"/>
                </a:solidFill>
              </a:rPr>
              <a:t>San Francisco’s</a:t>
            </a:r>
            <a:r>
              <a:rPr lang="en-US" sz="3200" dirty="0">
                <a:solidFill>
                  <a:srgbClr val="FF9900"/>
                </a:solidFill>
              </a:rPr>
              <a:t> </a:t>
            </a:r>
            <a:r>
              <a:rPr lang="en-US" sz="3200" b="1" dirty="0">
                <a:solidFill>
                  <a:srgbClr val="FF9900"/>
                </a:solidFill>
              </a:rPr>
              <a:t>7</a:t>
            </a:r>
            <a:r>
              <a:rPr lang="en-US" sz="3200" dirty="0">
                <a:solidFill>
                  <a:srgbClr val="FF9900"/>
                </a:solidFill>
              </a:rPr>
              <a:t> </a:t>
            </a:r>
            <a:r>
              <a:rPr lang="en-US" sz="3200" dirty="0">
                <a:solidFill>
                  <a:srgbClr val="996600"/>
                </a:solidFill>
              </a:rPr>
              <a:t>Service Categories</a:t>
            </a:r>
          </a:p>
        </p:txBody>
      </p:sp>
      <p:sp>
        <p:nvSpPr>
          <p:cNvPr id="6" name="Rectangle 5"/>
          <p:cNvSpPr/>
          <p:nvPr/>
        </p:nvSpPr>
        <p:spPr>
          <a:xfrm>
            <a:off x="324149" y="2675825"/>
            <a:ext cx="2624247" cy="646331"/>
          </a:xfrm>
          <a:prstGeom prst="rect">
            <a:avLst/>
          </a:prstGeom>
        </p:spPr>
        <p:txBody>
          <a:bodyPr wrap="square">
            <a:spAutoFit/>
          </a:bodyPr>
          <a:lstStyle/>
          <a:p>
            <a:pPr algn="ctr"/>
            <a:r>
              <a:rPr lang="en-US">
                <a:latin typeface="Century Gothic" panose="020B0502020202020204" pitchFamily="34" charset="0"/>
              </a:rPr>
              <a:t>Community Services &amp; Supports (CSS)</a:t>
            </a:r>
            <a:endParaRPr lang="en-US" i="1">
              <a:latin typeface="Century Gothic" panose="020B0502020202020204" pitchFamily="34" charset="0"/>
            </a:endParaRPr>
          </a:p>
        </p:txBody>
      </p:sp>
      <p:sp>
        <p:nvSpPr>
          <p:cNvPr id="7" name="Rectangle 6"/>
          <p:cNvSpPr/>
          <p:nvPr/>
        </p:nvSpPr>
        <p:spPr>
          <a:xfrm>
            <a:off x="2859146" y="3133722"/>
            <a:ext cx="2012089" cy="369332"/>
          </a:xfrm>
          <a:prstGeom prst="rect">
            <a:avLst/>
          </a:prstGeom>
        </p:spPr>
        <p:txBody>
          <a:bodyPr wrap="none">
            <a:spAutoFit/>
          </a:bodyPr>
          <a:lstStyle/>
          <a:p>
            <a:pPr algn="ctr"/>
            <a:r>
              <a:rPr lang="en-US">
                <a:latin typeface="Century Gothic" panose="020B0502020202020204" pitchFamily="34" charset="0"/>
              </a:rPr>
              <a:t>Innovation (INN)</a:t>
            </a:r>
            <a:endParaRPr lang="en-US" i="1">
              <a:latin typeface="Century Gothic" panose="020B0502020202020204" pitchFamily="34" charset="0"/>
            </a:endParaRPr>
          </a:p>
        </p:txBody>
      </p:sp>
      <p:sp>
        <p:nvSpPr>
          <p:cNvPr id="8" name="Rectangle 7"/>
          <p:cNvSpPr/>
          <p:nvPr/>
        </p:nvSpPr>
        <p:spPr>
          <a:xfrm>
            <a:off x="4530549" y="3640872"/>
            <a:ext cx="2723706" cy="646331"/>
          </a:xfrm>
          <a:prstGeom prst="rect">
            <a:avLst/>
          </a:prstGeom>
        </p:spPr>
        <p:txBody>
          <a:bodyPr wrap="square">
            <a:spAutoFit/>
          </a:bodyPr>
          <a:lstStyle/>
          <a:p>
            <a:pPr algn="ctr"/>
            <a:r>
              <a:rPr lang="en-US">
                <a:latin typeface="Century Gothic" panose="020B0502020202020204" pitchFamily="34" charset="0"/>
              </a:rPr>
              <a:t>Prevention and Early Intervention (PEI)</a:t>
            </a:r>
          </a:p>
        </p:txBody>
      </p:sp>
      <p:sp>
        <p:nvSpPr>
          <p:cNvPr id="9" name="Rectangle 8"/>
          <p:cNvSpPr/>
          <p:nvPr/>
        </p:nvSpPr>
        <p:spPr>
          <a:xfrm>
            <a:off x="419859" y="5003389"/>
            <a:ext cx="2774148" cy="646331"/>
          </a:xfrm>
          <a:prstGeom prst="rect">
            <a:avLst/>
          </a:prstGeom>
        </p:spPr>
        <p:txBody>
          <a:bodyPr wrap="square">
            <a:spAutoFit/>
          </a:bodyPr>
          <a:lstStyle/>
          <a:p>
            <a:pPr algn="ctr" defTabSz="914400">
              <a:defRPr/>
            </a:pPr>
            <a:r>
              <a:rPr lang="en-US">
                <a:latin typeface="Century Gothic" panose="020B0502020202020204" pitchFamily="34" charset="0"/>
              </a:rPr>
              <a:t>Workforce Education and Training (WET)</a:t>
            </a:r>
          </a:p>
        </p:txBody>
      </p:sp>
      <p:sp>
        <p:nvSpPr>
          <p:cNvPr id="10" name="Rectangle 9"/>
          <p:cNvSpPr/>
          <p:nvPr/>
        </p:nvSpPr>
        <p:spPr>
          <a:xfrm>
            <a:off x="2859146" y="5391982"/>
            <a:ext cx="3342807" cy="646331"/>
          </a:xfrm>
          <a:prstGeom prst="rect">
            <a:avLst/>
          </a:prstGeom>
        </p:spPr>
        <p:txBody>
          <a:bodyPr wrap="square">
            <a:spAutoFit/>
          </a:bodyPr>
          <a:lstStyle/>
          <a:p>
            <a:pPr algn="ctr"/>
            <a:r>
              <a:rPr lang="en-US">
                <a:latin typeface="Century Gothic" panose="020B0502020202020204" pitchFamily="34" charset="0"/>
              </a:rPr>
              <a:t>Capital Facilities and Technology Needs (CF/TN)</a:t>
            </a:r>
          </a:p>
        </p:txBody>
      </p:sp>
      <p:grpSp>
        <p:nvGrpSpPr>
          <p:cNvPr id="31" name="Group 30"/>
          <p:cNvGrpSpPr/>
          <p:nvPr/>
        </p:nvGrpSpPr>
        <p:grpSpPr>
          <a:xfrm>
            <a:off x="3865826" y="4071570"/>
            <a:ext cx="1017136" cy="1126116"/>
            <a:chOff x="978231" y="3987800"/>
            <a:chExt cx="844550" cy="935038"/>
          </a:xfrm>
          <a:solidFill>
            <a:schemeClr val="accent3"/>
          </a:solidFill>
        </p:grpSpPr>
        <p:sp>
          <p:nvSpPr>
            <p:cNvPr id="32" name="Freeform 17"/>
            <p:cNvSpPr>
              <a:spLocks noEditPoints="1"/>
            </p:cNvSpPr>
            <p:nvPr/>
          </p:nvSpPr>
          <p:spPr bwMode="auto">
            <a:xfrm>
              <a:off x="978231" y="3987800"/>
              <a:ext cx="844550" cy="935038"/>
            </a:xfrm>
            <a:custGeom>
              <a:avLst/>
              <a:gdLst>
                <a:gd name="T0" fmla="*/ 364 w 614"/>
                <a:gd name="T1" fmla="*/ 0 h 680"/>
                <a:gd name="T2" fmla="*/ 367 w 614"/>
                <a:gd name="T3" fmla="*/ 1 h 680"/>
                <a:gd name="T4" fmla="*/ 376 w 614"/>
                <a:gd name="T5" fmla="*/ 13 h 680"/>
                <a:gd name="T6" fmla="*/ 376 w 614"/>
                <a:gd name="T7" fmla="*/ 18 h 680"/>
                <a:gd name="T8" fmla="*/ 376 w 614"/>
                <a:gd name="T9" fmla="*/ 232 h 680"/>
                <a:gd name="T10" fmla="*/ 376 w 614"/>
                <a:gd name="T11" fmla="*/ 236 h 680"/>
                <a:gd name="T12" fmla="*/ 380 w 614"/>
                <a:gd name="T13" fmla="*/ 236 h 680"/>
                <a:gd name="T14" fmla="*/ 596 w 614"/>
                <a:gd name="T15" fmla="*/ 236 h 680"/>
                <a:gd name="T16" fmla="*/ 614 w 614"/>
                <a:gd name="T17" fmla="*/ 255 h 680"/>
                <a:gd name="T18" fmla="*/ 614 w 614"/>
                <a:gd name="T19" fmla="*/ 663 h 680"/>
                <a:gd name="T20" fmla="*/ 603 w 614"/>
                <a:gd name="T21" fmla="*/ 680 h 680"/>
                <a:gd name="T22" fmla="*/ 599 w 614"/>
                <a:gd name="T23" fmla="*/ 680 h 680"/>
                <a:gd name="T24" fmla="*/ 15 w 614"/>
                <a:gd name="T25" fmla="*/ 680 h 680"/>
                <a:gd name="T26" fmla="*/ 0 w 614"/>
                <a:gd name="T27" fmla="*/ 665 h 680"/>
                <a:gd name="T28" fmla="*/ 0 w 614"/>
                <a:gd name="T29" fmla="*/ 15 h 680"/>
                <a:gd name="T30" fmla="*/ 10 w 614"/>
                <a:gd name="T31" fmla="*/ 0 h 680"/>
                <a:gd name="T32" fmla="*/ 364 w 614"/>
                <a:gd name="T33" fmla="*/ 0 h 680"/>
                <a:gd name="T34" fmla="*/ 293 w 614"/>
                <a:gd name="T35" fmla="*/ 652 h 680"/>
                <a:gd name="T36" fmla="*/ 347 w 614"/>
                <a:gd name="T37" fmla="*/ 652 h 680"/>
                <a:gd name="T38" fmla="*/ 347 w 614"/>
                <a:gd name="T39" fmla="*/ 30 h 680"/>
                <a:gd name="T40" fmla="*/ 29 w 614"/>
                <a:gd name="T41" fmla="*/ 30 h 680"/>
                <a:gd name="T42" fmla="*/ 29 w 614"/>
                <a:gd name="T43" fmla="*/ 650 h 680"/>
                <a:gd name="T44" fmla="*/ 83 w 614"/>
                <a:gd name="T45" fmla="*/ 650 h 680"/>
                <a:gd name="T46" fmla="*/ 83 w 614"/>
                <a:gd name="T47" fmla="*/ 646 h 680"/>
                <a:gd name="T48" fmla="*/ 83 w 614"/>
                <a:gd name="T49" fmla="*/ 503 h 680"/>
                <a:gd name="T50" fmla="*/ 99 w 614"/>
                <a:gd name="T51" fmla="*/ 487 h 680"/>
                <a:gd name="T52" fmla="*/ 276 w 614"/>
                <a:gd name="T53" fmla="*/ 487 h 680"/>
                <a:gd name="T54" fmla="*/ 293 w 614"/>
                <a:gd name="T55" fmla="*/ 503 h 680"/>
                <a:gd name="T56" fmla="*/ 293 w 614"/>
                <a:gd name="T57" fmla="*/ 648 h 680"/>
                <a:gd name="T58" fmla="*/ 293 w 614"/>
                <a:gd name="T59" fmla="*/ 652 h 680"/>
                <a:gd name="T60" fmla="*/ 583 w 614"/>
                <a:gd name="T61" fmla="*/ 650 h 680"/>
                <a:gd name="T62" fmla="*/ 583 w 614"/>
                <a:gd name="T63" fmla="*/ 267 h 680"/>
                <a:gd name="T64" fmla="*/ 376 w 614"/>
                <a:gd name="T65" fmla="*/ 267 h 680"/>
                <a:gd name="T66" fmla="*/ 376 w 614"/>
                <a:gd name="T67" fmla="*/ 650 h 680"/>
                <a:gd name="T68" fmla="*/ 583 w 614"/>
                <a:gd name="T69" fmla="*/ 650 h 680"/>
                <a:gd name="T70" fmla="*/ 263 w 614"/>
                <a:gd name="T71" fmla="*/ 517 h 680"/>
                <a:gd name="T72" fmla="*/ 113 w 614"/>
                <a:gd name="T73" fmla="*/ 517 h 680"/>
                <a:gd name="T74" fmla="*/ 113 w 614"/>
                <a:gd name="T75" fmla="*/ 650 h 680"/>
                <a:gd name="T76" fmla="*/ 263 w 614"/>
                <a:gd name="T77" fmla="*/ 650 h 680"/>
                <a:gd name="T78" fmla="*/ 263 w 614"/>
                <a:gd name="T79" fmla="*/ 51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680">
                  <a:moveTo>
                    <a:pt x="364" y="0"/>
                  </a:moveTo>
                  <a:cubicBezTo>
                    <a:pt x="365" y="0"/>
                    <a:pt x="366" y="0"/>
                    <a:pt x="367" y="1"/>
                  </a:cubicBezTo>
                  <a:cubicBezTo>
                    <a:pt x="372" y="3"/>
                    <a:pt x="375" y="7"/>
                    <a:pt x="376" y="13"/>
                  </a:cubicBezTo>
                  <a:cubicBezTo>
                    <a:pt x="376" y="14"/>
                    <a:pt x="376" y="16"/>
                    <a:pt x="376" y="18"/>
                  </a:cubicBezTo>
                  <a:cubicBezTo>
                    <a:pt x="376" y="89"/>
                    <a:pt x="376" y="161"/>
                    <a:pt x="376" y="232"/>
                  </a:cubicBezTo>
                  <a:cubicBezTo>
                    <a:pt x="376" y="233"/>
                    <a:pt x="376" y="235"/>
                    <a:pt x="376" y="236"/>
                  </a:cubicBezTo>
                  <a:cubicBezTo>
                    <a:pt x="378" y="236"/>
                    <a:pt x="379" y="236"/>
                    <a:pt x="380" y="236"/>
                  </a:cubicBezTo>
                  <a:cubicBezTo>
                    <a:pt x="452" y="236"/>
                    <a:pt x="524" y="236"/>
                    <a:pt x="596" y="236"/>
                  </a:cubicBezTo>
                  <a:cubicBezTo>
                    <a:pt x="608" y="236"/>
                    <a:pt x="614" y="243"/>
                    <a:pt x="614" y="255"/>
                  </a:cubicBezTo>
                  <a:cubicBezTo>
                    <a:pt x="614" y="391"/>
                    <a:pt x="614" y="527"/>
                    <a:pt x="614" y="663"/>
                  </a:cubicBezTo>
                  <a:cubicBezTo>
                    <a:pt x="614" y="672"/>
                    <a:pt x="610" y="678"/>
                    <a:pt x="603" y="680"/>
                  </a:cubicBezTo>
                  <a:cubicBezTo>
                    <a:pt x="601" y="680"/>
                    <a:pt x="600" y="680"/>
                    <a:pt x="599" y="680"/>
                  </a:cubicBezTo>
                  <a:cubicBezTo>
                    <a:pt x="404" y="680"/>
                    <a:pt x="210" y="680"/>
                    <a:pt x="15" y="680"/>
                  </a:cubicBezTo>
                  <a:cubicBezTo>
                    <a:pt x="6" y="680"/>
                    <a:pt x="0" y="674"/>
                    <a:pt x="0" y="665"/>
                  </a:cubicBezTo>
                  <a:cubicBezTo>
                    <a:pt x="0" y="448"/>
                    <a:pt x="0" y="232"/>
                    <a:pt x="0" y="15"/>
                  </a:cubicBezTo>
                  <a:cubicBezTo>
                    <a:pt x="0" y="7"/>
                    <a:pt x="3" y="2"/>
                    <a:pt x="10" y="0"/>
                  </a:cubicBezTo>
                  <a:cubicBezTo>
                    <a:pt x="128" y="0"/>
                    <a:pt x="246" y="0"/>
                    <a:pt x="364" y="0"/>
                  </a:cubicBezTo>
                  <a:close/>
                  <a:moveTo>
                    <a:pt x="293" y="652"/>
                  </a:moveTo>
                  <a:cubicBezTo>
                    <a:pt x="311" y="652"/>
                    <a:pt x="329" y="652"/>
                    <a:pt x="347" y="652"/>
                  </a:cubicBezTo>
                  <a:cubicBezTo>
                    <a:pt x="347" y="444"/>
                    <a:pt x="347" y="237"/>
                    <a:pt x="347" y="30"/>
                  </a:cubicBezTo>
                  <a:cubicBezTo>
                    <a:pt x="241" y="30"/>
                    <a:pt x="135" y="30"/>
                    <a:pt x="29" y="30"/>
                  </a:cubicBezTo>
                  <a:cubicBezTo>
                    <a:pt x="29" y="237"/>
                    <a:pt x="29" y="443"/>
                    <a:pt x="29" y="650"/>
                  </a:cubicBezTo>
                  <a:cubicBezTo>
                    <a:pt x="47" y="650"/>
                    <a:pt x="65" y="650"/>
                    <a:pt x="83" y="650"/>
                  </a:cubicBezTo>
                  <a:cubicBezTo>
                    <a:pt x="83" y="649"/>
                    <a:pt x="83" y="648"/>
                    <a:pt x="83" y="646"/>
                  </a:cubicBezTo>
                  <a:cubicBezTo>
                    <a:pt x="83" y="599"/>
                    <a:pt x="83" y="551"/>
                    <a:pt x="83" y="503"/>
                  </a:cubicBezTo>
                  <a:cubicBezTo>
                    <a:pt x="83" y="493"/>
                    <a:pt x="89" y="487"/>
                    <a:pt x="99" y="487"/>
                  </a:cubicBezTo>
                  <a:cubicBezTo>
                    <a:pt x="158" y="487"/>
                    <a:pt x="217" y="487"/>
                    <a:pt x="276" y="487"/>
                  </a:cubicBezTo>
                  <a:cubicBezTo>
                    <a:pt x="286" y="487"/>
                    <a:pt x="293" y="493"/>
                    <a:pt x="293" y="503"/>
                  </a:cubicBezTo>
                  <a:cubicBezTo>
                    <a:pt x="293" y="551"/>
                    <a:pt x="293" y="600"/>
                    <a:pt x="293" y="648"/>
                  </a:cubicBezTo>
                  <a:cubicBezTo>
                    <a:pt x="293" y="649"/>
                    <a:pt x="293" y="650"/>
                    <a:pt x="293" y="652"/>
                  </a:cubicBezTo>
                  <a:close/>
                  <a:moveTo>
                    <a:pt x="583" y="650"/>
                  </a:moveTo>
                  <a:cubicBezTo>
                    <a:pt x="583" y="522"/>
                    <a:pt x="583" y="395"/>
                    <a:pt x="583" y="267"/>
                  </a:cubicBezTo>
                  <a:cubicBezTo>
                    <a:pt x="514" y="267"/>
                    <a:pt x="445" y="267"/>
                    <a:pt x="376" y="267"/>
                  </a:cubicBezTo>
                  <a:cubicBezTo>
                    <a:pt x="376" y="395"/>
                    <a:pt x="376" y="522"/>
                    <a:pt x="376" y="650"/>
                  </a:cubicBezTo>
                  <a:cubicBezTo>
                    <a:pt x="445" y="650"/>
                    <a:pt x="514" y="650"/>
                    <a:pt x="583" y="650"/>
                  </a:cubicBezTo>
                  <a:close/>
                  <a:moveTo>
                    <a:pt x="263" y="517"/>
                  </a:moveTo>
                  <a:cubicBezTo>
                    <a:pt x="213" y="517"/>
                    <a:pt x="163" y="517"/>
                    <a:pt x="113" y="517"/>
                  </a:cubicBezTo>
                  <a:cubicBezTo>
                    <a:pt x="113" y="562"/>
                    <a:pt x="113" y="606"/>
                    <a:pt x="113" y="650"/>
                  </a:cubicBezTo>
                  <a:cubicBezTo>
                    <a:pt x="163" y="650"/>
                    <a:pt x="213" y="650"/>
                    <a:pt x="263" y="650"/>
                  </a:cubicBezTo>
                  <a:cubicBezTo>
                    <a:pt x="263" y="606"/>
                    <a:pt x="263" y="562"/>
                    <a:pt x="263"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p:nvSpPr>
          <p:spPr bwMode="auto">
            <a:xfrm>
              <a:off x="1117931" y="4081462"/>
              <a:ext cx="242888" cy="242888"/>
            </a:xfrm>
            <a:custGeom>
              <a:avLst/>
              <a:gdLst>
                <a:gd name="T0" fmla="*/ 49 w 177"/>
                <a:gd name="T1" fmla="*/ 49 h 176"/>
                <a:gd name="T2" fmla="*/ 49 w 177"/>
                <a:gd name="T3" fmla="*/ 45 h 176"/>
                <a:gd name="T4" fmla="*/ 49 w 177"/>
                <a:gd name="T5" fmla="*/ 15 h 176"/>
                <a:gd name="T6" fmla="*/ 64 w 177"/>
                <a:gd name="T7" fmla="*/ 0 h 176"/>
                <a:gd name="T8" fmla="*/ 112 w 177"/>
                <a:gd name="T9" fmla="*/ 0 h 176"/>
                <a:gd name="T10" fmla="*/ 128 w 177"/>
                <a:gd name="T11" fmla="*/ 15 h 176"/>
                <a:gd name="T12" fmla="*/ 128 w 177"/>
                <a:gd name="T13" fmla="*/ 44 h 176"/>
                <a:gd name="T14" fmla="*/ 128 w 177"/>
                <a:gd name="T15" fmla="*/ 47 h 176"/>
                <a:gd name="T16" fmla="*/ 131 w 177"/>
                <a:gd name="T17" fmla="*/ 47 h 176"/>
                <a:gd name="T18" fmla="*/ 161 w 177"/>
                <a:gd name="T19" fmla="*/ 47 h 176"/>
                <a:gd name="T20" fmla="*/ 177 w 177"/>
                <a:gd name="T21" fmla="*/ 62 h 176"/>
                <a:gd name="T22" fmla="*/ 177 w 177"/>
                <a:gd name="T23" fmla="*/ 111 h 176"/>
                <a:gd name="T24" fmla="*/ 162 w 177"/>
                <a:gd name="T25" fmla="*/ 126 h 176"/>
                <a:gd name="T26" fmla="*/ 131 w 177"/>
                <a:gd name="T27" fmla="*/ 126 h 176"/>
                <a:gd name="T28" fmla="*/ 128 w 177"/>
                <a:gd name="T29" fmla="*/ 126 h 176"/>
                <a:gd name="T30" fmla="*/ 128 w 177"/>
                <a:gd name="T31" fmla="*/ 129 h 176"/>
                <a:gd name="T32" fmla="*/ 128 w 177"/>
                <a:gd name="T33" fmla="*/ 159 h 176"/>
                <a:gd name="T34" fmla="*/ 111 w 177"/>
                <a:gd name="T35" fmla="*/ 175 h 176"/>
                <a:gd name="T36" fmla="*/ 65 w 177"/>
                <a:gd name="T37" fmla="*/ 175 h 176"/>
                <a:gd name="T38" fmla="*/ 49 w 177"/>
                <a:gd name="T39" fmla="*/ 159 h 176"/>
                <a:gd name="T40" fmla="*/ 49 w 177"/>
                <a:gd name="T41" fmla="*/ 130 h 176"/>
                <a:gd name="T42" fmla="*/ 49 w 177"/>
                <a:gd name="T43" fmla="*/ 126 h 176"/>
                <a:gd name="T44" fmla="*/ 46 w 177"/>
                <a:gd name="T45" fmla="*/ 126 h 176"/>
                <a:gd name="T46" fmla="*/ 16 w 177"/>
                <a:gd name="T47" fmla="*/ 126 h 176"/>
                <a:gd name="T48" fmla="*/ 0 w 177"/>
                <a:gd name="T49" fmla="*/ 110 h 176"/>
                <a:gd name="T50" fmla="*/ 0 w 177"/>
                <a:gd name="T51" fmla="*/ 66 h 176"/>
                <a:gd name="T52" fmla="*/ 17 w 177"/>
                <a:gd name="T53" fmla="*/ 49 h 176"/>
                <a:gd name="T54" fmla="*/ 45 w 177"/>
                <a:gd name="T55" fmla="*/ 49 h 176"/>
                <a:gd name="T56" fmla="*/ 49 w 177"/>
                <a:gd name="T57" fmla="*/ 49 h 176"/>
                <a:gd name="T58" fmla="*/ 145 w 177"/>
                <a:gd name="T59" fmla="*/ 98 h 176"/>
                <a:gd name="T60" fmla="*/ 145 w 177"/>
                <a:gd name="T61" fmla="*/ 79 h 176"/>
                <a:gd name="T62" fmla="*/ 142 w 177"/>
                <a:gd name="T63" fmla="*/ 79 h 176"/>
                <a:gd name="T64" fmla="*/ 111 w 177"/>
                <a:gd name="T65" fmla="*/ 79 h 176"/>
                <a:gd name="T66" fmla="*/ 96 w 177"/>
                <a:gd name="T67" fmla="*/ 63 h 176"/>
                <a:gd name="T68" fmla="*/ 96 w 177"/>
                <a:gd name="T69" fmla="*/ 36 h 176"/>
                <a:gd name="T70" fmla="*/ 96 w 177"/>
                <a:gd name="T71" fmla="*/ 30 h 176"/>
                <a:gd name="T72" fmla="*/ 77 w 177"/>
                <a:gd name="T73" fmla="*/ 30 h 176"/>
                <a:gd name="T74" fmla="*/ 77 w 177"/>
                <a:gd name="T75" fmla="*/ 33 h 176"/>
                <a:gd name="T76" fmla="*/ 77 w 177"/>
                <a:gd name="T77" fmla="*/ 61 h 176"/>
                <a:gd name="T78" fmla="*/ 61 w 177"/>
                <a:gd name="T79" fmla="*/ 77 h 176"/>
                <a:gd name="T80" fmla="*/ 31 w 177"/>
                <a:gd name="T81" fmla="*/ 77 h 176"/>
                <a:gd name="T82" fmla="*/ 28 w 177"/>
                <a:gd name="T83" fmla="*/ 77 h 176"/>
                <a:gd name="T84" fmla="*/ 28 w 177"/>
                <a:gd name="T85" fmla="*/ 98 h 176"/>
                <a:gd name="T86" fmla="*/ 32 w 177"/>
                <a:gd name="T87" fmla="*/ 98 h 176"/>
                <a:gd name="T88" fmla="*/ 61 w 177"/>
                <a:gd name="T89" fmla="*/ 98 h 176"/>
                <a:gd name="T90" fmla="*/ 77 w 177"/>
                <a:gd name="T91" fmla="*/ 114 h 176"/>
                <a:gd name="T92" fmla="*/ 77 w 177"/>
                <a:gd name="T93" fmla="*/ 143 h 176"/>
                <a:gd name="T94" fmla="*/ 77 w 177"/>
                <a:gd name="T95" fmla="*/ 146 h 176"/>
                <a:gd name="T96" fmla="*/ 96 w 177"/>
                <a:gd name="T97" fmla="*/ 146 h 176"/>
                <a:gd name="T98" fmla="*/ 96 w 177"/>
                <a:gd name="T99" fmla="*/ 113 h 176"/>
                <a:gd name="T100" fmla="*/ 111 w 177"/>
                <a:gd name="T101" fmla="*/ 98 h 176"/>
                <a:gd name="T102" fmla="*/ 134 w 177"/>
                <a:gd name="T103" fmla="*/ 98 h 176"/>
                <a:gd name="T104" fmla="*/ 145 w 177"/>
                <a:gd name="T105"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176">
                  <a:moveTo>
                    <a:pt x="49" y="49"/>
                  </a:moveTo>
                  <a:cubicBezTo>
                    <a:pt x="49" y="47"/>
                    <a:pt x="49" y="46"/>
                    <a:pt x="49" y="45"/>
                  </a:cubicBezTo>
                  <a:cubicBezTo>
                    <a:pt x="49" y="35"/>
                    <a:pt x="49" y="25"/>
                    <a:pt x="49" y="15"/>
                  </a:cubicBezTo>
                  <a:cubicBezTo>
                    <a:pt x="49" y="6"/>
                    <a:pt x="55" y="0"/>
                    <a:pt x="64" y="0"/>
                  </a:cubicBezTo>
                  <a:cubicBezTo>
                    <a:pt x="80" y="0"/>
                    <a:pt x="96" y="0"/>
                    <a:pt x="112" y="0"/>
                  </a:cubicBezTo>
                  <a:cubicBezTo>
                    <a:pt x="121" y="0"/>
                    <a:pt x="128" y="6"/>
                    <a:pt x="128" y="15"/>
                  </a:cubicBezTo>
                  <a:cubicBezTo>
                    <a:pt x="128" y="25"/>
                    <a:pt x="128" y="34"/>
                    <a:pt x="128" y="44"/>
                  </a:cubicBezTo>
                  <a:cubicBezTo>
                    <a:pt x="128" y="45"/>
                    <a:pt x="128" y="46"/>
                    <a:pt x="128" y="47"/>
                  </a:cubicBezTo>
                  <a:cubicBezTo>
                    <a:pt x="129" y="47"/>
                    <a:pt x="130" y="47"/>
                    <a:pt x="131" y="47"/>
                  </a:cubicBezTo>
                  <a:cubicBezTo>
                    <a:pt x="141" y="47"/>
                    <a:pt x="151" y="47"/>
                    <a:pt x="161" y="47"/>
                  </a:cubicBezTo>
                  <a:cubicBezTo>
                    <a:pt x="170" y="47"/>
                    <a:pt x="177" y="54"/>
                    <a:pt x="177" y="62"/>
                  </a:cubicBezTo>
                  <a:cubicBezTo>
                    <a:pt x="177" y="79"/>
                    <a:pt x="177" y="95"/>
                    <a:pt x="177" y="111"/>
                  </a:cubicBezTo>
                  <a:cubicBezTo>
                    <a:pt x="177" y="120"/>
                    <a:pt x="170" y="126"/>
                    <a:pt x="162" y="126"/>
                  </a:cubicBezTo>
                  <a:cubicBezTo>
                    <a:pt x="152" y="126"/>
                    <a:pt x="141" y="126"/>
                    <a:pt x="131" y="126"/>
                  </a:cubicBezTo>
                  <a:cubicBezTo>
                    <a:pt x="130" y="126"/>
                    <a:pt x="129" y="126"/>
                    <a:pt x="128" y="126"/>
                  </a:cubicBezTo>
                  <a:cubicBezTo>
                    <a:pt x="128" y="127"/>
                    <a:pt x="128" y="128"/>
                    <a:pt x="128" y="129"/>
                  </a:cubicBezTo>
                  <a:cubicBezTo>
                    <a:pt x="128" y="139"/>
                    <a:pt x="128" y="149"/>
                    <a:pt x="128" y="159"/>
                  </a:cubicBezTo>
                  <a:cubicBezTo>
                    <a:pt x="128" y="169"/>
                    <a:pt x="121" y="175"/>
                    <a:pt x="111" y="175"/>
                  </a:cubicBezTo>
                  <a:cubicBezTo>
                    <a:pt x="96" y="175"/>
                    <a:pt x="81" y="175"/>
                    <a:pt x="65" y="175"/>
                  </a:cubicBezTo>
                  <a:cubicBezTo>
                    <a:pt x="55" y="176"/>
                    <a:pt x="48" y="167"/>
                    <a:pt x="49" y="159"/>
                  </a:cubicBezTo>
                  <a:cubicBezTo>
                    <a:pt x="49" y="149"/>
                    <a:pt x="49" y="139"/>
                    <a:pt x="49" y="130"/>
                  </a:cubicBezTo>
                  <a:cubicBezTo>
                    <a:pt x="49" y="129"/>
                    <a:pt x="49" y="128"/>
                    <a:pt x="49" y="126"/>
                  </a:cubicBezTo>
                  <a:cubicBezTo>
                    <a:pt x="48" y="126"/>
                    <a:pt x="47" y="126"/>
                    <a:pt x="46" y="126"/>
                  </a:cubicBezTo>
                  <a:cubicBezTo>
                    <a:pt x="36" y="126"/>
                    <a:pt x="26" y="126"/>
                    <a:pt x="16" y="126"/>
                  </a:cubicBezTo>
                  <a:cubicBezTo>
                    <a:pt x="6" y="126"/>
                    <a:pt x="0" y="120"/>
                    <a:pt x="0" y="110"/>
                  </a:cubicBezTo>
                  <a:cubicBezTo>
                    <a:pt x="0" y="95"/>
                    <a:pt x="0" y="80"/>
                    <a:pt x="0" y="66"/>
                  </a:cubicBezTo>
                  <a:cubicBezTo>
                    <a:pt x="0" y="55"/>
                    <a:pt x="6" y="49"/>
                    <a:pt x="17" y="49"/>
                  </a:cubicBezTo>
                  <a:cubicBezTo>
                    <a:pt x="26" y="49"/>
                    <a:pt x="36" y="49"/>
                    <a:pt x="45" y="49"/>
                  </a:cubicBezTo>
                  <a:cubicBezTo>
                    <a:pt x="46" y="49"/>
                    <a:pt x="47" y="49"/>
                    <a:pt x="49" y="49"/>
                  </a:cubicBezTo>
                  <a:close/>
                  <a:moveTo>
                    <a:pt x="145" y="98"/>
                  </a:moveTo>
                  <a:cubicBezTo>
                    <a:pt x="145" y="91"/>
                    <a:pt x="145" y="85"/>
                    <a:pt x="145" y="79"/>
                  </a:cubicBezTo>
                  <a:cubicBezTo>
                    <a:pt x="144" y="79"/>
                    <a:pt x="143" y="79"/>
                    <a:pt x="142" y="79"/>
                  </a:cubicBezTo>
                  <a:cubicBezTo>
                    <a:pt x="132" y="79"/>
                    <a:pt x="122" y="79"/>
                    <a:pt x="111" y="79"/>
                  </a:cubicBezTo>
                  <a:cubicBezTo>
                    <a:pt x="103" y="78"/>
                    <a:pt x="96" y="72"/>
                    <a:pt x="96" y="63"/>
                  </a:cubicBezTo>
                  <a:cubicBezTo>
                    <a:pt x="96" y="54"/>
                    <a:pt x="96" y="45"/>
                    <a:pt x="96" y="36"/>
                  </a:cubicBezTo>
                  <a:cubicBezTo>
                    <a:pt x="96" y="34"/>
                    <a:pt x="96" y="32"/>
                    <a:pt x="96" y="30"/>
                  </a:cubicBezTo>
                  <a:cubicBezTo>
                    <a:pt x="90" y="30"/>
                    <a:pt x="84" y="30"/>
                    <a:pt x="77" y="30"/>
                  </a:cubicBezTo>
                  <a:cubicBezTo>
                    <a:pt x="77" y="31"/>
                    <a:pt x="77" y="32"/>
                    <a:pt x="77" y="33"/>
                  </a:cubicBezTo>
                  <a:cubicBezTo>
                    <a:pt x="77" y="43"/>
                    <a:pt x="77" y="52"/>
                    <a:pt x="77" y="61"/>
                  </a:cubicBezTo>
                  <a:cubicBezTo>
                    <a:pt x="77" y="71"/>
                    <a:pt x="71" y="77"/>
                    <a:pt x="61" y="77"/>
                  </a:cubicBezTo>
                  <a:cubicBezTo>
                    <a:pt x="51" y="77"/>
                    <a:pt x="41" y="77"/>
                    <a:pt x="31" y="77"/>
                  </a:cubicBezTo>
                  <a:cubicBezTo>
                    <a:pt x="30" y="77"/>
                    <a:pt x="29" y="77"/>
                    <a:pt x="28" y="77"/>
                  </a:cubicBezTo>
                  <a:cubicBezTo>
                    <a:pt x="28" y="84"/>
                    <a:pt x="28" y="91"/>
                    <a:pt x="28" y="98"/>
                  </a:cubicBezTo>
                  <a:cubicBezTo>
                    <a:pt x="30" y="98"/>
                    <a:pt x="31" y="98"/>
                    <a:pt x="32" y="98"/>
                  </a:cubicBezTo>
                  <a:cubicBezTo>
                    <a:pt x="41" y="98"/>
                    <a:pt x="51" y="98"/>
                    <a:pt x="61" y="98"/>
                  </a:cubicBezTo>
                  <a:cubicBezTo>
                    <a:pt x="71" y="98"/>
                    <a:pt x="77" y="104"/>
                    <a:pt x="77" y="114"/>
                  </a:cubicBezTo>
                  <a:cubicBezTo>
                    <a:pt x="77" y="124"/>
                    <a:pt x="77" y="134"/>
                    <a:pt x="77" y="143"/>
                  </a:cubicBezTo>
                  <a:cubicBezTo>
                    <a:pt x="77" y="144"/>
                    <a:pt x="77" y="145"/>
                    <a:pt x="77" y="146"/>
                  </a:cubicBezTo>
                  <a:cubicBezTo>
                    <a:pt x="84" y="146"/>
                    <a:pt x="90" y="146"/>
                    <a:pt x="96" y="146"/>
                  </a:cubicBezTo>
                  <a:cubicBezTo>
                    <a:pt x="96" y="135"/>
                    <a:pt x="96" y="124"/>
                    <a:pt x="96" y="113"/>
                  </a:cubicBezTo>
                  <a:cubicBezTo>
                    <a:pt x="96" y="104"/>
                    <a:pt x="103" y="98"/>
                    <a:pt x="111" y="98"/>
                  </a:cubicBezTo>
                  <a:cubicBezTo>
                    <a:pt x="119" y="98"/>
                    <a:pt x="126" y="98"/>
                    <a:pt x="134" y="98"/>
                  </a:cubicBezTo>
                  <a:cubicBezTo>
                    <a:pt x="138" y="98"/>
                    <a:pt x="141" y="98"/>
                    <a:pt x="145"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EditPoints="1"/>
            </p:cNvSpPr>
            <p:nvPr/>
          </p:nvSpPr>
          <p:spPr bwMode="auto">
            <a:xfrm>
              <a:off x="1057606" y="4389437"/>
              <a:ext cx="157163" cy="182563"/>
            </a:xfrm>
            <a:custGeom>
              <a:avLst/>
              <a:gdLst>
                <a:gd name="T0" fmla="*/ 0 w 114"/>
                <a:gd name="T1" fmla="*/ 66 h 132"/>
                <a:gd name="T2" fmla="*/ 0 w 114"/>
                <a:gd name="T3" fmla="*/ 16 h 132"/>
                <a:gd name="T4" fmla="*/ 17 w 114"/>
                <a:gd name="T5" fmla="*/ 0 h 132"/>
                <a:gd name="T6" fmla="*/ 98 w 114"/>
                <a:gd name="T7" fmla="*/ 0 h 132"/>
                <a:gd name="T8" fmla="*/ 114 w 114"/>
                <a:gd name="T9" fmla="*/ 16 h 132"/>
                <a:gd name="T10" fmla="*/ 114 w 114"/>
                <a:gd name="T11" fmla="*/ 117 h 132"/>
                <a:gd name="T12" fmla="*/ 98 w 114"/>
                <a:gd name="T13" fmla="*/ 132 h 132"/>
                <a:gd name="T14" fmla="*/ 16 w 114"/>
                <a:gd name="T15" fmla="*/ 132 h 132"/>
                <a:gd name="T16" fmla="*/ 0 w 114"/>
                <a:gd name="T17" fmla="*/ 117 h 132"/>
                <a:gd name="T18" fmla="*/ 0 w 114"/>
                <a:gd name="T19" fmla="*/ 66 h 132"/>
                <a:gd name="T20" fmla="*/ 31 w 114"/>
                <a:gd name="T21" fmla="*/ 102 h 132"/>
                <a:gd name="T22" fmla="*/ 85 w 114"/>
                <a:gd name="T23" fmla="*/ 102 h 132"/>
                <a:gd name="T24" fmla="*/ 85 w 114"/>
                <a:gd name="T25" fmla="*/ 31 h 132"/>
                <a:gd name="T26" fmla="*/ 31 w 114"/>
                <a:gd name="T27" fmla="*/ 31 h 132"/>
                <a:gd name="T28" fmla="*/ 31 w 114"/>
                <a:gd name="T29"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32">
                  <a:moveTo>
                    <a:pt x="0" y="66"/>
                  </a:moveTo>
                  <a:cubicBezTo>
                    <a:pt x="0" y="50"/>
                    <a:pt x="0" y="33"/>
                    <a:pt x="0" y="16"/>
                  </a:cubicBezTo>
                  <a:cubicBezTo>
                    <a:pt x="0" y="7"/>
                    <a:pt x="7" y="0"/>
                    <a:pt x="17" y="0"/>
                  </a:cubicBezTo>
                  <a:cubicBezTo>
                    <a:pt x="44" y="0"/>
                    <a:pt x="71" y="0"/>
                    <a:pt x="98" y="0"/>
                  </a:cubicBezTo>
                  <a:cubicBezTo>
                    <a:pt x="107" y="0"/>
                    <a:pt x="114" y="6"/>
                    <a:pt x="114" y="16"/>
                  </a:cubicBezTo>
                  <a:cubicBezTo>
                    <a:pt x="114" y="50"/>
                    <a:pt x="114" y="83"/>
                    <a:pt x="114" y="117"/>
                  </a:cubicBezTo>
                  <a:cubicBezTo>
                    <a:pt x="114" y="126"/>
                    <a:pt x="107" y="132"/>
                    <a:pt x="98" y="132"/>
                  </a:cubicBezTo>
                  <a:cubicBezTo>
                    <a:pt x="71" y="132"/>
                    <a:pt x="43" y="132"/>
                    <a:pt x="16" y="132"/>
                  </a:cubicBezTo>
                  <a:cubicBezTo>
                    <a:pt x="7" y="132"/>
                    <a:pt x="0" y="126"/>
                    <a:pt x="0" y="117"/>
                  </a:cubicBezTo>
                  <a:cubicBezTo>
                    <a:pt x="0" y="100"/>
                    <a:pt x="0" y="83"/>
                    <a:pt x="0" y="66"/>
                  </a:cubicBezTo>
                  <a:close/>
                  <a:moveTo>
                    <a:pt x="31" y="102"/>
                  </a:moveTo>
                  <a:cubicBezTo>
                    <a:pt x="49" y="102"/>
                    <a:pt x="67" y="102"/>
                    <a:pt x="85" y="102"/>
                  </a:cubicBezTo>
                  <a:cubicBezTo>
                    <a:pt x="85" y="78"/>
                    <a:pt x="85" y="54"/>
                    <a:pt x="85" y="31"/>
                  </a:cubicBezTo>
                  <a:cubicBezTo>
                    <a:pt x="67" y="31"/>
                    <a:pt x="49" y="31"/>
                    <a:pt x="31" y="31"/>
                  </a:cubicBezTo>
                  <a:cubicBezTo>
                    <a:pt x="31" y="54"/>
                    <a:pt x="31" y="78"/>
                    <a:pt x="3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EditPoints="1"/>
            </p:cNvSpPr>
            <p:nvPr/>
          </p:nvSpPr>
          <p:spPr bwMode="auto">
            <a:xfrm>
              <a:off x="1259219" y="4389437"/>
              <a:ext cx="155575" cy="182563"/>
            </a:xfrm>
            <a:custGeom>
              <a:avLst/>
              <a:gdLst>
                <a:gd name="T0" fmla="*/ 113 w 114"/>
                <a:gd name="T1" fmla="*/ 66 h 133"/>
                <a:gd name="T2" fmla="*/ 113 w 114"/>
                <a:gd name="T3" fmla="*/ 116 h 133"/>
                <a:gd name="T4" fmla="*/ 97 w 114"/>
                <a:gd name="T5" fmla="*/ 133 h 133"/>
                <a:gd name="T6" fmla="*/ 17 w 114"/>
                <a:gd name="T7" fmla="*/ 133 h 133"/>
                <a:gd name="T8" fmla="*/ 0 w 114"/>
                <a:gd name="T9" fmla="*/ 116 h 133"/>
                <a:gd name="T10" fmla="*/ 0 w 114"/>
                <a:gd name="T11" fmla="*/ 16 h 133"/>
                <a:gd name="T12" fmla="*/ 16 w 114"/>
                <a:gd name="T13" fmla="*/ 0 h 133"/>
                <a:gd name="T14" fmla="*/ 97 w 114"/>
                <a:gd name="T15" fmla="*/ 0 h 133"/>
                <a:gd name="T16" fmla="*/ 113 w 114"/>
                <a:gd name="T17" fmla="*/ 16 h 133"/>
                <a:gd name="T18" fmla="*/ 113 w 114"/>
                <a:gd name="T19" fmla="*/ 66 h 133"/>
                <a:gd name="T20" fmla="*/ 30 w 114"/>
                <a:gd name="T21" fmla="*/ 30 h 133"/>
                <a:gd name="T22" fmla="*/ 30 w 114"/>
                <a:gd name="T23" fmla="*/ 102 h 133"/>
                <a:gd name="T24" fmla="*/ 84 w 114"/>
                <a:gd name="T25" fmla="*/ 102 h 133"/>
                <a:gd name="T26" fmla="*/ 84 w 114"/>
                <a:gd name="T27" fmla="*/ 30 h 133"/>
                <a:gd name="T28" fmla="*/ 30 w 114"/>
                <a:gd name="T2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33">
                  <a:moveTo>
                    <a:pt x="113" y="66"/>
                  </a:moveTo>
                  <a:cubicBezTo>
                    <a:pt x="113" y="83"/>
                    <a:pt x="113" y="99"/>
                    <a:pt x="113" y="116"/>
                  </a:cubicBezTo>
                  <a:cubicBezTo>
                    <a:pt x="114" y="126"/>
                    <a:pt x="105" y="133"/>
                    <a:pt x="97" y="133"/>
                  </a:cubicBezTo>
                  <a:cubicBezTo>
                    <a:pt x="70" y="132"/>
                    <a:pt x="43" y="132"/>
                    <a:pt x="17" y="133"/>
                  </a:cubicBezTo>
                  <a:cubicBezTo>
                    <a:pt x="7" y="133"/>
                    <a:pt x="0" y="125"/>
                    <a:pt x="0" y="116"/>
                  </a:cubicBezTo>
                  <a:cubicBezTo>
                    <a:pt x="0" y="83"/>
                    <a:pt x="0" y="50"/>
                    <a:pt x="0" y="16"/>
                  </a:cubicBezTo>
                  <a:cubicBezTo>
                    <a:pt x="0" y="7"/>
                    <a:pt x="6" y="0"/>
                    <a:pt x="16" y="0"/>
                  </a:cubicBezTo>
                  <a:cubicBezTo>
                    <a:pt x="43" y="0"/>
                    <a:pt x="70" y="0"/>
                    <a:pt x="97" y="0"/>
                  </a:cubicBezTo>
                  <a:cubicBezTo>
                    <a:pt x="107" y="0"/>
                    <a:pt x="113" y="7"/>
                    <a:pt x="113" y="16"/>
                  </a:cubicBezTo>
                  <a:cubicBezTo>
                    <a:pt x="113" y="33"/>
                    <a:pt x="113" y="50"/>
                    <a:pt x="113" y="66"/>
                  </a:cubicBezTo>
                  <a:close/>
                  <a:moveTo>
                    <a:pt x="30" y="30"/>
                  </a:moveTo>
                  <a:cubicBezTo>
                    <a:pt x="30" y="54"/>
                    <a:pt x="30" y="78"/>
                    <a:pt x="30" y="102"/>
                  </a:cubicBezTo>
                  <a:cubicBezTo>
                    <a:pt x="48" y="102"/>
                    <a:pt x="66" y="102"/>
                    <a:pt x="84" y="102"/>
                  </a:cubicBezTo>
                  <a:cubicBezTo>
                    <a:pt x="84" y="78"/>
                    <a:pt x="84" y="54"/>
                    <a:pt x="84" y="30"/>
                  </a:cubicBezTo>
                  <a:cubicBezTo>
                    <a:pt x="66" y="30"/>
                    <a:pt x="48" y="30"/>
                    <a:pt x="3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EditPoints="1"/>
            </p:cNvSpPr>
            <p:nvPr/>
          </p:nvSpPr>
          <p:spPr bwMode="auto">
            <a:xfrm>
              <a:off x="1537031" y="4406900"/>
              <a:ext cx="203200" cy="165100"/>
            </a:xfrm>
            <a:custGeom>
              <a:avLst/>
              <a:gdLst>
                <a:gd name="T0" fmla="*/ 74 w 148"/>
                <a:gd name="T1" fmla="*/ 120 h 120"/>
                <a:gd name="T2" fmla="*/ 16 w 148"/>
                <a:gd name="T3" fmla="*/ 120 h 120"/>
                <a:gd name="T4" fmla="*/ 0 w 148"/>
                <a:gd name="T5" fmla="*/ 104 h 120"/>
                <a:gd name="T6" fmla="*/ 0 w 148"/>
                <a:gd name="T7" fmla="*/ 17 h 120"/>
                <a:gd name="T8" fmla="*/ 16 w 148"/>
                <a:gd name="T9" fmla="*/ 0 h 120"/>
                <a:gd name="T10" fmla="*/ 132 w 148"/>
                <a:gd name="T11" fmla="*/ 0 h 120"/>
                <a:gd name="T12" fmla="*/ 148 w 148"/>
                <a:gd name="T13" fmla="*/ 17 h 120"/>
                <a:gd name="T14" fmla="*/ 148 w 148"/>
                <a:gd name="T15" fmla="*/ 104 h 120"/>
                <a:gd name="T16" fmla="*/ 132 w 148"/>
                <a:gd name="T17" fmla="*/ 120 h 120"/>
                <a:gd name="T18" fmla="*/ 74 w 148"/>
                <a:gd name="T19" fmla="*/ 120 h 120"/>
                <a:gd name="T20" fmla="*/ 30 w 148"/>
                <a:gd name="T21" fmla="*/ 90 h 120"/>
                <a:gd name="T22" fmla="*/ 118 w 148"/>
                <a:gd name="T23" fmla="*/ 90 h 120"/>
                <a:gd name="T24" fmla="*/ 118 w 148"/>
                <a:gd name="T25" fmla="*/ 31 h 120"/>
                <a:gd name="T26" fmla="*/ 30 w 148"/>
                <a:gd name="T27" fmla="*/ 31 h 120"/>
                <a:gd name="T28" fmla="*/ 30 w 148"/>
                <a:gd name="T29"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20">
                  <a:moveTo>
                    <a:pt x="74" y="120"/>
                  </a:moveTo>
                  <a:cubicBezTo>
                    <a:pt x="55" y="120"/>
                    <a:pt x="35" y="120"/>
                    <a:pt x="16" y="120"/>
                  </a:cubicBezTo>
                  <a:cubicBezTo>
                    <a:pt x="6" y="120"/>
                    <a:pt x="0" y="114"/>
                    <a:pt x="0" y="104"/>
                  </a:cubicBezTo>
                  <a:cubicBezTo>
                    <a:pt x="0" y="75"/>
                    <a:pt x="0" y="46"/>
                    <a:pt x="0" y="17"/>
                  </a:cubicBezTo>
                  <a:cubicBezTo>
                    <a:pt x="0" y="7"/>
                    <a:pt x="6" y="0"/>
                    <a:pt x="16" y="0"/>
                  </a:cubicBezTo>
                  <a:cubicBezTo>
                    <a:pt x="55" y="0"/>
                    <a:pt x="93" y="0"/>
                    <a:pt x="132" y="0"/>
                  </a:cubicBezTo>
                  <a:cubicBezTo>
                    <a:pt x="142" y="0"/>
                    <a:pt x="148" y="7"/>
                    <a:pt x="148" y="17"/>
                  </a:cubicBezTo>
                  <a:cubicBezTo>
                    <a:pt x="148" y="46"/>
                    <a:pt x="148" y="75"/>
                    <a:pt x="148" y="104"/>
                  </a:cubicBezTo>
                  <a:cubicBezTo>
                    <a:pt x="148" y="114"/>
                    <a:pt x="142" y="120"/>
                    <a:pt x="132" y="120"/>
                  </a:cubicBezTo>
                  <a:cubicBezTo>
                    <a:pt x="113" y="120"/>
                    <a:pt x="93" y="120"/>
                    <a:pt x="74" y="120"/>
                  </a:cubicBezTo>
                  <a:close/>
                  <a:moveTo>
                    <a:pt x="30" y="90"/>
                  </a:moveTo>
                  <a:cubicBezTo>
                    <a:pt x="59" y="90"/>
                    <a:pt x="89" y="90"/>
                    <a:pt x="118" y="90"/>
                  </a:cubicBezTo>
                  <a:cubicBezTo>
                    <a:pt x="118" y="70"/>
                    <a:pt x="118" y="51"/>
                    <a:pt x="118" y="31"/>
                  </a:cubicBezTo>
                  <a:cubicBezTo>
                    <a:pt x="88" y="31"/>
                    <a:pt x="59" y="31"/>
                    <a:pt x="30" y="31"/>
                  </a:cubicBezTo>
                  <a:cubicBezTo>
                    <a:pt x="30" y="51"/>
                    <a:pt x="30" y="70"/>
                    <a:pt x="3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noEditPoints="1"/>
            </p:cNvSpPr>
            <p:nvPr/>
          </p:nvSpPr>
          <p:spPr bwMode="auto">
            <a:xfrm>
              <a:off x="1537031" y="4664075"/>
              <a:ext cx="203200" cy="166688"/>
            </a:xfrm>
            <a:custGeom>
              <a:avLst/>
              <a:gdLst>
                <a:gd name="T0" fmla="*/ 74 w 148"/>
                <a:gd name="T1" fmla="*/ 1 h 121"/>
                <a:gd name="T2" fmla="*/ 132 w 148"/>
                <a:gd name="T3" fmla="*/ 0 h 121"/>
                <a:gd name="T4" fmla="*/ 148 w 148"/>
                <a:gd name="T5" fmla="*/ 17 h 121"/>
                <a:gd name="T6" fmla="*/ 148 w 148"/>
                <a:gd name="T7" fmla="*/ 104 h 121"/>
                <a:gd name="T8" fmla="*/ 132 w 148"/>
                <a:gd name="T9" fmla="*/ 120 h 121"/>
                <a:gd name="T10" fmla="*/ 16 w 148"/>
                <a:gd name="T11" fmla="*/ 120 h 121"/>
                <a:gd name="T12" fmla="*/ 0 w 148"/>
                <a:gd name="T13" fmla="*/ 104 h 121"/>
                <a:gd name="T14" fmla="*/ 0 w 148"/>
                <a:gd name="T15" fmla="*/ 17 h 121"/>
                <a:gd name="T16" fmla="*/ 16 w 148"/>
                <a:gd name="T17" fmla="*/ 1 h 121"/>
                <a:gd name="T18" fmla="*/ 74 w 148"/>
                <a:gd name="T19" fmla="*/ 1 h 121"/>
                <a:gd name="T20" fmla="*/ 30 w 148"/>
                <a:gd name="T21" fmla="*/ 31 h 121"/>
                <a:gd name="T22" fmla="*/ 30 w 148"/>
                <a:gd name="T23" fmla="*/ 90 h 121"/>
                <a:gd name="T24" fmla="*/ 118 w 148"/>
                <a:gd name="T25" fmla="*/ 90 h 121"/>
                <a:gd name="T26" fmla="*/ 118 w 148"/>
                <a:gd name="T27" fmla="*/ 31 h 121"/>
                <a:gd name="T28" fmla="*/ 30 w 148"/>
                <a:gd name="T29" fmla="*/ 3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21">
                  <a:moveTo>
                    <a:pt x="74" y="1"/>
                  </a:moveTo>
                  <a:cubicBezTo>
                    <a:pt x="93" y="1"/>
                    <a:pt x="112" y="1"/>
                    <a:pt x="132" y="0"/>
                  </a:cubicBezTo>
                  <a:cubicBezTo>
                    <a:pt x="142" y="0"/>
                    <a:pt x="148" y="9"/>
                    <a:pt x="148" y="17"/>
                  </a:cubicBezTo>
                  <a:cubicBezTo>
                    <a:pt x="148" y="46"/>
                    <a:pt x="148" y="75"/>
                    <a:pt x="148" y="104"/>
                  </a:cubicBezTo>
                  <a:cubicBezTo>
                    <a:pt x="148" y="113"/>
                    <a:pt x="141" y="121"/>
                    <a:pt x="132" y="120"/>
                  </a:cubicBezTo>
                  <a:cubicBezTo>
                    <a:pt x="93" y="120"/>
                    <a:pt x="54" y="120"/>
                    <a:pt x="16" y="120"/>
                  </a:cubicBezTo>
                  <a:cubicBezTo>
                    <a:pt x="6" y="120"/>
                    <a:pt x="0" y="114"/>
                    <a:pt x="0" y="104"/>
                  </a:cubicBezTo>
                  <a:cubicBezTo>
                    <a:pt x="0" y="75"/>
                    <a:pt x="0" y="46"/>
                    <a:pt x="0" y="17"/>
                  </a:cubicBezTo>
                  <a:cubicBezTo>
                    <a:pt x="0" y="7"/>
                    <a:pt x="6" y="1"/>
                    <a:pt x="16" y="1"/>
                  </a:cubicBezTo>
                  <a:cubicBezTo>
                    <a:pt x="35" y="0"/>
                    <a:pt x="55" y="1"/>
                    <a:pt x="74" y="1"/>
                  </a:cubicBezTo>
                  <a:close/>
                  <a:moveTo>
                    <a:pt x="30" y="31"/>
                  </a:moveTo>
                  <a:cubicBezTo>
                    <a:pt x="30" y="51"/>
                    <a:pt x="30" y="70"/>
                    <a:pt x="30" y="90"/>
                  </a:cubicBezTo>
                  <a:cubicBezTo>
                    <a:pt x="59" y="90"/>
                    <a:pt x="89" y="90"/>
                    <a:pt x="118" y="90"/>
                  </a:cubicBezTo>
                  <a:cubicBezTo>
                    <a:pt x="118" y="70"/>
                    <a:pt x="118" y="50"/>
                    <a:pt x="118" y="31"/>
                  </a:cubicBezTo>
                  <a:cubicBezTo>
                    <a:pt x="89" y="31"/>
                    <a:pt x="59" y="31"/>
                    <a:pt x="3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5483393" y="2482203"/>
            <a:ext cx="923845" cy="1089760"/>
            <a:chOff x="2954661" y="3526255"/>
            <a:chExt cx="2097083" cy="2473702"/>
          </a:xfrm>
          <a:solidFill>
            <a:schemeClr val="accent3"/>
          </a:solidFill>
        </p:grpSpPr>
        <p:sp>
          <p:nvSpPr>
            <p:cNvPr id="90" name="Freeform 10"/>
            <p:cNvSpPr>
              <a:spLocks noEditPoints="1"/>
            </p:cNvSpPr>
            <p:nvPr/>
          </p:nvSpPr>
          <p:spPr bwMode="auto">
            <a:xfrm>
              <a:off x="3432657" y="4038600"/>
              <a:ext cx="850160" cy="801053"/>
            </a:xfrm>
            <a:custGeom>
              <a:avLst/>
              <a:gdLst>
                <a:gd name="T0" fmla="*/ 0 w 622"/>
                <a:gd name="T1" fmla="*/ 188 h 586"/>
                <a:gd name="T2" fmla="*/ 58 w 622"/>
                <a:gd name="T3" fmla="*/ 52 h 586"/>
                <a:gd name="T4" fmla="*/ 143 w 622"/>
                <a:gd name="T5" fmla="*/ 10 h 586"/>
                <a:gd name="T6" fmla="*/ 293 w 622"/>
                <a:gd name="T7" fmla="*/ 61 h 586"/>
                <a:gd name="T8" fmla="*/ 308 w 622"/>
                <a:gd name="T9" fmla="*/ 77 h 586"/>
                <a:gd name="T10" fmla="*/ 312 w 622"/>
                <a:gd name="T11" fmla="*/ 77 h 586"/>
                <a:gd name="T12" fmla="*/ 338 w 622"/>
                <a:gd name="T13" fmla="*/ 50 h 586"/>
                <a:gd name="T14" fmla="*/ 418 w 622"/>
                <a:gd name="T15" fmla="*/ 10 h 586"/>
                <a:gd name="T16" fmla="*/ 464 w 622"/>
                <a:gd name="T17" fmla="*/ 8 h 586"/>
                <a:gd name="T18" fmla="*/ 548 w 622"/>
                <a:gd name="T19" fmla="*/ 41 h 586"/>
                <a:gd name="T20" fmla="*/ 609 w 622"/>
                <a:gd name="T21" fmla="*/ 126 h 586"/>
                <a:gd name="T22" fmla="*/ 619 w 622"/>
                <a:gd name="T23" fmla="*/ 209 h 586"/>
                <a:gd name="T24" fmla="*/ 569 w 622"/>
                <a:gd name="T25" fmla="*/ 318 h 586"/>
                <a:gd name="T26" fmla="*/ 337 w 622"/>
                <a:gd name="T27" fmla="*/ 570 h 586"/>
                <a:gd name="T28" fmla="*/ 283 w 622"/>
                <a:gd name="T29" fmla="*/ 570 h 586"/>
                <a:gd name="T30" fmla="*/ 83 w 622"/>
                <a:gd name="T31" fmla="*/ 353 h 586"/>
                <a:gd name="T32" fmla="*/ 43 w 622"/>
                <a:gd name="T33" fmla="*/ 309 h 586"/>
                <a:gd name="T34" fmla="*/ 3 w 622"/>
                <a:gd name="T35" fmla="*/ 222 h 586"/>
                <a:gd name="T36" fmla="*/ 0 w 622"/>
                <a:gd name="T37" fmla="*/ 188 h 586"/>
                <a:gd name="T38" fmla="*/ 547 w 622"/>
                <a:gd name="T39" fmla="*/ 191 h 586"/>
                <a:gd name="T40" fmla="*/ 546 w 622"/>
                <a:gd name="T41" fmla="*/ 171 h 586"/>
                <a:gd name="T42" fmla="*/ 498 w 622"/>
                <a:gd name="T43" fmla="*/ 93 h 586"/>
                <a:gd name="T44" fmla="*/ 417 w 622"/>
                <a:gd name="T45" fmla="*/ 83 h 586"/>
                <a:gd name="T46" fmla="*/ 377 w 622"/>
                <a:gd name="T47" fmla="*/ 113 h 586"/>
                <a:gd name="T48" fmla="*/ 337 w 622"/>
                <a:gd name="T49" fmla="*/ 156 h 586"/>
                <a:gd name="T50" fmla="*/ 283 w 622"/>
                <a:gd name="T51" fmla="*/ 156 h 586"/>
                <a:gd name="T52" fmla="*/ 248 w 622"/>
                <a:gd name="T53" fmla="*/ 118 h 586"/>
                <a:gd name="T54" fmla="*/ 224 w 622"/>
                <a:gd name="T55" fmla="*/ 95 h 586"/>
                <a:gd name="T56" fmla="*/ 154 w 622"/>
                <a:gd name="T57" fmla="*/ 79 h 586"/>
                <a:gd name="T58" fmla="*/ 92 w 622"/>
                <a:gd name="T59" fmla="*/ 123 h 586"/>
                <a:gd name="T60" fmla="*/ 73 w 622"/>
                <a:gd name="T61" fmla="*/ 200 h 586"/>
                <a:gd name="T62" fmla="*/ 95 w 622"/>
                <a:gd name="T63" fmla="*/ 259 h 586"/>
                <a:gd name="T64" fmla="*/ 119 w 622"/>
                <a:gd name="T65" fmla="*/ 285 h 586"/>
                <a:gd name="T66" fmla="*/ 308 w 622"/>
                <a:gd name="T67" fmla="*/ 491 h 586"/>
                <a:gd name="T68" fmla="*/ 312 w 622"/>
                <a:gd name="T69" fmla="*/ 491 h 586"/>
                <a:gd name="T70" fmla="*/ 341 w 622"/>
                <a:gd name="T71" fmla="*/ 459 h 586"/>
                <a:gd name="T72" fmla="*/ 515 w 622"/>
                <a:gd name="T73" fmla="*/ 271 h 586"/>
                <a:gd name="T74" fmla="*/ 547 w 622"/>
                <a:gd name="T75" fmla="*/ 19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2" h="586">
                  <a:moveTo>
                    <a:pt x="0" y="188"/>
                  </a:moveTo>
                  <a:cubicBezTo>
                    <a:pt x="1" y="135"/>
                    <a:pt x="19" y="89"/>
                    <a:pt x="58" y="52"/>
                  </a:cubicBezTo>
                  <a:cubicBezTo>
                    <a:pt x="82" y="29"/>
                    <a:pt x="110" y="15"/>
                    <a:pt x="143" y="10"/>
                  </a:cubicBezTo>
                  <a:cubicBezTo>
                    <a:pt x="202" y="0"/>
                    <a:pt x="252" y="18"/>
                    <a:pt x="293" y="61"/>
                  </a:cubicBezTo>
                  <a:cubicBezTo>
                    <a:pt x="298" y="66"/>
                    <a:pt x="303" y="72"/>
                    <a:pt x="308" y="77"/>
                  </a:cubicBezTo>
                  <a:cubicBezTo>
                    <a:pt x="310" y="79"/>
                    <a:pt x="310" y="78"/>
                    <a:pt x="312" y="77"/>
                  </a:cubicBezTo>
                  <a:cubicBezTo>
                    <a:pt x="320" y="68"/>
                    <a:pt x="328" y="58"/>
                    <a:pt x="338" y="50"/>
                  </a:cubicBezTo>
                  <a:cubicBezTo>
                    <a:pt x="361" y="29"/>
                    <a:pt x="387" y="16"/>
                    <a:pt x="418" y="10"/>
                  </a:cubicBezTo>
                  <a:cubicBezTo>
                    <a:pt x="433" y="7"/>
                    <a:pt x="449" y="6"/>
                    <a:pt x="464" y="8"/>
                  </a:cubicBezTo>
                  <a:cubicBezTo>
                    <a:pt x="495" y="11"/>
                    <a:pt x="524" y="22"/>
                    <a:pt x="548" y="41"/>
                  </a:cubicBezTo>
                  <a:cubicBezTo>
                    <a:pt x="577" y="63"/>
                    <a:pt x="597" y="92"/>
                    <a:pt x="609" y="126"/>
                  </a:cubicBezTo>
                  <a:cubicBezTo>
                    <a:pt x="619" y="153"/>
                    <a:pt x="622" y="180"/>
                    <a:pt x="619" y="209"/>
                  </a:cubicBezTo>
                  <a:cubicBezTo>
                    <a:pt x="614" y="251"/>
                    <a:pt x="598" y="287"/>
                    <a:pt x="569" y="318"/>
                  </a:cubicBezTo>
                  <a:cubicBezTo>
                    <a:pt x="491" y="402"/>
                    <a:pt x="414" y="486"/>
                    <a:pt x="337" y="570"/>
                  </a:cubicBezTo>
                  <a:cubicBezTo>
                    <a:pt x="322" y="586"/>
                    <a:pt x="298" y="586"/>
                    <a:pt x="283" y="570"/>
                  </a:cubicBezTo>
                  <a:cubicBezTo>
                    <a:pt x="216" y="498"/>
                    <a:pt x="150" y="425"/>
                    <a:pt x="83" y="353"/>
                  </a:cubicBezTo>
                  <a:cubicBezTo>
                    <a:pt x="70" y="338"/>
                    <a:pt x="56" y="324"/>
                    <a:pt x="43" y="309"/>
                  </a:cubicBezTo>
                  <a:cubicBezTo>
                    <a:pt x="22" y="284"/>
                    <a:pt x="9" y="254"/>
                    <a:pt x="3" y="222"/>
                  </a:cubicBezTo>
                  <a:cubicBezTo>
                    <a:pt x="1" y="211"/>
                    <a:pt x="0" y="200"/>
                    <a:pt x="0" y="188"/>
                  </a:cubicBezTo>
                  <a:close/>
                  <a:moveTo>
                    <a:pt x="547" y="191"/>
                  </a:moveTo>
                  <a:cubicBezTo>
                    <a:pt x="547" y="183"/>
                    <a:pt x="547" y="177"/>
                    <a:pt x="546" y="171"/>
                  </a:cubicBezTo>
                  <a:cubicBezTo>
                    <a:pt x="541" y="138"/>
                    <a:pt x="525" y="112"/>
                    <a:pt x="498" y="93"/>
                  </a:cubicBezTo>
                  <a:cubicBezTo>
                    <a:pt x="473" y="76"/>
                    <a:pt x="446" y="73"/>
                    <a:pt x="417" y="83"/>
                  </a:cubicBezTo>
                  <a:cubicBezTo>
                    <a:pt x="401" y="90"/>
                    <a:pt x="388" y="100"/>
                    <a:pt x="377" y="113"/>
                  </a:cubicBezTo>
                  <a:cubicBezTo>
                    <a:pt x="364" y="127"/>
                    <a:pt x="351" y="141"/>
                    <a:pt x="337" y="156"/>
                  </a:cubicBezTo>
                  <a:cubicBezTo>
                    <a:pt x="322" y="172"/>
                    <a:pt x="298" y="172"/>
                    <a:pt x="283" y="156"/>
                  </a:cubicBezTo>
                  <a:cubicBezTo>
                    <a:pt x="271" y="143"/>
                    <a:pt x="260" y="131"/>
                    <a:pt x="248" y="118"/>
                  </a:cubicBezTo>
                  <a:cubicBezTo>
                    <a:pt x="241" y="110"/>
                    <a:pt x="233" y="102"/>
                    <a:pt x="224" y="95"/>
                  </a:cubicBezTo>
                  <a:cubicBezTo>
                    <a:pt x="203" y="80"/>
                    <a:pt x="180" y="74"/>
                    <a:pt x="154" y="79"/>
                  </a:cubicBezTo>
                  <a:cubicBezTo>
                    <a:pt x="127" y="85"/>
                    <a:pt x="107" y="101"/>
                    <a:pt x="92" y="123"/>
                  </a:cubicBezTo>
                  <a:cubicBezTo>
                    <a:pt x="76" y="146"/>
                    <a:pt x="71" y="172"/>
                    <a:pt x="73" y="200"/>
                  </a:cubicBezTo>
                  <a:cubicBezTo>
                    <a:pt x="75" y="222"/>
                    <a:pt x="82" y="241"/>
                    <a:pt x="95" y="259"/>
                  </a:cubicBezTo>
                  <a:cubicBezTo>
                    <a:pt x="102" y="268"/>
                    <a:pt x="111" y="277"/>
                    <a:pt x="119" y="285"/>
                  </a:cubicBezTo>
                  <a:cubicBezTo>
                    <a:pt x="182" y="354"/>
                    <a:pt x="245" y="422"/>
                    <a:pt x="308" y="491"/>
                  </a:cubicBezTo>
                  <a:cubicBezTo>
                    <a:pt x="310" y="493"/>
                    <a:pt x="310" y="492"/>
                    <a:pt x="312" y="491"/>
                  </a:cubicBezTo>
                  <a:cubicBezTo>
                    <a:pt x="321" y="480"/>
                    <a:pt x="331" y="470"/>
                    <a:pt x="341" y="459"/>
                  </a:cubicBezTo>
                  <a:cubicBezTo>
                    <a:pt x="399" y="396"/>
                    <a:pt x="457" y="333"/>
                    <a:pt x="515" y="271"/>
                  </a:cubicBezTo>
                  <a:cubicBezTo>
                    <a:pt x="536" y="247"/>
                    <a:pt x="547" y="220"/>
                    <a:pt x="54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5"/>
            <p:cNvSpPr>
              <a:spLocks noEditPoints="1"/>
            </p:cNvSpPr>
            <p:nvPr/>
          </p:nvSpPr>
          <p:spPr bwMode="auto">
            <a:xfrm>
              <a:off x="2954661" y="3526255"/>
              <a:ext cx="2097083" cy="2473702"/>
            </a:xfrm>
            <a:custGeom>
              <a:avLst/>
              <a:gdLst>
                <a:gd name="T0" fmla="*/ 75 w 549"/>
                <a:gd name="T1" fmla="*/ 649 h 649"/>
                <a:gd name="T2" fmla="*/ 89 w 549"/>
                <a:gd name="T3" fmla="*/ 540 h 649"/>
                <a:gd name="T4" fmla="*/ 101 w 549"/>
                <a:gd name="T5" fmla="*/ 442 h 649"/>
                <a:gd name="T6" fmla="*/ 49 w 549"/>
                <a:gd name="T7" fmla="*/ 378 h 649"/>
                <a:gd name="T8" fmla="*/ 1 w 549"/>
                <a:gd name="T9" fmla="*/ 213 h 649"/>
                <a:gd name="T10" fmla="*/ 188 w 549"/>
                <a:gd name="T11" fmla="*/ 4 h 649"/>
                <a:gd name="T12" fmla="*/ 298 w 549"/>
                <a:gd name="T13" fmla="*/ 5 h 649"/>
                <a:gd name="T14" fmla="*/ 485 w 549"/>
                <a:gd name="T15" fmla="*/ 147 h 649"/>
                <a:gd name="T16" fmla="*/ 491 w 549"/>
                <a:gd name="T17" fmla="*/ 254 h 649"/>
                <a:gd name="T18" fmla="*/ 528 w 549"/>
                <a:gd name="T19" fmla="*/ 310 h 649"/>
                <a:gd name="T20" fmla="*/ 543 w 549"/>
                <a:gd name="T21" fmla="*/ 372 h 649"/>
                <a:gd name="T22" fmla="*/ 518 w 549"/>
                <a:gd name="T23" fmla="*/ 381 h 649"/>
                <a:gd name="T24" fmla="*/ 513 w 549"/>
                <a:gd name="T25" fmla="*/ 424 h 649"/>
                <a:gd name="T26" fmla="*/ 498 w 549"/>
                <a:gd name="T27" fmla="*/ 445 h 649"/>
                <a:gd name="T28" fmla="*/ 484 w 549"/>
                <a:gd name="T29" fmla="*/ 522 h 649"/>
                <a:gd name="T30" fmla="*/ 422 w 549"/>
                <a:gd name="T31" fmla="*/ 534 h 649"/>
                <a:gd name="T32" fmla="*/ 361 w 549"/>
                <a:gd name="T33" fmla="*/ 531 h 649"/>
                <a:gd name="T34" fmla="*/ 361 w 549"/>
                <a:gd name="T35" fmla="*/ 631 h 649"/>
                <a:gd name="T36" fmla="*/ 210 w 549"/>
                <a:gd name="T37" fmla="*/ 649 h 649"/>
                <a:gd name="T38" fmla="*/ 95 w 549"/>
                <a:gd name="T39" fmla="*/ 620 h 649"/>
                <a:gd name="T40" fmla="*/ 331 w 549"/>
                <a:gd name="T41" fmla="*/ 617 h 649"/>
                <a:gd name="T42" fmla="*/ 336 w 549"/>
                <a:gd name="T43" fmla="*/ 508 h 649"/>
                <a:gd name="T44" fmla="*/ 371 w 549"/>
                <a:gd name="T45" fmla="*/ 499 h 649"/>
                <a:gd name="T46" fmla="*/ 456 w 549"/>
                <a:gd name="T47" fmla="*/ 505 h 649"/>
                <a:gd name="T48" fmla="*/ 469 w 549"/>
                <a:gd name="T49" fmla="*/ 433 h 649"/>
                <a:gd name="T50" fmla="*/ 482 w 549"/>
                <a:gd name="T51" fmla="*/ 417 h 649"/>
                <a:gd name="T52" fmla="*/ 484 w 549"/>
                <a:gd name="T53" fmla="*/ 397 h 649"/>
                <a:gd name="T54" fmla="*/ 498 w 549"/>
                <a:gd name="T55" fmla="*/ 353 h 649"/>
                <a:gd name="T56" fmla="*/ 514 w 549"/>
                <a:gd name="T57" fmla="*/ 350 h 649"/>
                <a:gd name="T58" fmla="*/ 466 w 549"/>
                <a:gd name="T59" fmla="*/ 270 h 649"/>
                <a:gd name="T60" fmla="*/ 465 w 549"/>
                <a:gd name="T61" fmla="*/ 232 h 649"/>
                <a:gd name="T62" fmla="*/ 396 w 549"/>
                <a:gd name="T63" fmla="*/ 69 h 649"/>
                <a:gd name="T64" fmla="*/ 247 w 549"/>
                <a:gd name="T65" fmla="*/ 30 h 649"/>
                <a:gd name="T66" fmla="*/ 31 w 549"/>
                <a:gd name="T67" fmla="*/ 202 h 649"/>
                <a:gd name="T68" fmla="*/ 79 w 549"/>
                <a:gd name="T69" fmla="*/ 371 h 649"/>
                <a:gd name="T70" fmla="*/ 130 w 549"/>
                <a:gd name="T71" fmla="*/ 435 h 649"/>
                <a:gd name="T72" fmla="*/ 105 w 549"/>
                <a:gd name="T73" fmla="*/ 58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 h="649">
                  <a:moveTo>
                    <a:pt x="210" y="649"/>
                  </a:moveTo>
                  <a:cubicBezTo>
                    <a:pt x="165" y="649"/>
                    <a:pt x="120" y="648"/>
                    <a:pt x="75" y="649"/>
                  </a:cubicBezTo>
                  <a:cubicBezTo>
                    <a:pt x="65" y="649"/>
                    <a:pt x="56" y="637"/>
                    <a:pt x="60" y="627"/>
                  </a:cubicBezTo>
                  <a:cubicBezTo>
                    <a:pt x="73" y="599"/>
                    <a:pt x="82" y="570"/>
                    <a:pt x="89" y="540"/>
                  </a:cubicBezTo>
                  <a:cubicBezTo>
                    <a:pt x="93" y="522"/>
                    <a:pt x="96" y="503"/>
                    <a:pt x="98" y="485"/>
                  </a:cubicBezTo>
                  <a:cubicBezTo>
                    <a:pt x="99" y="471"/>
                    <a:pt x="100" y="456"/>
                    <a:pt x="101" y="442"/>
                  </a:cubicBezTo>
                  <a:cubicBezTo>
                    <a:pt x="101" y="440"/>
                    <a:pt x="100" y="438"/>
                    <a:pt x="99" y="437"/>
                  </a:cubicBezTo>
                  <a:cubicBezTo>
                    <a:pt x="81" y="418"/>
                    <a:pt x="64" y="399"/>
                    <a:pt x="49" y="378"/>
                  </a:cubicBezTo>
                  <a:cubicBezTo>
                    <a:pt x="27" y="349"/>
                    <a:pt x="13" y="316"/>
                    <a:pt x="6" y="280"/>
                  </a:cubicBezTo>
                  <a:cubicBezTo>
                    <a:pt x="2" y="258"/>
                    <a:pt x="0" y="236"/>
                    <a:pt x="1" y="213"/>
                  </a:cubicBezTo>
                  <a:cubicBezTo>
                    <a:pt x="5" y="150"/>
                    <a:pt x="31" y="98"/>
                    <a:pt x="78" y="56"/>
                  </a:cubicBezTo>
                  <a:cubicBezTo>
                    <a:pt x="110" y="29"/>
                    <a:pt x="147" y="12"/>
                    <a:pt x="188" y="4"/>
                  </a:cubicBezTo>
                  <a:cubicBezTo>
                    <a:pt x="209" y="0"/>
                    <a:pt x="231" y="0"/>
                    <a:pt x="253" y="1"/>
                  </a:cubicBezTo>
                  <a:cubicBezTo>
                    <a:pt x="268" y="2"/>
                    <a:pt x="283" y="3"/>
                    <a:pt x="298" y="5"/>
                  </a:cubicBezTo>
                  <a:cubicBezTo>
                    <a:pt x="339" y="11"/>
                    <a:pt x="378" y="22"/>
                    <a:pt x="412" y="45"/>
                  </a:cubicBezTo>
                  <a:cubicBezTo>
                    <a:pt x="449" y="70"/>
                    <a:pt x="473" y="104"/>
                    <a:pt x="485" y="147"/>
                  </a:cubicBezTo>
                  <a:cubicBezTo>
                    <a:pt x="492" y="175"/>
                    <a:pt x="494" y="204"/>
                    <a:pt x="493" y="233"/>
                  </a:cubicBezTo>
                  <a:cubicBezTo>
                    <a:pt x="492" y="240"/>
                    <a:pt x="492" y="247"/>
                    <a:pt x="491" y="254"/>
                  </a:cubicBezTo>
                  <a:cubicBezTo>
                    <a:pt x="491" y="256"/>
                    <a:pt x="492" y="256"/>
                    <a:pt x="493" y="258"/>
                  </a:cubicBezTo>
                  <a:cubicBezTo>
                    <a:pt x="505" y="275"/>
                    <a:pt x="517" y="292"/>
                    <a:pt x="528" y="310"/>
                  </a:cubicBezTo>
                  <a:cubicBezTo>
                    <a:pt x="536" y="325"/>
                    <a:pt x="544" y="340"/>
                    <a:pt x="548" y="357"/>
                  </a:cubicBezTo>
                  <a:cubicBezTo>
                    <a:pt x="549" y="363"/>
                    <a:pt x="548" y="368"/>
                    <a:pt x="543" y="372"/>
                  </a:cubicBezTo>
                  <a:cubicBezTo>
                    <a:pt x="537" y="377"/>
                    <a:pt x="529" y="379"/>
                    <a:pt x="521" y="380"/>
                  </a:cubicBezTo>
                  <a:cubicBezTo>
                    <a:pt x="520" y="381"/>
                    <a:pt x="519" y="381"/>
                    <a:pt x="518" y="381"/>
                  </a:cubicBezTo>
                  <a:cubicBezTo>
                    <a:pt x="513" y="382"/>
                    <a:pt x="513" y="382"/>
                    <a:pt x="513" y="387"/>
                  </a:cubicBezTo>
                  <a:cubicBezTo>
                    <a:pt x="513" y="400"/>
                    <a:pt x="513" y="412"/>
                    <a:pt x="513" y="424"/>
                  </a:cubicBezTo>
                  <a:cubicBezTo>
                    <a:pt x="512" y="433"/>
                    <a:pt x="508" y="438"/>
                    <a:pt x="501" y="441"/>
                  </a:cubicBezTo>
                  <a:cubicBezTo>
                    <a:pt x="499" y="441"/>
                    <a:pt x="498" y="443"/>
                    <a:pt x="498" y="445"/>
                  </a:cubicBezTo>
                  <a:cubicBezTo>
                    <a:pt x="498" y="463"/>
                    <a:pt x="494" y="480"/>
                    <a:pt x="490" y="498"/>
                  </a:cubicBezTo>
                  <a:cubicBezTo>
                    <a:pt x="488" y="506"/>
                    <a:pt x="486" y="514"/>
                    <a:pt x="484" y="522"/>
                  </a:cubicBezTo>
                  <a:cubicBezTo>
                    <a:pt x="482" y="528"/>
                    <a:pt x="477" y="532"/>
                    <a:pt x="471" y="533"/>
                  </a:cubicBezTo>
                  <a:cubicBezTo>
                    <a:pt x="454" y="536"/>
                    <a:pt x="438" y="536"/>
                    <a:pt x="422" y="534"/>
                  </a:cubicBezTo>
                  <a:cubicBezTo>
                    <a:pt x="402" y="532"/>
                    <a:pt x="383" y="530"/>
                    <a:pt x="363" y="528"/>
                  </a:cubicBezTo>
                  <a:cubicBezTo>
                    <a:pt x="361" y="528"/>
                    <a:pt x="361" y="529"/>
                    <a:pt x="361" y="531"/>
                  </a:cubicBezTo>
                  <a:cubicBezTo>
                    <a:pt x="358" y="546"/>
                    <a:pt x="356" y="562"/>
                    <a:pt x="356" y="577"/>
                  </a:cubicBezTo>
                  <a:cubicBezTo>
                    <a:pt x="356" y="595"/>
                    <a:pt x="359" y="613"/>
                    <a:pt x="361" y="631"/>
                  </a:cubicBezTo>
                  <a:cubicBezTo>
                    <a:pt x="363" y="640"/>
                    <a:pt x="356" y="649"/>
                    <a:pt x="347" y="649"/>
                  </a:cubicBezTo>
                  <a:cubicBezTo>
                    <a:pt x="301" y="649"/>
                    <a:pt x="256" y="649"/>
                    <a:pt x="210" y="649"/>
                  </a:cubicBezTo>
                  <a:close/>
                  <a:moveTo>
                    <a:pt x="94" y="620"/>
                  </a:moveTo>
                  <a:cubicBezTo>
                    <a:pt x="95" y="620"/>
                    <a:pt x="95" y="620"/>
                    <a:pt x="95" y="620"/>
                  </a:cubicBezTo>
                  <a:cubicBezTo>
                    <a:pt x="173" y="620"/>
                    <a:pt x="251" y="620"/>
                    <a:pt x="329" y="620"/>
                  </a:cubicBezTo>
                  <a:cubicBezTo>
                    <a:pt x="332" y="620"/>
                    <a:pt x="331" y="619"/>
                    <a:pt x="331" y="617"/>
                  </a:cubicBezTo>
                  <a:cubicBezTo>
                    <a:pt x="328" y="597"/>
                    <a:pt x="327" y="576"/>
                    <a:pt x="328" y="556"/>
                  </a:cubicBezTo>
                  <a:cubicBezTo>
                    <a:pt x="329" y="540"/>
                    <a:pt x="332" y="524"/>
                    <a:pt x="336" y="508"/>
                  </a:cubicBezTo>
                  <a:cubicBezTo>
                    <a:pt x="338" y="503"/>
                    <a:pt x="343" y="498"/>
                    <a:pt x="349" y="498"/>
                  </a:cubicBezTo>
                  <a:cubicBezTo>
                    <a:pt x="356" y="498"/>
                    <a:pt x="364" y="498"/>
                    <a:pt x="371" y="499"/>
                  </a:cubicBezTo>
                  <a:cubicBezTo>
                    <a:pt x="390" y="501"/>
                    <a:pt x="408" y="504"/>
                    <a:pt x="427" y="505"/>
                  </a:cubicBezTo>
                  <a:cubicBezTo>
                    <a:pt x="436" y="506"/>
                    <a:pt x="446" y="506"/>
                    <a:pt x="456" y="505"/>
                  </a:cubicBezTo>
                  <a:cubicBezTo>
                    <a:pt x="457" y="505"/>
                    <a:pt x="458" y="505"/>
                    <a:pt x="459" y="503"/>
                  </a:cubicBezTo>
                  <a:cubicBezTo>
                    <a:pt x="465" y="480"/>
                    <a:pt x="470" y="457"/>
                    <a:pt x="469" y="433"/>
                  </a:cubicBezTo>
                  <a:cubicBezTo>
                    <a:pt x="469" y="427"/>
                    <a:pt x="472" y="422"/>
                    <a:pt x="478" y="419"/>
                  </a:cubicBezTo>
                  <a:cubicBezTo>
                    <a:pt x="479" y="418"/>
                    <a:pt x="481" y="418"/>
                    <a:pt x="482" y="417"/>
                  </a:cubicBezTo>
                  <a:cubicBezTo>
                    <a:pt x="483" y="417"/>
                    <a:pt x="484" y="416"/>
                    <a:pt x="484" y="415"/>
                  </a:cubicBezTo>
                  <a:cubicBezTo>
                    <a:pt x="484" y="409"/>
                    <a:pt x="484" y="403"/>
                    <a:pt x="484" y="397"/>
                  </a:cubicBezTo>
                  <a:cubicBezTo>
                    <a:pt x="484" y="387"/>
                    <a:pt x="484" y="378"/>
                    <a:pt x="484" y="368"/>
                  </a:cubicBezTo>
                  <a:cubicBezTo>
                    <a:pt x="484" y="360"/>
                    <a:pt x="490" y="354"/>
                    <a:pt x="498" y="353"/>
                  </a:cubicBezTo>
                  <a:cubicBezTo>
                    <a:pt x="503" y="353"/>
                    <a:pt x="507" y="353"/>
                    <a:pt x="512" y="353"/>
                  </a:cubicBezTo>
                  <a:cubicBezTo>
                    <a:pt x="514" y="353"/>
                    <a:pt x="514" y="352"/>
                    <a:pt x="514" y="350"/>
                  </a:cubicBezTo>
                  <a:cubicBezTo>
                    <a:pt x="511" y="345"/>
                    <a:pt x="509" y="340"/>
                    <a:pt x="506" y="334"/>
                  </a:cubicBezTo>
                  <a:cubicBezTo>
                    <a:pt x="495" y="312"/>
                    <a:pt x="481" y="290"/>
                    <a:pt x="466" y="270"/>
                  </a:cubicBezTo>
                  <a:cubicBezTo>
                    <a:pt x="463" y="266"/>
                    <a:pt x="462" y="262"/>
                    <a:pt x="462" y="258"/>
                  </a:cubicBezTo>
                  <a:cubicBezTo>
                    <a:pt x="463" y="249"/>
                    <a:pt x="464" y="241"/>
                    <a:pt x="465" y="232"/>
                  </a:cubicBezTo>
                  <a:cubicBezTo>
                    <a:pt x="466" y="208"/>
                    <a:pt x="465" y="185"/>
                    <a:pt x="460" y="162"/>
                  </a:cubicBezTo>
                  <a:cubicBezTo>
                    <a:pt x="450" y="123"/>
                    <a:pt x="430" y="92"/>
                    <a:pt x="396" y="69"/>
                  </a:cubicBezTo>
                  <a:cubicBezTo>
                    <a:pt x="365" y="49"/>
                    <a:pt x="330" y="39"/>
                    <a:pt x="294" y="34"/>
                  </a:cubicBezTo>
                  <a:cubicBezTo>
                    <a:pt x="278" y="31"/>
                    <a:pt x="263" y="30"/>
                    <a:pt x="247" y="30"/>
                  </a:cubicBezTo>
                  <a:cubicBezTo>
                    <a:pt x="220" y="29"/>
                    <a:pt x="194" y="31"/>
                    <a:pt x="169" y="38"/>
                  </a:cubicBezTo>
                  <a:cubicBezTo>
                    <a:pt x="95" y="60"/>
                    <a:pt x="40" y="126"/>
                    <a:pt x="31" y="202"/>
                  </a:cubicBezTo>
                  <a:cubicBezTo>
                    <a:pt x="29" y="226"/>
                    <a:pt x="30" y="251"/>
                    <a:pt x="34" y="275"/>
                  </a:cubicBezTo>
                  <a:cubicBezTo>
                    <a:pt x="41" y="311"/>
                    <a:pt x="56" y="343"/>
                    <a:pt x="79" y="371"/>
                  </a:cubicBezTo>
                  <a:cubicBezTo>
                    <a:pt x="93" y="389"/>
                    <a:pt x="109" y="406"/>
                    <a:pt x="125" y="422"/>
                  </a:cubicBezTo>
                  <a:cubicBezTo>
                    <a:pt x="128" y="426"/>
                    <a:pt x="130" y="430"/>
                    <a:pt x="130" y="435"/>
                  </a:cubicBezTo>
                  <a:cubicBezTo>
                    <a:pt x="129" y="457"/>
                    <a:pt x="128" y="480"/>
                    <a:pt x="125" y="503"/>
                  </a:cubicBezTo>
                  <a:cubicBezTo>
                    <a:pt x="121" y="532"/>
                    <a:pt x="114" y="560"/>
                    <a:pt x="105" y="588"/>
                  </a:cubicBezTo>
                  <a:cubicBezTo>
                    <a:pt x="102" y="599"/>
                    <a:pt x="98" y="609"/>
                    <a:pt x="94" y="6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Freeform 7"/>
          <p:cNvSpPr>
            <a:spLocks noEditPoints="1"/>
          </p:cNvSpPr>
          <p:nvPr/>
        </p:nvSpPr>
        <p:spPr bwMode="auto">
          <a:xfrm>
            <a:off x="909500" y="1805439"/>
            <a:ext cx="1305020" cy="807034"/>
          </a:xfrm>
          <a:custGeom>
            <a:avLst/>
            <a:gdLst>
              <a:gd name="T0" fmla="*/ 8 w 720"/>
              <a:gd name="T1" fmla="*/ 206 h 448"/>
              <a:gd name="T2" fmla="*/ 209 w 720"/>
              <a:gd name="T3" fmla="*/ 58 h 448"/>
              <a:gd name="T4" fmla="*/ 227 w 720"/>
              <a:gd name="T5" fmla="*/ 94 h 448"/>
              <a:gd name="T6" fmla="*/ 315 w 720"/>
              <a:gd name="T7" fmla="*/ 83 h 448"/>
              <a:gd name="T8" fmla="*/ 492 w 720"/>
              <a:gd name="T9" fmla="*/ 87 h 448"/>
              <a:gd name="T10" fmla="*/ 507 w 720"/>
              <a:gd name="T11" fmla="*/ 71 h 448"/>
              <a:gd name="T12" fmla="*/ 605 w 720"/>
              <a:gd name="T13" fmla="*/ 8 h 448"/>
              <a:gd name="T14" fmla="*/ 636 w 720"/>
              <a:gd name="T15" fmla="*/ 249 h 448"/>
              <a:gd name="T16" fmla="*/ 573 w 720"/>
              <a:gd name="T17" fmla="*/ 285 h 448"/>
              <a:gd name="T18" fmla="*/ 530 w 720"/>
              <a:gd name="T19" fmla="*/ 341 h 448"/>
              <a:gd name="T20" fmla="*/ 487 w 720"/>
              <a:gd name="T21" fmla="*/ 380 h 448"/>
              <a:gd name="T22" fmla="*/ 323 w 720"/>
              <a:gd name="T23" fmla="*/ 429 h 448"/>
              <a:gd name="T24" fmla="*/ 213 w 720"/>
              <a:gd name="T25" fmla="*/ 405 h 448"/>
              <a:gd name="T26" fmla="*/ 125 w 720"/>
              <a:gd name="T27" fmla="*/ 338 h 448"/>
              <a:gd name="T28" fmla="*/ 107 w 720"/>
              <a:gd name="T29" fmla="*/ 244 h 448"/>
              <a:gd name="T30" fmla="*/ 366 w 720"/>
              <a:gd name="T31" fmla="*/ 382 h 448"/>
              <a:gd name="T32" fmla="*/ 462 w 720"/>
              <a:gd name="T33" fmla="*/ 384 h 448"/>
              <a:gd name="T34" fmla="*/ 384 w 720"/>
              <a:gd name="T35" fmla="*/ 314 h 448"/>
              <a:gd name="T36" fmla="*/ 502 w 720"/>
              <a:gd name="T37" fmla="*/ 348 h 448"/>
              <a:gd name="T38" fmla="*/ 425 w 720"/>
              <a:gd name="T39" fmla="*/ 256 h 448"/>
              <a:gd name="T40" fmla="*/ 550 w 720"/>
              <a:gd name="T41" fmla="*/ 302 h 448"/>
              <a:gd name="T42" fmla="*/ 267 w 720"/>
              <a:gd name="T43" fmla="*/ 209 h 448"/>
              <a:gd name="T44" fmla="*/ 249 w 720"/>
              <a:gd name="T45" fmla="*/ 132 h 448"/>
              <a:gd name="T46" fmla="*/ 197 w 720"/>
              <a:gd name="T47" fmla="*/ 105 h 448"/>
              <a:gd name="T48" fmla="*/ 155 w 720"/>
              <a:gd name="T49" fmla="*/ 269 h 448"/>
              <a:gd name="T50" fmla="*/ 218 w 720"/>
              <a:gd name="T51" fmla="*/ 274 h 448"/>
              <a:gd name="T52" fmla="*/ 319 w 720"/>
              <a:gd name="T53" fmla="*/ 348 h 448"/>
              <a:gd name="T54" fmla="*/ 360 w 720"/>
              <a:gd name="T55" fmla="*/ 411 h 448"/>
              <a:gd name="T56" fmla="*/ 363 w 720"/>
              <a:gd name="T57" fmla="*/ 98 h 448"/>
              <a:gd name="T58" fmla="*/ 245 w 720"/>
              <a:gd name="T59" fmla="*/ 176 h 448"/>
              <a:gd name="T60" fmla="*/ 374 w 720"/>
              <a:gd name="T61" fmla="*/ 147 h 448"/>
              <a:gd name="T62" fmla="*/ 602 w 720"/>
              <a:gd name="T63" fmla="*/ 226 h 448"/>
              <a:gd name="T64" fmla="*/ 505 w 720"/>
              <a:gd name="T65" fmla="*/ 108 h 448"/>
              <a:gd name="T66" fmla="*/ 632 w 720"/>
              <a:gd name="T67" fmla="*/ 224 h 448"/>
              <a:gd name="T68" fmla="*/ 592 w 720"/>
              <a:gd name="T69" fmla="*/ 32 h 448"/>
              <a:gd name="T70" fmla="*/ 600 w 720"/>
              <a:gd name="T71" fmla="*/ 175 h 448"/>
              <a:gd name="T72" fmla="*/ 86 w 720"/>
              <a:gd name="T73" fmla="*/ 228 h 448"/>
              <a:gd name="T74" fmla="*/ 132 w 720"/>
              <a:gd name="T75" fmla="*/ 37 h 448"/>
              <a:gd name="T76" fmla="*/ 198 w 720"/>
              <a:gd name="T77" fmla="*/ 382 h 448"/>
              <a:gd name="T78" fmla="*/ 260 w 720"/>
              <a:gd name="T79" fmla="*/ 300 h 448"/>
              <a:gd name="T80" fmla="*/ 187 w 720"/>
              <a:gd name="T81" fmla="*/ 360 h 448"/>
              <a:gd name="T82" fmla="*/ 259 w 720"/>
              <a:gd name="T83" fmla="*/ 398 h 448"/>
              <a:gd name="T84" fmla="*/ 285 w 720"/>
              <a:gd name="T85" fmla="*/ 325 h 448"/>
              <a:gd name="T86" fmla="*/ 246 w 720"/>
              <a:gd name="T87" fmla="*/ 404 h 448"/>
              <a:gd name="T88" fmla="*/ 149 w 720"/>
              <a:gd name="T89" fmla="*/ 323 h 448"/>
              <a:gd name="T90" fmla="*/ 198 w 720"/>
              <a:gd name="T91" fmla="*/ 299 h 448"/>
              <a:gd name="T92" fmla="*/ 317 w 720"/>
              <a:gd name="T93" fmla="*/ 374 h 448"/>
              <a:gd name="T94" fmla="*/ 292 w 720"/>
              <a:gd name="T95" fmla="*/ 41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0" h="448">
                <a:moveTo>
                  <a:pt x="107" y="243"/>
                </a:moveTo>
                <a:cubicBezTo>
                  <a:pt x="105" y="246"/>
                  <a:pt x="103" y="248"/>
                  <a:pt x="102" y="251"/>
                </a:cubicBezTo>
                <a:cubicBezTo>
                  <a:pt x="98" y="257"/>
                  <a:pt x="91" y="259"/>
                  <a:pt x="85" y="255"/>
                </a:cubicBezTo>
                <a:cubicBezTo>
                  <a:pt x="59" y="239"/>
                  <a:pt x="34" y="222"/>
                  <a:pt x="8" y="206"/>
                </a:cubicBezTo>
                <a:cubicBezTo>
                  <a:pt x="2" y="202"/>
                  <a:pt x="0" y="196"/>
                  <a:pt x="4" y="189"/>
                </a:cubicBezTo>
                <a:cubicBezTo>
                  <a:pt x="41" y="131"/>
                  <a:pt x="78" y="72"/>
                  <a:pt x="115" y="14"/>
                </a:cubicBezTo>
                <a:cubicBezTo>
                  <a:pt x="119" y="7"/>
                  <a:pt x="126" y="6"/>
                  <a:pt x="132" y="10"/>
                </a:cubicBezTo>
                <a:cubicBezTo>
                  <a:pt x="158" y="26"/>
                  <a:pt x="183" y="42"/>
                  <a:pt x="209" y="58"/>
                </a:cubicBezTo>
                <a:cubicBezTo>
                  <a:pt x="215" y="62"/>
                  <a:pt x="217" y="69"/>
                  <a:pt x="213" y="75"/>
                </a:cubicBezTo>
                <a:cubicBezTo>
                  <a:pt x="211" y="77"/>
                  <a:pt x="210" y="79"/>
                  <a:pt x="208" y="82"/>
                </a:cubicBezTo>
                <a:cubicBezTo>
                  <a:pt x="207" y="83"/>
                  <a:pt x="208" y="84"/>
                  <a:pt x="209" y="85"/>
                </a:cubicBezTo>
                <a:cubicBezTo>
                  <a:pt x="215" y="88"/>
                  <a:pt x="221" y="91"/>
                  <a:pt x="227" y="94"/>
                </a:cubicBezTo>
                <a:cubicBezTo>
                  <a:pt x="231" y="96"/>
                  <a:pt x="236" y="96"/>
                  <a:pt x="241" y="96"/>
                </a:cubicBezTo>
                <a:cubicBezTo>
                  <a:pt x="251" y="98"/>
                  <a:pt x="261" y="100"/>
                  <a:pt x="271" y="101"/>
                </a:cubicBezTo>
                <a:cubicBezTo>
                  <a:pt x="273" y="101"/>
                  <a:pt x="273" y="102"/>
                  <a:pt x="274" y="101"/>
                </a:cubicBezTo>
                <a:cubicBezTo>
                  <a:pt x="286" y="90"/>
                  <a:pt x="300" y="85"/>
                  <a:pt x="315" y="83"/>
                </a:cubicBezTo>
                <a:cubicBezTo>
                  <a:pt x="330" y="80"/>
                  <a:pt x="345" y="77"/>
                  <a:pt x="360" y="75"/>
                </a:cubicBezTo>
                <a:cubicBezTo>
                  <a:pt x="376" y="72"/>
                  <a:pt x="392" y="71"/>
                  <a:pt x="409" y="72"/>
                </a:cubicBezTo>
                <a:cubicBezTo>
                  <a:pt x="432" y="73"/>
                  <a:pt x="454" y="79"/>
                  <a:pt x="476" y="84"/>
                </a:cubicBezTo>
                <a:cubicBezTo>
                  <a:pt x="481" y="85"/>
                  <a:pt x="486" y="86"/>
                  <a:pt x="492" y="87"/>
                </a:cubicBezTo>
                <a:cubicBezTo>
                  <a:pt x="494" y="88"/>
                  <a:pt x="495" y="87"/>
                  <a:pt x="497" y="87"/>
                </a:cubicBezTo>
                <a:cubicBezTo>
                  <a:pt x="501" y="85"/>
                  <a:pt x="506" y="83"/>
                  <a:pt x="510" y="81"/>
                </a:cubicBezTo>
                <a:cubicBezTo>
                  <a:pt x="513" y="80"/>
                  <a:pt x="512" y="80"/>
                  <a:pt x="511" y="78"/>
                </a:cubicBezTo>
                <a:cubicBezTo>
                  <a:pt x="510" y="76"/>
                  <a:pt x="508" y="73"/>
                  <a:pt x="507" y="71"/>
                </a:cubicBezTo>
                <a:cubicBezTo>
                  <a:pt x="502" y="64"/>
                  <a:pt x="504" y="57"/>
                  <a:pt x="511" y="53"/>
                </a:cubicBezTo>
                <a:cubicBezTo>
                  <a:pt x="535" y="37"/>
                  <a:pt x="560" y="21"/>
                  <a:pt x="584" y="6"/>
                </a:cubicBezTo>
                <a:cubicBezTo>
                  <a:pt x="585" y="5"/>
                  <a:pt x="586" y="4"/>
                  <a:pt x="587" y="4"/>
                </a:cubicBezTo>
                <a:cubicBezTo>
                  <a:pt x="594" y="0"/>
                  <a:pt x="600" y="1"/>
                  <a:pt x="605" y="8"/>
                </a:cubicBezTo>
                <a:cubicBezTo>
                  <a:pt x="618" y="28"/>
                  <a:pt x="630" y="49"/>
                  <a:pt x="643" y="69"/>
                </a:cubicBezTo>
                <a:cubicBezTo>
                  <a:pt x="667" y="107"/>
                  <a:pt x="691" y="144"/>
                  <a:pt x="714" y="182"/>
                </a:cubicBezTo>
                <a:cubicBezTo>
                  <a:pt x="720" y="190"/>
                  <a:pt x="718" y="196"/>
                  <a:pt x="710" y="201"/>
                </a:cubicBezTo>
                <a:cubicBezTo>
                  <a:pt x="685" y="217"/>
                  <a:pt x="660" y="233"/>
                  <a:pt x="636" y="249"/>
                </a:cubicBezTo>
                <a:cubicBezTo>
                  <a:pt x="628" y="254"/>
                  <a:pt x="623" y="253"/>
                  <a:pt x="617" y="246"/>
                </a:cubicBezTo>
                <a:cubicBezTo>
                  <a:pt x="616" y="244"/>
                  <a:pt x="615" y="246"/>
                  <a:pt x="615" y="247"/>
                </a:cubicBezTo>
                <a:cubicBezTo>
                  <a:pt x="605" y="256"/>
                  <a:pt x="595" y="265"/>
                  <a:pt x="585" y="274"/>
                </a:cubicBezTo>
                <a:cubicBezTo>
                  <a:pt x="581" y="278"/>
                  <a:pt x="577" y="282"/>
                  <a:pt x="573" y="285"/>
                </a:cubicBezTo>
                <a:cubicBezTo>
                  <a:pt x="572" y="286"/>
                  <a:pt x="572" y="287"/>
                  <a:pt x="573" y="289"/>
                </a:cubicBezTo>
                <a:cubicBezTo>
                  <a:pt x="579" y="312"/>
                  <a:pt x="563" y="337"/>
                  <a:pt x="539" y="340"/>
                </a:cubicBezTo>
                <a:cubicBezTo>
                  <a:pt x="538" y="340"/>
                  <a:pt x="537" y="340"/>
                  <a:pt x="536" y="341"/>
                </a:cubicBezTo>
                <a:cubicBezTo>
                  <a:pt x="534" y="341"/>
                  <a:pt x="531" y="340"/>
                  <a:pt x="530" y="341"/>
                </a:cubicBezTo>
                <a:cubicBezTo>
                  <a:pt x="529" y="342"/>
                  <a:pt x="530" y="345"/>
                  <a:pt x="529" y="347"/>
                </a:cubicBezTo>
                <a:cubicBezTo>
                  <a:pt x="525" y="362"/>
                  <a:pt x="514" y="371"/>
                  <a:pt x="500" y="376"/>
                </a:cubicBezTo>
                <a:cubicBezTo>
                  <a:pt x="496" y="377"/>
                  <a:pt x="493" y="377"/>
                  <a:pt x="489" y="377"/>
                </a:cubicBezTo>
                <a:cubicBezTo>
                  <a:pt x="487" y="378"/>
                  <a:pt x="487" y="378"/>
                  <a:pt x="487" y="380"/>
                </a:cubicBezTo>
                <a:cubicBezTo>
                  <a:pt x="484" y="402"/>
                  <a:pt x="466" y="418"/>
                  <a:pt x="444" y="417"/>
                </a:cubicBezTo>
                <a:cubicBezTo>
                  <a:pt x="442" y="417"/>
                  <a:pt x="440" y="417"/>
                  <a:pt x="439" y="419"/>
                </a:cubicBezTo>
                <a:cubicBezTo>
                  <a:pt x="420" y="435"/>
                  <a:pt x="398" y="441"/>
                  <a:pt x="374" y="437"/>
                </a:cubicBezTo>
                <a:cubicBezTo>
                  <a:pt x="357" y="434"/>
                  <a:pt x="340" y="432"/>
                  <a:pt x="323" y="429"/>
                </a:cubicBezTo>
                <a:cubicBezTo>
                  <a:pt x="321" y="429"/>
                  <a:pt x="321" y="429"/>
                  <a:pt x="320" y="430"/>
                </a:cubicBezTo>
                <a:cubicBezTo>
                  <a:pt x="303" y="448"/>
                  <a:pt x="278" y="446"/>
                  <a:pt x="265" y="426"/>
                </a:cubicBezTo>
                <a:cubicBezTo>
                  <a:pt x="264" y="425"/>
                  <a:pt x="263" y="424"/>
                  <a:pt x="262" y="425"/>
                </a:cubicBezTo>
                <a:cubicBezTo>
                  <a:pt x="242" y="433"/>
                  <a:pt x="221" y="424"/>
                  <a:pt x="213" y="405"/>
                </a:cubicBezTo>
                <a:cubicBezTo>
                  <a:pt x="212" y="404"/>
                  <a:pt x="212" y="404"/>
                  <a:pt x="210" y="404"/>
                </a:cubicBezTo>
                <a:cubicBezTo>
                  <a:pt x="187" y="411"/>
                  <a:pt x="163" y="395"/>
                  <a:pt x="161" y="370"/>
                </a:cubicBezTo>
                <a:cubicBezTo>
                  <a:pt x="161" y="368"/>
                  <a:pt x="160" y="368"/>
                  <a:pt x="159" y="368"/>
                </a:cubicBezTo>
                <a:cubicBezTo>
                  <a:pt x="142" y="366"/>
                  <a:pt x="129" y="355"/>
                  <a:pt x="125" y="338"/>
                </a:cubicBezTo>
                <a:cubicBezTo>
                  <a:pt x="122" y="327"/>
                  <a:pt x="125" y="318"/>
                  <a:pt x="131" y="309"/>
                </a:cubicBezTo>
                <a:cubicBezTo>
                  <a:pt x="134" y="303"/>
                  <a:pt x="138" y="298"/>
                  <a:pt x="142" y="293"/>
                </a:cubicBezTo>
                <a:cubicBezTo>
                  <a:pt x="143" y="292"/>
                  <a:pt x="143" y="291"/>
                  <a:pt x="142" y="289"/>
                </a:cubicBezTo>
                <a:cubicBezTo>
                  <a:pt x="130" y="274"/>
                  <a:pt x="119" y="259"/>
                  <a:pt x="107" y="244"/>
                </a:cubicBezTo>
                <a:cubicBezTo>
                  <a:pt x="107" y="244"/>
                  <a:pt x="107" y="244"/>
                  <a:pt x="107" y="243"/>
                </a:cubicBezTo>
                <a:close/>
                <a:moveTo>
                  <a:pt x="415" y="407"/>
                </a:moveTo>
                <a:cubicBezTo>
                  <a:pt x="413" y="406"/>
                  <a:pt x="411" y="405"/>
                  <a:pt x="408" y="404"/>
                </a:cubicBezTo>
                <a:cubicBezTo>
                  <a:pt x="394" y="396"/>
                  <a:pt x="380" y="389"/>
                  <a:pt x="366" y="382"/>
                </a:cubicBezTo>
                <a:cubicBezTo>
                  <a:pt x="361" y="380"/>
                  <a:pt x="358" y="375"/>
                  <a:pt x="359" y="370"/>
                </a:cubicBezTo>
                <a:cubicBezTo>
                  <a:pt x="361" y="362"/>
                  <a:pt x="369" y="357"/>
                  <a:pt x="377" y="361"/>
                </a:cubicBezTo>
                <a:cubicBezTo>
                  <a:pt x="396" y="371"/>
                  <a:pt x="416" y="381"/>
                  <a:pt x="435" y="391"/>
                </a:cubicBezTo>
                <a:cubicBezTo>
                  <a:pt x="445" y="396"/>
                  <a:pt x="455" y="393"/>
                  <a:pt x="462" y="384"/>
                </a:cubicBezTo>
                <a:cubicBezTo>
                  <a:pt x="465" y="378"/>
                  <a:pt x="464" y="372"/>
                  <a:pt x="458" y="369"/>
                </a:cubicBezTo>
                <a:cubicBezTo>
                  <a:pt x="453" y="365"/>
                  <a:pt x="447" y="362"/>
                  <a:pt x="442" y="359"/>
                </a:cubicBezTo>
                <a:cubicBezTo>
                  <a:pt x="425" y="349"/>
                  <a:pt x="407" y="340"/>
                  <a:pt x="390" y="330"/>
                </a:cubicBezTo>
                <a:cubicBezTo>
                  <a:pt x="383" y="327"/>
                  <a:pt x="381" y="320"/>
                  <a:pt x="384" y="314"/>
                </a:cubicBezTo>
                <a:cubicBezTo>
                  <a:pt x="387" y="308"/>
                  <a:pt x="394" y="306"/>
                  <a:pt x="401" y="310"/>
                </a:cubicBezTo>
                <a:cubicBezTo>
                  <a:pt x="407" y="313"/>
                  <a:pt x="414" y="317"/>
                  <a:pt x="420" y="320"/>
                </a:cubicBezTo>
                <a:cubicBezTo>
                  <a:pt x="439" y="331"/>
                  <a:pt x="458" y="341"/>
                  <a:pt x="477" y="351"/>
                </a:cubicBezTo>
                <a:cubicBezTo>
                  <a:pt x="486" y="356"/>
                  <a:pt x="496" y="354"/>
                  <a:pt x="502" y="348"/>
                </a:cubicBezTo>
                <a:cubicBezTo>
                  <a:pt x="509" y="341"/>
                  <a:pt x="508" y="333"/>
                  <a:pt x="500" y="328"/>
                </a:cubicBezTo>
                <a:cubicBezTo>
                  <a:pt x="471" y="311"/>
                  <a:pt x="442" y="293"/>
                  <a:pt x="413" y="276"/>
                </a:cubicBezTo>
                <a:cubicBezTo>
                  <a:pt x="407" y="272"/>
                  <a:pt x="405" y="265"/>
                  <a:pt x="408" y="259"/>
                </a:cubicBezTo>
                <a:cubicBezTo>
                  <a:pt x="412" y="254"/>
                  <a:pt x="419" y="252"/>
                  <a:pt x="425" y="256"/>
                </a:cubicBezTo>
                <a:cubicBezTo>
                  <a:pt x="433" y="261"/>
                  <a:pt x="441" y="265"/>
                  <a:pt x="449" y="270"/>
                </a:cubicBezTo>
                <a:cubicBezTo>
                  <a:pt x="473" y="285"/>
                  <a:pt x="498" y="299"/>
                  <a:pt x="523" y="314"/>
                </a:cubicBezTo>
                <a:cubicBezTo>
                  <a:pt x="528" y="317"/>
                  <a:pt x="534" y="318"/>
                  <a:pt x="540" y="316"/>
                </a:cubicBezTo>
                <a:cubicBezTo>
                  <a:pt x="546" y="313"/>
                  <a:pt x="550" y="308"/>
                  <a:pt x="550" y="302"/>
                </a:cubicBezTo>
                <a:cubicBezTo>
                  <a:pt x="551" y="294"/>
                  <a:pt x="548" y="288"/>
                  <a:pt x="542" y="284"/>
                </a:cubicBezTo>
                <a:cubicBezTo>
                  <a:pt x="481" y="245"/>
                  <a:pt x="421" y="206"/>
                  <a:pt x="361" y="167"/>
                </a:cubicBezTo>
                <a:cubicBezTo>
                  <a:pt x="357" y="164"/>
                  <a:pt x="353" y="164"/>
                  <a:pt x="349" y="166"/>
                </a:cubicBezTo>
                <a:cubicBezTo>
                  <a:pt x="322" y="181"/>
                  <a:pt x="294" y="195"/>
                  <a:pt x="267" y="209"/>
                </a:cubicBezTo>
                <a:cubicBezTo>
                  <a:pt x="262" y="212"/>
                  <a:pt x="257" y="213"/>
                  <a:pt x="252" y="213"/>
                </a:cubicBezTo>
                <a:cubicBezTo>
                  <a:pt x="239" y="213"/>
                  <a:pt x="229" y="208"/>
                  <a:pt x="223" y="196"/>
                </a:cubicBezTo>
                <a:cubicBezTo>
                  <a:pt x="217" y="185"/>
                  <a:pt x="218" y="173"/>
                  <a:pt x="226" y="162"/>
                </a:cubicBezTo>
                <a:cubicBezTo>
                  <a:pt x="233" y="152"/>
                  <a:pt x="241" y="142"/>
                  <a:pt x="249" y="132"/>
                </a:cubicBezTo>
                <a:cubicBezTo>
                  <a:pt x="251" y="129"/>
                  <a:pt x="254" y="126"/>
                  <a:pt x="256" y="123"/>
                </a:cubicBezTo>
                <a:cubicBezTo>
                  <a:pt x="250" y="121"/>
                  <a:pt x="244" y="120"/>
                  <a:pt x="238" y="120"/>
                </a:cubicBezTo>
                <a:cubicBezTo>
                  <a:pt x="228" y="118"/>
                  <a:pt x="218" y="116"/>
                  <a:pt x="209" y="111"/>
                </a:cubicBezTo>
                <a:cubicBezTo>
                  <a:pt x="205" y="108"/>
                  <a:pt x="201" y="107"/>
                  <a:pt x="197" y="105"/>
                </a:cubicBezTo>
                <a:cubicBezTo>
                  <a:pt x="195" y="103"/>
                  <a:pt x="195" y="104"/>
                  <a:pt x="193" y="106"/>
                </a:cubicBezTo>
                <a:cubicBezTo>
                  <a:pt x="169" y="144"/>
                  <a:pt x="145" y="182"/>
                  <a:pt x="121" y="220"/>
                </a:cubicBezTo>
                <a:cubicBezTo>
                  <a:pt x="120" y="221"/>
                  <a:pt x="120" y="222"/>
                  <a:pt x="122" y="224"/>
                </a:cubicBezTo>
                <a:cubicBezTo>
                  <a:pt x="133" y="239"/>
                  <a:pt x="144" y="254"/>
                  <a:pt x="155" y="269"/>
                </a:cubicBezTo>
                <a:cubicBezTo>
                  <a:pt x="157" y="271"/>
                  <a:pt x="158" y="271"/>
                  <a:pt x="160" y="269"/>
                </a:cubicBezTo>
                <a:cubicBezTo>
                  <a:pt x="169" y="262"/>
                  <a:pt x="180" y="259"/>
                  <a:pt x="192" y="262"/>
                </a:cubicBezTo>
                <a:cubicBezTo>
                  <a:pt x="201" y="264"/>
                  <a:pt x="209" y="269"/>
                  <a:pt x="215" y="277"/>
                </a:cubicBezTo>
                <a:cubicBezTo>
                  <a:pt x="216" y="276"/>
                  <a:pt x="217" y="275"/>
                  <a:pt x="218" y="274"/>
                </a:cubicBezTo>
                <a:cubicBezTo>
                  <a:pt x="228" y="263"/>
                  <a:pt x="241" y="259"/>
                  <a:pt x="256" y="263"/>
                </a:cubicBezTo>
                <a:cubicBezTo>
                  <a:pt x="272" y="267"/>
                  <a:pt x="283" y="282"/>
                  <a:pt x="283" y="299"/>
                </a:cubicBezTo>
                <a:cubicBezTo>
                  <a:pt x="284" y="300"/>
                  <a:pt x="283" y="301"/>
                  <a:pt x="285" y="301"/>
                </a:cubicBezTo>
                <a:cubicBezTo>
                  <a:pt x="309" y="304"/>
                  <a:pt x="324" y="324"/>
                  <a:pt x="319" y="348"/>
                </a:cubicBezTo>
                <a:cubicBezTo>
                  <a:pt x="318" y="349"/>
                  <a:pt x="318" y="350"/>
                  <a:pt x="320" y="350"/>
                </a:cubicBezTo>
                <a:cubicBezTo>
                  <a:pt x="343" y="356"/>
                  <a:pt x="353" y="384"/>
                  <a:pt x="338" y="404"/>
                </a:cubicBezTo>
                <a:cubicBezTo>
                  <a:pt x="338" y="405"/>
                  <a:pt x="337" y="406"/>
                  <a:pt x="337" y="407"/>
                </a:cubicBezTo>
                <a:cubicBezTo>
                  <a:pt x="344" y="409"/>
                  <a:pt x="352" y="410"/>
                  <a:pt x="360" y="411"/>
                </a:cubicBezTo>
                <a:cubicBezTo>
                  <a:pt x="369" y="412"/>
                  <a:pt x="378" y="414"/>
                  <a:pt x="387" y="415"/>
                </a:cubicBezTo>
                <a:cubicBezTo>
                  <a:pt x="397" y="415"/>
                  <a:pt x="407" y="413"/>
                  <a:pt x="415" y="407"/>
                </a:cubicBezTo>
                <a:close/>
                <a:moveTo>
                  <a:pt x="396" y="95"/>
                </a:moveTo>
                <a:cubicBezTo>
                  <a:pt x="385" y="95"/>
                  <a:pt x="373" y="96"/>
                  <a:pt x="363" y="98"/>
                </a:cubicBezTo>
                <a:cubicBezTo>
                  <a:pt x="347" y="101"/>
                  <a:pt x="331" y="104"/>
                  <a:pt x="315" y="107"/>
                </a:cubicBezTo>
                <a:cubicBezTo>
                  <a:pt x="303" y="109"/>
                  <a:pt x="292" y="114"/>
                  <a:pt x="284" y="124"/>
                </a:cubicBezTo>
                <a:cubicBezTo>
                  <a:pt x="279" y="131"/>
                  <a:pt x="274" y="137"/>
                  <a:pt x="269" y="144"/>
                </a:cubicBezTo>
                <a:cubicBezTo>
                  <a:pt x="261" y="155"/>
                  <a:pt x="253" y="165"/>
                  <a:pt x="245" y="176"/>
                </a:cubicBezTo>
                <a:cubicBezTo>
                  <a:pt x="240" y="182"/>
                  <a:pt x="243" y="189"/>
                  <a:pt x="250" y="190"/>
                </a:cubicBezTo>
                <a:cubicBezTo>
                  <a:pt x="253" y="190"/>
                  <a:pt x="255" y="189"/>
                  <a:pt x="257" y="188"/>
                </a:cubicBezTo>
                <a:cubicBezTo>
                  <a:pt x="284" y="174"/>
                  <a:pt x="311" y="160"/>
                  <a:pt x="338" y="145"/>
                </a:cubicBezTo>
                <a:cubicBezTo>
                  <a:pt x="351" y="139"/>
                  <a:pt x="362" y="139"/>
                  <a:pt x="374" y="147"/>
                </a:cubicBezTo>
                <a:cubicBezTo>
                  <a:pt x="419" y="177"/>
                  <a:pt x="464" y="206"/>
                  <a:pt x="509" y="235"/>
                </a:cubicBezTo>
                <a:cubicBezTo>
                  <a:pt x="525" y="245"/>
                  <a:pt x="541" y="256"/>
                  <a:pt x="557" y="266"/>
                </a:cubicBezTo>
                <a:cubicBezTo>
                  <a:pt x="559" y="267"/>
                  <a:pt x="559" y="266"/>
                  <a:pt x="560" y="266"/>
                </a:cubicBezTo>
                <a:cubicBezTo>
                  <a:pt x="574" y="252"/>
                  <a:pt x="588" y="239"/>
                  <a:pt x="602" y="226"/>
                </a:cubicBezTo>
                <a:cubicBezTo>
                  <a:pt x="604" y="225"/>
                  <a:pt x="603" y="224"/>
                  <a:pt x="603" y="223"/>
                </a:cubicBezTo>
                <a:cubicBezTo>
                  <a:pt x="577" y="183"/>
                  <a:pt x="552" y="142"/>
                  <a:pt x="527" y="102"/>
                </a:cubicBezTo>
                <a:cubicBezTo>
                  <a:pt x="526" y="101"/>
                  <a:pt x="525" y="100"/>
                  <a:pt x="523" y="101"/>
                </a:cubicBezTo>
                <a:cubicBezTo>
                  <a:pt x="517" y="104"/>
                  <a:pt x="511" y="106"/>
                  <a:pt x="505" y="108"/>
                </a:cubicBezTo>
                <a:cubicBezTo>
                  <a:pt x="500" y="111"/>
                  <a:pt x="494" y="111"/>
                  <a:pt x="488" y="110"/>
                </a:cubicBezTo>
                <a:cubicBezTo>
                  <a:pt x="476" y="108"/>
                  <a:pt x="463" y="105"/>
                  <a:pt x="451" y="102"/>
                </a:cubicBezTo>
                <a:cubicBezTo>
                  <a:pt x="433" y="98"/>
                  <a:pt x="414" y="95"/>
                  <a:pt x="396" y="95"/>
                </a:cubicBezTo>
                <a:close/>
                <a:moveTo>
                  <a:pt x="632" y="224"/>
                </a:moveTo>
                <a:cubicBezTo>
                  <a:pt x="632" y="223"/>
                  <a:pt x="633" y="223"/>
                  <a:pt x="633" y="222"/>
                </a:cubicBezTo>
                <a:cubicBezTo>
                  <a:pt x="651" y="211"/>
                  <a:pt x="669" y="199"/>
                  <a:pt x="687" y="188"/>
                </a:cubicBezTo>
                <a:cubicBezTo>
                  <a:pt x="689" y="187"/>
                  <a:pt x="689" y="186"/>
                  <a:pt x="688" y="184"/>
                </a:cubicBezTo>
                <a:cubicBezTo>
                  <a:pt x="656" y="133"/>
                  <a:pt x="624" y="83"/>
                  <a:pt x="592" y="32"/>
                </a:cubicBezTo>
                <a:cubicBezTo>
                  <a:pt x="591" y="30"/>
                  <a:pt x="590" y="30"/>
                  <a:pt x="588" y="31"/>
                </a:cubicBezTo>
                <a:cubicBezTo>
                  <a:pt x="570" y="43"/>
                  <a:pt x="553" y="54"/>
                  <a:pt x="535" y="65"/>
                </a:cubicBezTo>
                <a:cubicBezTo>
                  <a:pt x="532" y="67"/>
                  <a:pt x="532" y="68"/>
                  <a:pt x="534" y="70"/>
                </a:cubicBezTo>
                <a:cubicBezTo>
                  <a:pt x="556" y="105"/>
                  <a:pt x="578" y="140"/>
                  <a:pt x="600" y="175"/>
                </a:cubicBezTo>
                <a:cubicBezTo>
                  <a:pt x="610" y="190"/>
                  <a:pt x="620" y="206"/>
                  <a:pt x="630" y="222"/>
                </a:cubicBezTo>
                <a:cubicBezTo>
                  <a:pt x="630" y="222"/>
                  <a:pt x="630" y="224"/>
                  <a:pt x="632" y="224"/>
                </a:cubicBezTo>
                <a:close/>
                <a:moveTo>
                  <a:pt x="30" y="192"/>
                </a:moveTo>
                <a:cubicBezTo>
                  <a:pt x="49" y="204"/>
                  <a:pt x="68" y="216"/>
                  <a:pt x="86" y="228"/>
                </a:cubicBezTo>
                <a:cubicBezTo>
                  <a:pt x="88" y="229"/>
                  <a:pt x="88" y="228"/>
                  <a:pt x="89" y="227"/>
                </a:cubicBezTo>
                <a:cubicBezTo>
                  <a:pt x="121" y="176"/>
                  <a:pt x="153" y="125"/>
                  <a:pt x="185" y="75"/>
                </a:cubicBezTo>
                <a:cubicBezTo>
                  <a:pt x="187" y="72"/>
                  <a:pt x="186" y="72"/>
                  <a:pt x="184" y="70"/>
                </a:cubicBezTo>
                <a:cubicBezTo>
                  <a:pt x="167" y="59"/>
                  <a:pt x="149" y="48"/>
                  <a:pt x="132" y="37"/>
                </a:cubicBezTo>
                <a:cubicBezTo>
                  <a:pt x="129" y="36"/>
                  <a:pt x="129" y="36"/>
                  <a:pt x="127" y="38"/>
                </a:cubicBezTo>
                <a:cubicBezTo>
                  <a:pt x="103" y="76"/>
                  <a:pt x="80" y="114"/>
                  <a:pt x="56" y="151"/>
                </a:cubicBezTo>
                <a:cubicBezTo>
                  <a:pt x="47" y="165"/>
                  <a:pt x="39" y="179"/>
                  <a:pt x="30" y="192"/>
                </a:cubicBezTo>
                <a:close/>
                <a:moveTo>
                  <a:pt x="198" y="382"/>
                </a:moveTo>
                <a:cubicBezTo>
                  <a:pt x="204" y="382"/>
                  <a:pt x="208" y="380"/>
                  <a:pt x="211" y="376"/>
                </a:cubicBezTo>
                <a:cubicBezTo>
                  <a:pt x="213" y="373"/>
                  <a:pt x="215" y="370"/>
                  <a:pt x="217" y="367"/>
                </a:cubicBezTo>
                <a:cubicBezTo>
                  <a:pt x="230" y="347"/>
                  <a:pt x="244" y="328"/>
                  <a:pt x="257" y="309"/>
                </a:cubicBezTo>
                <a:cubicBezTo>
                  <a:pt x="259" y="306"/>
                  <a:pt x="260" y="304"/>
                  <a:pt x="260" y="300"/>
                </a:cubicBezTo>
                <a:cubicBezTo>
                  <a:pt x="260" y="294"/>
                  <a:pt x="257" y="288"/>
                  <a:pt x="251" y="286"/>
                </a:cubicBezTo>
                <a:cubicBezTo>
                  <a:pt x="244" y="284"/>
                  <a:pt x="238" y="286"/>
                  <a:pt x="234" y="292"/>
                </a:cubicBezTo>
                <a:cubicBezTo>
                  <a:pt x="227" y="302"/>
                  <a:pt x="220" y="312"/>
                  <a:pt x="213" y="323"/>
                </a:cubicBezTo>
                <a:cubicBezTo>
                  <a:pt x="204" y="335"/>
                  <a:pt x="196" y="347"/>
                  <a:pt x="187" y="360"/>
                </a:cubicBezTo>
                <a:cubicBezTo>
                  <a:pt x="184" y="365"/>
                  <a:pt x="184" y="370"/>
                  <a:pt x="186" y="375"/>
                </a:cubicBezTo>
                <a:cubicBezTo>
                  <a:pt x="189" y="380"/>
                  <a:pt x="193" y="382"/>
                  <a:pt x="198" y="382"/>
                </a:cubicBezTo>
                <a:close/>
                <a:moveTo>
                  <a:pt x="246" y="404"/>
                </a:moveTo>
                <a:cubicBezTo>
                  <a:pt x="252" y="404"/>
                  <a:pt x="256" y="402"/>
                  <a:pt x="259" y="398"/>
                </a:cubicBezTo>
                <a:cubicBezTo>
                  <a:pt x="262" y="394"/>
                  <a:pt x="264" y="390"/>
                  <a:pt x="267" y="386"/>
                </a:cubicBezTo>
                <a:cubicBezTo>
                  <a:pt x="276" y="373"/>
                  <a:pt x="285" y="361"/>
                  <a:pt x="293" y="348"/>
                </a:cubicBezTo>
                <a:cubicBezTo>
                  <a:pt x="296" y="344"/>
                  <a:pt x="297" y="340"/>
                  <a:pt x="296" y="336"/>
                </a:cubicBezTo>
                <a:cubicBezTo>
                  <a:pt x="295" y="330"/>
                  <a:pt x="291" y="326"/>
                  <a:pt x="285" y="325"/>
                </a:cubicBezTo>
                <a:cubicBezTo>
                  <a:pt x="279" y="324"/>
                  <a:pt x="274" y="326"/>
                  <a:pt x="270" y="331"/>
                </a:cubicBezTo>
                <a:cubicBezTo>
                  <a:pt x="258" y="348"/>
                  <a:pt x="247" y="365"/>
                  <a:pt x="235" y="382"/>
                </a:cubicBezTo>
                <a:cubicBezTo>
                  <a:pt x="232" y="387"/>
                  <a:pt x="232" y="392"/>
                  <a:pt x="234" y="397"/>
                </a:cubicBezTo>
                <a:cubicBezTo>
                  <a:pt x="237" y="402"/>
                  <a:pt x="241" y="404"/>
                  <a:pt x="246" y="404"/>
                </a:cubicBezTo>
                <a:close/>
                <a:moveTo>
                  <a:pt x="198" y="299"/>
                </a:moveTo>
                <a:cubicBezTo>
                  <a:pt x="198" y="292"/>
                  <a:pt x="194" y="287"/>
                  <a:pt x="188" y="285"/>
                </a:cubicBezTo>
                <a:cubicBezTo>
                  <a:pt x="183" y="283"/>
                  <a:pt x="176" y="285"/>
                  <a:pt x="173" y="290"/>
                </a:cubicBezTo>
                <a:cubicBezTo>
                  <a:pt x="165" y="301"/>
                  <a:pt x="157" y="312"/>
                  <a:pt x="149" y="323"/>
                </a:cubicBezTo>
                <a:cubicBezTo>
                  <a:pt x="145" y="329"/>
                  <a:pt x="147" y="338"/>
                  <a:pt x="154" y="342"/>
                </a:cubicBezTo>
                <a:cubicBezTo>
                  <a:pt x="161" y="346"/>
                  <a:pt x="169" y="345"/>
                  <a:pt x="173" y="338"/>
                </a:cubicBezTo>
                <a:cubicBezTo>
                  <a:pt x="181" y="328"/>
                  <a:pt x="188" y="317"/>
                  <a:pt x="195" y="307"/>
                </a:cubicBezTo>
                <a:cubicBezTo>
                  <a:pt x="197" y="304"/>
                  <a:pt x="198" y="301"/>
                  <a:pt x="198" y="299"/>
                </a:cubicBezTo>
                <a:close/>
                <a:moveTo>
                  <a:pt x="292" y="419"/>
                </a:moveTo>
                <a:cubicBezTo>
                  <a:pt x="298" y="419"/>
                  <a:pt x="301" y="417"/>
                  <a:pt x="303" y="414"/>
                </a:cubicBezTo>
                <a:cubicBezTo>
                  <a:pt x="309" y="406"/>
                  <a:pt x="314" y="398"/>
                  <a:pt x="320" y="390"/>
                </a:cubicBezTo>
                <a:cubicBezTo>
                  <a:pt x="323" y="384"/>
                  <a:pt x="322" y="378"/>
                  <a:pt x="317" y="374"/>
                </a:cubicBezTo>
                <a:cubicBezTo>
                  <a:pt x="312" y="371"/>
                  <a:pt x="305" y="372"/>
                  <a:pt x="302" y="378"/>
                </a:cubicBezTo>
                <a:cubicBezTo>
                  <a:pt x="296" y="386"/>
                  <a:pt x="291" y="394"/>
                  <a:pt x="285" y="402"/>
                </a:cubicBezTo>
                <a:cubicBezTo>
                  <a:pt x="282" y="405"/>
                  <a:pt x="282" y="409"/>
                  <a:pt x="284" y="413"/>
                </a:cubicBezTo>
                <a:cubicBezTo>
                  <a:pt x="286" y="417"/>
                  <a:pt x="289" y="418"/>
                  <a:pt x="292" y="4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3245486" y="1740256"/>
            <a:ext cx="1110456" cy="1261079"/>
            <a:chOff x="5247493" y="2798114"/>
            <a:chExt cx="1110456" cy="1261079"/>
          </a:xfrm>
        </p:grpSpPr>
        <p:sp>
          <p:nvSpPr>
            <p:cNvPr id="14" name="Freeform 8"/>
            <p:cNvSpPr>
              <a:spLocks/>
            </p:cNvSpPr>
            <p:nvPr/>
          </p:nvSpPr>
          <p:spPr bwMode="auto">
            <a:xfrm>
              <a:off x="5782464" y="2798114"/>
              <a:ext cx="45706" cy="141274"/>
            </a:xfrm>
            <a:custGeom>
              <a:avLst/>
              <a:gdLst>
                <a:gd name="T0" fmla="*/ 33 w 33"/>
                <a:gd name="T1" fmla="*/ 51 h 102"/>
                <a:gd name="T2" fmla="*/ 33 w 33"/>
                <a:gd name="T3" fmla="*/ 85 h 102"/>
                <a:gd name="T4" fmla="*/ 17 w 33"/>
                <a:gd name="T5" fmla="*/ 102 h 102"/>
                <a:gd name="T6" fmla="*/ 0 w 33"/>
                <a:gd name="T7" fmla="*/ 86 h 102"/>
                <a:gd name="T8" fmla="*/ 0 w 33"/>
                <a:gd name="T9" fmla="*/ 17 h 102"/>
                <a:gd name="T10" fmla="*/ 17 w 33"/>
                <a:gd name="T11" fmla="*/ 0 h 102"/>
                <a:gd name="T12" fmla="*/ 33 w 33"/>
                <a:gd name="T13" fmla="*/ 17 h 102"/>
                <a:gd name="T14" fmla="*/ 33 w 33"/>
                <a:gd name="T15" fmla="*/ 5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02">
                  <a:moveTo>
                    <a:pt x="33" y="51"/>
                  </a:moveTo>
                  <a:cubicBezTo>
                    <a:pt x="33" y="63"/>
                    <a:pt x="33" y="74"/>
                    <a:pt x="33" y="85"/>
                  </a:cubicBezTo>
                  <a:cubicBezTo>
                    <a:pt x="33" y="95"/>
                    <a:pt x="26" y="102"/>
                    <a:pt x="17" y="102"/>
                  </a:cubicBezTo>
                  <a:cubicBezTo>
                    <a:pt x="7" y="102"/>
                    <a:pt x="1" y="95"/>
                    <a:pt x="0" y="86"/>
                  </a:cubicBezTo>
                  <a:cubicBezTo>
                    <a:pt x="0" y="63"/>
                    <a:pt x="0" y="40"/>
                    <a:pt x="0" y="17"/>
                  </a:cubicBezTo>
                  <a:cubicBezTo>
                    <a:pt x="1" y="7"/>
                    <a:pt x="7" y="0"/>
                    <a:pt x="17" y="0"/>
                  </a:cubicBezTo>
                  <a:cubicBezTo>
                    <a:pt x="26" y="0"/>
                    <a:pt x="33" y="7"/>
                    <a:pt x="33" y="17"/>
                  </a:cubicBezTo>
                  <a:cubicBezTo>
                    <a:pt x="33" y="29"/>
                    <a:pt x="33" y="40"/>
                    <a:pt x="33" y="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5452132" y="2901992"/>
              <a:ext cx="106995" cy="127770"/>
            </a:xfrm>
            <a:custGeom>
              <a:avLst/>
              <a:gdLst>
                <a:gd name="T0" fmla="*/ 17 w 77"/>
                <a:gd name="T1" fmla="*/ 0 h 92"/>
                <a:gd name="T2" fmla="*/ 30 w 77"/>
                <a:gd name="T3" fmla="*/ 7 h 92"/>
                <a:gd name="T4" fmla="*/ 72 w 77"/>
                <a:gd name="T5" fmla="*/ 64 h 92"/>
                <a:gd name="T6" fmla="*/ 68 w 77"/>
                <a:gd name="T7" fmla="*/ 86 h 92"/>
                <a:gd name="T8" fmla="*/ 46 w 77"/>
                <a:gd name="T9" fmla="*/ 83 h 92"/>
                <a:gd name="T10" fmla="*/ 4 w 77"/>
                <a:gd name="T11" fmla="*/ 26 h 92"/>
                <a:gd name="T12" fmla="*/ 3 w 77"/>
                <a:gd name="T13" fmla="*/ 9 h 92"/>
                <a:gd name="T14" fmla="*/ 17 w 77"/>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2">
                  <a:moveTo>
                    <a:pt x="17" y="0"/>
                  </a:moveTo>
                  <a:cubicBezTo>
                    <a:pt x="23" y="1"/>
                    <a:pt x="27" y="3"/>
                    <a:pt x="30" y="7"/>
                  </a:cubicBezTo>
                  <a:cubicBezTo>
                    <a:pt x="44" y="26"/>
                    <a:pt x="58" y="45"/>
                    <a:pt x="72" y="64"/>
                  </a:cubicBezTo>
                  <a:cubicBezTo>
                    <a:pt x="77" y="71"/>
                    <a:pt x="75" y="81"/>
                    <a:pt x="68" y="86"/>
                  </a:cubicBezTo>
                  <a:cubicBezTo>
                    <a:pt x="61" y="92"/>
                    <a:pt x="51" y="90"/>
                    <a:pt x="46" y="83"/>
                  </a:cubicBezTo>
                  <a:cubicBezTo>
                    <a:pt x="32" y="64"/>
                    <a:pt x="18" y="45"/>
                    <a:pt x="4" y="26"/>
                  </a:cubicBezTo>
                  <a:cubicBezTo>
                    <a:pt x="0" y="21"/>
                    <a:pt x="0" y="15"/>
                    <a:pt x="3" y="9"/>
                  </a:cubicBezTo>
                  <a:cubicBezTo>
                    <a:pt x="6" y="3"/>
                    <a:pt x="11" y="1"/>
                    <a:pt x="1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6217713" y="3183501"/>
              <a:ext cx="139197" cy="78947"/>
            </a:xfrm>
            <a:custGeom>
              <a:avLst/>
              <a:gdLst>
                <a:gd name="T0" fmla="*/ 100 w 100"/>
                <a:gd name="T1" fmla="*/ 19 h 57"/>
                <a:gd name="T2" fmla="*/ 88 w 100"/>
                <a:gd name="T3" fmla="*/ 34 h 57"/>
                <a:gd name="T4" fmla="*/ 28 w 100"/>
                <a:gd name="T5" fmla="*/ 54 h 57"/>
                <a:gd name="T6" fmla="*/ 18 w 100"/>
                <a:gd name="T7" fmla="*/ 56 h 57"/>
                <a:gd name="T8" fmla="*/ 2 w 100"/>
                <a:gd name="T9" fmla="*/ 43 h 57"/>
                <a:gd name="T10" fmla="*/ 12 w 100"/>
                <a:gd name="T11" fmla="*/ 25 h 57"/>
                <a:gd name="T12" fmla="*/ 66 w 100"/>
                <a:gd name="T13" fmla="*/ 8 h 57"/>
                <a:gd name="T14" fmla="*/ 80 w 100"/>
                <a:gd name="T15" fmla="*/ 3 h 57"/>
                <a:gd name="T16" fmla="*/ 100 w 100"/>
                <a:gd name="T17" fmla="*/ 1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7">
                  <a:moveTo>
                    <a:pt x="100" y="19"/>
                  </a:moveTo>
                  <a:cubicBezTo>
                    <a:pt x="100" y="26"/>
                    <a:pt x="96" y="32"/>
                    <a:pt x="88" y="34"/>
                  </a:cubicBezTo>
                  <a:cubicBezTo>
                    <a:pt x="68" y="41"/>
                    <a:pt x="48" y="47"/>
                    <a:pt x="28" y="54"/>
                  </a:cubicBezTo>
                  <a:cubicBezTo>
                    <a:pt x="25" y="55"/>
                    <a:pt x="22" y="56"/>
                    <a:pt x="18" y="56"/>
                  </a:cubicBezTo>
                  <a:cubicBezTo>
                    <a:pt x="10" y="57"/>
                    <a:pt x="3" y="51"/>
                    <a:pt x="2" y="43"/>
                  </a:cubicBezTo>
                  <a:cubicBezTo>
                    <a:pt x="0" y="35"/>
                    <a:pt x="4" y="28"/>
                    <a:pt x="12" y="25"/>
                  </a:cubicBezTo>
                  <a:cubicBezTo>
                    <a:pt x="30" y="19"/>
                    <a:pt x="48" y="13"/>
                    <a:pt x="66" y="8"/>
                  </a:cubicBezTo>
                  <a:cubicBezTo>
                    <a:pt x="71" y="6"/>
                    <a:pt x="75" y="5"/>
                    <a:pt x="80" y="3"/>
                  </a:cubicBezTo>
                  <a:cubicBezTo>
                    <a:pt x="90" y="0"/>
                    <a:pt x="100" y="8"/>
                    <a:pt x="100"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5247493" y="3494097"/>
              <a:ext cx="140236" cy="79986"/>
            </a:xfrm>
            <a:custGeom>
              <a:avLst/>
              <a:gdLst>
                <a:gd name="T0" fmla="*/ 0 w 101"/>
                <a:gd name="T1" fmla="*/ 39 h 58"/>
                <a:gd name="T2" fmla="*/ 11 w 101"/>
                <a:gd name="T3" fmla="*/ 24 h 58"/>
                <a:gd name="T4" fmla="*/ 78 w 101"/>
                <a:gd name="T5" fmla="*/ 2 h 58"/>
                <a:gd name="T6" fmla="*/ 98 w 101"/>
                <a:gd name="T7" fmla="*/ 13 h 58"/>
                <a:gd name="T8" fmla="*/ 87 w 101"/>
                <a:gd name="T9" fmla="*/ 33 h 58"/>
                <a:gd name="T10" fmla="*/ 22 w 101"/>
                <a:gd name="T11" fmla="*/ 54 h 58"/>
                <a:gd name="T12" fmla="*/ 0 w 101"/>
                <a:gd name="T13" fmla="*/ 39 h 58"/>
              </a:gdLst>
              <a:ahLst/>
              <a:cxnLst>
                <a:cxn ang="0">
                  <a:pos x="T0" y="T1"/>
                </a:cxn>
                <a:cxn ang="0">
                  <a:pos x="T2" y="T3"/>
                </a:cxn>
                <a:cxn ang="0">
                  <a:pos x="T4" y="T5"/>
                </a:cxn>
                <a:cxn ang="0">
                  <a:pos x="T6" y="T7"/>
                </a:cxn>
                <a:cxn ang="0">
                  <a:pos x="T8" y="T9"/>
                </a:cxn>
                <a:cxn ang="0">
                  <a:pos x="T10" y="T11"/>
                </a:cxn>
                <a:cxn ang="0">
                  <a:pos x="T12" y="T13"/>
                </a:cxn>
              </a:cxnLst>
              <a:rect l="0" t="0" r="r" b="b"/>
              <a:pathLst>
                <a:path w="101" h="58">
                  <a:moveTo>
                    <a:pt x="0" y="39"/>
                  </a:moveTo>
                  <a:cubicBezTo>
                    <a:pt x="0" y="32"/>
                    <a:pt x="5" y="26"/>
                    <a:pt x="11" y="24"/>
                  </a:cubicBezTo>
                  <a:cubicBezTo>
                    <a:pt x="33" y="17"/>
                    <a:pt x="56" y="9"/>
                    <a:pt x="78" y="2"/>
                  </a:cubicBezTo>
                  <a:cubicBezTo>
                    <a:pt x="87" y="0"/>
                    <a:pt x="96" y="4"/>
                    <a:pt x="98" y="13"/>
                  </a:cubicBezTo>
                  <a:cubicBezTo>
                    <a:pt x="101" y="21"/>
                    <a:pt x="97" y="30"/>
                    <a:pt x="87" y="33"/>
                  </a:cubicBezTo>
                  <a:cubicBezTo>
                    <a:pt x="66" y="40"/>
                    <a:pt x="44" y="47"/>
                    <a:pt x="22" y="54"/>
                  </a:cubicBezTo>
                  <a:cubicBezTo>
                    <a:pt x="10" y="58"/>
                    <a:pt x="0" y="50"/>
                    <a:pt x="0"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6217713" y="3502407"/>
              <a:ext cx="140236" cy="76870"/>
            </a:xfrm>
            <a:custGeom>
              <a:avLst/>
              <a:gdLst>
                <a:gd name="T0" fmla="*/ 16 w 101"/>
                <a:gd name="T1" fmla="*/ 0 h 56"/>
                <a:gd name="T2" fmla="*/ 23 w 101"/>
                <a:gd name="T3" fmla="*/ 1 h 56"/>
                <a:gd name="T4" fmla="*/ 87 w 101"/>
                <a:gd name="T5" fmla="*/ 22 h 56"/>
                <a:gd name="T6" fmla="*/ 98 w 101"/>
                <a:gd name="T7" fmla="*/ 43 h 56"/>
                <a:gd name="T8" fmla="*/ 77 w 101"/>
                <a:gd name="T9" fmla="*/ 53 h 56"/>
                <a:gd name="T10" fmla="*/ 11 w 101"/>
                <a:gd name="T11" fmla="*/ 31 h 56"/>
                <a:gd name="T12" fmla="*/ 0 w 101"/>
                <a:gd name="T13" fmla="*/ 16 h 56"/>
                <a:gd name="T14" fmla="*/ 11 w 101"/>
                <a:gd name="T15" fmla="*/ 1 h 56"/>
                <a:gd name="T16" fmla="*/ 16 w 101"/>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6">
                  <a:moveTo>
                    <a:pt x="16" y="0"/>
                  </a:moveTo>
                  <a:cubicBezTo>
                    <a:pt x="18" y="0"/>
                    <a:pt x="20" y="0"/>
                    <a:pt x="23" y="1"/>
                  </a:cubicBezTo>
                  <a:cubicBezTo>
                    <a:pt x="44" y="8"/>
                    <a:pt x="65" y="15"/>
                    <a:pt x="87" y="22"/>
                  </a:cubicBezTo>
                  <a:cubicBezTo>
                    <a:pt x="96" y="25"/>
                    <a:pt x="101" y="34"/>
                    <a:pt x="98" y="43"/>
                  </a:cubicBezTo>
                  <a:cubicBezTo>
                    <a:pt x="95" y="51"/>
                    <a:pt x="86" y="56"/>
                    <a:pt x="77" y="53"/>
                  </a:cubicBezTo>
                  <a:cubicBezTo>
                    <a:pt x="55" y="46"/>
                    <a:pt x="33" y="39"/>
                    <a:pt x="11" y="31"/>
                  </a:cubicBezTo>
                  <a:cubicBezTo>
                    <a:pt x="4" y="29"/>
                    <a:pt x="0" y="23"/>
                    <a:pt x="0" y="16"/>
                  </a:cubicBezTo>
                  <a:cubicBezTo>
                    <a:pt x="0" y="9"/>
                    <a:pt x="4" y="3"/>
                    <a:pt x="11" y="1"/>
                  </a:cubicBezTo>
                  <a:cubicBezTo>
                    <a:pt x="13" y="0"/>
                    <a:pt x="14" y="0"/>
                    <a:pt x="1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6046314" y="3727822"/>
              <a:ext cx="103878" cy="128809"/>
            </a:xfrm>
            <a:custGeom>
              <a:avLst/>
              <a:gdLst>
                <a:gd name="T0" fmla="*/ 75 w 75"/>
                <a:gd name="T1" fmla="*/ 75 h 93"/>
                <a:gd name="T2" fmla="*/ 65 w 75"/>
                <a:gd name="T3" fmla="*/ 91 h 93"/>
                <a:gd name="T4" fmla="*/ 46 w 75"/>
                <a:gd name="T5" fmla="*/ 85 h 93"/>
                <a:gd name="T6" fmla="*/ 16 w 75"/>
                <a:gd name="T7" fmla="*/ 43 h 93"/>
                <a:gd name="T8" fmla="*/ 5 w 75"/>
                <a:gd name="T9" fmla="*/ 28 h 93"/>
                <a:gd name="T10" fmla="*/ 8 w 75"/>
                <a:gd name="T11" fmla="*/ 6 h 93"/>
                <a:gd name="T12" fmla="*/ 31 w 75"/>
                <a:gd name="T13" fmla="*/ 9 h 93"/>
                <a:gd name="T14" fmla="*/ 72 w 75"/>
                <a:gd name="T15" fmla="*/ 66 h 93"/>
                <a:gd name="T16" fmla="*/ 75 w 75"/>
                <a:gd name="T17"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3">
                  <a:moveTo>
                    <a:pt x="75" y="75"/>
                  </a:moveTo>
                  <a:cubicBezTo>
                    <a:pt x="75" y="82"/>
                    <a:pt x="71" y="88"/>
                    <a:pt x="65" y="91"/>
                  </a:cubicBezTo>
                  <a:cubicBezTo>
                    <a:pt x="58" y="93"/>
                    <a:pt x="51" y="91"/>
                    <a:pt x="46" y="85"/>
                  </a:cubicBezTo>
                  <a:cubicBezTo>
                    <a:pt x="36" y="71"/>
                    <a:pt x="26" y="57"/>
                    <a:pt x="16" y="43"/>
                  </a:cubicBezTo>
                  <a:cubicBezTo>
                    <a:pt x="12" y="38"/>
                    <a:pt x="9" y="33"/>
                    <a:pt x="5" y="28"/>
                  </a:cubicBezTo>
                  <a:cubicBezTo>
                    <a:pt x="0" y="21"/>
                    <a:pt x="1" y="11"/>
                    <a:pt x="8" y="6"/>
                  </a:cubicBezTo>
                  <a:cubicBezTo>
                    <a:pt x="16" y="0"/>
                    <a:pt x="25" y="2"/>
                    <a:pt x="31" y="9"/>
                  </a:cubicBezTo>
                  <a:cubicBezTo>
                    <a:pt x="45" y="28"/>
                    <a:pt x="59" y="47"/>
                    <a:pt x="72" y="66"/>
                  </a:cubicBezTo>
                  <a:cubicBezTo>
                    <a:pt x="74" y="69"/>
                    <a:pt x="75" y="72"/>
                    <a:pt x="75" y="7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5248531" y="3180385"/>
              <a:ext cx="139197" cy="74792"/>
            </a:xfrm>
            <a:custGeom>
              <a:avLst/>
              <a:gdLst>
                <a:gd name="T0" fmla="*/ 17 w 100"/>
                <a:gd name="T1" fmla="*/ 0 h 54"/>
                <a:gd name="T2" fmla="*/ 25 w 100"/>
                <a:gd name="T3" fmla="*/ 2 h 54"/>
                <a:gd name="T4" fmla="*/ 88 w 100"/>
                <a:gd name="T5" fmla="*/ 22 h 54"/>
                <a:gd name="T6" fmla="*/ 99 w 100"/>
                <a:gd name="T7" fmla="*/ 39 h 54"/>
                <a:gd name="T8" fmla="*/ 87 w 100"/>
                <a:gd name="T9" fmla="*/ 54 h 54"/>
                <a:gd name="T10" fmla="*/ 78 w 100"/>
                <a:gd name="T11" fmla="*/ 53 h 54"/>
                <a:gd name="T12" fmla="*/ 12 w 100"/>
                <a:gd name="T13" fmla="*/ 31 h 54"/>
                <a:gd name="T14" fmla="*/ 0 w 100"/>
                <a:gd name="T15" fmla="*/ 16 h 54"/>
                <a:gd name="T16" fmla="*/ 12 w 100"/>
                <a:gd name="T17" fmla="*/ 1 h 54"/>
                <a:gd name="T18" fmla="*/ 17 w 100"/>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54">
                  <a:moveTo>
                    <a:pt x="17" y="0"/>
                  </a:moveTo>
                  <a:cubicBezTo>
                    <a:pt x="20" y="0"/>
                    <a:pt x="22" y="1"/>
                    <a:pt x="25" y="2"/>
                  </a:cubicBezTo>
                  <a:cubicBezTo>
                    <a:pt x="46" y="9"/>
                    <a:pt x="67" y="15"/>
                    <a:pt x="88" y="22"/>
                  </a:cubicBezTo>
                  <a:cubicBezTo>
                    <a:pt x="96" y="25"/>
                    <a:pt x="100" y="31"/>
                    <a:pt x="99" y="39"/>
                  </a:cubicBezTo>
                  <a:cubicBezTo>
                    <a:pt x="99" y="46"/>
                    <a:pt x="94" y="52"/>
                    <a:pt x="87" y="54"/>
                  </a:cubicBezTo>
                  <a:cubicBezTo>
                    <a:pt x="84" y="54"/>
                    <a:pt x="81" y="54"/>
                    <a:pt x="78" y="53"/>
                  </a:cubicBezTo>
                  <a:cubicBezTo>
                    <a:pt x="56" y="46"/>
                    <a:pt x="34" y="39"/>
                    <a:pt x="12" y="31"/>
                  </a:cubicBezTo>
                  <a:cubicBezTo>
                    <a:pt x="5" y="29"/>
                    <a:pt x="0" y="23"/>
                    <a:pt x="0" y="16"/>
                  </a:cubicBezTo>
                  <a:cubicBezTo>
                    <a:pt x="1" y="9"/>
                    <a:pt x="5" y="3"/>
                    <a:pt x="12" y="1"/>
                  </a:cubicBezTo>
                  <a:cubicBezTo>
                    <a:pt x="13" y="0"/>
                    <a:pt x="15" y="0"/>
                    <a:pt x="17"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6051509" y="2903030"/>
              <a:ext cx="106995" cy="126731"/>
            </a:xfrm>
            <a:custGeom>
              <a:avLst/>
              <a:gdLst>
                <a:gd name="T0" fmla="*/ 16 w 77"/>
                <a:gd name="T1" fmla="*/ 91 h 91"/>
                <a:gd name="T2" fmla="*/ 4 w 77"/>
                <a:gd name="T3" fmla="*/ 83 h 91"/>
                <a:gd name="T4" fmla="*/ 5 w 77"/>
                <a:gd name="T5" fmla="*/ 66 h 91"/>
                <a:gd name="T6" fmla="*/ 33 w 77"/>
                <a:gd name="T7" fmla="*/ 27 h 91"/>
                <a:gd name="T8" fmla="*/ 45 w 77"/>
                <a:gd name="T9" fmla="*/ 10 h 91"/>
                <a:gd name="T10" fmla="*/ 68 w 77"/>
                <a:gd name="T11" fmla="*/ 5 h 91"/>
                <a:gd name="T12" fmla="*/ 72 w 77"/>
                <a:gd name="T13" fmla="*/ 28 h 91"/>
                <a:gd name="T14" fmla="*/ 31 w 77"/>
                <a:gd name="T15" fmla="*/ 84 h 91"/>
                <a:gd name="T16" fmla="*/ 16 w 77"/>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1">
                  <a:moveTo>
                    <a:pt x="16" y="91"/>
                  </a:moveTo>
                  <a:cubicBezTo>
                    <a:pt x="11" y="91"/>
                    <a:pt x="6" y="88"/>
                    <a:pt x="4" y="83"/>
                  </a:cubicBezTo>
                  <a:cubicBezTo>
                    <a:pt x="0" y="77"/>
                    <a:pt x="1" y="71"/>
                    <a:pt x="5" y="66"/>
                  </a:cubicBezTo>
                  <a:cubicBezTo>
                    <a:pt x="14" y="53"/>
                    <a:pt x="24" y="40"/>
                    <a:pt x="33" y="27"/>
                  </a:cubicBezTo>
                  <a:cubicBezTo>
                    <a:pt x="37" y="21"/>
                    <a:pt x="41" y="15"/>
                    <a:pt x="45" y="10"/>
                  </a:cubicBezTo>
                  <a:cubicBezTo>
                    <a:pt x="51" y="2"/>
                    <a:pt x="61" y="0"/>
                    <a:pt x="68" y="5"/>
                  </a:cubicBezTo>
                  <a:cubicBezTo>
                    <a:pt x="76" y="11"/>
                    <a:pt x="77" y="20"/>
                    <a:pt x="72" y="28"/>
                  </a:cubicBezTo>
                  <a:cubicBezTo>
                    <a:pt x="58" y="47"/>
                    <a:pt x="45" y="66"/>
                    <a:pt x="31" y="84"/>
                  </a:cubicBezTo>
                  <a:cubicBezTo>
                    <a:pt x="28" y="89"/>
                    <a:pt x="23" y="91"/>
                    <a:pt x="16" y="9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5445900" y="3725745"/>
              <a:ext cx="104917" cy="128809"/>
            </a:xfrm>
            <a:custGeom>
              <a:avLst/>
              <a:gdLst>
                <a:gd name="T0" fmla="*/ 76 w 76"/>
                <a:gd name="T1" fmla="*/ 18 h 93"/>
                <a:gd name="T2" fmla="*/ 73 w 76"/>
                <a:gd name="T3" fmla="*/ 28 h 93"/>
                <a:gd name="T4" fmla="*/ 32 w 76"/>
                <a:gd name="T5" fmla="*/ 84 h 93"/>
                <a:gd name="T6" fmla="*/ 9 w 76"/>
                <a:gd name="T7" fmla="*/ 88 h 93"/>
                <a:gd name="T8" fmla="*/ 6 w 76"/>
                <a:gd name="T9" fmla="*/ 65 h 93"/>
                <a:gd name="T10" fmla="*/ 47 w 76"/>
                <a:gd name="T11" fmla="*/ 8 h 93"/>
                <a:gd name="T12" fmla="*/ 65 w 76"/>
                <a:gd name="T13" fmla="*/ 3 h 93"/>
                <a:gd name="T14" fmla="*/ 76 w 76"/>
                <a:gd name="T15" fmla="*/ 1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93">
                  <a:moveTo>
                    <a:pt x="76" y="18"/>
                  </a:moveTo>
                  <a:cubicBezTo>
                    <a:pt x="76" y="22"/>
                    <a:pt x="75" y="25"/>
                    <a:pt x="73" y="28"/>
                  </a:cubicBezTo>
                  <a:cubicBezTo>
                    <a:pt x="59" y="46"/>
                    <a:pt x="45" y="65"/>
                    <a:pt x="32" y="84"/>
                  </a:cubicBezTo>
                  <a:cubicBezTo>
                    <a:pt x="26" y="91"/>
                    <a:pt x="16" y="93"/>
                    <a:pt x="9" y="88"/>
                  </a:cubicBezTo>
                  <a:cubicBezTo>
                    <a:pt x="2" y="82"/>
                    <a:pt x="0" y="73"/>
                    <a:pt x="6" y="65"/>
                  </a:cubicBezTo>
                  <a:cubicBezTo>
                    <a:pt x="19" y="46"/>
                    <a:pt x="33" y="27"/>
                    <a:pt x="47" y="8"/>
                  </a:cubicBezTo>
                  <a:cubicBezTo>
                    <a:pt x="51" y="2"/>
                    <a:pt x="58" y="0"/>
                    <a:pt x="65" y="3"/>
                  </a:cubicBezTo>
                  <a:cubicBezTo>
                    <a:pt x="72" y="5"/>
                    <a:pt x="76" y="11"/>
                    <a:pt x="76" y="1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7"/>
            <p:cNvSpPr>
              <a:spLocks noEditPoints="1"/>
            </p:cNvSpPr>
            <p:nvPr/>
          </p:nvSpPr>
          <p:spPr bwMode="auto">
            <a:xfrm>
              <a:off x="5466675" y="3035994"/>
              <a:ext cx="688711" cy="1023199"/>
            </a:xfrm>
            <a:custGeom>
              <a:avLst/>
              <a:gdLst>
                <a:gd name="T0" fmla="*/ 129 w 497"/>
                <a:gd name="T1" fmla="*/ 536 h 738"/>
                <a:gd name="T2" fmla="*/ 18 w 497"/>
                <a:gd name="T3" fmla="*/ 330 h 738"/>
                <a:gd name="T4" fmla="*/ 176 w 497"/>
                <a:gd name="T5" fmla="*/ 11 h 738"/>
                <a:gd name="T6" fmla="*/ 432 w 497"/>
                <a:gd name="T7" fmla="*/ 91 h 738"/>
                <a:gd name="T8" fmla="*/ 409 w 497"/>
                <a:gd name="T9" fmla="*/ 422 h 738"/>
                <a:gd name="T10" fmla="*/ 360 w 497"/>
                <a:gd name="T11" fmla="*/ 536 h 738"/>
                <a:gd name="T12" fmla="*/ 311 w 497"/>
                <a:gd name="T13" fmla="*/ 685 h 738"/>
                <a:gd name="T14" fmla="*/ 253 w 497"/>
                <a:gd name="T15" fmla="*/ 734 h 738"/>
                <a:gd name="T16" fmla="*/ 182 w 497"/>
                <a:gd name="T17" fmla="*/ 688 h 738"/>
                <a:gd name="T18" fmla="*/ 129 w 497"/>
                <a:gd name="T19" fmla="*/ 631 h 738"/>
                <a:gd name="T20" fmla="*/ 198 w 497"/>
                <a:gd name="T21" fmla="*/ 422 h 738"/>
                <a:gd name="T22" fmla="*/ 194 w 497"/>
                <a:gd name="T23" fmla="*/ 326 h 738"/>
                <a:gd name="T24" fmla="*/ 129 w 497"/>
                <a:gd name="T25" fmla="*/ 266 h 738"/>
                <a:gd name="T26" fmla="*/ 227 w 497"/>
                <a:gd name="T27" fmla="*/ 265 h 738"/>
                <a:gd name="T28" fmla="*/ 232 w 497"/>
                <a:gd name="T29" fmla="*/ 296 h 738"/>
                <a:gd name="T30" fmla="*/ 261 w 497"/>
                <a:gd name="T31" fmla="*/ 292 h 738"/>
                <a:gd name="T32" fmla="*/ 317 w 497"/>
                <a:gd name="T33" fmla="*/ 226 h 738"/>
                <a:gd name="T34" fmla="*/ 323 w 497"/>
                <a:gd name="T35" fmla="*/ 324 h 738"/>
                <a:gd name="T36" fmla="*/ 291 w 497"/>
                <a:gd name="T37" fmla="*/ 329 h 738"/>
                <a:gd name="T38" fmla="*/ 295 w 497"/>
                <a:gd name="T39" fmla="*/ 519 h 738"/>
                <a:gd name="T40" fmla="*/ 331 w 497"/>
                <a:gd name="T41" fmla="*/ 514 h 738"/>
                <a:gd name="T42" fmla="*/ 387 w 497"/>
                <a:gd name="T43" fmla="*/ 401 h 738"/>
                <a:gd name="T44" fmla="*/ 451 w 497"/>
                <a:gd name="T45" fmla="*/ 195 h 738"/>
                <a:gd name="T46" fmla="*/ 201 w 497"/>
                <a:gd name="T47" fmla="*/ 37 h 738"/>
                <a:gd name="T48" fmla="*/ 39 w 497"/>
                <a:gd name="T49" fmla="*/ 298 h 738"/>
                <a:gd name="T50" fmla="*/ 137 w 497"/>
                <a:gd name="T51" fmla="*/ 447 h 738"/>
                <a:gd name="T52" fmla="*/ 163 w 497"/>
                <a:gd name="T53" fmla="*/ 519 h 738"/>
                <a:gd name="T54" fmla="*/ 198 w 497"/>
                <a:gd name="T55" fmla="*/ 514 h 738"/>
                <a:gd name="T56" fmla="*/ 261 w 497"/>
                <a:gd name="T57" fmla="*/ 423 h 738"/>
                <a:gd name="T58" fmla="*/ 257 w 497"/>
                <a:gd name="T59" fmla="*/ 326 h 738"/>
                <a:gd name="T60" fmla="*/ 228 w 497"/>
                <a:gd name="T61" fmla="*/ 330 h 738"/>
                <a:gd name="T62" fmla="*/ 228 w 497"/>
                <a:gd name="T63" fmla="*/ 515 h 738"/>
                <a:gd name="T64" fmla="*/ 257 w 497"/>
                <a:gd name="T65" fmla="*/ 519 h 738"/>
                <a:gd name="T66" fmla="*/ 261 w 497"/>
                <a:gd name="T67" fmla="*/ 423 h 738"/>
                <a:gd name="T68" fmla="*/ 170 w 497"/>
                <a:gd name="T69" fmla="*/ 549 h 738"/>
                <a:gd name="T70" fmla="*/ 160 w 497"/>
                <a:gd name="T71" fmla="*/ 560 h 738"/>
                <a:gd name="T72" fmla="*/ 318 w 497"/>
                <a:gd name="T73" fmla="*/ 564 h 738"/>
                <a:gd name="T74" fmla="*/ 330 w 497"/>
                <a:gd name="T75" fmla="*/ 553 h 738"/>
                <a:gd name="T76" fmla="*/ 245 w 497"/>
                <a:gd name="T77" fmla="*/ 549 h 738"/>
                <a:gd name="T78" fmla="*/ 319 w 497"/>
                <a:gd name="T79" fmla="*/ 610 h 738"/>
                <a:gd name="T80" fmla="*/ 330 w 497"/>
                <a:gd name="T81" fmla="*/ 599 h 738"/>
                <a:gd name="T82" fmla="*/ 171 w 497"/>
                <a:gd name="T83" fmla="*/ 595 h 738"/>
                <a:gd name="T84" fmla="*/ 160 w 497"/>
                <a:gd name="T85" fmla="*/ 606 h 738"/>
                <a:gd name="T86" fmla="*/ 245 w 497"/>
                <a:gd name="T87" fmla="*/ 610 h 738"/>
                <a:gd name="T88" fmla="*/ 162 w 497"/>
                <a:gd name="T89" fmla="*/ 640 h 738"/>
                <a:gd name="T90" fmla="*/ 306 w 497"/>
                <a:gd name="T91" fmla="*/ 655 h 738"/>
                <a:gd name="T92" fmla="*/ 303 w 497"/>
                <a:gd name="T93" fmla="*/ 296 h 738"/>
                <a:gd name="T94" fmla="*/ 331 w 497"/>
                <a:gd name="T95" fmla="*/ 274 h 738"/>
                <a:gd name="T96" fmla="*/ 292 w 497"/>
                <a:gd name="T97" fmla="*/ 273 h 738"/>
                <a:gd name="T98" fmla="*/ 294 w 497"/>
                <a:gd name="T99" fmla="*/ 296 h 738"/>
                <a:gd name="T100" fmla="*/ 197 w 497"/>
                <a:gd name="T101" fmla="*/ 284 h 738"/>
                <a:gd name="T102" fmla="*/ 198 w 497"/>
                <a:gd name="T103" fmla="*/ 275 h 738"/>
                <a:gd name="T104" fmla="*/ 158 w 497"/>
                <a:gd name="T105" fmla="*/ 274 h 738"/>
                <a:gd name="T106" fmla="*/ 186 w 497"/>
                <a:gd name="T107" fmla="*/ 296 h 738"/>
                <a:gd name="T108" fmla="*/ 197 w 497"/>
                <a:gd name="T109" fmla="*/ 284 h 738"/>
                <a:gd name="T110" fmla="*/ 247 w 497"/>
                <a:gd name="T111" fmla="*/ 705 h 738"/>
                <a:gd name="T112" fmla="*/ 214 w 497"/>
                <a:gd name="T113" fmla="*/ 68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738">
                  <a:moveTo>
                    <a:pt x="129" y="578"/>
                  </a:moveTo>
                  <a:cubicBezTo>
                    <a:pt x="129" y="564"/>
                    <a:pt x="129" y="550"/>
                    <a:pt x="129" y="536"/>
                  </a:cubicBezTo>
                  <a:cubicBezTo>
                    <a:pt x="129" y="491"/>
                    <a:pt x="113" y="454"/>
                    <a:pt x="81" y="423"/>
                  </a:cubicBezTo>
                  <a:cubicBezTo>
                    <a:pt x="53" y="396"/>
                    <a:pt x="31" y="366"/>
                    <a:pt x="18" y="330"/>
                  </a:cubicBezTo>
                  <a:cubicBezTo>
                    <a:pt x="5" y="297"/>
                    <a:pt x="0" y="262"/>
                    <a:pt x="3" y="226"/>
                  </a:cubicBezTo>
                  <a:cubicBezTo>
                    <a:pt x="9" y="127"/>
                    <a:pt x="79" y="40"/>
                    <a:pt x="176" y="11"/>
                  </a:cubicBezTo>
                  <a:cubicBezTo>
                    <a:pt x="204" y="3"/>
                    <a:pt x="232" y="0"/>
                    <a:pt x="261" y="2"/>
                  </a:cubicBezTo>
                  <a:cubicBezTo>
                    <a:pt x="330" y="7"/>
                    <a:pt x="387" y="38"/>
                    <a:pt x="432" y="91"/>
                  </a:cubicBezTo>
                  <a:cubicBezTo>
                    <a:pt x="459" y="123"/>
                    <a:pt x="476" y="159"/>
                    <a:pt x="483" y="200"/>
                  </a:cubicBezTo>
                  <a:cubicBezTo>
                    <a:pt x="497" y="287"/>
                    <a:pt x="472" y="361"/>
                    <a:pt x="409" y="422"/>
                  </a:cubicBezTo>
                  <a:cubicBezTo>
                    <a:pt x="389" y="442"/>
                    <a:pt x="374" y="465"/>
                    <a:pt x="366" y="491"/>
                  </a:cubicBezTo>
                  <a:cubicBezTo>
                    <a:pt x="362" y="506"/>
                    <a:pt x="360" y="521"/>
                    <a:pt x="360" y="536"/>
                  </a:cubicBezTo>
                  <a:cubicBezTo>
                    <a:pt x="360" y="568"/>
                    <a:pt x="360" y="600"/>
                    <a:pt x="360" y="632"/>
                  </a:cubicBezTo>
                  <a:cubicBezTo>
                    <a:pt x="360" y="659"/>
                    <a:pt x="338" y="682"/>
                    <a:pt x="311" y="685"/>
                  </a:cubicBezTo>
                  <a:cubicBezTo>
                    <a:pt x="309" y="686"/>
                    <a:pt x="308" y="687"/>
                    <a:pt x="307" y="689"/>
                  </a:cubicBezTo>
                  <a:cubicBezTo>
                    <a:pt x="297" y="714"/>
                    <a:pt x="280" y="730"/>
                    <a:pt x="253" y="734"/>
                  </a:cubicBezTo>
                  <a:cubicBezTo>
                    <a:pt x="231" y="738"/>
                    <a:pt x="213" y="730"/>
                    <a:pt x="198" y="714"/>
                  </a:cubicBezTo>
                  <a:cubicBezTo>
                    <a:pt x="191" y="707"/>
                    <a:pt x="185" y="698"/>
                    <a:pt x="182" y="688"/>
                  </a:cubicBezTo>
                  <a:cubicBezTo>
                    <a:pt x="181" y="686"/>
                    <a:pt x="180" y="686"/>
                    <a:pt x="178" y="685"/>
                  </a:cubicBezTo>
                  <a:cubicBezTo>
                    <a:pt x="151" y="682"/>
                    <a:pt x="129" y="659"/>
                    <a:pt x="129" y="631"/>
                  </a:cubicBezTo>
                  <a:cubicBezTo>
                    <a:pt x="129" y="613"/>
                    <a:pt x="129" y="596"/>
                    <a:pt x="129" y="578"/>
                  </a:cubicBezTo>
                  <a:close/>
                  <a:moveTo>
                    <a:pt x="198" y="422"/>
                  </a:moveTo>
                  <a:cubicBezTo>
                    <a:pt x="198" y="392"/>
                    <a:pt x="198" y="361"/>
                    <a:pt x="198" y="330"/>
                  </a:cubicBezTo>
                  <a:cubicBezTo>
                    <a:pt x="198" y="327"/>
                    <a:pt x="197" y="326"/>
                    <a:pt x="194" y="326"/>
                  </a:cubicBezTo>
                  <a:cubicBezTo>
                    <a:pt x="189" y="326"/>
                    <a:pt x="184" y="326"/>
                    <a:pt x="179" y="326"/>
                  </a:cubicBezTo>
                  <a:cubicBezTo>
                    <a:pt x="147" y="326"/>
                    <a:pt x="123" y="298"/>
                    <a:pt x="129" y="266"/>
                  </a:cubicBezTo>
                  <a:cubicBezTo>
                    <a:pt x="133" y="243"/>
                    <a:pt x="154" y="226"/>
                    <a:pt x="178" y="225"/>
                  </a:cubicBezTo>
                  <a:cubicBezTo>
                    <a:pt x="201" y="225"/>
                    <a:pt x="223" y="243"/>
                    <a:pt x="227" y="265"/>
                  </a:cubicBezTo>
                  <a:cubicBezTo>
                    <a:pt x="229" y="274"/>
                    <a:pt x="228" y="283"/>
                    <a:pt x="228" y="292"/>
                  </a:cubicBezTo>
                  <a:cubicBezTo>
                    <a:pt x="228" y="295"/>
                    <a:pt x="229" y="296"/>
                    <a:pt x="232" y="296"/>
                  </a:cubicBezTo>
                  <a:cubicBezTo>
                    <a:pt x="241" y="295"/>
                    <a:pt x="249" y="295"/>
                    <a:pt x="257" y="296"/>
                  </a:cubicBezTo>
                  <a:cubicBezTo>
                    <a:pt x="260" y="296"/>
                    <a:pt x="261" y="295"/>
                    <a:pt x="261" y="292"/>
                  </a:cubicBezTo>
                  <a:cubicBezTo>
                    <a:pt x="261" y="287"/>
                    <a:pt x="261" y="281"/>
                    <a:pt x="261" y="276"/>
                  </a:cubicBezTo>
                  <a:cubicBezTo>
                    <a:pt x="261" y="246"/>
                    <a:pt x="287" y="223"/>
                    <a:pt x="317" y="226"/>
                  </a:cubicBezTo>
                  <a:cubicBezTo>
                    <a:pt x="341" y="229"/>
                    <a:pt x="359" y="248"/>
                    <a:pt x="361" y="273"/>
                  </a:cubicBezTo>
                  <a:cubicBezTo>
                    <a:pt x="363" y="296"/>
                    <a:pt x="346" y="319"/>
                    <a:pt x="323" y="324"/>
                  </a:cubicBezTo>
                  <a:cubicBezTo>
                    <a:pt x="314" y="327"/>
                    <a:pt x="304" y="326"/>
                    <a:pt x="295" y="326"/>
                  </a:cubicBezTo>
                  <a:cubicBezTo>
                    <a:pt x="292" y="326"/>
                    <a:pt x="291" y="326"/>
                    <a:pt x="291" y="329"/>
                  </a:cubicBezTo>
                  <a:cubicBezTo>
                    <a:pt x="291" y="391"/>
                    <a:pt x="291" y="453"/>
                    <a:pt x="291" y="515"/>
                  </a:cubicBezTo>
                  <a:cubicBezTo>
                    <a:pt x="291" y="518"/>
                    <a:pt x="292" y="519"/>
                    <a:pt x="295" y="519"/>
                  </a:cubicBezTo>
                  <a:cubicBezTo>
                    <a:pt x="305" y="519"/>
                    <a:pt x="315" y="518"/>
                    <a:pt x="326" y="519"/>
                  </a:cubicBezTo>
                  <a:cubicBezTo>
                    <a:pt x="329" y="519"/>
                    <a:pt x="331" y="518"/>
                    <a:pt x="331" y="514"/>
                  </a:cubicBezTo>
                  <a:cubicBezTo>
                    <a:pt x="331" y="512"/>
                    <a:pt x="331" y="510"/>
                    <a:pt x="331" y="508"/>
                  </a:cubicBezTo>
                  <a:cubicBezTo>
                    <a:pt x="338" y="466"/>
                    <a:pt x="356" y="430"/>
                    <a:pt x="387" y="401"/>
                  </a:cubicBezTo>
                  <a:cubicBezTo>
                    <a:pt x="425" y="365"/>
                    <a:pt x="449" y="322"/>
                    <a:pt x="455" y="270"/>
                  </a:cubicBezTo>
                  <a:cubicBezTo>
                    <a:pt x="458" y="245"/>
                    <a:pt x="457" y="220"/>
                    <a:pt x="451" y="195"/>
                  </a:cubicBezTo>
                  <a:cubicBezTo>
                    <a:pt x="438" y="143"/>
                    <a:pt x="410" y="102"/>
                    <a:pt x="366" y="71"/>
                  </a:cubicBezTo>
                  <a:cubicBezTo>
                    <a:pt x="316" y="36"/>
                    <a:pt x="261" y="24"/>
                    <a:pt x="201" y="37"/>
                  </a:cubicBezTo>
                  <a:cubicBezTo>
                    <a:pt x="152" y="47"/>
                    <a:pt x="112" y="71"/>
                    <a:pt x="81" y="110"/>
                  </a:cubicBezTo>
                  <a:cubicBezTo>
                    <a:pt x="36" y="166"/>
                    <a:pt x="22" y="229"/>
                    <a:pt x="39" y="298"/>
                  </a:cubicBezTo>
                  <a:cubicBezTo>
                    <a:pt x="49" y="338"/>
                    <a:pt x="71" y="372"/>
                    <a:pt x="101" y="400"/>
                  </a:cubicBezTo>
                  <a:cubicBezTo>
                    <a:pt x="116" y="414"/>
                    <a:pt x="128" y="429"/>
                    <a:pt x="137" y="447"/>
                  </a:cubicBezTo>
                  <a:cubicBezTo>
                    <a:pt x="149" y="468"/>
                    <a:pt x="156" y="490"/>
                    <a:pt x="158" y="514"/>
                  </a:cubicBezTo>
                  <a:cubicBezTo>
                    <a:pt x="159" y="518"/>
                    <a:pt x="160" y="519"/>
                    <a:pt x="163" y="519"/>
                  </a:cubicBezTo>
                  <a:cubicBezTo>
                    <a:pt x="173" y="518"/>
                    <a:pt x="183" y="518"/>
                    <a:pt x="193" y="519"/>
                  </a:cubicBezTo>
                  <a:cubicBezTo>
                    <a:pt x="197" y="519"/>
                    <a:pt x="198" y="518"/>
                    <a:pt x="198" y="514"/>
                  </a:cubicBezTo>
                  <a:cubicBezTo>
                    <a:pt x="198" y="484"/>
                    <a:pt x="198" y="453"/>
                    <a:pt x="198" y="422"/>
                  </a:cubicBezTo>
                  <a:close/>
                  <a:moveTo>
                    <a:pt x="261" y="423"/>
                  </a:moveTo>
                  <a:cubicBezTo>
                    <a:pt x="261" y="392"/>
                    <a:pt x="261" y="361"/>
                    <a:pt x="261" y="330"/>
                  </a:cubicBezTo>
                  <a:cubicBezTo>
                    <a:pt x="261" y="327"/>
                    <a:pt x="260" y="326"/>
                    <a:pt x="257" y="326"/>
                  </a:cubicBezTo>
                  <a:cubicBezTo>
                    <a:pt x="249" y="326"/>
                    <a:pt x="241" y="326"/>
                    <a:pt x="232" y="326"/>
                  </a:cubicBezTo>
                  <a:cubicBezTo>
                    <a:pt x="229" y="326"/>
                    <a:pt x="228" y="327"/>
                    <a:pt x="228" y="330"/>
                  </a:cubicBezTo>
                  <a:cubicBezTo>
                    <a:pt x="228" y="347"/>
                    <a:pt x="228" y="364"/>
                    <a:pt x="228" y="382"/>
                  </a:cubicBezTo>
                  <a:cubicBezTo>
                    <a:pt x="228" y="426"/>
                    <a:pt x="228" y="470"/>
                    <a:pt x="228" y="515"/>
                  </a:cubicBezTo>
                  <a:cubicBezTo>
                    <a:pt x="228" y="518"/>
                    <a:pt x="229" y="519"/>
                    <a:pt x="232" y="519"/>
                  </a:cubicBezTo>
                  <a:cubicBezTo>
                    <a:pt x="240" y="518"/>
                    <a:pt x="249" y="518"/>
                    <a:pt x="257" y="519"/>
                  </a:cubicBezTo>
                  <a:cubicBezTo>
                    <a:pt x="260" y="519"/>
                    <a:pt x="261" y="518"/>
                    <a:pt x="261" y="515"/>
                  </a:cubicBezTo>
                  <a:cubicBezTo>
                    <a:pt x="261" y="484"/>
                    <a:pt x="261" y="453"/>
                    <a:pt x="261" y="423"/>
                  </a:cubicBezTo>
                  <a:close/>
                  <a:moveTo>
                    <a:pt x="245" y="549"/>
                  </a:moveTo>
                  <a:cubicBezTo>
                    <a:pt x="220" y="549"/>
                    <a:pt x="195" y="549"/>
                    <a:pt x="170" y="549"/>
                  </a:cubicBezTo>
                  <a:cubicBezTo>
                    <a:pt x="167" y="549"/>
                    <a:pt x="162" y="548"/>
                    <a:pt x="160" y="550"/>
                  </a:cubicBezTo>
                  <a:cubicBezTo>
                    <a:pt x="158" y="552"/>
                    <a:pt x="160" y="557"/>
                    <a:pt x="160" y="560"/>
                  </a:cubicBezTo>
                  <a:cubicBezTo>
                    <a:pt x="159" y="564"/>
                    <a:pt x="161" y="564"/>
                    <a:pt x="164" y="564"/>
                  </a:cubicBezTo>
                  <a:cubicBezTo>
                    <a:pt x="216" y="564"/>
                    <a:pt x="267" y="564"/>
                    <a:pt x="318" y="564"/>
                  </a:cubicBezTo>
                  <a:cubicBezTo>
                    <a:pt x="322" y="564"/>
                    <a:pt x="327" y="566"/>
                    <a:pt x="329" y="564"/>
                  </a:cubicBezTo>
                  <a:cubicBezTo>
                    <a:pt x="331" y="561"/>
                    <a:pt x="329" y="557"/>
                    <a:pt x="330" y="553"/>
                  </a:cubicBezTo>
                  <a:cubicBezTo>
                    <a:pt x="330" y="550"/>
                    <a:pt x="329" y="549"/>
                    <a:pt x="326" y="549"/>
                  </a:cubicBezTo>
                  <a:cubicBezTo>
                    <a:pt x="299" y="549"/>
                    <a:pt x="272" y="549"/>
                    <a:pt x="245" y="549"/>
                  </a:cubicBezTo>
                  <a:close/>
                  <a:moveTo>
                    <a:pt x="245" y="610"/>
                  </a:moveTo>
                  <a:cubicBezTo>
                    <a:pt x="269" y="610"/>
                    <a:pt x="294" y="610"/>
                    <a:pt x="319" y="610"/>
                  </a:cubicBezTo>
                  <a:cubicBezTo>
                    <a:pt x="322" y="610"/>
                    <a:pt x="327" y="612"/>
                    <a:pt x="329" y="609"/>
                  </a:cubicBezTo>
                  <a:cubicBezTo>
                    <a:pt x="331" y="607"/>
                    <a:pt x="329" y="602"/>
                    <a:pt x="330" y="599"/>
                  </a:cubicBezTo>
                  <a:cubicBezTo>
                    <a:pt x="330" y="595"/>
                    <a:pt x="329" y="595"/>
                    <a:pt x="326" y="595"/>
                  </a:cubicBezTo>
                  <a:cubicBezTo>
                    <a:pt x="274" y="595"/>
                    <a:pt x="222" y="595"/>
                    <a:pt x="171" y="595"/>
                  </a:cubicBezTo>
                  <a:cubicBezTo>
                    <a:pt x="167" y="595"/>
                    <a:pt x="162" y="593"/>
                    <a:pt x="160" y="596"/>
                  </a:cubicBezTo>
                  <a:cubicBezTo>
                    <a:pt x="158" y="598"/>
                    <a:pt x="160" y="602"/>
                    <a:pt x="160" y="606"/>
                  </a:cubicBezTo>
                  <a:cubicBezTo>
                    <a:pt x="159" y="610"/>
                    <a:pt x="161" y="610"/>
                    <a:pt x="164" y="610"/>
                  </a:cubicBezTo>
                  <a:cubicBezTo>
                    <a:pt x="191" y="610"/>
                    <a:pt x="218" y="610"/>
                    <a:pt x="245" y="610"/>
                  </a:cubicBezTo>
                  <a:close/>
                  <a:moveTo>
                    <a:pt x="327" y="640"/>
                  </a:moveTo>
                  <a:cubicBezTo>
                    <a:pt x="272" y="640"/>
                    <a:pt x="217" y="640"/>
                    <a:pt x="162" y="640"/>
                  </a:cubicBezTo>
                  <a:cubicBezTo>
                    <a:pt x="165" y="649"/>
                    <a:pt x="174" y="655"/>
                    <a:pt x="183" y="655"/>
                  </a:cubicBezTo>
                  <a:cubicBezTo>
                    <a:pt x="224" y="655"/>
                    <a:pt x="265" y="655"/>
                    <a:pt x="306" y="655"/>
                  </a:cubicBezTo>
                  <a:cubicBezTo>
                    <a:pt x="315" y="655"/>
                    <a:pt x="324" y="649"/>
                    <a:pt x="327" y="640"/>
                  </a:cubicBezTo>
                  <a:close/>
                  <a:moveTo>
                    <a:pt x="303" y="296"/>
                  </a:moveTo>
                  <a:cubicBezTo>
                    <a:pt x="306" y="295"/>
                    <a:pt x="311" y="296"/>
                    <a:pt x="315" y="295"/>
                  </a:cubicBezTo>
                  <a:cubicBezTo>
                    <a:pt x="325" y="293"/>
                    <a:pt x="331" y="285"/>
                    <a:pt x="331" y="274"/>
                  </a:cubicBezTo>
                  <a:cubicBezTo>
                    <a:pt x="330" y="264"/>
                    <a:pt x="322" y="256"/>
                    <a:pt x="312" y="256"/>
                  </a:cubicBezTo>
                  <a:cubicBezTo>
                    <a:pt x="302" y="256"/>
                    <a:pt x="293" y="263"/>
                    <a:pt x="292" y="273"/>
                  </a:cubicBezTo>
                  <a:cubicBezTo>
                    <a:pt x="291" y="280"/>
                    <a:pt x="291" y="286"/>
                    <a:pt x="291" y="293"/>
                  </a:cubicBezTo>
                  <a:cubicBezTo>
                    <a:pt x="291" y="295"/>
                    <a:pt x="292" y="296"/>
                    <a:pt x="294" y="296"/>
                  </a:cubicBezTo>
                  <a:cubicBezTo>
                    <a:pt x="297" y="296"/>
                    <a:pt x="300" y="296"/>
                    <a:pt x="303" y="296"/>
                  </a:cubicBezTo>
                  <a:close/>
                  <a:moveTo>
                    <a:pt x="197" y="284"/>
                  </a:moveTo>
                  <a:cubicBezTo>
                    <a:pt x="198" y="284"/>
                    <a:pt x="198" y="284"/>
                    <a:pt x="198" y="284"/>
                  </a:cubicBezTo>
                  <a:cubicBezTo>
                    <a:pt x="198" y="281"/>
                    <a:pt x="198" y="278"/>
                    <a:pt x="198" y="275"/>
                  </a:cubicBezTo>
                  <a:cubicBezTo>
                    <a:pt x="198" y="265"/>
                    <a:pt x="189" y="257"/>
                    <a:pt x="179" y="256"/>
                  </a:cubicBezTo>
                  <a:cubicBezTo>
                    <a:pt x="168" y="256"/>
                    <a:pt x="159" y="263"/>
                    <a:pt x="158" y="274"/>
                  </a:cubicBezTo>
                  <a:cubicBezTo>
                    <a:pt x="157" y="284"/>
                    <a:pt x="165" y="293"/>
                    <a:pt x="175" y="295"/>
                  </a:cubicBezTo>
                  <a:cubicBezTo>
                    <a:pt x="178" y="296"/>
                    <a:pt x="182" y="296"/>
                    <a:pt x="186" y="296"/>
                  </a:cubicBezTo>
                  <a:cubicBezTo>
                    <a:pt x="190" y="295"/>
                    <a:pt x="195" y="297"/>
                    <a:pt x="197" y="295"/>
                  </a:cubicBezTo>
                  <a:cubicBezTo>
                    <a:pt x="199" y="292"/>
                    <a:pt x="197" y="287"/>
                    <a:pt x="197" y="284"/>
                  </a:cubicBezTo>
                  <a:close/>
                  <a:moveTo>
                    <a:pt x="214" y="686"/>
                  </a:moveTo>
                  <a:cubicBezTo>
                    <a:pt x="223" y="698"/>
                    <a:pt x="232" y="705"/>
                    <a:pt x="247" y="705"/>
                  </a:cubicBezTo>
                  <a:cubicBezTo>
                    <a:pt x="258" y="704"/>
                    <a:pt x="271" y="695"/>
                    <a:pt x="274" y="686"/>
                  </a:cubicBezTo>
                  <a:cubicBezTo>
                    <a:pt x="254" y="686"/>
                    <a:pt x="235" y="686"/>
                    <a:pt x="214" y="68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Freeform 41"/>
          <p:cNvSpPr>
            <a:spLocks noEditPoints="1"/>
          </p:cNvSpPr>
          <p:nvPr/>
        </p:nvSpPr>
        <p:spPr bwMode="auto">
          <a:xfrm>
            <a:off x="1244694" y="3629759"/>
            <a:ext cx="1133475" cy="1131888"/>
          </a:xfrm>
          <a:custGeom>
            <a:avLst/>
            <a:gdLst>
              <a:gd name="T0" fmla="*/ 3 w 534"/>
              <a:gd name="T1" fmla="*/ 200 h 534"/>
              <a:gd name="T2" fmla="*/ 28 w 534"/>
              <a:gd name="T3" fmla="*/ 1 h 534"/>
              <a:gd name="T4" fmla="*/ 274 w 534"/>
              <a:gd name="T5" fmla="*/ 215 h 534"/>
              <a:gd name="T6" fmla="*/ 213 w 534"/>
              <a:gd name="T7" fmla="*/ 250 h 534"/>
              <a:gd name="T8" fmla="*/ 450 w 534"/>
              <a:gd name="T9" fmla="*/ 215 h 534"/>
              <a:gd name="T10" fmla="*/ 511 w 534"/>
              <a:gd name="T11" fmla="*/ 66 h 534"/>
              <a:gd name="T12" fmla="*/ 431 w 534"/>
              <a:gd name="T13" fmla="*/ 38 h 534"/>
              <a:gd name="T14" fmla="*/ 426 w 534"/>
              <a:gd name="T15" fmla="*/ 78 h 534"/>
              <a:gd name="T16" fmla="*/ 385 w 534"/>
              <a:gd name="T17" fmla="*/ 123 h 534"/>
              <a:gd name="T18" fmla="*/ 331 w 534"/>
              <a:gd name="T19" fmla="*/ 73 h 534"/>
              <a:gd name="T20" fmla="*/ 371 w 534"/>
              <a:gd name="T21" fmla="*/ 28 h 534"/>
              <a:gd name="T22" fmla="*/ 416 w 534"/>
              <a:gd name="T23" fmla="*/ 23 h 534"/>
              <a:gd name="T24" fmla="*/ 528 w 534"/>
              <a:gd name="T25" fmla="*/ 55 h 534"/>
              <a:gd name="T26" fmla="*/ 479 w 534"/>
              <a:gd name="T27" fmla="*/ 248 h 534"/>
              <a:gd name="T28" fmla="*/ 533 w 534"/>
              <a:gd name="T29" fmla="*/ 293 h 534"/>
              <a:gd name="T30" fmla="*/ 515 w 534"/>
              <a:gd name="T31" fmla="*/ 306 h 534"/>
              <a:gd name="T32" fmla="*/ 337 w 534"/>
              <a:gd name="T33" fmla="*/ 524 h 534"/>
              <a:gd name="T34" fmla="*/ 71 w 534"/>
              <a:gd name="T35" fmla="*/ 306 h 534"/>
              <a:gd name="T36" fmla="*/ 18 w 534"/>
              <a:gd name="T37" fmla="*/ 524 h 534"/>
              <a:gd name="T38" fmla="*/ 0 w 534"/>
              <a:gd name="T39" fmla="*/ 294 h 534"/>
              <a:gd name="T40" fmla="*/ 89 w 534"/>
              <a:gd name="T41" fmla="*/ 250 h 534"/>
              <a:gd name="T42" fmla="*/ 282 w 534"/>
              <a:gd name="T43" fmla="*/ 161 h 534"/>
              <a:gd name="T44" fmla="*/ 28 w 534"/>
              <a:gd name="T45" fmla="*/ 19 h 534"/>
              <a:gd name="T46" fmla="*/ 151 w 534"/>
              <a:gd name="T47" fmla="*/ 161 h 534"/>
              <a:gd name="T48" fmla="*/ 497 w 534"/>
              <a:gd name="T49" fmla="*/ 430 h 534"/>
              <a:gd name="T50" fmla="*/ 355 w 534"/>
              <a:gd name="T51" fmla="*/ 514 h 534"/>
              <a:gd name="T52" fmla="*/ 512 w 534"/>
              <a:gd name="T53" fmla="*/ 285 h 534"/>
              <a:gd name="T54" fmla="*/ 512 w 534"/>
              <a:gd name="T55" fmla="*/ 268 h 534"/>
              <a:gd name="T56" fmla="*/ 18 w 534"/>
              <a:gd name="T57" fmla="*/ 283 h 534"/>
              <a:gd name="T58" fmla="*/ 495 w 534"/>
              <a:gd name="T59" fmla="*/ 410 h 534"/>
              <a:gd name="T60" fmla="*/ 357 w 534"/>
              <a:gd name="T61" fmla="*/ 356 h 534"/>
              <a:gd name="T62" fmla="*/ 426 w 534"/>
              <a:gd name="T63" fmla="*/ 410 h 534"/>
              <a:gd name="T64" fmla="*/ 497 w 534"/>
              <a:gd name="T65" fmla="*/ 305 h 534"/>
              <a:gd name="T66" fmla="*/ 355 w 534"/>
              <a:gd name="T67" fmla="*/ 336 h 534"/>
              <a:gd name="T68" fmla="*/ 54 w 534"/>
              <a:gd name="T69" fmla="*/ 179 h 534"/>
              <a:gd name="T70" fmla="*/ 29 w 534"/>
              <a:gd name="T71" fmla="*/ 197 h 534"/>
              <a:gd name="T72" fmla="*/ 284 w 534"/>
              <a:gd name="T73" fmla="*/ 182 h 534"/>
              <a:gd name="T74" fmla="*/ 53 w 534"/>
              <a:gd name="T75" fmla="*/ 305 h 534"/>
              <a:gd name="T76" fmla="*/ 36 w 534"/>
              <a:gd name="T77" fmla="*/ 513 h 534"/>
              <a:gd name="T78" fmla="*/ 53 w 534"/>
              <a:gd name="T79" fmla="*/ 514 h 534"/>
              <a:gd name="T80" fmla="*/ 400 w 534"/>
              <a:gd name="T81" fmla="*/ 111 h 534"/>
              <a:gd name="T82" fmla="*/ 421 w 534"/>
              <a:gd name="T83" fmla="*/ 56 h 534"/>
              <a:gd name="T84" fmla="*/ 390 w 534"/>
              <a:gd name="T85" fmla="*/ 41 h 534"/>
              <a:gd name="T86" fmla="*/ 110 w 534"/>
              <a:gd name="T87" fmla="*/ 250 h 534"/>
              <a:gd name="T88" fmla="*/ 181 w 534"/>
              <a:gd name="T89" fmla="*/ 216 h 534"/>
              <a:gd name="T90" fmla="*/ 122 w 534"/>
              <a:gd name="T91" fmla="*/ 216 h 534"/>
              <a:gd name="T92" fmla="*/ 368 w 534"/>
              <a:gd name="T93" fmla="*/ 107 h 534"/>
              <a:gd name="T94" fmla="*/ 357 w 534"/>
              <a:gd name="T95" fmla="*/ 117 h 534"/>
              <a:gd name="T96" fmla="*/ 455 w 534"/>
              <a:gd name="T97" fmla="*/ 23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4" h="534">
                <a:moveTo>
                  <a:pt x="103" y="214"/>
                </a:moveTo>
                <a:cubicBezTo>
                  <a:pt x="102" y="214"/>
                  <a:pt x="101" y="214"/>
                  <a:pt x="100" y="214"/>
                </a:cubicBezTo>
                <a:cubicBezTo>
                  <a:pt x="76" y="214"/>
                  <a:pt x="52" y="215"/>
                  <a:pt x="28" y="214"/>
                </a:cubicBezTo>
                <a:cubicBezTo>
                  <a:pt x="17" y="214"/>
                  <a:pt x="8" y="210"/>
                  <a:pt x="3" y="200"/>
                </a:cubicBezTo>
                <a:cubicBezTo>
                  <a:pt x="1" y="196"/>
                  <a:pt x="0" y="192"/>
                  <a:pt x="0" y="187"/>
                </a:cubicBezTo>
                <a:cubicBezTo>
                  <a:pt x="0" y="135"/>
                  <a:pt x="0" y="82"/>
                  <a:pt x="0" y="29"/>
                </a:cubicBezTo>
                <a:cubicBezTo>
                  <a:pt x="0" y="15"/>
                  <a:pt x="8" y="5"/>
                  <a:pt x="21" y="2"/>
                </a:cubicBezTo>
                <a:cubicBezTo>
                  <a:pt x="24" y="1"/>
                  <a:pt x="26" y="1"/>
                  <a:pt x="28" y="1"/>
                </a:cubicBezTo>
                <a:cubicBezTo>
                  <a:pt x="110" y="1"/>
                  <a:pt x="192" y="1"/>
                  <a:pt x="274" y="1"/>
                </a:cubicBezTo>
                <a:cubicBezTo>
                  <a:pt x="292" y="1"/>
                  <a:pt x="302" y="15"/>
                  <a:pt x="302" y="29"/>
                </a:cubicBezTo>
                <a:cubicBezTo>
                  <a:pt x="302" y="81"/>
                  <a:pt x="302" y="134"/>
                  <a:pt x="302" y="187"/>
                </a:cubicBezTo>
                <a:cubicBezTo>
                  <a:pt x="302" y="201"/>
                  <a:pt x="292" y="215"/>
                  <a:pt x="274" y="215"/>
                </a:cubicBezTo>
                <a:cubicBezTo>
                  <a:pt x="250" y="214"/>
                  <a:pt x="226" y="214"/>
                  <a:pt x="202" y="214"/>
                </a:cubicBezTo>
                <a:cubicBezTo>
                  <a:pt x="199" y="214"/>
                  <a:pt x="199" y="214"/>
                  <a:pt x="200" y="217"/>
                </a:cubicBezTo>
                <a:cubicBezTo>
                  <a:pt x="203" y="227"/>
                  <a:pt x="207" y="237"/>
                  <a:pt x="210" y="248"/>
                </a:cubicBezTo>
                <a:cubicBezTo>
                  <a:pt x="211" y="249"/>
                  <a:pt x="211" y="250"/>
                  <a:pt x="213" y="250"/>
                </a:cubicBezTo>
                <a:cubicBezTo>
                  <a:pt x="277" y="250"/>
                  <a:pt x="342" y="250"/>
                  <a:pt x="406" y="250"/>
                </a:cubicBezTo>
                <a:cubicBezTo>
                  <a:pt x="408" y="250"/>
                  <a:pt x="408" y="249"/>
                  <a:pt x="408" y="248"/>
                </a:cubicBezTo>
                <a:cubicBezTo>
                  <a:pt x="409" y="231"/>
                  <a:pt x="423" y="216"/>
                  <a:pt x="440" y="215"/>
                </a:cubicBezTo>
                <a:cubicBezTo>
                  <a:pt x="443" y="214"/>
                  <a:pt x="447" y="214"/>
                  <a:pt x="450" y="215"/>
                </a:cubicBezTo>
                <a:cubicBezTo>
                  <a:pt x="452" y="215"/>
                  <a:pt x="452" y="214"/>
                  <a:pt x="453" y="213"/>
                </a:cubicBezTo>
                <a:cubicBezTo>
                  <a:pt x="464" y="187"/>
                  <a:pt x="474" y="161"/>
                  <a:pt x="485" y="135"/>
                </a:cubicBezTo>
                <a:cubicBezTo>
                  <a:pt x="494" y="113"/>
                  <a:pt x="503" y="91"/>
                  <a:pt x="512" y="69"/>
                </a:cubicBezTo>
                <a:cubicBezTo>
                  <a:pt x="513" y="67"/>
                  <a:pt x="512" y="67"/>
                  <a:pt x="511" y="66"/>
                </a:cubicBezTo>
                <a:cubicBezTo>
                  <a:pt x="490" y="51"/>
                  <a:pt x="468" y="37"/>
                  <a:pt x="447" y="23"/>
                </a:cubicBezTo>
                <a:cubicBezTo>
                  <a:pt x="445" y="22"/>
                  <a:pt x="445" y="22"/>
                  <a:pt x="443" y="23"/>
                </a:cubicBezTo>
                <a:cubicBezTo>
                  <a:pt x="439" y="27"/>
                  <a:pt x="435" y="32"/>
                  <a:pt x="431" y="36"/>
                </a:cubicBezTo>
                <a:cubicBezTo>
                  <a:pt x="430" y="37"/>
                  <a:pt x="430" y="37"/>
                  <a:pt x="431" y="38"/>
                </a:cubicBezTo>
                <a:cubicBezTo>
                  <a:pt x="435" y="41"/>
                  <a:pt x="438" y="45"/>
                  <a:pt x="441" y="48"/>
                </a:cubicBezTo>
                <a:cubicBezTo>
                  <a:pt x="445" y="52"/>
                  <a:pt x="445" y="57"/>
                  <a:pt x="441" y="61"/>
                </a:cubicBezTo>
                <a:cubicBezTo>
                  <a:pt x="437" y="66"/>
                  <a:pt x="432" y="70"/>
                  <a:pt x="428" y="74"/>
                </a:cubicBezTo>
                <a:cubicBezTo>
                  <a:pt x="427" y="76"/>
                  <a:pt x="426" y="77"/>
                  <a:pt x="426" y="78"/>
                </a:cubicBezTo>
                <a:cubicBezTo>
                  <a:pt x="427" y="91"/>
                  <a:pt x="425" y="103"/>
                  <a:pt x="419" y="114"/>
                </a:cubicBezTo>
                <a:cubicBezTo>
                  <a:pt x="416" y="120"/>
                  <a:pt x="411" y="126"/>
                  <a:pt x="406" y="131"/>
                </a:cubicBezTo>
                <a:cubicBezTo>
                  <a:pt x="402" y="136"/>
                  <a:pt x="397" y="136"/>
                  <a:pt x="393" y="131"/>
                </a:cubicBezTo>
                <a:cubicBezTo>
                  <a:pt x="390" y="129"/>
                  <a:pt x="387" y="126"/>
                  <a:pt x="385" y="123"/>
                </a:cubicBezTo>
                <a:cubicBezTo>
                  <a:pt x="383" y="122"/>
                  <a:pt x="383" y="122"/>
                  <a:pt x="381" y="123"/>
                </a:cubicBezTo>
                <a:cubicBezTo>
                  <a:pt x="371" y="134"/>
                  <a:pt x="359" y="137"/>
                  <a:pt x="345" y="133"/>
                </a:cubicBezTo>
                <a:cubicBezTo>
                  <a:pt x="331" y="129"/>
                  <a:pt x="322" y="119"/>
                  <a:pt x="320" y="104"/>
                </a:cubicBezTo>
                <a:cubicBezTo>
                  <a:pt x="318" y="92"/>
                  <a:pt x="322" y="81"/>
                  <a:pt x="331" y="73"/>
                </a:cubicBezTo>
                <a:cubicBezTo>
                  <a:pt x="333" y="72"/>
                  <a:pt x="332" y="71"/>
                  <a:pt x="331" y="70"/>
                </a:cubicBezTo>
                <a:cubicBezTo>
                  <a:pt x="328" y="67"/>
                  <a:pt x="325" y="64"/>
                  <a:pt x="323" y="61"/>
                </a:cubicBezTo>
                <a:cubicBezTo>
                  <a:pt x="319" y="57"/>
                  <a:pt x="318" y="52"/>
                  <a:pt x="323" y="48"/>
                </a:cubicBezTo>
                <a:cubicBezTo>
                  <a:pt x="336" y="35"/>
                  <a:pt x="352" y="28"/>
                  <a:pt x="371" y="28"/>
                </a:cubicBezTo>
                <a:cubicBezTo>
                  <a:pt x="376" y="28"/>
                  <a:pt x="380" y="27"/>
                  <a:pt x="383" y="23"/>
                </a:cubicBezTo>
                <a:cubicBezTo>
                  <a:pt x="386" y="20"/>
                  <a:pt x="389" y="17"/>
                  <a:pt x="393" y="13"/>
                </a:cubicBezTo>
                <a:cubicBezTo>
                  <a:pt x="397" y="9"/>
                  <a:pt x="402" y="9"/>
                  <a:pt x="406" y="13"/>
                </a:cubicBezTo>
                <a:cubicBezTo>
                  <a:pt x="410" y="17"/>
                  <a:pt x="413" y="20"/>
                  <a:pt x="416" y="23"/>
                </a:cubicBezTo>
                <a:cubicBezTo>
                  <a:pt x="417" y="24"/>
                  <a:pt x="418" y="24"/>
                  <a:pt x="419" y="23"/>
                </a:cubicBezTo>
                <a:cubicBezTo>
                  <a:pt x="425" y="17"/>
                  <a:pt x="431" y="11"/>
                  <a:pt x="437" y="5"/>
                </a:cubicBezTo>
                <a:cubicBezTo>
                  <a:pt x="441" y="1"/>
                  <a:pt x="445" y="0"/>
                  <a:pt x="450" y="3"/>
                </a:cubicBezTo>
                <a:cubicBezTo>
                  <a:pt x="476" y="21"/>
                  <a:pt x="502" y="38"/>
                  <a:pt x="528" y="55"/>
                </a:cubicBezTo>
                <a:cubicBezTo>
                  <a:pt x="533" y="59"/>
                  <a:pt x="534" y="62"/>
                  <a:pt x="532" y="68"/>
                </a:cubicBezTo>
                <a:cubicBezTo>
                  <a:pt x="511" y="119"/>
                  <a:pt x="490" y="170"/>
                  <a:pt x="469" y="221"/>
                </a:cubicBezTo>
                <a:cubicBezTo>
                  <a:pt x="468" y="223"/>
                  <a:pt x="468" y="224"/>
                  <a:pt x="470" y="225"/>
                </a:cubicBezTo>
                <a:cubicBezTo>
                  <a:pt x="476" y="232"/>
                  <a:pt x="479" y="239"/>
                  <a:pt x="479" y="248"/>
                </a:cubicBezTo>
                <a:cubicBezTo>
                  <a:pt x="479" y="250"/>
                  <a:pt x="480" y="250"/>
                  <a:pt x="481" y="250"/>
                </a:cubicBezTo>
                <a:cubicBezTo>
                  <a:pt x="495" y="250"/>
                  <a:pt x="509" y="250"/>
                  <a:pt x="522" y="250"/>
                </a:cubicBezTo>
                <a:cubicBezTo>
                  <a:pt x="529" y="250"/>
                  <a:pt x="533" y="253"/>
                  <a:pt x="533" y="260"/>
                </a:cubicBezTo>
                <a:cubicBezTo>
                  <a:pt x="533" y="271"/>
                  <a:pt x="533" y="282"/>
                  <a:pt x="533" y="293"/>
                </a:cubicBezTo>
                <a:cubicBezTo>
                  <a:pt x="533" y="299"/>
                  <a:pt x="529" y="304"/>
                  <a:pt x="522" y="303"/>
                </a:cubicBezTo>
                <a:cubicBezTo>
                  <a:pt x="520" y="303"/>
                  <a:pt x="519" y="303"/>
                  <a:pt x="517" y="303"/>
                </a:cubicBezTo>
                <a:cubicBezTo>
                  <a:pt x="515" y="303"/>
                  <a:pt x="515" y="304"/>
                  <a:pt x="515" y="305"/>
                </a:cubicBezTo>
                <a:cubicBezTo>
                  <a:pt x="515" y="305"/>
                  <a:pt x="515" y="306"/>
                  <a:pt x="515" y="306"/>
                </a:cubicBezTo>
                <a:cubicBezTo>
                  <a:pt x="515" y="379"/>
                  <a:pt x="515" y="451"/>
                  <a:pt x="515" y="524"/>
                </a:cubicBezTo>
                <a:cubicBezTo>
                  <a:pt x="515" y="530"/>
                  <a:pt x="511" y="534"/>
                  <a:pt x="505" y="534"/>
                </a:cubicBezTo>
                <a:cubicBezTo>
                  <a:pt x="452" y="534"/>
                  <a:pt x="400" y="534"/>
                  <a:pt x="348" y="534"/>
                </a:cubicBezTo>
                <a:cubicBezTo>
                  <a:pt x="341" y="534"/>
                  <a:pt x="337" y="530"/>
                  <a:pt x="337" y="524"/>
                </a:cubicBezTo>
                <a:cubicBezTo>
                  <a:pt x="337" y="451"/>
                  <a:pt x="337" y="378"/>
                  <a:pt x="337" y="306"/>
                </a:cubicBezTo>
                <a:cubicBezTo>
                  <a:pt x="337" y="304"/>
                  <a:pt x="337" y="303"/>
                  <a:pt x="335" y="303"/>
                </a:cubicBezTo>
                <a:cubicBezTo>
                  <a:pt x="248" y="303"/>
                  <a:pt x="161" y="303"/>
                  <a:pt x="74" y="303"/>
                </a:cubicBezTo>
                <a:cubicBezTo>
                  <a:pt x="72" y="303"/>
                  <a:pt x="71" y="303"/>
                  <a:pt x="71" y="306"/>
                </a:cubicBezTo>
                <a:cubicBezTo>
                  <a:pt x="71" y="378"/>
                  <a:pt x="71" y="451"/>
                  <a:pt x="71" y="523"/>
                </a:cubicBezTo>
                <a:cubicBezTo>
                  <a:pt x="71" y="531"/>
                  <a:pt x="68" y="534"/>
                  <a:pt x="60" y="534"/>
                </a:cubicBezTo>
                <a:cubicBezTo>
                  <a:pt x="50" y="534"/>
                  <a:pt x="39" y="534"/>
                  <a:pt x="28" y="534"/>
                </a:cubicBezTo>
                <a:cubicBezTo>
                  <a:pt x="22" y="534"/>
                  <a:pt x="18" y="530"/>
                  <a:pt x="18" y="524"/>
                </a:cubicBezTo>
                <a:cubicBezTo>
                  <a:pt x="18" y="451"/>
                  <a:pt x="18" y="378"/>
                  <a:pt x="18" y="306"/>
                </a:cubicBezTo>
                <a:cubicBezTo>
                  <a:pt x="18" y="304"/>
                  <a:pt x="17" y="303"/>
                  <a:pt x="15" y="303"/>
                </a:cubicBezTo>
                <a:cubicBezTo>
                  <a:pt x="13" y="303"/>
                  <a:pt x="11" y="303"/>
                  <a:pt x="9" y="303"/>
                </a:cubicBezTo>
                <a:cubicBezTo>
                  <a:pt x="4" y="303"/>
                  <a:pt x="0" y="300"/>
                  <a:pt x="0" y="294"/>
                </a:cubicBezTo>
                <a:cubicBezTo>
                  <a:pt x="0" y="282"/>
                  <a:pt x="0" y="271"/>
                  <a:pt x="0" y="259"/>
                </a:cubicBezTo>
                <a:cubicBezTo>
                  <a:pt x="0" y="253"/>
                  <a:pt x="4" y="250"/>
                  <a:pt x="10" y="250"/>
                </a:cubicBezTo>
                <a:cubicBezTo>
                  <a:pt x="29" y="250"/>
                  <a:pt x="47" y="250"/>
                  <a:pt x="66" y="250"/>
                </a:cubicBezTo>
                <a:cubicBezTo>
                  <a:pt x="74" y="250"/>
                  <a:pt x="82" y="250"/>
                  <a:pt x="89" y="250"/>
                </a:cubicBezTo>
                <a:cubicBezTo>
                  <a:pt x="91" y="250"/>
                  <a:pt x="91" y="250"/>
                  <a:pt x="92" y="248"/>
                </a:cubicBezTo>
                <a:cubicBezTo>
                  <a:pt x="96" y="237"/>
                  <a:pt x="99" y="226"/>
                  <a:pt x="103" y="214"/>
                </a:cubicBezTo>
                <a:close/>
                <a:moveTo>
                  <a:pt x="151" y="161"/>
                </a:moveTo>
                <a:cubicBezTo>
                  <a:pt x="194" y="161"/>
                  <a:pt x="238" y="161"/>
                  <a:pt x="282" y="161"/>
                </a:cubicBezTo>
                <a:cubicBezTo>
                  <a:pt x="284" y="161"/>
                  <a:pt x="284" y="161"/>
                  <a:pt x="284" y="159"/>
                </a:cubicBezTo>
                <a:cubicBezTo>
                  <a:pt x="284" y="116"/>
                  <a:pt x="284" y="72"/>
                  <a:pt x="284" y="29"/>
                </a:cubicBezTo>
                <a:cubicBezTo>
                  <a:pt x="284" y="22"/>
                  <a:pt x="281" y="19"/>
                  <a:pt x="274" y="19"/>
                </a:cubicBezTo>
                <a:cubicBezTo>
                  <a:pt x="192" y="19"/>
                  <a:pt x="110" y="19"/>
                  <a:pt x="28" y="19"/>
                </a:cubicBezTo>
                <a:cubicBezTo>
                  <a:pt x="21" y="19"/>
                  <a:pt x="18" y="23"/>
                  <a:pt x="18" y="30"/>
                </a:cubicBezTo>
                <a:cubicBezTo>
                  <a:pt x="18" y="73"/>
                  <a:pt x="18" y="116"/>
                  <a:pt x="18" y="159"/>
                </a:cubicBezTo>
                <a:cubicBezTo>
                  <a:pt x="18" y="161"/>
                  <a:pt x="18" y="161"/>
                  <a:pt x="21" y="161"/>
                </a:cubicBezTo>
                <a:cubicBezTo>
                  <a:pt x="64" y="161"/>
                  <a:pt x="107" y="161"/>
                  <a:pt x="151" y="161"/>
                </a:cubicBezTo>
                <a:close/>
                <a:moveTo>
                  <a:pt x="426" y="516"/>
                </a:moveTo>
                <a:cubicBezTo>
                  <a:pt x="449" y="516"/>
                  <a:pt x="472" y="516"/>
                  <a:pt x="495" y="516"/>
                </a:cubicBezTo>
                <a:cubicBezTo>
                  <a:pt x="497" y="516"/>
                  <a:pt x="497" y="516"/>
                  <a:pt x="497" y="514"/>
                </a:cubicBezTo>
                <a:cubicBezTo>
                  <a:pt x="497" y="486"/>
                  <a:pt x="497" y="458"/>
                  <a:pt x="497" y="430"/>
                </a:cubicBezTo>
                <a:cubicBezTo>
                  <a:pt x="497" y="428"/>
                  <a:pt x="497" y="427"/>
                  <a:pt x="495" y="427"/>
                </a:cubicBezTo>
                <a:cubicBezTo>
                  <a:pt x="449" y="427"/>
                  <a:pt x="403" y="427"/>
                  <a:pt x="358" y="427"/>
                </a:cubicBezTo>
                <a:cubicBezTo>
                  <a:pt x="356" y="427"/>
                  <a:pt x="355" y="428"/>
                  <a:pt x="355" y="430"/>
                </a:cubicBezTo>
                <a:cubicBezTo>
                  <a:pt x="355" y="458"/>
                  <a:pt x="355" y="486"/>
                  <a:pt x="355" y="514"/>
                </a:cubicBezTo>
                <a:cubicBezTo>
                  <a:pt x="355" y="516"/>
                  <a:pt x="356" y="516"/>
                  <a:pt x="358" y="516"/>
                </a:cubicBezTo>
                <a:cubicBezTo>
                  <a:pt x="380" y="516"/>
                  <a:pt x="403" y="516"/>
                  <a:pt x="426" y="516"/>
                </a:cubicBezTo>
                <a:close/>
                <a:moveTo>
                  <a:pt x="266" y="285"/>
                </a:moveTo>
                <a:cubicBezTo>
                  <a:pt x="348" y="285"/>
                  <a:pt x="430" y="285"/>
                  <a:pt x="512" y="285"/>
                </a:cubicBezTo>
                <a:cubicBezTo>
                  <a:pt x="512" y="285"/>
                  <a:pt x="513" y="285"/>
                  <a:pt x="513" y="285"/>
                </a:cubicBezTo>
                <a:cubicBezTo>
                  <a:pt x="515" y="285"/>
                  <a:pt x="515" y="285"/>
                  <a:pt x="515" y="284"/>
                </a:cubicBezTo>
                <a:cubicBezTo>
                  <a:pt x="515" y="279"/>
                  <a:pt x="515" y="275"/>
                  <a:pt x="515" y="270"/>
                </a:cubicBezTo>
                <a:cubicBezTo>
                  <a:pt x="515" y="268"/>
                  <a:pt x="514" y="268"/>
                  <a:pt x="512" y="268"/>
                </a:cubicBezTo>
                <a:cubicBezTo>
                  <a:pt x="348" y="268"/>
                  <a:pt x="185" y="268"/>
                  <a:pt x="21" y="268"/>
                </a:cubicBezTo>
                <a:cubicBezTo>
                  <a:pt x="20" y="268"/>
                  <a:pt x="20" y="268"/>
                  <a:pt x="20" y="268"/>
                </a:cubicBezTo>
                <a:cubicBezTo>
                  <a:pt x="18" y="267"/>
                  <a:pt x="18" y="268"/>
                  <a:pt x="18" y="269"/>
                </a:cubicBezTo>
                <a:cubicBezTo>
                  <a:pt x="18" y="274"/>
                  <a:pt x="18" y="278"/>
                  <a:pt x="18" y="283"/>
                </a:cubicBezTo>
                <a:cubicBezTo>
                  <a:pt x="18" y="285"/>
                  <a:pt x="18" y="285"/>
                  <a:pt x="21" y="285"/>
                </a:cubicBezTo>
                <a:cubicBezTo>
                  <a:pt x="103" y="285"/>
                  <a:pt x="184" y="285"/>
                  <a:pt x="266" y="285"/>
                </a:cubicBezTo>
                <a:close/>
                <a:moveTo>
                  <a:pt x="426" y="410"/>
                </a:moveTo>
                <a:cubicBezTo>
                  <a:pt x="449" y="410"/>
                  <a:pt x="472" y="410"/>
                  <a:pt x="495" y="410"/>
                </a:cubicBezTo>
                <a:cubicBezTo>
                  <a:pt x="497" y="410"/>
                  <a:pt x="497" y="409"/>
                  <a:pt x="497" y="407"/>
                </a:cubicBezTo>
                <a:cubicBezTo>
                  <a:pt x="497" y="391"/>
                  <a:pt x="497" y="375"/>
                  <a:pt x="497" y="359"/>
                </a:cubicBezTo>
                <a:cubicBezTo>
                  <a:pt x="497" y="357"/>
                  <a:pt x="497" y="356"/>
                  <a:pt x="495" y="356"/>
                </a:cubicBezTo>
                <a:cubicBezTo>
                  <a:pt x="449" y="356"/>
                  <a:pt x="403" y="356"/>
                  <a:pt x="357" y="356"/>
                </a:cubicBezTo>
                <a:cubicBezTo>
                  <a:pt x="356" y="356"/>
                  <a:pt x="355" y="357"/>
                  <a:pt x="355" y="359"/>
                </a:cubicBezTo>
                <a:cubicBezTo>
                  <a:pt x="355" y="375"/>
                  <a:pt x="355" y="391"/>
                  <a:pt x="355" y="407"/>
                </a:cubicBezTo>
                <a:cubicBezTo>
                  <a:pt x="355" y="409"/>
                  <a:pt x="356" y="410"/>
                  <a:pt x="358" y="410"/>
                </a:cubicBezTo>
                <a:cubicBezTo>
                  <a:pt x="380" y="410"/>
                  <a:pt x="403" y="410"/>
                  <a:pt x="426" y="410"/>
                </a:cubicBezTo>
                <a:close/>
                <a:moveTo>
                  <a:pt x="426" y="339"/>
                </a:moveTo>
                <a:cubicBezTo>
                  <a:pt x="449" y="339"/>
                  <a:pt x="472" y="339"/>
                  <a:pt x="495" y="339"/>
                </a:cubicBezTo>
                <a:cubicBezTo>
                  <a:pt x="497" y="339"/>
                  <a:pt x="497" y="338"/>
                  <a:pt x="497" y="336"/>
                </a:cubicBezTo>
                <a:cubicBezTo>
                  <a:pt x="497" y="326"/>
                  <a:pt x="497" y="316"/>
                  <a:pt x="497" y="305"/>
                </a:cubicBezTo>
                <a:cubicBezTo>
                  <a:pt x="497" y="303"/>
                  <a:pt x="497" y="303"/>
                  <a:pt x="495" y="303"/>
                </a:cubicBezTo>
                <a:cubicBezTo>
                  <a:pt x="449" y="303"/>
                  <a:pt x="403" y="303"/>
                  <a:pt x="357" y="303"/>
                </a:cubicBezTo>
                <a:cubicBezTo>
                  <a:pt x="356" y="303"/>
                  <a:pt x="355" y="303"/>
                  <a:pt x="355" y="305"/>
                </a:cubicBezTo>
                <a:cubicBezTo>
                  <a:pt x="355" y="316"/>
                  <a:pt x="355" y="326"/>
                  <a:pt x="355" y="336"/>
                </a:cubicBezTo>
                <a:cubicBezTo>
                  <a:pt x="355" y="338"/>
                  <a:pt x="356" y="339"/>
                  <a:pt x="358" y="339"/>
                </a:cubicBezTo>
                <a:cubicBezTo>
                  <a:pt x="380" y="339"/>
                  <a:pt x="403" y="339"/>
                  <a:pt x="426" y="339"/>
                </a:cubicBezTo>
                <a:close/>
                <a:moveTo>
                  <a:pt x="151" y="179"/>
                </a:moveTo>
                <a:cubicBezTo>
                  <a:pt x="119" y="179"/>
                  <a:pt x="87" y="179"/>
                  <a:pt x="54" y="179"/>
                </a:cubicBezTo>
                <a:cubicBezTo>
                  <a:pt x="43" y="179"/>
                  <a:pt x="31" y="179"/>
                  <a:pt x="20" y="179"/>
                </a:cubicBezTo>
                <a:cubicBezTo>
                  <a:pt x="18" y="179"/>
                  <a:pt x="18" y="179"/>
                  <a:pt x="18" y="181"/>
                </a:cubicBezTo>
                <a:cubicBezTo>
                  <a:pt x="18" y="183"/>
                  <a:pt x="18" y="184"/>
                  <a:pt x="18" y="186"/>
                </a:cubicBezTo>
                <a:cubicBezTo>
                  <a:pt x="18" y="193"/>
                  <a:pt x="21" y="197"/>
                  <a:pt x="29" y="197"/>
                </a:cubicBezTo>
                <a:cubicBezTo>
                  <a:pt x="110" y="197"/>
                  <a:pt x="192" y="197"/>
                  <a:pt x="274" y="197"/>
                </a:cubicBezTo>
                <a:cubicBezTo>
                  <a:pt x="274" y="197"/>
                  <a:pt x="275" y="197"/>
                  <a:pt x="275" y="197"/>
                </a:cubicBezTo>
                <a:cubicBezTo>
                  <a:pt x="280" y="196"/>
                  <a:pt x="284" y="193"/>
                  <a:pt x="284" y="188"/>
                </a:cubicBezTo>
                <a:cubicBezTo>
                  <a:pt x="284" y="186"/>
                  <a:pt x="284" y="184"/>
                  <a:pt x="284" y="182"/>
                </a:cubicBezTo>
                <a:cubicBezTo>
                  <a:pt x="284" y="180"/>
                  <a:pt x="284" y="179"/>
                  <a:pt x="281" y="179"/>
                </a:cubicBezTo>
                <a:cubicBezTo>
                  <a:pt x="238" y="179"/>
                  <a:pt x="195" y="179"/>
                  <a:pt x="151" y="179"/>
                </a:cubicBezTo>
                <a:close/>
                <a:moveTo>
                  <a:pt x="53" y="410"/>
                </a:moveTo>
                <a:cubicBezTo>
                  <a:pt x="53" y="375"/>
                  <a:pt x="53" y="340"/>
                  <a:pt x="53" y="305"/>
                </a:cubicBezTo>
                <a:cubicBezTo>
                  <a:pt x="53" y="304"/>
                  <a:pt x="53" y="303"/>
                  <a:pt x="51" y="303"/>
                </a:cubicBezTo>
                <a:cubicBezTo>
                  <a:pt x="47" y="303"/>
                  <a:pt x="43" y="303"/>
                  <a:pt x="38" y="303"/>
                </a:cubicBezTo>
                <a:cubicBezTo>
                  <a:pt x="36" y="303"/>
                  <a:pt x="36" y="304"/>
                  <a:pt x="36" y="306"/>
                </a:cubicBezTo>
                <a:cubicBezTo>
                  <a:pt x="36" y="375"/>
                  <a:pt x="36" y="444"/>
                  <a:pt x="36" y="513"/>
                </a:cubicBezTo>
                <a:cubicBezTo>
                  <a:pt x="36" y="514"/>
                  <a:pt x="36" y="514"/>
                  <a:pt x="36" y="515"/>
                </a:cubicBezTo>
                <a:cubicBezTo>
                  <a:pt x="36" y="516"/>
                  <a:pt x="36" y="516"/>
                  <a:pt x="37" y="516"/>
                </a:cubicBezTo>
                <a:cubicBezTo>
                  <a:pt x="42" y="516"/>
                  <a:pt x="46" y="516"/>
                  <a:pt x="51" y="516"/>
                </a:cubicBezTo>
                <a:cubicBezTo>
                  <a:pt x="53" y="516"/>
                  <a:pt x="53" y="516"/>
                  <a:pt x="53" y="514"/>
                </a:cubicBezTo>
                <a:cubicBezTo>
                  <a:pt x="53" y="479"/>
                  <a:pt x="53" y="444"/>
                  <a:pt x="53" y="410"/>
                </a:cubicBezTo>
                <a:close/>
                <a:moveTo>
                  <a:pt x="342" y="55"/>
                </a:moveTo>
                <a:cubicBezTo>
                  <a:pt x="361" y="74"/>
                  <a:pt x="379" y="93"/>
                  <a:pt x="398" y="111"/>
                </a:cubicBezTo>
                <a:cubicBezTo>
                  <a:pt x="399" y="112"/>
                  <a:pt x="399" y="112"/>
                  <a:pt x="400" y="111"/>
                </a:cubicBezTo>
                <a:cubicBezTo>
                  <a:pt x="403" y="106"/>
                  <a:pt x="405" y="102"/>
                  <a:pt x="407" y="96"/>
                </a:cubicBezTo>
                <a:cubicBezTo>
                  <a:pt x="409" y="89"/>
                  <a:pt x="409" y="81"/>
                  <a:pt x="408" y="74"/>
                </a:cubicBezTo>
                <a:cubicBezTo>
                  <a:pt x="408" y="70"/>
                  <a:pt x="409" y="67"/>
                  <a:pt x="412" y="65"/>
                </a:cubicBezTo>
                <a:cubicBezTo>
                  <a:pt x="415" y="62"/>
                  <a:pt x="418" y="59"/>
                  <a:pt x="421" y="56"/>
                </a:cubicBezTo>
                <a:cubicBezTo>
                  <a:pt x="422" y="55"/>
                  <a:pt x="422" y="54"/>
                  <a:pt x="421" y="53"/>
                </a:cubicBezTo>
                <a:cubicBezTo>
                  <a:pt x="414" y="47"/>
                  <a:pt x="407" y="40"/>
                  <a:pt x="401" y="33"/>
                </a:cubicBezTo>
                <a:cubicBezTo>
                  <a:pt x="400" y="32"/>
                  <a:pt x="399" y="32"/>
                  <a:pt x="399" y="33"/>
                </a:cubicBezTo>
                <a:cubicBezTo>
                  <a:pt x="396" y="35"/>
                  <a:pt x="393" y="38"/>
                  <a:pt x="390" y="41"/>
                </a:cubicBezTo>
                <a:cubicBezTo>
                  <a:pt x="387" y="45"/>
                  <a:pt x="384" y="46"/>
                  <a:pt x="379" y="46"/>
                </a:cubicBezTo>
                <a:cubicBezTo>
                  <a:pt x="372" y="46"/>
                  <a:pt x="365" y="46"/>
                  <a:pt x="358" y="47"/>
                </a:cubicBezTo>
                <a:cubicBezTo>
                  <a:pt x="352" y="49"/>
                  <a:pt x="347" y="52"/>
                  <a:pt x="342" y="55"/>
                </a:cubicBezTo>
                <a:close/>
                <a:moveTo>
                  <a:pt x="110" y="250"/>
                </a:moveTo>
                <a:cubicBezTo>
                  <a:pt x="111" y="250"/>
                  <a:pt x="111" y="250"/>
                  <a:pt x="111" y="250"/>
                </a:cubicBezTo>
                <a:cubicBezTo>
                  <a:pt x="137" y="250"/>
                  <a:pt x="164" y="250"/>
                  <a:pt x="190" y="250"/>
                </a:cubicBezTo>
                <a:cubicBezTo>
                  <a:pt x="191" y="250"/>
                  <a:pt x="192" y="250"/>
                  <a:pt x="191" y="248"/>
                </a:cubicBezTo>
                <a:cubicBezTo>
                  <a:pt x="188" y="237"/>
                  <a:pt x="184" y="227"/>
                  <a:pt x="181" y="216"/>
                </a:cubicBezTo>
                <a:cubicBezTo>
                  <a:pt x="180" y="215"/>
                  <a:pt x="180" y="214"/>
                  <a:pt x="178" y="214"/>
                </a:cubicBezTo>
                <a:cubicBezTo>
                  <a:pt x="176" y="215"/>
                  <a:pt x="173" y="214"/>
                  <a:pt x="170" y="214"/>
                </a:cubicBezTo>
                <a:cubicBezTo>
                  <a:pt x="155" y="214"/>
                  <a:pt x="139" y="214"/>
                  <a:pt x="124" y="214"/>
                </a:cubicBezTo>
                <a:cubicBezTo>
                  <a:pt x="123" y="214"/>
                  <a:pt x="122" y="214"/>
                  <a:pt x="122" y="216"/>
                </a:cubicBezTo>
                <a:cubicBezTo>
                  <a:pt x="118" y="227"/>
                  <a:pt x="114" y="238"/>
                  <a:pt x="110" y="250"/>
                </a:cubicBezTo>
                <a:close/>
                <a:moveTo>
                  <a:pt x="357" y="117"/>
                </a:moveTo>
                <a:cubicBezTo>
                  <a:pt x="360" y="117"/>
                  <a:pt x="365" y="114"/>
                  <a:pt x="368" y="110"/>
                </a:cubicBezTo>
                <a:cubicBezTo>
                  <a:pt x="370" y="109"/>
                  <a:pt x="370" y="108"/>
                  <a:pt x="368" y="107"/>
                </a:cubicBezTo>
                <a:cubicBezTo>
                  <a:pt x="361" y="100"/>
                  <a:pt x="354" y="93"/>
                  <a:pt x="347" y="86"/>
                </a:cubicBezTo>
                <a:cubicBezTo>
                  <a:pt x="346" y="84"/>
                  <a:pt x="345" y="85"/>
                  <a:pt x="344" y="86"/>
                </a:cubicBezTo>
                <a:cubicBezTo>
                  <a:pt x="338" y="90"/>
                  <a:pt x="336" y="98"/>
                  <a:pt x="339" y="105"/>
                </a:cubicBezTo>
                <a:cubicBezTo>
                  <a:pt x="341" y="112"/>
                  <a:pt x="348" y="117"/>
                  <a:pt x="357" y="117"/>
                </a:cubicBezTo>
                <a:close/>
                <a:moveTo>
                  <a:pt x="444" y="250"/>
                </a:moveTo>
                <a:cubicBezTo>
                  <a:pt x="449" y="250"/>
                  <a:pt x="454" y="250"/>
                  <a:pt x="459" y="250"/>
                </a:cubicBezTo>
                <a:cubicBezTo>
                  <a:pt x="461" y="250"/>
                  <a:pt x="462" y="249"/>
                  <a:pt x="461" y="247"/>
                </a:cubicBezTo>
                <a:cubicBezTo>
                  <a:pt x="461" y="243"/>
                  <a:pt x="459" y="239"/>
                  <a:pt x="455" y="236"/>
                </a:cubicBezTo>
                <a:cubicBezTo>
                  <a:pt x="444" y="228"/>
                  <a:pt x="429" y="234"/>
                  <a:pt x="426" y="247"/>
                </a:cubicBezTo>
                <a:cubicBezTo>
                  <a:pt x="426" y="250"/>
                  <a:pt x="426" y="250"/>
                  <a:pt x="429" y="250"/>
                </a:cubicBezTo>
                <a:cubicBezTo>
                  <a:pt x="434" y="250"/>
                  <a:pt x="439" y="250"/>
                  <a:pt x="444" y="25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ounded Rectangle 32"/>
          <p:cNvSpPr/>
          <p:nvPr/>
        </p:nvSpPr>
        <p:spPr>
          <a:xfrm>
            <a:off x="7247906" y="2204590"/>
            <a:ext cx="4482755" cy="3261445"/>
          </a:xfrm>
          <a:prstGeom prst="roundRect">
            <a:avLst>
              <a:gd name="adj" fmla="val 7904"/>
            </a:avLst>
          </a:prstGeom>
          <a:solidFill>
            <a:srgbClr val="D6A300"/>
          </a:solidFill>
          <a:ln w="25400" cap="flat" cmpd="sng" algn="ctr">
            <a:solidFill>
              <a:srgbClr val="606578">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6000"/>
              </a:lnSpc>
              <a:spcBef>
                <a:spcPts val="0"/>
              </a:spcBef>
              <a:spcAft>
                <a:spcPts val="800"/>
              </a:spcAft>
            </a:pPr>
            <a:r>
              <a:rPr lang="en-US" sz="1200">
                <a:effectLst/>
                <a:latin typeface="Times New Roman" panose="02020603050405020304" pitchFamily="18" charset="0"/>
                <a:ea typeface="Times New Roman" panose="02020603050405020304" pitchFamily="18" charset="0"/>
              </a:rPr>
              <a:t> </a:t>
            </a:r>
          </a:p>
        </p:txBody>
      </p:sp>
      <p:sp>
        <p:nvSpPr>
          <p:cNvPr id="34" name="Rectangle 33"/>
          <p:cNvSpPr/>
          <p:nvPr/>
        </p:nvSpPr>
        <p:spPr>
          <a:xfrm>
            <a:off x="7401471" y="2338501"/>
            <a:ext cx="4430111" cy="3046988"/>
          </a:xfrm>
          <a:prstGeom prst="rect">
            <a:avLst/>
          </a:prstGeom>
        </p:spPr>
        <p:txBody>
          <a:bodyPr wrap="square">
            <a:spAutoFit/>
          </a:bodyPr>
          <a:lstStyle/>
          <a:p>
            <a:pPr marL="342900" indent="-342900">
              <a:buFont typeface="+mj-lt"/>
              <a:buAutoNum type="arabicPeriod"/>
            </a:pPr>
            <a:r>
              <a:rPr lang="en-US" sz="2400"/>
              <a:t>Recovery-Oriented Treatment </a:t>
            </a:r>
          </a:p>
          <a:p>
            <a:pPr marL="342900" indent="-342900">
              <a:buFont typeface="+mj-lt"/>
              <a:buAutoNum type="arabicPeriod"/>
            </a:pPr>
            <a:r>
              <a:rPr lang="en-US" sz="2400"/>
              <a:t>Mental Health Promotion </a:t>
            </a:r>
          </a:p>
          <a:p>
            <a:pPr marL="342900" indent="-342900">
              <a:buFont typeface="+mj-lt"/>
              <a:buAutoNum type="arabicPeriod"/>
            </a:pPr>
            <a:r>
              <a:rPr lang="en-US" sz="2400"/>
              <a:t>Peer-to-Peer Support Services</a:t>
            </a:r>
          </a:p>
          <a:p>
            <a:pPr marL="342900" indent="-342900">
              <a:buFont typeface="+mj-lt"/>
              <a:buAutoNum type="arabicPeriod"/>
            </a:pPr>
            <a:r>
              <a:rPr lang="en-US" sz="2400"/>
              <a:t>Vocational Services</a:t>
            </a:r>
          </a:p>
          <a:p>
            <a:pPr marL="342900" indent="-342900">
              <a:buFont typeface="+mj-lt"/>
              <a:buAutoNum type="arabicPeriod"/>
            </a:pPr>
            <a:r>
              <a:rPr lang="en-US" sz="2400"/>
              <a:t>Housing for FSP Clients</a:t>
            </a:r>
          </a:p>
          <a:p>
            <a:pPr marL="342900" indent="-342900">
              <a:buFont typeface="+mj-lt"/>
              <a:buAutoNum type="arabicPeriod"/>
            </a:pPr>
            <a:r>
              <a:rPr lang="en-US" sz="2400"/>
              <a:t>Workforce Development</a:t>
            </a:r>
          </a:p>
          <a:p>
            <a:pPr marL="342900" indent="-342900">
              <a:buFont typeface="+mj-lt"/>
              <a:buAutoNum type="arabicPeriod"/>
            </a:pPr>
            <a:r>
              <a:rPr lang="en-US" sz="2400"/>
              <a:t>Capital Facilities and Information Technology</a:t>
            </a:r>
          </a:p>
        </p:txBody>
      </p:sp>
    </p:spTree>
    <p:extLst>
      <p:ext uri="{BB962C8B-B14F-4D97-AF65-F5344CB8AC3E}">
        <p14:creationId xmlns:p14="http://schemas.microsoft.com/office/powerpoint/2010/main" val="71053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94AC6683-78D0-E6CB-DF99-E01D0242EBF3}"/>
              </a:ext>
            </a:extLst>
          </p:cNvPr>
          <p:cNvSpPr>
            <a:spLocks noGrp="1"/>
          </p:cNvSpPr>
          <p:nvPr>
            <p:ph type="title"/>
          </p:nvPr>
        </p:nvSpPr>
        <p:spPr>
          <a:xfrm>
            <a:off x="341722" y="609600"/>
            <a:ext cx="7887092" cy="1356360"/>
          </a:xfrm>
        </p:spPr>
        <p:txBody>
          <a:bodyPr vert="horz" lIns="91440" tIns="45720" rIns="91440" bIns="45720" rtlCol="0" anchor="ctr">
            <a:normAutofit/>
          </a:bodyPr>
          <a:lstStyle/>
          <a:p>
            <a:r>
              <a:rPr lang="en-US" dirty="0">
                <a:solidFill>
                  <a:schemeClr val="accent3">
                    <a:lumMod val="75000"/>
                  </a:schemeClr>
                </a:solidFill>
              </a:rPr>
              <a:t>Integration of JEDI and SF-MHSA</a:t>
            </a:r>
          </a:p>
        </p:txBody>
      </p:sp>
      <p:sp>
        <p:nvSpPr>
          <p:cNvPr id="2" name="Text Placeholder 1">
            <a:extLst>
              <a:ext uri="{FF2B5EF4-FFF2-40B4-BE49-F238E27FC236}">
                <a16:creationId xmlns:a16="http://schemas.microsoft.com/office/drawing/2014/main" id="{434F6189-ECDE-5D67-B9BF-80098E514DB3}"/>
              </a:ext>
            </a:extLst>
          </p:cNvPr>
          <p:cNvSpPr>
            <a:spLocks noGrp="1"/>
          </p:cNvSpPr>
          <p:nvPr>
            <p:ph type="body" sz="quarter" idx="14"/>
          </p:nvPr>
        </p:nvSpPr>
        <p:spPr>
          <a:xfrm>
            <a:off x="593105" y="2057400"/>
            <a:ext cx="7567670" cy="4038600"/>
          </a:xfrm>
        </p:spPr>
        <p:txBody>
          <a:bodyPr vert="horz" lIns="91440" tIns="45720" rIns="91440" bIns="45720" rtlCol="0" anchor="t">
            <a:normAutofit/>
          </a:bodyPr>
          <a:lstStyle/>
          <a:p>
            <a:pPr algn="ctr" fontAlgn="base"/>
            <a:r>
              <a:rPr lang="en-US" b="0" i="0">
                <a:effectLst/>
                <a:latin typeface="+mn-lt"/>
                <a:ea typeface="+mn-ea"/>
                <a:cs typeface="+mn-cs"/>
              </a:rPr>
              <a:t>Our Office of Justice, Equity, Diversity, and Inclusion (JEDI), formally known as the Office of Equity and Workforce Development, is committed to </a:t>
            </a:r>
            <a:r>
              <a:rPr lang="en-US" b="1" i="1">
                <a:effectLst/>
                <a:latin typeface="+mn-lt"/>
                <a:ea typeface="+mn-ea"/>
                <a:cs typeface="+mn-cs"/>
              </a:rPr>
              <a:t>"leading with race and prioritizing </a:t>
            </a:r>
            <a:r>
              <a:rPr lang="en-US" b="1" i="1" dirty="0">
                <a:effectLst/>
                <a:latin typeface="+mn-lt"/>
                <a:ea typeface="+mn-ea"/>
                <a:cs typeface="+mn-cs"/>
                <a:hlinkClick r:id="rId2">
                  <a:extLst>
                    <a:ext uri="{A12FA001-AC4F-418D-AE19-62706E023703}">
                      <ahyp:hlinkClr xmlns:ahyp="http://schemas.microsoft.com/office/drawing/2018/hyperlinkcolor" val="tx"/>
                    </a:ext>
                  </a:extLst>
                </a:hlinkClick>
              </a:rPr>
              <a:t>Intersectionality</a:t>
            </a:r>
            <a:r>
              <a:rPr lang="en-US" b="1" i="1">
                <a:effectLst/>
                <a:latin typeface="+mn-lt"/>
                <a:ea typeface="+mn-ea"/>
                <a:cs typeface="+mn-cs"/>
              </a:rPr>
              <a:t>, including sex, gender, </a:t>
            </a:r>
            <a:r>
              <a:rPr lang="en-US" b="1" i="1">
                <a:latin typeface="+mn-lt"/>
                <a:ea typeface="+mn-ea"/>
                <a:cs typeface="+mn-cs"/>
              </a:rPr>
              <a:t>sexual orientation</a:t>
            </a:r>
            <a:r>
              <a:rPr lang="en-US" b="1" i="1">
                <a:effectLst/>
                <a:latin typeface="+mn-lt"/>
                <a:ea typeface="+mn-ea"/>
                <a:cs typeface="+mn-cs"/>
              </a:rPr>
              <a:t>, age, class, nationality, language, and ability, the SFDPH BHS OEWD strives to move forward on the </a:t>
            </a:r>
            <a:r>
              <a:rPr lang="en-US" b="1" i="1" dirty="0">
                <a:effectLst/>
                <a:latin typeface="+mn-lt"/>
                <a:ea typeface="+mn-ea"/>
                <a:cs typeface="+mn-cs"/>
                <a:hlinkClick r:id="rId3">
                  <a:extLst>
                    <a:ext uri="{A12FA001-AC4F-418D-AE19-62706E023703}">
                      <ahyp:hlinkClr xmlns:ahyp="http://schemas.microsoft.com/office/drawing/2018/hyperlinkcolor" val="tx"/>
                    </a:ext>
                  </a:extLst>
                </a:hlinkClick>
              </a:rPr>
              <a:t>Continuum of Becoming an Anti-Racist Multicultural Institution</a:t>
            </a:r>
            <a:r>
              <a:rPr lang="en-US" b="1" i="1">
                <a:effectLst/>
                <a:latin typeface="+mn-lt"/>
                <a:ea typeface="+mn-ea"/>
                <a:cs typeface="+mn-cs"/>
              </a:rPr>
              <a:t> through </a:t>
            </a:r>
            <a:r>
              <a:rPr lang="en-US" b="1" i="1" dirty="0">
                <a:effectLst/>
                <a:latin typeface="+mn-lt"/>
                <a:ea typeface="+mn-ea"/>
                <a:cs typeface="+mn-cs"/>
                <a:hlinkClick r:id="rId4">
                  <a:extLst>
                    <a:ext uri="{A12FA001-AC4F-418D-AE19-62706E023703}">
                      <ahyp:hlinkClr xmlns:ahyp="http://schemas.microsoft.com/office/drawing/2018/hyperlinkcolor" val="tx"/>
                    </a:ext>
                  </a:extLst>
                </a:hlinkClick>
              </a:rPr>
              <a:t>Dismantling Racism</a:t>
            </a:r>
            <a:r>
              <a:rPr lang="en-US" b="1" i="1">
                <a:effectLst/>
                <a:latin typeface="+mn-lt"/>
                <a:ea typeface="+mn-ea"/>
                <a:cs typeface="+mn-cs"/>
              </a:rPr>
              <a:t>, interrogating </a:t>
            </a:r>
            <a:r>
              <a:rPr lang="en-US" b="1" i="1" dirty="0">
                <a:effectLst/>
                <a:latin typeface="+mn-lt"/>
                <a:ea typeface="+mn-ea"/>
                <a:cs typeface="+mn-cs"/>
                <a:hlinkClick r:id="rId5">
                  <a:extLst>
                    <a:ext uri="{A12FA001-AC4F-418D-AE19-62706E023703}">
                      <ahyp:hlinkClr xmlns:ahyp="http://schemas.microsoft.com/office/drawing/2018/hyperlinkcolor" val="tx"/>
                    </a:ext>
                  </a:extLst>
                </a:hlinkClick>
              </a:rPr>
              <a:t>White Supremacy Culture</a:t>
            </a:r>
            <a:r>
              <a:rPr lang="en-US" b="1" i="1">
                <a:effectLst/>
                <a:latin typeface="+mn-lt"/>
                <a:ea typeface="+mn-ea"/>
                <a:cs typeface="+mn-cs"/>
              </a:rPr>
              <a:t>, building solidarity between racial groups, and working towards becoming a healing organization in partnership with staff, clients, and communities.</a:t>
            </a:r>
            <a:r>
              <a:rPr lang="en-US" b="0" i="1">
                <a:effectLst/>
                <a:latin typeface="+mn-lt"/>
                <a:ea typeface="+mn-ea"/>
                <a:cs typeface="+mn-cs"/>
              </a:rPr>
              <a:t>" </a:t>
            </a:r>
            <a:r>
              <a:rPr lang="en-US" b="0" i="0" dirty="0">
                <a:effectLst/>
                <a:latin typeface="+mn-lt"/>
                <a:ea typeface="+mn-ea"/>
                <a:cs typeface="+mn-cs"/>
              </a:rPr>
              <a:t>  </a:t>
            </a:r>
            <a:endParaRPr lang="en-US" dirty="0">
              <a:ea typeface="+mn-ea"/>
              <a:cs typeface="+mn-cs"/>
            </a:endParaRPr>
          </a:p>
          <a:p>
            <a:pPr marL="342900" indent="-182880" fontAlgn="base">
              <a:buFont typeface="Corbel" pitchFamily="34" charset="0"/>
              <a:buChar char="•"/>
            </a:pPr>
            <a:endParaRPr lang="en-US" b="0" i="0">
              <a:effectLst/>
              <a:latin typeface="+mn-lt"/>
              <a:ea typeface="+mn-ea"/>
              <a:cs typeface="+mn-cs"/>
            </a:endParaRPr>
          </a:p>
          <a:p>
            <a:pPr indent="-182880" fontAlgn="base">
              <a:buFont typeface="Corbel" pitchFamily="34" charset="0"/>
              <a:buChar char="•"/>
            </a:pPr>
            <a:endParaRPr lang="en-US" b="0" i="0">
              <a:effectLst/>
              <a:latin typeface="+mn-lt"/>
              <a:ea typeface="+mn-ea"/>
              <a:cs typeface="+mn-cs"/>
            </a:endParaRPr>
          </a:p>
        </p:txBody>
      </p:sp>
      <p:pic>
        <p:nvPicPr>
          <p:cNvPr id="5" name="Picture 4" descr="A picture containing colorful&#10;&#10;Description automatically generated">
            <a:extLst>
              <a:ext uri="{FF2B5EF4-FFF2-40B4-BE49-F238E27FC236}">
                <a16:creationId xmlns:a16="http://schemas.microsoft.com/office/drawing/2014/main" id="{315E52DF-7B56-46F4-9A73-E4CF2C7DD6AD}"/>
              </a:ext>
            </a:extLst>
          </p:cNvPr>
          <p:cNvPicPr>
            <a:picLocks noChangeAspect="1"/>
          </p:cNvPicPr>
          <p:nvPr/>
        </p:nvPicPr>
        <p:blipFill rotWithShape="1">
          <a:blip r:embed="rId6"/>
          <a:srcRect l="27171" r="36091"/>
          <a:stretch/>
        </p:blipFill>
        <p:spPr>
          <a:xfrm>
            <a:off x="8301386" y="243840"/>
            <a:ext cx="3646837" cy="6377939"/>
          </a:xfrm>
          <a:prstGeom prst="rect">
            <a:avLst/>
          </a:prstGeom>
        </p:spPr>
      </p:pic>
      <p:sp>
        <p:nvSpPr>
          <p:cNvPr id="23" name="Rectangle 22">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4793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743" y="455276"/>
            <a:ext cx="10058400" cy="822961"/>
          </a:xfrm>
        </p:spPr>
        <p:txBody>
          <a:bodyPr/>
          <a:lstStyle/>
          <a:p>
            <a:pPr algn="ctr"/>
            <a:r>
              <a:rPr lang="en-US">
                <a:solidFill>
                  <a:srgbClr val="996600"/>
                </a:solidFill>
              </a:rPr>
              <a:t>San Francisco MHSA Programs</a:t>
            </a:r>
          </a:p>
        </p:txBody>
      </p:sp>
      <p:sp>
        <p:nvSpPr>
          <p:cNvPr id="12" name="TextBox 11"/>
          <p:cNvSpPr txBox="1"/>
          <p:nvPr/>
        </p:nvSpPr>
        <p:spPr>
          <a:xfrm>
            <a:off x="530014" y="1522056"/>
            <a:ext cx="9906001" cy="1200329"/>
          </a:xfrm>
          <a:prstGeom prst="rect">
            <a:avLst/>
          </a:prstGeom>
          <a:noFill/>
        </p:spPr>
        <p:txBody>
          <a:bodyPr wrap="square" lIns="91440" tIns="45720" rIns="91440" bIns="45720" rtlCol="0" anchor="t">
            <a:spAutoFit/>
          </a:bodyPr>
          <a:lstStyle/>
          <a:p>
            <a:r>
              <a:rPr lang="en-US" sz="2400">
                <a:solidFill>
                  <a:schemeClr val="accent3"/>
                </a:solidFill>
                <a:latin typeface="Century Gothic" panose="020B0502020202020204" pitchFamily="34" charset="0"/>
              </a:rPr>
              <a:t>SF MHSA funded </a:t>
            </a:r>
            <a:r>
              <a:rPr lang="en-US" sz="2400" b="1">
                <a:solidFill>
                  <a:schemeClr val="accent3"/>
                </a:solidFill>
                <a:latin typeface="Century Gothic" panose="020B0502020202020204" pitchFamily="34" charset="0"/>
              </a:rPr>
              <a:t>83 programs </a:t>
            </a:r>
            <a:r>
              <a:rPr lang="en-US" sz="2400">
                <a:solidFill>
                  <a:schemeClr val="accent3"/>
                </a:solidFill>
                <a:latin typeface="Century Gothic" panose="020B0502020202020204" pitchFamily="34" charset="0"/>
              </a:rPr>
              <a:t>in </a:t>
            </a:r>
            <a:r>
              <a:rPr lang="en-US" altLang="ko-KR" sz="2400">
                <a:solidFill>
                  <a:schemeClr val="accent3"/>
                </a:solidFill>
                <a:latin typeface="Century Gothic" panose="020B0502020202020204" pitchFamily="34" charset="0"/>
              </a:rPr>
              <a:t>FY20-21</a:t>
            </a:r>
            <a:r>
              <a:rPr lang="en-US" altLang="ko-KR" sz="2400">
                <a:solidFill>
                  <a:schemeClr val="accent3"/>
                </a:solidFill>
                <a:latin typeface="Century Gothic"/>
                <a:ea typeface="맑은 고딕"/>
              </a:rPr>
              <a:t>which served </a:t>
            </a:r>
            <a:r>
              <a:rPr lang="en-US" altLang="ko-KR" sz="2400" b="1">
                <a:solidFill>
                  <a:schemeClr val="accent3"/>
                </a:solidFill>
                <a:latin typeface="Century Gothic"/>
                <a:ea typeface="맑은 고딕"/>
              </a:rPr>
              <a:t>46,355 unduplicated individuals</a:t>
            </a:r>
            <a:r>
              <a:rPr lang="en-US" altLang="ko-KR" sz="2400">
                <a:solidFill>
                  <a:schemeClr val="accent3"/>
                </a:solidFill>
                <a:latin typeface="Century Gothic"/>
                <a:ea typeface="맑은 고딕"/>
              </a:rPr>
              <a:t>. Highlights include:</a:t>
            </a:r>
            <a:endParaRPr lang="en-US" sz="2400" b="1">
              <a:solidFill>
                <a:schemeClr val="accent3"/>
              </a:solidFill>
              <a:latin typeface="Century Gothic"/>
              <a:ea typeface="맑은 고딕"/>
            </a:endParaRPr>
          </a:p>
          <a:p>
            <a:endParaRPr lang="en-US" sz="2400" b="1">
              <a:solidFill>
                <a:schemeClr val="accent3"/>
              </a:solidFill>
              <a:latin typeface="Century Gothic" panose="020B0502020202020204" pitchFamily="34" charset="0"/>
            </a:endParaRPr>
          </a:p>
        </p:txBody>
      </p:sp>
      <p:grpSp>
        <p:nvGrpSpPr>
          <p:cNvPr id="26" name="Group 25"/>
          <p:cNvGrpSpPr/>
          <p:nvPr/>
        </p:nvGrpSpPr>
        <p:grpSpPr>
          <a:xfrm>
            <a:off x="670945" y="2629170"/>
            <a:ext cx="3650679" cy="3345001"/>
            <a:chOff x="670945" y="2629170"/>
            <a:chExt cx="3650679" cy="3345001"/>
          </a:xfrm>
        </p:grpSpPr>
        <p:grpSp>
          <p:nvGrpSpPr>
            <p:cNvPr id="16" name="Group 15"/>
            <p:cNvGrpSpPr/>
            <p:nvPr/>
          </p:nvGrpSpPr>
          <p:grpSpPr>
            <a:xfrm>
              <a:off x="670945" y="2629170"/>
              <a:ext cx="3259547" cy="769441"/>
              <a:chOff x="-162046" y="2756255"/>
              <a:chExt cx="3259547" cy="769441"/>
            </a:xfrm>
          </p:grpSpPr>
          <p:sp>
            <p:nvSpPr>
              <p:cNvPr id="14" name="TextBox 13"/>
              <p:cNvSpPr txBox="1"/>
              <p:nvPr/>
            </p:nvSpPr>
            <p:spPr>
              <a:xfrm>
                <a:off x="-162046" y="2756255"/>
                <a:ext cx="816249" cy="769441"/>
              </a:xfrm>
              <a:prstGeom prst="rect">
                <a:avLst/>
              </a:prstGeom>
              <a:noFill/>
            </p:spPr>
            <p:txBody>
              <a:bodyPr wrap="none" rtlCol="0">
                <a:spAutoFit/>
              </a:bodyPr>
              <a:lstStyle/>
              <a:p>
                <a:r>
                  <a:rPr lang="en-US" sz="4400">
                    <a:solidFill>
                      <a:srgbClr val="DF5327"/>
                    </a:solidFill>
                    <a:latin typeface="Century Gothic" panose="020B0502020202020204" pitchFamily="34" charset="0"/>
                  </a:rPr>
                  <a:t>15</a:t>
                </a:r>
              </a:p>
            </p:txBody>
          </p:sp>
          <p:sp>
            <p:nvSpPr>
              <p:cNvPr id="15" name="TextBox 14"/>
              <p:cNvSpPr txBox="1"/>
              <p:nvPr/>
            </p:nvSpPr>
            <p:spPr>
              <a:xfrm>
                <a:off x="654203" y="2817810"/>
                <a:ext cx="2443298" cy="646331"/>
              </a:xfrm>
              <a:prstGeom prst="rect">
                <a:avLst/>
              </a:prstGeom>
              <a:noFill/>
            </p:spPr>
            <p:txBody>
              <a:bodyPr wrap="none" rtlCol="0">
                <a:spAutoFit/>
              </a:bodyPr>
              <a:lstStyle/>
              <a:p>
                <a:r>
                  <a:rPr lang="en-US">
                    <a:latin typeface="Century Gothic" panose="020B0502020202020204" pitchFamily="34" charset="0"/>
                  </a:rPr>
                  <a:t>Population-focused </a:t>
                </a:r>
              </a:p>
              <a:p>
                <a:r>
                  <a:rPr lang="en-US">
                    <a:latin typeface="Century Gothic" panose="020B0502020202020204" pitchFamily="34" charset="0"/>
                  </a:rPr>
                  <a:t>Programs</a:t>
                </a:r>
              </a:p>
            </p:txBody>
          </p:sp>
        </p:grpSp>
        <p:grpSp>
          <p:nvGrpSpPr>
            <p:cNvPr id="17" name="Group 16"/>
            <p:cNvGrpSpPr/>
            <p:nvPr/>
          </p:nvGrpSpPr>
          <p:grpSpPr>
            <a:xfrm>
              <a:off x="670945" y="3487690"/>
              <a:ext cx="3344505" cy="769441"/>
              <a:chOff x="-162046" y="2756255"/>
              <a:chExt cx="3344505" cy="769441"/>
            </a:xfrm>
          </p:grpSpPr>
          <p:sp>
            <p:nvSpPr>
              <p:cNvPr id="18" name="TextBox 17"/>
              <p:cNvSpPr txBox="1"/>
              <p:nvPr/>
            </p:nvSpPr>
            <p:spPr>
              <a:xfrm>
                <a:off x="-162046" y="2756255"/>
                <a:ext cx="816249" cy="769441"/>
              </a:xfrm>
              <a:prstGeom prst="rect">
                <a:avLst/>
              </a:prstGeom>
              <a:noFill/>
            </p:spPr>
            <p:txBody>
              <a:bodyPr wrap="none" rtlCol="0">
                <a:spAutoFit/>
              </a:bodyPr>
              <a:lstStyle/>
              <a:p>
                <a:r>
                  <a:rPr lang="en-US" sz="4400">
                    <a:solidFill>
                      <a:srgbClr val="DF5327"/>
                    </a:solidFill>
                    <a:latin typeface="Century Gothic" panose="020B0502020202020204" pitchFamily="34" charset="0"/>
                  </a:rPr>
                  <a:t>12</a:t>
                </a:r>
              </a:p>
            </p:txBody>
          </p:sp>
          <p:sp>
            <p:nvSpPr>
              <p:cNvPr id="19" name="TextBox 18"/>
              <p:cNvSpPr txBox="1"/>
              <p:nvPr/>
            </p:nvSpPr>
            <p:spPr>
              <a:xfrm>
                <a:off x="654203" y="2817810"/>
                <a:ext cx="2528256" cy="646331"/>
              </a:xfrm>
              <a:prstGeom prst="rect">
                <a:avLst/>
              </a:prstGeom>
              <a:noFill/>
            </p:spPr>
            <p:txBody>
              <a:bodyPr wrap="none" rtlCol="0">
                <a:spAutoFit/>
              </a:bodyPr>
              <a:lstStyle/>
              <a:p>
                <a:r>
                  <a:rPr lang="en-US">
                    <a:latin typeface="Century Gothic" panose="020B0502020202020204" pitchFamily="34" charset="0"/>
                  </a:rPr>
                  <a:t>Full Service </a:t>
                </a:r>
              </a:p>
              <a:p>
                <a:r>
                  <a:rPr lang="en-US">
                    <a:latin typeface="Century Gothic" panose="020B0502020202020204" pitchFamily="34" charset="0"/>
                  </a:rPr>
                  <a:t>Partnership Programs</a:t>
                </a:r>
              </a:p>
            </p:txBody>
          </p:sp>
        </p:grpSp>
        <p:grpSp>
          <p:nvGrpSpPr>
            <p:cNvPr id="20" name="Group 19"/>
            <p:cNvGrpSpPr/>
            <p:nvPr/>
          </p:nvGrpSpPr>
          <p:grpSpPr>
            <a:xfrm>
              <a:off x="878229" y="4346210"/>
              <a:ext cx="1837186" cy="769441"/>
              <a:chOff x="45238" y="2756255"/>
              <a:chExt cx="1837186" cy="769441"/>
            </a:xfrm>
          </p:grpSpPr>
          <p:sp>
            <p:nvSpPr>
              <p:cNvPr id="21" name="TextBox 20"/>
              <p:cNvSpPr txBox="1"/>
              <p:nvPr/>
            </p:nvSpPr>
            <p:spPr>
              <a:xfrm>
                <a:off x="45238" y="2756255"/>
                <a:ext cx="497252"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7</a:t>
                </a:r>
              </a:p>
            </p:txBody>
          </p:sp>
          <p:sp>
            <p:nvSpPr>
              <p:cNvPr id="22" name="TextBox 21"/>
              <p:cNvSpPr txBox="1"/>
              <p:nvPr/>
            </p:nvSpPr>
            <p:spPr>
              <a:xfrm>
                <a:off x="654203" y="2817810"/>
                <a:ext cx="1228221" cy="646331"/>
              </a:xfrm>
              <a:prstGeom prst="rect">
                <a:avLst/>
              </a:prstGeom>
              <a:noFill/>
            </p:spPr>
            <p:txBody>
              <a:bodyPr wrap="none" rtlCol="0">
                <a:spAutoFit/>
              </a:bodyPr>
              <a:lstStyle/>
              <a:p>
                <a:r>
                  <a:rPr lang="en-US">
                    <a:latin typeface="Century Gothic" panose="020B0502020202020204" pitchFamily="34" charset="0"/>
                  </a:rPr>
                  <a:t>Peer </a:t>
                </a:r>
              </a:p>
              <a:p>
                <a:r>
                  <a:rPr lang="en-US">
                    <a:latin typeface="Century Gothic" panose="020B0502020202020204" pitchFamily="34" charset="0"/>
                  </a:rPr>
                  <a:t>Programs</a:t>
                </a:r>
              </a:p>
            </p:txBody>
          </p:sp>
        </p:grpSp>
        <p:grpSp>
          <p:nvGrpSpPr>
            <p:cNvPr id="23" name="Group 22"/>
            <p:cNvGrpSpPr/>
            <p:nvPr/>
          </p:nvGrpSpPr>
          <p:grpSpPr>
            <a:xfrm>
              <a:off x="841791" y="5204730"/>
              <a:ext cx="3479833" cy="769441"/>
              <a:chOff x="8800" y="2756255"/>
              <a:chExt cx="3479833" cy="769441"/>
            </a:xfrm>
          </p:grpSpPr>
          <p:sp>
            <p:nvSpPr>
              <p:cNvPr id="24" name="TextBox 23"/>
              <p:cNvSpPr txBox="1"/>
              <p:nvPr/>
            </p:nvSpPr>
            <p:spPr>
              <a:xfrm>
                <a:off x="8800" y="2756255"/>
                <a:ext cx="497252" cy="769441"/>
              </a:xfrm>
              <a:prstGeom prst="rect">
                <a:avLst/>
              </a:prstGeom>
              <a:noFill/>
            </p:spPr>
            <p:txBody>
              <a:bodyPr wrap="none" rtlCol="0">
                <a:spAutoFit/>
              </a:bodyPr>
              <a:lstStyle/>
              <a:p>
                <a:pPr algn="r"/>
                <a:r>
                  <a:rPr lang="en-US" sz="4400">
                    <a:solidFill>
                      <a:schemeClr val="accent2"/>
                    </a:solidFill>
                    <a:latin typeface="Century Gothic" panose="020B0502020202020204" pitchFamily="34" charset="0"/>
                  </a:rPr>
                  <a:t>8</a:t>
                </a:r>
              </a:p>
            </p:txBody>
          </p:sp>
          <p:sp>
            <p:nvSpPr>
              <p:cNvPr id="25" name="TextBox 24"/>
              <p:cNvSpPr txBox="1"/>
              <p:nvPr/>
            </p:nvSpPr>
            <p:spPr>
              <a:xfrm>
                <a:off x="654203" y="2817810"/>
                <a:ext cx="2834430" cy="646331"/>
              </a:xfrm>
              <a:prstGeom prst="rect">
                <a:avLst/>
              </a:prstGeom>
              <a:noFill/>
            </p:spPr>
            <p:txBody>
              <a:bodyPr wrap="none" rtlCol="0">
                <a:spAutoFit/>
              </a:bodyPr>
              <a:lstStyle/>
              <a:p>
                <a:r>
                  <a:rPr lang="en-US">
                    <a:latin typeface="Century Gothic" panose="020B0502020202020204" pitchFamily="34" charset="0"/>
                  </a:rPr>
                  <a:t>BH Workforce </a:t>
                </a:r>
              </a:p>
              <a:p>
                <a:r>
                  <a:rPr lang="en-US">
                    <a:latin typeface="Century Gothic" panose="020B0502020202020204" pitchFamily="34" charset="0"/>
                  </a:rPr>
                  <a:t>Development Programs</a:t>
                </a:r>
              </a:p>
            </p:txBody>
          </p:sp>
        </p:grpSp>
      </p:grpSp>
      <p:grpSp>
        <p:nvGrpSpPr>
          <p:cNvPr id="44" name="Group 43"/>
          <p:cNvGrpSpPr/>
          <p:nvPr/>
        </p:nvGrpSpPr>
        <p:grpSpPr>
          <a:xfrm>
            <a:off x="5215819" y="2629170"/>
            <a:ext cx="4064762" cy="3333335"/>
            <a:chOff x="5215819" y="2629170"/>
            <a:chExt cx="4064762" cy="3333335"/>
          </a:xfrm>
        </p:grpSpPr>
        <p:grpSp>
          <p:nvGrpSpPr>
            <p:cNvPr id="40" name="Group 39"/>
            <p:cNvGrpSpPr/>
            <p:nvPr/>
          </p:nvGrpSpPr>
          <p:grpSpPr>
            <a:xfrm>
              <a:off x="5449747" y="2629170"/>
              <a:ext cx="2046692" cy="769441"/>
              <a:chOff x="5449747" y="2629170"/>
              <a:chExt cx="2046692" cy="769441"/>
            </a:xfrm>
          </p:grpSpPr>
          <p:sp>
            <p:nvSpPr>
              <p:cNvPr id="38" name="TextBox 37"/>
              <p:cNvSpPr txBox="1"/>
              <p:nvPr/>
            </p:nvSpPr>
            <p:spPr>
              <a:xfrm>
                <a:off x="5449747" y="2629170"/>
                <a:ext cx="500458"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9</a:t>
                </a:r>
              </a:p>
            </p:txBody>
          </p:sp>
          <p:sp>
            <p:nvSpPr>
              <p:cNvPr id="39" name="TextBox 38"/>
              <p:cNvSpPr txBox="1"/>
              <p:nvPr/>
            </p:nvSpPr>
            <p:spPr>
              <a:xfrm>
                <a:off x="6008531" y="2716498"/>
                <a:ext cx="1487908" cy="646331"/>
              </a:xfrm>
              <a:prstGeom prst="rect">
                <a:avLst/>
              </a:prstGeom>
              <a:noFill/>
            </p:spPr>
            <p:txBody>
              <a:bodyPr wrap="none" rtlCol="0">
                <a:spAutoFit/>
              </a:bodyPr>
              <a:lstStyle/>
              <a:p>
                <a:r>
                  <a:rPr lang="en-US">
                    <a:latin typeface="Century Gothic" panose="020B0502020202020204" pitchFamily="34" charset="0"/>
                  </a:rPr>
                  <a:t>Vocational </a:t>
                </a:r>
              </a:p>
              <a:p>
                <a:r>
                  <a:rPr lang="en-US">
                    <a:latin typeface="Century Gothic" panose="020B0502020202020204" pitchFamily="34" charset="0"/>
                  </a:rPr>
                  <a:t>Programs</a:t>
                </a:r>
              </a:p>
            </p:txBody>
          </p:sp>
        </p:grpSp>
        <p:grpSp>
          <p:nvGrpSpPr>
            <p:cNvPr id="41" name="Group 40"/>
            <p:cNvGrpSpPr/>
            <p:nvPr/>
          </p:nvGrpSpPr>
          <p:grpSpPr>
            <a:xfrm>
              <a:off x="5449747" y="3446117"/>
              <a:ext cx="2994815" cy="769441"/>
              <a:chOff x="5449747" y="3446117"/>
              <a:chExt cx="2994815" cy="769441"/>
            </a:xfrm>
          </p:grpSpPr>
          <p:sp>
            <p:nvSpPr>
              <p:cNvPr id="36" name="TextBox 35"/>
              <p:cNvSpPr txBox="1"/>
              <p:nvPr/>
            </p:nvSpPr>
            <p:spPr>
              <a:xfrm>
                <a:off x="5449747" y="3446117"/>
                <a:ext cx="497252"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6</a:t>
                </a:r>
              </a:p>
            </p:txBody>
          </p:sp>
          <p:sp>
            <p:nvSpPr>
              <p:cNvPr id="37" name="TextBox 36"/>
              <p:cNvSpPr txBox="1"/>
              <p:nvPr/>
            </p:nvSpPr>
            <p:spPr>
              <a:xfrm>
                <a:off x="6012486" y="3536284"/>
                <a:ext cx="2432076" cy="646331"/>
              </a:xfrm>
              <a:prstGeom prst="rect">
                <a:avLst/>
              </a:prstGeom>
              <a:noFill/>
            </p:spPr>
            <p:txBody>
              <a:bodyPr wrap="none" rtlCol="0">
                <a:spAutoFit/>
              </a:bodyPr>
              <a:lstStyle/>
              <a:p>
                <a:r>
                  <a:rPr lang="en-US">
                    <a:latin typeface="Century Gothic" panose="020B0502020202020204" pitchFamily="34" charset="0"/>
                  </a:rPr>
                  <a:t>Recovery-Oriented </a:t>
                </a:r>
              </a:p>
              <a:p>
                <a:r>
                  <a:rPr lang="en-US">
                    <a:latin typeface="Century Gothic" panose="020B0502020202020204" pitchFamily="34" charset="0"/>
                  </a:rPr>
                  <a:t>Treatment Programs</a:t>
                </a:r>
              </a:p>
            </p:txBody>
          </p:sp>
        </p:grpSp>
        <p:grpSp>
          <p:nvGrpSpPr>
            <p:cNvPr id="42" name="Group 41"/>
            <p:cNvGrpSpPr/>
            <p:nvPr/>
          </p:nvGrpSpPr>
          <p:grpSpPr>
            <a:xfrm>
              <a:off x="5215819" y="4265460"/>
              <a:ext cx="4064762" cy="769441"/>
              <a:chOff x="5215819" y="4265460"/>
              <a:chExt cx="4064762" cy="769441"/>
            </a:xfrm>
          </p:grpSpPr>
          <p:sp>
            <p:nvSpPr>
              <p:cNvPr id="34" name="TextBox 33"/>
              <p:cNvSpPr txBox="1"/>
              <p:nvPr/>
            </p:nvSpPr>
            <p:spPr>
              <a:xfrm>
                <a:off x="5215819" y="4265460"/>
                <a:ext cx="809837"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14</a:t>
                </a:r>
              </a:p>
            </p:txBody>
          </p:sp>
          <p:sp>
            <p:nvSpPr>
              <p:cNvPr id="35" name="TextBox 34"/>
              <p:cNvSpPr txBox="1"/>
              <p:nvPr/>
            </p:nvSpPr>
            <p:spPr>
              <a:xfrm>
                <a:off x="6008531" y="4327014"/>
                <a:ext cx="3272050" cy="646331"/>
              </a:xfrm>
              <a:prstGeom prst="rect">
                <a:avLst/>
              </a:prstGeom>
              <a:noFill/>
            </p:spPr>
            <p:txBody>
              <a:bodyPr wrap="none" rtlCol="0">
                <a:spAutoFit/>
              </a:bodyPr>
              <a:lstStyle/>
              <a:p>
                <a:r>
                  <a:rPr lang="en-US">
                    <a:latin typeface="Century Gothic" panose="020B0502020202020204" pitchFamily="34" charset="0"/>
                  </a:rPr>
                  <a:t>Mental Health Promotion &amp; </a:t>
                </a:r>
              </a:p>
              <a:p>
                <a:r>
                  <a:rPr lang="en-US">
                    <a:latin typeface="Century Gothic" panose="020B0502020202020204" pitchFamily="34" charset="0"/>
                  </a:rPr>
                  <a:t>Early Intervention Programs</a:t>
                </a:r>
              </a:p>
            </p:txBody>
          </p:sp>
        </p:grpSp>
        <p:grpSp>
          <p:nvGrpSpPr>
            <p:cNvPr id="43" name="Group 42"/>
            <p:cNvGrpSpPr/>
            <p:nvPr/>
          </p:nvGrpSpPr>
          <p:grpSpPr>
            <a:xfrm>
              <a:off x="5508073" y="5193064"/>
              <a:ext cx="3047950" cy="769441"/>
              <a:chOff x="5508073" y="5193064"/>
              <a:chExt cx="3047950" cy="769441"/>
            </a:xfrm>
          </p:grpSpPr>
          <p:sp>
            <p:nvSpPr>
              <p:cNvPr id="32" name="TextBox 31"/>
              <p:cNvSpPr txBox="1"/>
              <p:nvPr/>
            </p:nvSpPr>
            <p:spPr>
              <a:xfrm>
                <a:off x="5508073" y="5193064"/>
                <a:ext cx="500458"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4</a:t>
                </a:r>
              </a:p>
            </p:txBody>
          </p:sp>
          <p:sp>
            <p:nvSpPr>
              <p:cNvPr id="33" name="TextBox 32"/>
              <p:cNvSpPr txBox="1"/>
              <p:nvPr/>
            </p:nvSpPr>
            <p:spPr>
              <a:xfrm>
                <a:off x="6008531" y="5205943"/>
                <a:ext cx="2547492" cy="646331"/>
              </a:xfrm>
              <a:prstGeom prst="rect">
                <a:avLst/>
              </a:prstGeom>
              <a:noFill/>
            </p:spPr>
            <p:txBody>
              <a:bodyPr wrap="none" rtlCol="0">
                <a:spAutoFit/>
              </a:bodyPr>
              <a:lstStyle/>
              <a:p>
                <a:r>
                  <a:rPr lang="en-US">
                    <a:latin typeface="Century Gothic" panose="020B0502020202020204" pitchFamily="34" charset="0"/>
                  </a:rPr>
                  <a:t>Supporting Housing </a:t>
                </a:r>
              </a:p>
              <a:p>
                <a:r>
                  <a:rPr lang="en-US">
                    <a:latin typeface="Century Gothic" panose="020B0502020202020204" pitchFamily="34" charset="0"/>
                  </a:rPr>
                  <a:t>Programs (~200 units)</a:t>
                </a:r>
              </a:p>
            </p:txBody>
          </p:sp>
        </p:grpSp>
      </p:grpSp>
      <p:sp>
        <p:nvSpPr>
          <p:cNvPr id="30" name="TextBox 29"/>
          <p:cNvSpPr txBox="1"/>
          <p:nvPr/>
        </p:nvSpPr>
        <p:spPr>
          <a:xfrm>
            <a:off x="9865994" y="3543442"/>
            <a:ext cx="1655061" cy="1477328"/>
          </a:xfrm>
          <a:prstGeom prst="rect">
            <a:avLst/>
          </a:prstGeom>
          <a:noFill/>
        </p:spPr>
        <p:txBody>
          <a:bodyPr wrap="square" rtlCol="0">
            <a:spAutoFit/>
          </a:bodyPr>
          <a:lstStyle/>
          <a:p>
            <a:r>
              <a:rPr lang="en-US">
                <a:latin typeface="Century Gothic" panose="020B0502020202020204" pitchFamily="34" charset="0"/>
              </a:rPr>
              <a:t>Capital Facilities  &amp; Information</a:t>
            </a:r>
          </a:p>
          <a:p>
            <a:r>
              <a:rPr lang="en-US">
                <a:latin typeface="Century Gothic" panose="020B0502020202020204" pitchFamily="34" charset="0"/>
              </a:rPr>
              <a:t>Technology </a:t>
            </a:r>
          </a:p>
          <a:p>
            <a:r>
              <a:rPr lang="en-US">
                <a:latin typeface="Century Gothic" panose="020B0502020202020204" pitchFamily="34" charset="0"/>
              </a:rPr>
              <a:t>Programs </a:t>
            </a:r>
          </a:p>
        </p:txBody>
      </p:sp>
      <p:sp>
        <p:nvSpPr>
          <p:cNvPr id="31" name="TextBox 30"/>
          <p:cNvSpPr txBox="1"/>
          <p:nvPr/>
        </p:nvSpPr>
        <p:spPr>
          <a:xfrm>
            <a:off x="9280581" y="3900304"/>
            <a:ext cx="500458"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4</a:t>
            </a:r>
          </a:p>
        </p:txBody>
      </p:sp>
      <p:pic>
        <p:nvPicPr>
          <p:cNvPr id="45" name="Picture 44" descr="Mur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6398" y="456848"/>
            <a:ext cx="1500859" cy="2852746"/>
          </a:xfrm>
          <a:prstGeom prst="rect">
            <a:avLst/>
          </a:prstGeom>
          <a:noFill/>
        </p:spPr>
      </p:pic>
      <p:sp>
        <p:nvSpPr>
          <p:cNvPr id="46" name="TextBox 45">
            <a:extLst>
              <a:ext uri="{FF2B5EF4-FFF2-40B4-BE49-F238E27FC236}">
                <a16:creationId xmlns:a16="http://schemas.microsoft.com/office/drawing/2014/main" id="{A2CE6A15-B808-4F0E-B95B-EB8F6D8D5BBB}"/>
              </a:ext>
            </a:extLst>
          </p:cNvPr>
          <p:cNvSpPr txBox="1"/>
          <p:nvPr/>
        </p:nvSpPr>
        <p:spPr>
          <a:xfrm>
            <a:off x="9853478" y="5254618"/>
            <a:ext cx="1628972" cy="646331"/>
          </a:xfrm>
          <a:prstGeom prst="rect">
            <a:avLst/>
          </a:prstGeom>
          <a:noFill/>
        </p:spPr>
        <p:txBody>
          <a:bodyPr wrap="none" rtlCol="0">
            <a:spAutoFit/>
          </a:bodyPr>
          <a:lstStyle/>
          <a:p>
            <a:r>
              <a:rPr lang="en-US">
                <a:latin typeface="Century Gothic" panose="020B0502020202020204" pitchFamily="34" charset="0"/>
              </a:rPr>
              <a:t>Innovation    </a:t>
            </a:r>
          </a:p>
          <a:p>
            <a:r>
              <a:rPr lang="en-US">
                <a:latin typeface="Century Gothic" panose="020B0502020202020204" pitchFamily="34" charset="0"/>
              </a:rPr>
              <a:t>Programs</a:t>
            </a:r>
          </a:p>
        </p:txBody>
      </p:sp>
      <p:sp>
        <p:nvSpPr>
          <p:cNvPr id="47" name="TextBox 46">
            <a:extLst>
              <a:ext uri="{FF2B5EF4-FFF2-40B4-BE49-F238E27FC236}">
                <a16:creationId xmlns:a16="http://schemas.microsoft.com/office/drawing/2014/main" id="{DBBA2E30-D6AB-4B6B-96FE-F34EC69ABB54}"/>
              </a:ext>
            </a:extLst>
          </p:cNvPr>
          <p:cNvSpPr txBox="1"/>
          <p:nvPr/>
        </p:nvSpPr>
        <p:spPr>
          <a:xfrm>
            <a:off x="9338917" y="5204730"/>
            <a:ext cx="497252" cy="769441"/>
          </a:xfrm>
          <a:prstGeom prst="rect">
            <a:avLst/>
          </a:prstGeom>
          <a:noFill/>
        </p:spPr>
        <p:txBody>
          <a:bodyPr wrap="none" rtlCol="0">
            <a:spAutoFit/>
          </a:bodyPr>
          <a:lstStyle/>
          <a:p>
            <a:r>
              <a:rPr lang="en-US" sz="4400">
                <a:solidFill>
                  <a:schemeClr val="accent2"/>
                </a:solidFill>
                <a:latin typeface="Century Gothic" panose="020B0502020202020204" pitchFamily="34" charset="0"/>
              </a:rPr>
              <a:t>4</a:t>
            </a:r>
          </a:p>
        </p:txBody>
      </p:sp>
    </p:spTree>
    <p:extLst>
      <p:ext uri="{BB962C8B-B14F-4D97-AF65-F5344CB8AC3E}">
        <p14:creationId xmlns:p14="http://schemas.microsoft.com/office/powerpoint/2010/main" val="193183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3C25CCAE-873E-4E9D-90D9-E3D411DE66B0}"/>
              </a:ext>
            </a:extLst>
          </p:cNvPr>
          <p:cNvSpPr>
            <a:spLocks noGrp="1"/>
          </p:cNvSpPr>
          <p:nvPr>
            <p:ph type="title"/>
          </p:nvPr>
        </p:nvSpPr>
        <p:spPr>
          <a:xfrm>
            <a:off x="441009" y="873457"/>
            <a:ext cx="3273042" cy="5222543"/>
          </a:xfrm>
        </p:spPr>
        <p:txBody>
          <a:bodyPr vert="horz" lIns="91440" tIns="45720" rIns="91440" bIns="45720" rtlCol="0" anchor="ctr">
            <a:normAutofit/>
          </a:bodyPr>
          <a:lstStyle/>
          <a:p>
            <a:r>
              <a:rPr lang="en-US" sz="2800">
                <a:solidFill>
                  <a:srgbClr val="FFFFFF"/>
                </a:solidFill>
              </a:rPr>
              <a:t>BHS/JEDI Commitments </a:t>
            </a:r>
          </a:p>
        </p:txBody>
      </p:sp>
      <p:sp>
        <p:nvSpPr>
          <p:cNvPr id="11" name="Text Placeholder 1">
            <a:extLst>
              <a:ext uri="{FF2B5EF4-FFF2-40B4-BE49-F238E27FC236}">
                <a16:creationId xmlns:a16="http://schemas.microsoft.com/office/drawing/2014/main" id="{64DFC27A-F7D8-4E0A-B847-BF699FA87BA8}"/>
              </a:ext>
            </a:extLst>
          </p:cNvPr>
          <p:cNvSpPr>
            <a:spLocks noGrp="1"/>
          </p:cNvSpPr>
          <p:nvPr>
            <p:ph type="body" sz="quarter" idx="14"/>
          </p:nvPr>
        </p:nvSpPr>
        <p:spPr>
          <a:xfrm>
            <a:off x="4995081" y="873457"/>
            <a:ext cx="6020790" cy="5222543"/>
          </a:xfrm>
        </p:spPr>
        <p:txBody>
          <a:bodyPr vert="horz" lIns="91440" tIns="45720" rIns="91440" bIns="45720" rtlCol="0" anchor="ctr">
            <a:normAutofit/>
          </a:bodyPr>
          <a:lstStyle/>
          <a:p>
            <a:pPr marL="342900" indent="-182880" fontAlgn="base">
              <a:buFont typeface="Corbel" pitchFamily="34" charset="0"/>
              <a:buChar char="•"/>
            </a:pPr>
            <a:r>
              <a:rPr lang="en-US" sz="1600" b="0" i="0">
                <a:effectLst/>
                <a:latin typeface="+mn-lt"/>
                <a:ea typeface="+mn-ea"/>
                <a:cs typeface="+mn-cs"/>
              </a:rPr>
              <a:t>Operating from an intersectional lens that centers on dismantling white supremacy in our system  </a:t>
            </a:r>
          </a:p>
          <a:p>
            <a:pPr marL="342900" indent="-182880" fontAlgn="base">
              <a:buFont typeface="Corbel" pitchFamily="34" charset="0"/>
              <a:buChar char="•"/>
            </a:pPr>
            <a:r>
              <a:rPr lang="en-US" sz="1600" b="0" i="0">
                <a:effectLst/>
                <a:latin typeface="+mn-lt"/>
                <a:ea typeface="+mn-ea"/>
                <a:cs typeface="+mn-cs"/>
              </a:rPr>
              <a:t>Incorporating an anti-racist stance throughout our programs with a focus on addressing anti-Blackness equitably  </a:t>
            </a:r>
          </a:p>
          <a:p>
            <a:pPr marL="342900" indent="-182880" fontAlgn="base">
              <a:buFont typeface="Corbel" pitchFamily="34" charset="0"/>
              <a:buChar char="•"/>
            </a:pPr>
            <a:r>
              <a:rPr lang="en-US" sz="1600" b="0" i="0">
                <a:effectLst/>
                <a:latin typeface="+mn-lt"/>
                <a:ea typeface="+mn-ea"/>
                <a:cs typeface="+mn-cs"/>
              </a:rPr>
              <a:t>Treating our peers, colleagues, and communities members with respect and integrity, while honoring each of our individualities and intersectionality. </a:t>
            </a:r>
          </a:p>
          <a:p>
            <a:pPr marL="342900" indent="-182880" fontAlgn="base">
              <a:buFont typeface="Corbel" pitchFamily="34" charset="0"/>
              <a:buChar char="•"/>
            </a:pPr>
            <a:r>
              <a:rPr lang="en-US" sz="1600" b="0" i="0">
                <a:effectLst/>
                <a:latin typeface="+mn-lt"/>
                <a:ea typeface="+mn-ea"/>
                <a:cs typeface="+mn-cs"/>
              </a:rPr>
              <a:t>Honoring the cultural and linguistic diversity and needs of our staff and consumers  </a:t>
            </a:r>
          </a:p>
          <a:p>
            <a:pPr marL="342900" indent="-182880" fontAlgn="base">
              <a:buFont typeface="Corbel" pitchFamily="34" charset="0"/>
              <a:buChar char="•"/>
            </a:pPr>
            <a:r>
              <a:rPr lang="en-US" sz="1600" b="0" i="0">
                <a:effectLst/>
                <a:latin typeface="+mn-lt"/>
                <a:ea typeface="+mn-ea"/>
                <a:cs typeface="+mn-cs"/>
              </a:rPr>
              <a:t>Reducing and addressing disparities amongst disenfranchised staff and consumers </a:t>
            </a:r>
          </a:p>
          <a:p>
            <a:pPr marL="342900" indent="-182880" fontAlgn="base">
              <a:buFont typeface="Corbel" pitchFamily="34" charset="0"/>
              <a:buChar char="•"/>
            </a:pPr>
            <a:r>
              <a:rPr lang="en-US" sz="1600" b="0" i="0">
                <a:effectLst/>
                <a:latin typeface="+mn-lt"/>
                <a:ea typeface="+mn-ea"/>
                <a:cs typeface="+mn-cs"/>
              </a:rPr>
              <a:t>Empowering our communities by incorporating their voices, needs, and ideas into our programs </a:t>
            </a:r>
          </a:p>
          <a:p>
            <a:pPr marL="342900" indent="-182880" fontAlgn="base">
              <a:buFont typeface="Corbel" pitchFamily="34" charset="0"/>
              <a:buChar char="•"/>
            </a:pPr>
            <a:r>
              <a:rPr lang="en-US" sz="1600" b="0" i="0">
                <a:effectLst/>
                <a:latin typeface="+mn-lt"/>
                <a:ea typeface="+mn-ea"/>
                <a:cs typeface="+mn-cs"/>
              </a:rPr>
              <a:t>Supporting staff via ongoing cultural humility/anti-oppression training  </a:t>
            </a:r>
          </a:p>
          <a:p>
            <a:pPr marL="342900" indent="-182880" fontAlgn="base">
              <a:buFont typeface="Corbel" pitchFamily="34" charset="0"/>
              <a:buChar char="•"/>
            </a:pPr>
            <a:r>
              <a:rPr lang="en-US" sz="1600" b="0" i="0">
                <a:effectLst/>
                <a:latin typeface="+mn-lt"/>
                <a:ea typeface="+mn-ea"/>
                <a:cs typeface="+mn-cs"/>
              </a:rPr>
              <a:t>Working towards being a healing informed system for staff and consumers  </a:t>
            </a:r>
          </a:p>
          <a:p>
            <a:pPr marL="342900" indent="-182880">
              <a:buFont typeface="Corbel" pitchFamily="34" charset="0"/>
              <a:buChar char="•"/>
            </a:pPr>
            <a:endParaRPr lang="en-US" sz="1600">
              <a:latin typeface="+mn-lt"/>
              <a:ea typeface="+mn-ea"/>
              <a:cs typeface="+mn-cs"/>
            </a:endParaRPr>
          </a:p>
        </p:txBody>
      </p:sp>
    </p:spTree>
    <p:extLst>
      <p:ext uri="{BB962C8B-B14F-4D97-AF65-F5344CB8AC3E}">
        <p14:creationId xmlns:p14="http://schemas.microsoft.com/office/powerpoint/2010/main" val="70054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30713995-EB8B-41CE-B356-1B0646E51C37}"/>
              </a:ext>
            </a:extLst>
          </p:cNvPr>
          <p:cNvSpPr>
            <a:spLocks noGrp="1"/>
          </p:cNvSpPr>
          <p:nvPr>
            <p:ph type="title"/>
          </p:nvPr>
        </p:nvSpPr>
        <p:spPr>
          <a:xfrm>
            <a:off x="8477950" y="873457"/>
            <a:ext cx="3273042" cy="5222543"/>
          </a:xfrm>
        </p:spPr>
        <p:txBody>
          <a:bodyPr vert="horz" lIns="91440" tIns="45720" rIns="91440" bIns="45720" rtlCol="0" anchor="ctr">
            <a:normAutofit/>
          </a:bodyPr>
          <a:lstStyle/>
          <a:p>
            <a:r>
              <a:rPr lang="en-US" sz="2800">
                <a:solidFill>
                  <a:srgbClr val="FFFFFF"/>
                </a:solidFill>
              </a:rPr>
              <a:t>JEDI Team and Accomplishments </a:t>
            </a:r>
          </a:p>
        </p:txBody>
      </p:sp>
      <p:sp>
        <p:nvSpPr>
          <p:cNvPr id="2" name="Text Placeholder 1">
            <a:extLst>
              <a:ext uri="{FF2B5EF4-FFF2-40B4-BE49-F238E27FC236}">
                <a16:creationId xmlns:a16="http://schemas.microsoft.com/office/drawing/2014/main" id="{DEDE8BAF-D13E-4585-98F9-B5969714B408}"/>
              </a:ext>
            </a:extLst>
          </p:cNvPr>
          <p:cNvSpPr>
            <a:spLocks noGrp="1"/>
          </p:cNvSpPr>
          <p:nvPr>
            <p:ph type="body" sz="quarter" idx="14"/>
          </p:nvPr>
        </p:nvSpPr>
        <p:spPr>
          <a:xfrm>
            <a:off x="441008" y="873457"/>
            <a:ext cx="6755911" cy="5222543"/>
          </a:xfrm>
        </p:spPr>
        <p:txBody>
          <a:bodyPr vert="horz" lIns="91440" tIns="45720" rIns="91440" bIns="45720" rtlCol="0" anchor="ctr">
            <a:normAutofit/>
          </a:bodyPr>
          <a:lstStyle/>
          <a:p>
            <a:pPr fontAlgn="base"/>
            <a:r>
              <a:rPr lang="en-US" sz="1400" i="0" dirty="0">
                <a:effectLst/>
                <a:latin typeface="+mn-lt"/>
                <a:ea typeface="+mn-ea"/>
                <a:cs typeface="+mn-cs"/>
              </a:rPr>
              <a:t>Our JEDI Team comprises the Mental Health Services Act, Trauma-Informed Systems, Equity, Staff Wellness, and Workforce Development &amp; Training. This JEDI Structure allows us to expand our responsibilities in ensuring that equity is embedded throughout all of our systems of care. JEDI  is responsible for training, staff wellness, language services, community engagement, workforce development, and inter/intradepartmental partnerships and coordinates normalizing, organizing, and operationalizing racial equity across all of BHS. Since merging our efforts have expanded. We have accomplished the following:</a:t>
            </a:r>
          </a:p>
          <a:p>
            <a:pPr marL="342900" indent="-182880" fontAlgn="base">
              <a:buFont typeface="Corbel" pitchFamily="34" charset="0"/>
              <a:buChar char="•"/>
            </a:pPr>
            <a:r>
              <a:rPr lang="en-US" sz="1400" b="0" i="0" dirty="0">
                <a:effectLst/>
                <a:latin typeface="+mn-lt"/>
                <a:ea typeface="+mn-ea"/>
                <a:cs typeface="+mn-cs"/>
              </a:rPr>
              <a:t>Continuing Support for Existing PEI Programs</a:t>
            </a:r>
          </a:p>
          <a:p>
            <a:pPr marL="342900" indent="-182880" fontAlgn="base">
              <a:buFont typeface="Corbel" pitchFamily="34" charset="0"/>
              <a:buChar char="•"/>
            </a:pPr>
            <a:r>
              <a:rPr lang="en-US" sz="1400" dirty="0">
                <a:latin typeface="+mn-lt"/>
                <a:ea typeface="+mn-ea"/>
                <a:cs typeface="+mn-cs"/>
              </a:rPr>
              <a:t>Implementing Culturally Congregant Innovation Project</a:t>
            </a:r>
          </a:p>
          <a:p>
            <a:pPr marL="342900" indent="-182880" fontAlgn="base">
              <a:buFont typeface="Corbel" pitchFamily="34" charset="0"/>
              <a:buChar char="•"/>
            </a:pPr>
            <a:r>
              <a:rPr lang="en-US" sz="1400" b="0" i="0" dirty="0">
                <a:effectLst/>
                <a:latin typeface="+mn-lt"/>
                <a:ea typeface="+mn-ea"/>
                <a:cs typeface="+mn-cs"/>
              </a:rPr>
              <a:t>Expanding Behavioral Health Services for Black/African Americans and Birthing People</a:t>
            </a:r>
          </a:p>
          <a:p>
            <a:pPr marL="342900" indent="-182880" fontAlgn="base">
              <a:buFont typeface="Corbel" pitchFamily="34" charset="0"/>
              <a:buChar char="•"/>
            </a:pPr>
            <a:r>
              <a:rPr lang="en-US" sz="1400" dirty="0">
                <a:latin typeface="+mn-lt"/>
                <a:ea typeface="+mn-ea"/>
                <a:cs typeface="+mn-cs"/>
              </a:rPr>
              <a:t>Supporting Overdose Prevention Efforts </a:t>
            </a:r>
            <a:endParaRPr lang="en-US" sz="1400" b="0" i="0" dirty="0">
              <a:effectLst/>
              <a:latin typeface="+mn-lt"/>
              <a:ea typeface="+mn-ea"/>
              <a:cs typeface="+mn-cs"/>
            </a:endParaRPr>
          </a:p>
          <a:p>
            <a:pPr marL="342900" indent="-182880" fontAlgn="base">
              <a:buFont typeface="Corbel" pitchFamily="34" charset="0"/>
              <a:buChar char="•"/>
            </a:pPr>
            <a:r>
              <a:rPr lang="en-US" sz="1400" b="0" i="0" dirty="0">
                <a:effectLst/>
                <a:latin typeface="+mn-lt"/>
                <a:ea typeface="+mn-ea"/>
                <a:cs typeface="+mn-cs"/>
              </a:rPr>
              <a:t>Increasing Diversity of Our Workforce </a:t>
            </a:r>
          </a:p>
          <a:p>
            <a:pPr marL="342900" indent="-182880" fontAlgn="base">
              <a:buFont typeface="Corbel" pitchFamily="34" charset="0"/>
              <a:buChar char="•"/>
            </a:pPr>
            <a:r>
              <a:rPr lang="en-US" sz="1400" dirty="0">
                <a:latin typeface="+mn-lt"/>
                <a:ea typeface="+mn-ea"/>
                <a:cs typeface="+mn-cs"/>
              </a:rPr>
              <a:t>Equity Capacity Building with Leadership </a:t>
            </a:r>
          </a:p>
          <a:p>
            <a:pPr marL="342900" indent="-182880" fontAlgn="base">
              <a:buFont typeface="Corbel" pitchFamily="34" charset="0"/>
              <a:buChar char="•"/>
            </a:pPr>
            <a:r>
              <a:rPr lang="en-US" sz="1400" b="0" i="0" dirty="0">
                <a:effectLst/>
                <a:latin typeface="+mn-lt"/>
                <a:ea typeface="+mn-ea"/>
                <a:cs typeface="+mn-cs"/>
              </a:rPr>
              <a:t>Integrating equity principles throughout all of BHS </a:t>
            </a:r>
          </a:p>
          <a:p>
            <a:pPr marL="342900" indent="-182880" fontAlgn="base">
              <a:buFont typeface="Corbel" pitchFamily="34" charset="0"/>
              <a:buChar char="•"/>
            </a:pPr>
            <a:r>
              <a:rPr lang="en-US" sz="1400" dirty="0">
                <a:latin typeface="+mn-lt"/>
                <a:ea typeface="+mn-ea"/>
                <a:cs typeface="+mn-cs"/>
              </a:rPr>
              <a:t>Increasing support for our internships, peer support and vocational programs.</a:t>
            </a:r>
          </a:p>
          <a:p>
            <a:pPr marL="342900" indent="-182880" fontAlgn="base">
              <a:buFont typeface="Corbel" pitchFamily="34" charset="0"/>
              <a:buChar char="•"/>
            </a:pPr>
            <a:r>
              <a:rPr lang="en-US" sz="1400" b="0" i="0" dirty="0">
                <a:effectLst/>
                <a:latin typeface="+mn-lt"/>
                <a:ea typeface="+mn-ea"/>
                <a:cs typeface="+mn-cs"/>
              </a:rPr>
              <a:t>Expanding FSP/ICM </a:t>
            </a:r>
            <a:r>
              <a:rPr lang="en-US" sz="1400" dirty="0">
                <a:latin typeface="+mn-lt"/>
                <a:ea typeface="+mn-ea"/>
                <a:cs typeface="+mn-cs"/>
              </a:rPr>
              <a:t>Services</a:t>
            </a:r>
            <a:endParaRPr lang="en-US" sz="1400" b="0" i="0" dirty="0">
              <a:effectLst/>
              <a:latin typeface="+mn-lt"/>
              <a:ea typeface="+mn-ea"/>
              <a:cs typeface="+mn-cs"/>
            </a:endParaRPr>
          </a:p>
          <a:p>
            <a:pPr fontAlgn="base"/>
            <a:endParaRPr lang="en-US" sz="1000" b="0" i="0" dirty="0">
              <a:effectLst/>
              <a:latin typeface="+mn-lt"/>
              <a:ea typeface="+mn-ea"/>
              <a:cs typeface="+mn-cs"/>
            </a:endParaRPr>
          </a:p>
        </p:txBody>
      </p:sp>
    </p:spTree>
    <p:extLst>
      <p:ext uri="{BB962C8B-B14F-4D97-AF65-F5344CB8AC3E}">
        <p14:creationId xmlns:p14="http://schemas.microsoft.com/office/powerpoint/2010/main" val="120103030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8</TotalTime>
  <Words>1942</Words>
  <Application>Microsoft Office PowerPoint</Application>
  <PresentationFormat>Widescreen</PresentationFormat>
  <Paragraphs>206</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Corbel</vt:lpstr>
      <vt:lpstr>Times New Roman</vt:lpstr>
      <vt:lpstr>Wingdings</vt:lpstr>
      <vt:lpstr>Basis</vt:lpstr>
      <vt:lpstr>PowerPoint Presentation</vt:lpstr>
      <vt:lpstr>San Francisco Landscape</vt:lpstr>
      <vt:lpstr>Behavioral Health Services (BHS) </vt:lpstr>
      <vt:lpstr>Behavioral Health Services Mission &amp; Vision</vt:lpstr>
      <vt:lpstr>Mental Health Services Act (MHSA) 5 Funding Components: San Francisco’s 7 Service Categories</vt:lpstr>
      <vt:lpstr>Integration of JEDI and SF-MHSA</vt:lpstr>
      <vt:lpstr>San Francisco MHSA Programs</vt:lpstr>
      <vt:lpstr>BHS/JEDI Commitments </vt:lpstr>
      <vt:lpstr>JEDI Team and Accomplishments </vt:lpstr>
      <vt:lpstr>Key BHS/JEDI Equity Initiatives</vt:lpstr>
      <vt:lpstr>Culturally Congruent Initiatives to Address Racial Disparities</vt:lpstr>
      <vt:lpstr>Culturally Congruent Initiatives to Address Racial Disparities</vt:lpstr>
      <vt:lpstr>Culturally Congruent Initiatives to Address Overdose Racial Disparities</vt:lpstr>
      <vt:lpstr>Other Workforce Initiatives Addressing Equity</vt:lpstr>
      <vt:lpstr>Questions?</vt:lpstr>
    </vt:vector>
  </TitlesOfParts>
  <Company>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Education  &amp; Training</dc:title>
  <dc:creator>KIM GANADE</dc:creator>
  <cp:lastModifiedBy>Jessica Brown</cp:lastModifiedBy>
  <cp:revision>36</cp:revision>
  <dcterms:created xsi:type="dcterms:W3CDTF">2016-11-30T21:47:21Z</dcterms:created>
  <dcterms:modified xsi:type="dcterms:W3CDTF">2023-10-23T15:44:07Z</dcterms:modified>
</cp:coreProperties>
</file>