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52" r:id="rId2"/>
    <p:sldId id="2184" r:id="rId3"/>
    <p:sldId id="2197" r:id="rId4"/>
    <p:sldId id="2198" r:id="rId5"/>
    <p:sldId id="2192" r:id="rId6"/>
    <p:sldId id="2196" r:id="rId7"/>
    <p:sldId id="2199" r:id="rId8"/>
    <p:sldId id="2185" r:id="rId9"/>
    <p:sldId id="2200" r:id="rId10"/>
    <p:sldId id="2194" r:id="rId11"/>
    <p:sldId id="2201" r:id="rId12"/>
    <p:sldId id="2144" r:id="rId13"/>
    <p:sldId id="2130" r:id="rId14"/>
    <p:sldId id="2182" r:id="rId15"/>
    <p:sldId id="265" r:id="rId16"/>
    <p:sldId id="425" r:id="rId1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Eddleman" initials="KE" lastIdx="1" clrIdx="0">
    <p:extLst>
      <p:ext uri="{19B8F6BF-5375-455C-9EA6-DF929625EA0E}">
        <p15:presenceInfo xmlns:p15="http://schemas.microsoft.com/office/powerpoint/2012/main" userId="S-1-5-21-3977174697-1170451803-591228537-1152" providerId="AD"/>
      </p:ext>
    </p:extLst>
  </p:cmAuthor>
  <p:cmAuthor id="2" name="Karen Eddleman" initials="KE [2]" lastIdx="1" clrIdx="1">
    <p:extLst>
      <p:ext uri="{19B8F6BF-5375-455C-9EA6-DF929625EA0E}">
        <p15:presenceInfo xmlns:p15="http://schemas.microsoft.com/office/powerpoint/2012/main" userId="d33c2c2f905645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72F"/>
    <a:srgbClr val="0080A2"/>
    <a:srgbClr val="F8A83E"/>
    <a:srgbClr val="FAC886"/>
    <a:srgbClr val="0080A1"/>
    <a:srgbClr val="28727A"/>
    <a:srgbClr val="F9B963"/>
    <a:srgbClr val="1B97A1"/>
    <a:srgbClr val="2C9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1" autoAdjust="0"/>
    <p:restoredTop sz="91497" autoAdjust="0"/>
  </p:normalViewPr>
  <p:slideViewPr>
    <p:cSldViewPr snapToGrid="0" snapToObjects="1">
      <p:cViewPr varScale="1">
        <p:scale>
          <a:sx n="117" d="100"/>
          <a:sy n="117" d="100"/>
        </p:scale>
        <p:origin x="10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68"/>
    </p:cViewPr>
  </p:sorterViewPr>
  <p:notesViewPr>
    <p:cSldViewPr snapToGrid="0" snapToObjects="1">
      <p:cViewPr varScale="1">
        <p:scale>
          <a:sx n="88" d="100"/>
          <a:sy n="88" d="100"/>
        </p:scale>
        <p:origin x="38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00FE7-05E2-42C7-94DE-63B260AD022D}" type="doc">
      <dgm:prSet loTypeId="urn:microsoft.com/office/officeart/2005/8/layout/vList3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1FCE705-718F-4B15-9176-6EA27A5B20C9}">
      <dgm:prSet/>
      <dgm:spPr>
        <a:solidFill>
          <a:srgbClr val="0080A2"/>
        </a:solidFill>
      </dgm:spPr>
      <dgm:t>
        <a:bodyPr/>
        <a:lstStyle/>
        <a:p>
          <a:r>
            <a:rPr lang="en-US" b="1" dirty="0"/>
            <a:t>Island Households: The Numbers</a:t>
          </a:r>
          <a:endParaRPr lang="en-US" dirty="0"/>
        </a:p>
      </dgm:t>
    </dgm:pt>
    <dgm:pt modelId="{B2B4103C-8B36-4084-96D9-F2057A6820CA}" type="parTrans" cxnId="{468DE219-E803-44D9-A1DF-38B8FE7103C8}">
      <dgm:prSet/>
      <dgm:spPr/>
      <dgm:t>
        <a:bodyPr/>
        <a:lstStyle/>
        <a:p>
          <a:endParaRPr lang="en-US"/>
        </a:p>
      </dgm:t>
    </dgm:pt>
    <dgm:pt modelId="{548EB8F1-58E2-4550-BB5F-B14E4C440245}" type="sibTrans" cxnId="{468DE219-E803-44D9-A1DF-38B8FE7103C8}">
      <dgm:prSet/>
      <dgm:spPr/>
      <dgm:t>
        <a:bodyPr/>
        <a:lstStyle/>
        <a:p>
          <a:endParaRPr lang="en-US"/>
        </a:p>
      </dgm:t>
    </dgm:pt>
    <dgm:pt modelId="{E0756E24-D273-4999-ABFD-10D372F118B3}">
      <dgm:prSet/>
      <dgm:spPr>
        <a:solidFill>
          <a:srgbClr val="0080A2"/>
        </a:solidFill>
      </dgm:spPr>
      <dgm:t>
        <a:bodyPr/>
        <a:lstStyle/>
        <a:p>
          <a:r>
            <a:rPr lang="en-US" b="1" dirty="0"/>
            <a:t>Star View Court (SVC) Early Volunteer Period</a:t>
          </a:r>
          <a:endParaRPr lang="en-US" dirty="0"/>
        </a:p>
      </dgm:t>
    </dgm:pt>
    <dgm:pt modelId="{3B964274-6054-4C14-9D31-67FE5C67B28D}" type="parTrans" cxnId="{6133AEAC-BD0C-4C51-BE10-912084A69D2D}">
      <dgm:prSet/>
      <dgm:spPr/>
      <dgm:t>
        <a:bodyPr/>
        <a:lstStyle/>
        <a:p>
          <a:endParaRPr lang="en-US"/>
        </a:p>
      </dgm:t>
    </dgm:pt>
    <dgm:pt modelId="{E9791E2B-4EB0-4C5C-8629-A1F2F86AEA0A}" type="sibTrans" cxnId="{6133AEAC-BD0C-4C51-BE10-912084A69D2D}">
      <dgm:prSet/>
      <dgm:spPr/>
      <dgm:t>
        <a:bodyPr/>
        <a:lstStyle/>
        <a:p>
          <a:endParaRPr lang="en-US"/>
        </a:p>
      </dgm:t>
    </dgm:pt>
    <dgm:pt modelId="{5DC7F8D8-0197-422E-8686-844D08F0728B}">
      <dgm:prSet/>
      <dgm:spPr>
        <a:solidFill>
          <a:srgbClr val="0080A2"/>
        </a:solidFill>
      </dgm:spPr>
      <dgm:t>
        <a:bodyPr/>
        <a:lstStyle/>
        <a:p>
          <a:r>
            <a:rPr lang="en-US" b="1" dirty="0"/>
            <a:t>TI Advisor's Engagement Efforts and Directors Support </a:t>
          </a:r>
          <a:endParaRPr lang="en-US" dirty="0"/>
        </a:p>
      </dgm:t>
    </dgm:pt>
    <dgm:pt modelId="{E46A6490-F478-47B4-9867-9EB827A1715C}" type="parTrans" cxnId="{38684086-CE29-41E7-B778-291D451BD06E}">
      <dgm:prSet/>
      <dgm:spPr/>
      <dgm:t>
        <a:bodyPr/>
        <a:lstStyle/>
        <a:p>
          <a:endParaRPr lang="en-US"/>
        </a:p>
      </dgm:t>
    </dgm:pt>
    <dgm:pt modelId="{80F3AD43-510A-4D2E-B76F-1A93CFBF03EC}" type="sibTrans" cxnId="{38684086-CE29-41E7-B778-291D451BD06E}">
      <dgm:prSet/>
      <dgm:spPr/>
      <dgm:t>
        <a:bodyPr/>
        <a:lstStyle/>
        <a:p>
          <a:endParaRPr lang="en-US"/>
        </a:p>
      </dgm:t>
    </dgm:pt>
    <dgm:pt modelId="{E92AC658-DDC2-4282-9D25-6249FFD1FE19}">
      <dgm:prSet/>
      <dgm:spPr>
        <a:solidFill>
          <a:srgbClr val="0080A2"/>
        </a:solidFill>
      </dgm:spPr>
      <dgm:t>
        <a:bodyPr/>
        <a:lstStyle/>
        <a:p>
          <a:r>
            <a:rPr lang="en-US" b="1" dirty="0"/>
            <a:t>Timeline and Opportunities through 2024</a:t>
          </a:r>
          <a:endParaRPr lang="en-US" dirty="0"/>
        </a:p>
      </dgm:t>
    </dgm:pt>
    <dgm:pt modelId="{F071771A-73DC-43F1-9DC9-C7ACF2E01361}" type="parTrans" cxnId="{005A2E64-455D-4770-ADDF-C760B35A7AE4}">
      <dgm:prSet/>
      <dgm:spPr/>
      <dgm:t>
        <a:bodyPr/>
        <a:lstStyle/>
        <a:p>
          <a:endParaRPr lang="en-US"/>
        </a:p>
      </dgm:t>
    </dgm:pt>
    <dgm:pt modelId="{972F24B0-457A-482F-8DA3-3FFA67B1DE1E}" type="sibTrans" cxnId="{005A2E64-455D-4770-ADDF-C760B35A7AE4}">
      <dgm:prSet/>
      <dgm:spPr/>
      <dgm:t>
        <a:bodyPr/>
        <a:lstStyle/>
        <a:p>
          <a:endParaRPr lang="en-US"/>
        </a:p>
      </dgm:t>
    </dgm:pt>
    <dgm:pt modelId="{192B3FA9-74D3-410F-86E0-7A686FD777BC}">
      <dgm:prSet/>
      <dgm:spPr>
        <a:solidFill>
          <a:srgbClr val="0080A2"/>
        </a:solidFill>
      </dgm:spPr>
      <dgm:t>
        <a:bodyPr/>
        <a:lstStyle/>
        <a:p>
          <a:r>
            <a:rPr lang="en-US" b="1"/>
            <a:t>How to contact a TI Advisor </a:t>
          </a:r>
          <a:endParaRPr lang="en-US"/>
        </a:p>
      </dgm:t>
    </dgm:pt>
    <dgm:pt modelId="{6189E574-5C5D-44D6-B844-026DB0819506}" type="parTrans" cxnId="{B6F4F9BE-9417-4C3A-AD2A-D2D640F7DEC5}">
      <dgm:prSet/>
      <dgm:spPr/>
      <dgm:t>
        <a:bodyPr/>
        <a:lstStyle/>
        <a:p>
          <a:endParaRPr lang="en-US"/>
        </a:p>
      </dgm:t>
    </dgm:pt>
    <dgm:pt modelId="{268E4752-C626-4015-8378-C8A4A8087DF8}" type="sibTrans" cxnId="{B6F4F9BE-9417-4C3A-AD2A-D2D640F7DEC5}">
      <dgm:prSet/>
      <dgm:spPr/>
      <dgm:t>
        <a:bodyPr/>
        <a:lstStyle/>
        <a:p>
          <a:endParaRPr lang="en-US"/>
        </a:p>
      </dgm:t>
    </dgm:pt>
    <dgm:pt modelId="{55F5CC11-1B1E-EE40-B5A0-53B58CB80618}" type="pres">
      <dgm:prSet presAssocID="{AC900FE7-05E2-42C7-94DE-63B260AD022D}" presName="linearFlow" presStyleCnt="0">
        <dgm:presLayoutVars>
          <dgm:dir/>
          <dgm:resizeHandles val="exact"/>
        </dgm:presLayoutVars>
      </dgm:prSet>
      <dgm:spPr/>
    </dgm:pt>
    <dgm:pt modelId="{DD75FF85-E10D-3A4F-95DB-4EA128641BAE}" type="pres">
      <dgm:prSet presAssocID="{81FCE705-718F-4B15-9176-6EA27A5B20C9}" presName="composite" presStyleCnt="0"/>
      <dgm:spPr/>
    </dgm:pt>
    <dgm:pt modelId="{600876F0-CE31-E949-BEA2-770EB1594824}" type="pres">
      <dgm:prSet presAssocID="{81FCE705-718F-4B15-9176-6EA27A5B20C9}" presName="imgShp" presStyleLbl="fgImgPlace1" presStyleIdx="0" presStyleCnt="5"/>
      <dgm:spPr>
        <a:noFill/>
        <a:ln>
          <a:noFill/>
        </a:ln>
      </dgm:spPr>
    </dgm:pt>
    <dgm:pt modelId="{9704F0E7-9E87-894A-B26E-F41A76BCCFD4}" type="pres">
      <dgm:prSet presAssocID="{81FCE705-718F-4B15-9176-6EA27A5B20C9}" presName="txShp" presStyleLbl="node1" presStyleIdx="0" presStyleCnt="5">
        <dgm:presLayoutVars>
          <dgm:bulletEnabled val="1"/>
        </dgm:presLayoutVars>
      </dgm:prSet>
      <dgm:spPr/>
    </dgm:pt>
    <dgm:pt modelId="{170C3727-7098-3E45-A737-17780BDCEC69}" type="pres">
      <dgm:prSet presAssocID="{548EB8F1-58E2-4550-BB5F-B14E4C440245}" presName="spacing" presStyleCnt="0"/>
      <dgm:spPr/>
    </dgm:pt>
    <dgm:pt modelId="{94BD7749-AC56-FE4D-95C8-8B1CF9452840}" type="pres">
      <dgm:prSet presAssocID="{E0756E24-D273-4999-ABFD-10D372F118B3}" presName="composite" presStyleCnt="0"/>
      <dgm:spPr/>
    </dgm:pt>
    <dgm:pt modelId="{63D49BD4-9D32-214A-8677-826D39FAE9DD}" type="pres">
      <dgm:prSet presAssocID="{E0756E24-D273-4999-ABFD-10D372F118B3}" presName="imgShp" presStyleLbl="fgImgPlace1" presStyleIdx="1" presStyleCnt="5"/>
      <dgm:spPr>
        <a:noFill/>
        <a:ln>
          <a:noFill/>
        </a:ln>
      </dgm:spPr>
    </dgm:pt>
    <dgm:pt modelId="{1EF1F830-8D0F-764C-9598-24F5DE5FE578}" type="pres">
      <dgm:prSet presAssocID="{E0756E24-D273-4999-ABFD-10D372F118B3}" presName="txShp" presStyleLbl="node1" presStyleIdx="1" presStyleCnt="5">
        <dgm:presLayoutVars>
          <dgm:bulletEnabled val="1"/>
        </dgm:presLayoutVars>
      </dgm:prSet>
      <dgm:spPr/>
    </dgm:pt>
    <dgm:pt modelId="{375EEBB1-CE89-2D42-AF2E-6541D315753B}" type="pres">
      <dgm:prSet presAssocID="{E9791E2B-4EB0-4C5C-8629-A1F2F86AEA0A}" presName="spacing" presStyleCnt="0"/>
      <dgm:spPr/>
    </dgm:pt>
    <dgm:pt modelId="{57D18952-1343-324C-80B2-390FCA7E314F}" type="pres">
      <dgm:prSet presAssocID="{5DC7F8D8-0197-422E-8686-844D08F0728B}" presName="composite" presStyleCnt="0"/>
      <dgm:spPr/>
    </dgm:pt>
    <dgm:pt modelId="{22B27CB9-7A3B-AB41-B18E-697612F85FB5}" type="pres">
      <dgm:prSet presAssocID="{5DC7F8D8-0197-422E-8686-844D08F0728B}" presName="imgShp" presStyleLbl="fgImgPlace1" presStyleIdx="2" presStyleCnt="5"/>
      <dgm:spPr>
        <a:noFill/>
        <a:ln>
          <a:noFill/>
        </a:ln>
      </dgm:spPr>
    </dgm:pt>
    <dgm:pt modelId="{4B45AD80-E5D3-4E4E-9CDB-73CF4E8A3E94}" type="pres">
      <dgm:prSet presAssocID="{5DC7F8D8-0197-422E-8686-844D08F0728B}" presName="txShp" presStyleLbl="node1" presStyleIdx="2" presStyleCnt="5">
        <dgm:presLayoutVars>
          <dgm:bulletEnabled val="1"/>
        </dgm:presLayoutVars>
      </dgm:prSet>
      <dgm:spPr/>
    </dgm:pt>
    <dgm:pt modelId="{CDECB39F-30CC-8344-A6DA-015A4CD664EC}" type="pres">
      <dgm:prSet presAssocID="{80F3AD43-510A-4D2E-B76F-1A93CFBF03EC}" presName="spacing" presStyleCnt="0"/>
      <dgm:spPr/>
    </dgm:pt>
    <dgm:pt modelId="{167BDE87-378A-8A40-A49E-95B3153C6874}" type="pres">
      <dgm:prSet presAssocID="{E92AC658-DDC2-4282-9D25-6249FFD1FE19}" presName="composite" presStyleCnt="0"/>
      <dgm:spPr/>
    </dgm:pt>
    <dgm:pt modelId="{07F8DDE4-4CC7-1F47-8F99-B2A93A6D1E8C}" type="pres">
      <dgm:prSet presAssocID="{E92AC658-DDC2-4282-9D25-6249FFD1FE19}" presName="imgShp" presStyleLbl="fgImgPlace1" presStyleIdx="3" presStyleCnt="5"/>
      <dgm:spPr>
        <a:noFill/>
        <a:ln>
          <a:noFill/>
        </a:ln>
      </dgm:spPr>
    </dgm:pt>
    <dgm:pt modelId="{21FC2E39-8472-B949-A1DA-E15CBB2B12E2}" type="pres">
      <dgm:prSet presAssocID="{E92AC658-DDC2-4282-9D25-6249FFD1FE19}" presName="txShp" presStyleLbl="node1" presStyleIdx="3" presStyleCnt="5">
        <dgm:presLayoutVars>
          <dgm:bulletEnabled val="1"/>
        </dgm:presLayoutVars>
      </dgm:prSet>
      <dgm:spPr/>
    </dgm:pt>
    <dgm:pt modelId="{7DFA9D54-F996-8C43-9BC8-90964E078F56}" type="pres">
      <dgm:prSet presAssocID="{972F24B0-457A-482F-8DA3-3FFA67B1DE1E}" presName="spacing" presStyleCnt="0"/>
      <dgm:spPr/>
    </dgm:pt>
    <dgm:pt modelId="{67651AA9-1BD5-3F4D-B0F1-DEC1A5C3E34E}" type="pres">
      <dgm:prSet presAssocID="{192B3FA9-74D3-410F-86E0-7A686FD777BC}" presName="composite" presStyleCnt="0"/>
      <dgm:spPr/>
    </dgm:pt>
    <dgm:pt modelId="{A2A13507-A1DB-6A48-8F11-8F27522886BF}" type="pres">
      <dgm:prSet presAssocID="{192B3FA9-74D3-410F-86E0-7A686FD777BC}" presName="imgShp" presStyleLbl="fgImgPlace1" presStyleIdx="4" presStyleCnt="5"/>
      <dgm:spPr>
        <a:noFill/>
        <a:ln>
          <a:noFill/>
        </a:ln>
      </dgm:spPr>
    </dgm:pt>
    <dgm:pt modelId="{100B3020-BA67-6043-A2EC-81EF4E1248DD}" type="pres">
      <dgm:prSet presAssocID="{192B3FA9-74D3-410F-86E0-7A686FD777BC}" presName="txShp" presStyleLbl="node1" presStyleIdx="4" presStyleCnt="5">
        <dgm:presLayoutVars>
          <dgm:bulletEnabled val="1"/>
        </dgm:presLayoutVars>
      </dgm:prSet>
      <dgm:spPr/>
    </dgm:pt>
  </dgm:ptLst>
  <dgm:cxnLst>
    <dgm:cxn modelId="{468DE219-E803-44D9-A1DF-38B8FE7103C8}" srcId="{AC900FE7-05E2-42C7-94DE-63B260AD022D}" destId="{81FCE705-718F-4B15-9176-6EA27A5B20C9}" srcOrd="0" destOrd="0" parTransId="{B2B4103C-8B36-4084-96D9-F2057A6820CA}" sibTransId="{548EB8F1-58E2-4550-BB5F-B14E4C440245}"/>
    <dgm:cxn modelId="{4E4E5531-2ED0-4246-93B2-284C5B903C42}" type="presOf" srcId="{81FCE705-718F-4B15-9176-6EA27A5B20C9}" destId="{9704F0E7-9E87-894A-B26E-F41A76BCCFD4}" srcOrd="0" destOrd="0" presId="urn:microsoft.com/office/officeart/2005/8/layout/vList3"/>
    <dgm:cxn modelId="{1E29E651-61C1-8449-B31F-DB683B37F695}" type="presOf" srcId="{192B3FA9-74D3-410F-86E0-7A686FD777BC}" destId="{100B3020-BA67-6043-A2EC-81EF4E1248DD}" srcOrd="0" destOrd="0" presId="urn:microsoft.com/office/officeart/2005/8/layout/vList3"/>
    <dgm:cxn modelId="{005A2E64-455D-4770-ADDF-C760B35A7AE4}" srcId="{AC900FE7-05E2-42C7-94DE-63B260AD022D}" destId="{E92AC658-DDC2-4282-9D25-6249FFD1FE19}" srcOrd="3" destOrd="0" parTransId="{F071771A-73DC-43F1-9DC9-C7ACF2E01361}" sibTransId="{972F24B0-457A-482F-8DA3-3FFA67B1DE1E}"/>
    <dgm:cxn modelId="{B363B56E-79EC-8947-8E83-8726DEAAFBA4}" type="presOf" srcId="{5DC7F8D8-0197-422E-8686-844D08F0728B}" destId="{4B45AD80-E5D3-4E4E-9CDB-73CF4E8A3E94}" srcOrd="0" destOrd="0" presId="urn:microsoft.com/office/officeart/2005/8/layout/vList3"/>
    <dgm:cxn modelId="{D557BB7B-0202-814B-BC2E-EC66F0D16A20}" type="presOf" srcId="{E92AC658-DDC2-4282-9D25-6249FFD1FE19}" destId="{21FC2E39-8472-B949-A1DA-E15CBB2B12E2}" srcOrd="0" destOrd="0" presId="urn:microsoft.com/office/officeart/2005/8/layout/vList3"/>
    <dgm:cxn modelId="{38684086-CE29-41E7-B778-291D451BD06E}" srcId="{AC900FE7-05E2-42C7-94DE-63B260AD022D}" destId="{5DC7F8D8-0197-422E-8686-844D08F0728B}" srcOrd="2" destOrd="0" parTransId="{E46A6490-F478-47B4-9867-9EB827A1715C}" sibTransId="{80F3AD43-510A-4D2E-B76F-1A93CFBF03EC}"/>
    <dgm:cxn modelId="{6133AEAC-BD0C-4C51-BE10-912084A69D2D}" srcId="{AC900FE7-05E2-42C7-94DE-63B260AD022D}" destId="{E0756E24-D273-4999-ABFD-10D372F118B3}" srcOrd="1" destOrd="0" parTransId="{3B964274-6054-4C14-9D31-67FE5C67B28D}" sibTransId="{E9791E2B-4EB0-4C5C-8629-A1F2F86AEA0A}"/>
    <dgm:cxn modelId="{B6F4F9BE-9417-4C3A-AD2A-D2D640F7DEC5}" srcId="{AC900FE7-05E2-42C7-94DE-63B260AD022D}" destId="{192B3FA9-74D3-410F-86E0-7A686FD777BC}" srcOrd="4" destOrd="0" parTransId="{6189E574-5C5D-44D6-B844-026DB0819506}" sibTransId="{268E4752-C626-4015-8378-C8A4A8087DF8}"/>
    <dgm:cxn modelId="{F50D81D6-8596-0246-BC61-99C9ED9866B1}" type="presOf" srcId="{AC900FE7-05E2-42C7-94DE-63B260AD022D}" destId="{55F5CC11-1B1E-EE40-B5A0-53B58CB80618}" srcOrd="0" destOrd="0" presId="urn:microsoft.com/office/officeart/2005/8/layout/vList3"/>
    <dgm:cxn modelId="{593478F3-585F-6247-A7DA-A29A51E10DE2}" type="presOf" srcId="{E0756E24-D273-4999-ABFD-10D372F118B3}" destId="{1EF1F830-8D0F-764C-9598-24F5DE5FE578}" srcOrd="0" destOrd="0" presId="urn:microsoft.com/office/officeart/2005/8/layout/vList3"/>
    <dgm:cxn modelId="{D34E97C0-9A58-684A-B16D-9F1A8AFC7DDD}" type="presParOf" srcId="{55F5CC11-1B1E-EE40-B5A0-53B58CB80618}" destId="{DD75FF85-E10D-3A4F-95DB-4EA128641BAE}" srcOrd="0" destOrd="0" presId="urn:microsoft.com/office/officeart/2005/8/layout/vList3"/>
    <dgm:cxn modelId="{C376A1D2-060F-4548-99C9-97B34051463C}" type="presParOf" srcId="{DD75FF85-E10D-3A4F-95DB-4EA128641BAE}" destId="{600876F0-CE31-E949-BEA2-770EB1594824}" srcOrd="0" destOrd="0" presId="urn:microsoft.com/office/officeart/2005/8/layout/vList3"/>
    <dgm:cxn modelId="{1D478C26-8F0E-C647-8741-5022FF62EE27}" type="presParOf" srcId="{DD75FF85-E10D-3A4F-95DB-4EA128641BAE}" destId="{9704F0E7-9E87-894A-B26E-F41A76BCCFD4}" srcOrd="1" destOrd="0" presId="urn:microsoft.com/office/officeart/2005/8/layout/vList3"/>
    <dgm:cxn modelId="{8D3E6828-E964-574D-B2BE-6E3D69948299}" type="presParOf" srcId="{55F5CC11-1B1E-EE40-B5A0-53B58CB80618}" destId="{170C3727-7098-3E45-A737-17780BDCEC69}" srcOrd="1" destOrd="0" presId="urn:microsoft.com/office/officeart/2005/8/layout/vList3"/>
    <dgm:cxn modelId="{44166EBB-32A2-E14B-ABAE-3A22E613CEC7}" type="presParOf" srcId="{55F5CC11-1B1E-EE40-B5A0-53B58CB80618}" destId="{94BD7749-AC56-FE4D-95C8-8B1CF9452840}" srcOrd="2" destOrd="0" presId="urn:microsoft.com/office/officeart/2005/8/layout/vList3"/>
    <dgm:cxn modelId="{10DE9C1F-BF35-4245-9376-7BA29A98F301}" type="presParOf" srcId="{94BD7749-AC56-FE4D-95C8-8B1CF9452840}" destId="{63D49BD4-9D32-214A-8677-826D39FAE9DD}" srcOrd="0" destOrd="0" presId="urn:microsoft.com/office/officeart/2005/8/layout/vList3"/>
    <dgm:cxn modelId="{2339FAF6-A2A9-3F4A-B759-01F1A32A008A}" type="presParOf" srcId="{94BD7749-AC56-FE4D-95C8-8B1CF9452840}" destId="{1EF1F830-8D0F-764C-9598-24F5DE5FE578}" srcOrd="1" destOrd="0" presId="urn:microsoft.com/office/officeart/2005/8/layout/vList3"/>
    <dgm:cxn modelId="{CF219139-928D-E54C-A3B9-B0BD357DE317}" type="presParOf" srcId="{55F5CC11-1B1E-EE40-B5A0-53B58CB80618}" destId="{375EEBB1-CE89-2D42-AF2E-6541D315753B}" srcOrd="3" destOrd="0" presId="urn:microsoft.com/office/officeart/2005/8/layout/vList3"/>
    <dgm:cxn modelId="{68232B17-EC4B-B341-B5D1-25A22B676C32}" type="presParOf" srcId="{55F5CC11-1B1E-EE40-B5A0-53B58CB80618}" destId="{57D18952-1343-324C-80B2-390FCA7E314F}" srcOrd="4" destOrd="0" presId="urn:microsoft.com/office/officeart/2005/8/layout/vList3"/>
    <dgm:cxn modelId="{CF9640DE-4223-DE48-8816-8446CDBA5F3E}" type="presParOf" srcId="{57D18952-1343-324C-80B2-390FCA7E314F}" destId="{22B27CB9-7A3B-AB41-B18E-697612F85FB5}" srcOrd="0" destOrd="0" presId="urn:microsoft.com/office/officeart/2005/8/layout/vList3"/>
    <dgm:cxn modelId="{E7B3D87F-632E-B84C-83D7-89B5180DC3FC}" type="presParOf" srcId="{57D18952-1343-324C-80B2-390FCA7E314F}" destId="{4B45AD80-E5D3-4E4E-9CDB-73CF4E8A3E94}" srcOrd="1" destOrd="0" presId="urn:microsoft.com/office/officeart/2005/8/layout/vList3"/>
    <dgm:cxn modelId="{8B9FF8A8-F439-8C46-B0D0-B3E4371E7E41}" type="presParOf" srcId="{55F5CC11-1B1E-EE40-B5A0-53B58CB80618}" destId="{CDECB39F-30CC-8344-A6DA-015A4CD664EC}" srcOrd="5" destOrd="0" presId="urn:microsoft.com/office/officeart/2005/8/layout/vList3"/>
    <dgm:cxn modelId="{67B3FB19-31E3-CF41-A5D5-A81FACFFD152}" type="presParOf" srcId="{55F5CC11-1B1E-EE40-B5A0-53B58CB80618}" destId="{167BDE87-378A-8A40-A49E-95B3153C6874}" srcOrd="6" destOrd="0" presId="urn:microsoft.com/office/officeart/2005/8/layout/vList3"/>
    <dgm:cxn modelId="{16089172-FCC8-5F46-BDB8-872A354FB414}" type="presParOf" srcId="{167BDE87-378A-8A40-A49E-95B3153C6874}" destId="{07F8DDE4-4CC7-1F47-8F99-B2A93A6D1E8C}" srcOrd="0" destOrd="0" presId="urn:microsoft.com/office/officeart/2005/8/layout/vList3"/>
    <dgm:cxn modelId="{C1E52637-FE70-DD4E-B07C-CF3CCBF34619}" type="presParOf" srcId="{167BDE87-378A-8A40-A49E-95B3153C6874}" destId="{21FC2E39-8472-B949-A1DA-E15CBB2B12E2}" srcOrd="1" destOrd="0" presId="urn:microsoft.com/office/officeart/2005/8/layout/vList3"/>
    <dgm:cxn modelId="{534906CC-B57C-5847-8748-DDA5FA5C72AD}" type="presParOf" srcId="{55F5CC11-1B1E-EE40-B5A0-53B58CB80618}" destId="{7DFA9D54-F996-8C43-9BC8-90964E078F56}" srcOrd="7" destOrd="0" presId="urn:microsoft.com/office/officeart/2005/8/layout/vList3"/>
    <dgm:cxn modelId="{7615D1ED-8C52-1449-967A-A2B824F2E129}" type="presParOf" srcId="{55F5CC11-1B1E-EE40-B5A0-53B58CB80618}" destId="{67651AA9-1BD5-3F4D-B0F1-DEC1A5C3E34E}" srcOrd="8" destOrd="0" presId="urn:microsoft.com/office/officeart/2005/8/layout/vList3"/>
    <dgm:cxn modelId="{54FCB5B8-16FB-424C-98CD-8AC362414A9B}" type="presParOf" srcId="{67651AA9-1BD5-3F4D-B0F1-DEC1A5C3E34E}" destId="{A2A13507-A1DB-6A48-8F11-8F27522886BF}" srcOrd="0" destOrd="0" presId="urn:microsoft.com/office/officeart/2005/8/layout/vList3"/>
    <dgm:cxn modelId="{3E3E4A02-0DB9-E249-9C0D-862D5678C0F8}" type="presParOf" srcId="{67651AA9-1BD5-3F4D-B0F1-DEC1A5C3E34E}" destId="{100B3020-BA67-6043-A2EC-81EF4E1248D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4F0E7-9E87-894A-B26E-F41A76BCCFD4}">
      <dsp:nvSpPr>
        <dsp:cNvPr id="0" name=""/>
        <dsp:cNvSpPr/>
      </dsp:nvSpPr>
      <dsp:spPr>
        <a:xfrm rot="10800000">
          <a:off x="1936811" y="2205"/>
          <a:ext cx="6992874" cy="701793"/>
        </a:xfrm>
        <a:prstGeom prst="homePlate">
          <a:avLst/>
        </a:prstGeom>
        <a:solidFill>
          <a:srgbClr val="0080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Island Households: The Numbers</a:t>
          </a:r>
          <a:endParaRPr lang="en-US" sz="2200" kern="1200" dirty="0"/>
        </a:p>
      </dsp:txBody>
      <dsp:txXfrm rot="10800000">
        <a:off x="2112259" y="2205"/>
        <a:ext cx="6817426" cy="701793"/>
      </dsp:txXfrm>
    </dsp:sp>
    <dsp:sp modelId="{600876F0-CE31-E949-BEA2-770EB1594824}">
      <dsp:nvSpPr>
        <dsp:cNvPr id="0" name=""/>
        <dsp:cNvSpPr/>
      </dsp:nvSpPr>
      <dsp:spPr>
        <a:xfrm>
          <a:off x="1585914" y="2205"/>
          <a:ext cx="701793" cy="70179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1F830-8D0F-764C-9598-24F5DE5FE578}">
      <dsp:nvSpPr>
        <dsp:cNvPr id="0" name=""/>
        <dsp:cNvSpPr/>
      </dsp:nvSpPr>
      <dsp:spPr>
        <a:xfrm rot="10800000">
          <a:off x="1936811" y="913488"/>
          <a:ext cx="6992874" cy="701793"/>
        </a:xfrm>
        <a:prstGeom prst="homePlate">
          <a:avLst/>
        </a:prstGeom>
        <a:solidFill>
          <a:srgbClr val="0080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Star View Court (SVC) Early Volunteer Period</a:t>
          </a:r>
          <a:endParaRPr lang="en-US" sz="2200" kern="1200" dirty="0"/>
        </a:p>
      </dsp:txBody>
      <dsp:txXfrm rot="10800000">
        <a:off x="2112259" y="913488"/>
        <a:ext cx="6817426" cy="701793"/>
      </dsp:txXfrm>
    </dsp:sp>
    <dsp:sp modelId="{63D49BD4-9D32-214A-8677-826D39FAE9DD}">
      <dsp:nvSpPr>
        <dsp:cNvPr id="0" name=""/>
        <dsp:cNvSpPr/>
      </dsp:nvSpPr>
      <dsp:spPr>
        <a:xfrm>
          <a:off x="1585914" y="913488"/>
          <a:ext cx="701793" cy="70179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5AD80-E5D3-4E4E-9CDB-73CF4E8A3E94}">
      <dsp:nvSpPr>
        <dsp:cNvPr id="0" name=""/>
        <dsp:cNvSpPr/>
      </dsp:nvSpPr>
      <dsp:spPr>
        <a:xfrm rot="10800000">
          <a:off x="1936811" y="1824772"/>
          <a:ext cx="6992874" cy="701793"/>
        </a:xfrm>
        <a:prstGeom prst="homePlate">
          <a:avLst/>
        </a:prstGeom>
        <a:solidFill>
          <a:srgbClr val="0080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TI Advisor's Engagement Efforts and Directors Support </a:t>
          </a:r>
          <a:endParaRPr lang="en-US" sz="2200" kern="1200" dirty="0"/>
        </a:p>
      </dsp:txBody>
      <dsp:txXfrm rot="10800000">
        <a:off x="2112259" y="1824772"/>
        <a:ext cx="6817426" cy="701793"/>
      </dsp:txXfrm>
    </dsp:sp>
    <dsp:sp modelId="{22B27CB9-7A3B-AB41-B18E-697612F85FB5}">
      <dsp:nvSpPr>
        <dsp:cNvPr id="0" name=""/>
        <dsp:cNvSpPr/>
      </dsp:nvSpPr>
      <dsp:spPr>
        <a:xfrm>
          <a:off x="1585914" y="1824772"/>
          <a:ext cx="701793" cy="70179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C2E39-8472-B949-A1DA-E15CBB2B12E2}">
      <dsp:nvSpPr>
        <dsp:cNvPr id="0" name=""/>
        <dsp:cNvSpPr/>
      </dsp:nvSpPr>
      <dsp:spPr>
        <a:xfrm rot="10800000">
          <a:off x="1936811" y="2736056"/>
          <a:ext cx="6992874" cy="701793"/>
        </a:xfrm>
        <a:prstGeom prst="homePlate">
          <a:avLst/>
        </a:prstGeom>
        <a:solidFill>
          <a:srgbClr val="0080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Timeline and Opportunities through 2024</a:t>
          </a:r>
          <a:endParaRPr lang="en-US" sz="2200" kern="1200" dirty="0"/>
        </a:p>
      </dsp:txBody>
      <dsp:txXfrm rot="10800000">
        <a:off x="2112259" y="2736056"/>
        <a:ext cx="6817426" cy="701793"/>
      </dsp:txXfrm>
    </dsp:sp>
    <dsp:sp modelId="{07F8DDE4-4CC7-1F47-8F99-B2A93A6D1E8C}">
      <dsp:nvSpPr>
        <dsp:cNvPr id="0" name=""/>
        <dsp:cNvSpPr/>
      </dsp:nvSpPr>
      <dsp:spPr>
        <a:xfrm>
          <a:off x="1585914" y="2736056"/>
          <a:ext cx="701793" cy="70179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B3020-BA67-6043-A2EC-81EF4E1248DD}">
      <dsp:nvSpPr>
        <dsp:cNvPr id="0" name=""/>
        <dsp:cNvSpPr/>
      </dsp:nvSpPr>
      <dsp:spPr>
        <a:xfrm rot="10800000">
          <a:off x="1936811" y="3647339"/>
          <a:ext cx="6992874" cy="701793"/>
        </a:xfrm>
        <a:prstGeom prst="homePlate">
          <a:avLst/>
        </a:prstGeom>
        <a:solidFill>
          <a:srgbClr val="0080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How to contact a TI Advisor </a:t>
          </a:r>
          <a:endParaRPr lang="en-US" sz="2200" kern="1200"/>
        </a:p>
      </dsp:txBody>
      <dsp:txXfrm rot="10800000">
        <a:off x="2112259" y="3647339"/>
        <a:ext cx="6817426" cy="701793"/>
      </dsp:txXfrm>
    </dsp:sp>
    <dsp:sp modelId="{A2A13507-A1DB-6A48-8F11-8F27522886BF}">
      <dsp:nvSpPr>
        <dsp:cNvPr id="0" name=""/>
        <dsp:cNvSpPr/>
      </dsp:nvSpPr>
      <dsp:spPr>
        <a:xfrm>
          <a:off x="1585914" y="3647339"/>
          <a:ext cx="701793" cy="70179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8110A24F-BF08-5B4F-AFEA-17CC59B13C78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61DB74F6-D1AF-694B-A945-962E981BC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5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0544" indent="-510544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C4BE7-B040-0742-8DD9-6AB4A04F5D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7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B74F6-D1AF-694B-A945-962E981BC0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4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A18AB-451F-47FC-9497-B23B42E669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8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EA09-1416-FF41-96B4-3D182814F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B108F-8B9A-2443-A979-7DF83F694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96F5B-218E-9042-BEB1-6CDC1D6B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127AC-240F-5A46-A25F-C3196B8B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52A7-B933-C14D-BE27-2733F9D2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41F-0A8A-9340-A13B-256CB756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08EDB-1936-9644-BF7A-5788A808F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150D8-A1EF-7645-BDB9-5E791FDE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5A507-8B04-374D-AF0D-90A78A3B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C534C-4C50-2049-9340-7EDD9F0D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1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EDFF5F-62D2-1241-8E34-C65CC7EB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92556-46F5-4244-B171-63EEF208F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5F80C-EB79-9C48-B8EE-9A368490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8ADF4-B47B-074B-9B61-E07466DB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F298D-0CFB-0A4A-9281-9E2F753D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9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C19-38C0-3B40-8CB7-F03977A9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F21A7-3939-9644-BD0B-23DAEC542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A4915-EB0F-4643-BD16-F1D9B536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1012A-DCED-D345-9B3B-2D494477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DE03F-8446-1F48-9DBC-9D37A40E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6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2B99-4F7F-2A41-93B4-B537AB15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060D2-6E77-8E42-B0E0-6B00A673C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77039-5706-6A43-8AA4-B8DC2EC9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F97C3-EC5D-9C47-B8D3-B68F5EE8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F1F-3D95-D84F-8D89-312DC8BC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5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30FA-B9B2-944B-BE9A-230F2F76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DBCEE-2960-4343-B9F5-5AE52B5BD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939B2-C56E-3C47-BAEB-2752CDB07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CA231-0A56-1B4D-9296-44B32CFD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BB5EF-4C3D-4C44-BEA5-CAE0D927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F9458-BAF2-4249-A277-954ADF72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4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AFAD-7054-FB40-85E3-94D1C28B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D09F7-4C9C-BD4D-A09E-23D76374A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BD355-6912-BD4E-A2AA-67842C259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2FEA0-CFFD-7D45-9844-AE46CFC37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C0A95-CE85-5242-B158-6364A50BF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A33B7-01A4-7E40-A1EC-0574792C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4CFD3-9A46-3940-A2FC-AF4DA2EB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CC44A-A45C-9B4B-9CA7-ECD893A0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6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223D-996E-6842-AB13-49A0BFE9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B80C0-89CC-5E42-887B-41F8D3FB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681E2-6BF1-BD4C-ADD6-91DF9516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08C20-CE9B-3747-8866-54A662F7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8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5709F-CF37-A14B-9588-C8BB70BA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76D11-6F26-2C4B-8FAE-63319016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8D405-E1D2-B945-A049-39FF7BC3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0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129F-031D-A044-89C7-548D8B8D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F8733-23E7-1041-86D1-846219B1D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1365C-6FA4-C940-B6DA-C50EFB16A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5EFAA-422A-B94F-BCA8-61A2B5AC4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86F51-8305-AE47-B9CB-0AA693EDD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78038-E1EA-274D-A0E7-B2F53448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7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5104-14B2-AD42-AFF2-7CC9343C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7BC6F-5BDA-4345-8EC0-8B1B5C2E3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198DC-8E97-924E-A0FA-9C47B3B73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773EE-4DC1-B145-972F-BDCD88F8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DC117-FA53-B04E-A1A7-E870AA2A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C2864-92EC-A04F-B931-E4A0A239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81993-53AC-5B48-8F55-2EDECF15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910FB-F19B-304B-98C9-4DFCFE7EF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BAEB-1705-0D4F-A497-7B65356B2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E2A17-4C64-5848-B20F-129782232CA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6C7E-3A78-D241-9DA7-4F2614A3A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3B83D-0ED7-0147-9042-7EB878110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500E-AF70-C143-9028-DB0D10E3E0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B773F-FC55-0F43-B1F5-0A2D174EFD00}"/>
              </a:ext>
            </a:extLst>
          </p:cNvPr>
          <p:cNvSpPr/>
          <p:nvPr userDrawn="1"/>
        </p:nvSpPr>
        <p:spPr>
          <a:xfrm>
            <a:off x="0" y="0"/>
            <a:ext cx="3058510" cy="231228"/>
          </a:xfrm>
          <a:prstGeom prst="rect">
            <a:avLst/>
          </a:prstGeom>
          <a:solidFill>
            <a:srgbClr val="008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4A72F-D198-1C48-B9CC-4CB1D2F651F5}"/>
              </a:ext>
            </a:extLst>
          </p:cNvPr>
          <p:cNvSpPr/>
          <p:nvPr userDrawn="1"/>
        </p:nvSpPr>
        <p:spPr>
          <a:xfrm>
            <a:off x="9154510" y="0"/>
            <a:ext cx="3037490" cy="231227"/>
          </a:xfrm>
          <a:prstGeom prst="rect">
            <a:avLst/>
          </a:prstGeom>
          <a:solidFill>
            <a:srgbClr val="008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F1034D-E974-E543-8E04-AAA46F64A93E}"/>
              </a:ext>
            </a:extLst>
          </p:cNvPr>
          <p:cNvSpPr/>
          <p:nvPr userDrawn="1"/>
        </p:nvSpPr>
        <p:spPr>
          <a:xfrm>
            <a:off x="3037490" y="0"/>
            <a:ext cx="3058510" cy="231228"/>
          </a:xfrm>
          <a:prstGeom prst="rect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1B92B-61D3-B44C-8C65-1A89752DFA07}"/>
              </a:ext>
            </a:extLst>
          </p:cNvPr>
          <p:cNvSpPr/>
          <p:nvPr userDrawn="1"/>
        </p:nvSpPr>
        <p:spPr>
          <a:xfrm>
            <a:off x="6096000" y="0"/>
            <a:ext cx="3058510" cy="231228"/>
          </a:xfrm>
          <a:prstGeom prst="rect">
            <a:avLst/>
          </a:prstGeom>
          <a:solidFill>
            <a:srgbClr val="F8A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9A2F2E-94CA-FC4C-8834-7F23E946EC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862" y="5811382"/>
            <a:ext cx="601755" cy="8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9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2dj3dkh" TargetMode="External"/><Relationship Id="rId2" Type="http://schemas.openxmlformats.org/officeDocument/2006/relationships/hyperlink" Target="https://tinyurl.com/5fy2hym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2yjv3vua" TargetMode="External"/><Relationship Id="rId4" Type="http://schemas.openxmlformats.org/officeDocument/2006/relationships/hyperlink" Target="https://tinyurl.com/43bpjc5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alendly.com/tiadvisor/meetin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083605-6B2F-C848-A77F-0BF846C676B9}"/>
              </a:ext>
            </a:extLst>
          </p:cNvPr>
          <p:cNvSpPr/>
          <p:nvPr/>
        </p:nvSpPr>
        <p:spPr>
          <a:xfrm>
            <a:off x="3229337" y="1898355"/>
            <a:ext cx="1194076" cy="132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F7BE0C-7ACB-DD43-BA16-D581FA5F2CC2}"/>
              </a:ext>
            </a:extLst>
          </p:cNvPr>
          <p:cNvSpPr txBox="1"/>
          <p:nvPr/>
        </p:nvSpPr>
        <p:spPr>
          <a:xfrm>
            <a:off x="5667376" y="13001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8CFFF-B495-4F0C-84CE-57CBDAC63109}"/>
              </a:ext>
            </a:extLst>
          </p:cNvPr>
          <p:cNvSpPr txBox="1"/>
          <p:nvPr/>
        </p:nvSpPr>
        <p:spPr>
          <a:xfrm>
            <a:off x="0" y="237351"/>
            <a:ext cx="12192000" cy="769441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</a:rPr>
              <a:t>TI Advisor Board Report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0F528B-484A-4964-BB6B-09F447CEBA20}"/>
              </a:ext>
            </a:extLst>
          </p:cNvPr>
          <p:cNvSpPr txBox="1"/>
          <p:nvPr/>
        </p:nvSpPr>
        <p:spPr>
          <a:xfrm>
            <a:off x="287105" y="2088632"/>
            <a:ext cx="49414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 13, 2023</a:t>
            </a:r>
          </a:p>
          <a:p>
            <a:pPr algn="ctr"/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Vanessa Zamora </a:t>
            </a:r>
          </a:p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 Advisor</a:t>
            </a:r>
          </a:p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InterEthnica</a:t>
            </a:r>
          </a:p>
        </p:txBody>
      </p:sp>
      <p:pic>
        <p:nvPicPr>
          <p:cNvPr id="2" name="Picture 1" descr="A group of people standing around a table with signs&#10;&#10;Description automatically generated">
            <a:extLst>
              <a:ext uri="{FF2B5EF4-FFF2-40B4-BE49-F238E27FC236}">
                <a16:creationId xmlns:a16="http://schemas.microsoft.com/office/drawing/2014/main" id="{DFCFBE8B-2F78-3FCF-563E-692A208EE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9" r="-2" b="47210"/>
          <a:stretch/>
        </p:blipFill>
        <p:spPr>
          <a:xfrm>
            <a:off x="4698124" y="1006792"/>
            <a:ext cx="7493876" cy="3450109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6387B26F-2482-4748-5E13-A1ABE9D26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85" b="31648"/>
          <a:stretch/>
        </p:blipFill>
        <p:spPr>
          <a:xfrm>
            <a:off x="4698124" y="4499791"/>
            <a:ext cx="7493876" cy="235821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1307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18615C-A309-67F9-3E1E-77F98A81F7E6}"/>
              </a:ext>
            </a:extLst>
          </p:cNvPr>
          <p:cNvSpPr txBox="1"/>
          <p:nvPr/>
        </p:nvSpPr>
        <p:spPr>
          <a:xfrm>
            <a:off x="0" y="237351"/>
            <a:ext cx="12192000" cy="1323439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TI Advisor's Engagement Efforts: Resources</a:t>
            </a:r>
          </a:p>
          <a:p>
            <a:pPr algn="ctr"/>
            <a:r>
              <a:rPr lang="en-US" sz="4000" spc="300" dirty="0">
                <a:solidFill>
                  <a:schemeClr val="bg1"/>
                </a:solidFill>
              </a:rPr>
              <a:t>(July - September 1,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B8369-B12B-43A1-1F8D-FCD8D7386EA9}"/>
              </a:ext>
            </a:extLst>
          </p:cNvPr>
          <p:cNvSpPr txBox="1"/>
          <p:nvPr/>
        </p:nvSpPr>
        <p:spPr>
          <a:xfrm>
            <a:off x="1113691" y="3580514"/>
            <a:ext cx="9859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080A2"/>
                </a:solidFill>
                <a:effectLst/>
              </a:rPr>
              <a:t>Star View Court Affordable Unit Handout for all Island Residents.</a:t>
            </a:r>
          </a:p>
          <a:p>
            <a:r>
              <a:rPr lang="en-US" b="0" i="0" u="none" strike="noStrike" dirty="0">
                <a:solidFill>
                  <a:srgbClr val="0080A2"/>
                </a:solidFill>
                <a:effectLst/>
              </a:rPr>
              <a:t>Star View Court Transition Unit Handout for Legacy Residents.</a:t>
            </a:r>
          </a:p>
          <a:p>
            <a:r>
              <a:rPr lang="en-US" b="0" i="0" u="none" strike="noStrike" dirty="0">
                <a:solidFill>
                  <a:srgbClr val="0080A2"/>
                </a:solidFill>
                <a:effectLst/>
              </a:rPr>
              <a:t>Handouts for Resident Access to Other Affordable Housing in Market Rate Buildings in 2024.</a:t>
            </a:r>
          </a:p>
          <a:p>
            <a:r>
              <a:rPr lang="en-US" b="0" i="0" u="none" strike="noStrike" dirty="0">
                <a:solidFill>
                  <a:srgbClr val="0080A2"/>
                </a:solidFill>
                <a:effectLst/>
              </a:rPr>
              <a:t>First-Time Homebuyer Information.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0B8A7-6ED1-9569-201E-DD71D3D342BB}"/>
              </a:ext>
            </a:extLst>
          </p:cNvPr>
          <p:cNvSpPr txBox="1"/>
          <p:nvPr/>
        </p:nvSpPr>
        <p:spPr>
          <a:xfrm>
            <a:off x="1113691" y="1658760"/>
            <a:ext cx="9512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F8A83E"/>
                </a:solidFill>
                <a:effectLst/>
              </a:rPr>
              <a:t>TI Advisors and Director Collaborated 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488F3-CD12-FF8D-ACBE-0CC7C9ED6C75}"/>
              </a:ext>
            </a:extLst>
          </p:cNvPr>
          <p:cNvSpPr txBox="1"/>
          <p:nvPr/>
        </p:nvSpPr>
        <p:spPr>
          <a:xfrm>
            <a:off x="1166865" y="2151203"/>
            <a:ext cx="9459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0080A2"/>
                </a:solidFill>
                <a:effectLst/>
              </a:rPr>
              <a:t>Create clear and helpful materials for Island Residents about</a:t>
            </a:r>
            <a:r>
              <a:rPr lang="en-US" sz="2000" b="0" i="1" u="none" strike="noStrike" dirty="0">
                <a:solidFill>
                  <a:srgbClr val="0080A2"/>
                </a:solidFill>
                <a:effectLst/>
              </a:rPr>
              <a:t> </a:t>
            </a:r>
            <a:r>
              <a:rPr lang="en-US" sz="2000" b="0" i="0" u="none" strike="noStrike" dirty="0">
                <a:solidFill>
                  <a:srgbClr val="0080A2"/>
                </a:solidFill>
                <a:effectLst/>
              </a:rPr>
              <a:t>Future Housing Opportunities on Treasure Island.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ADA38-7B0F-0E9D-2DD8-674DE7903656}"/>
              </a:ext>
            </a:extLst>
          </p:cNvPr>
          <p:cNvSpPr txBox="1"/>
          <p:nvPr/>
        </p:nvSpPr>
        <p:spPr>
          <a:xfrm>
            <a:off x="1113691" y="3154451"/>
            <a:ext cx="8683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F8A83E"/>
                </a:solidFill>
                <a:effectLst/>
              </a:rPr>
              <a:t>Resource Handouts: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E3DF4-2184-DD50-4D46-C493BADFFFB0}"/>
              </a:ext>
            </a:extLst>
          </p:cNvPr>
          <p:cNvSpPr/>
          <p:nvPr/>
        </p:nvSpPr>
        <p:spPr>
          <a:xfrm>
            <a:off x="938265" y="5308047"/>
            <a:ext cx="10742106" cy="942440"/>
          </a:xfrm>
          <a:prstGeom prst="rect">
            <a:avLst/>
          </a:prstGeom>
          <a:solidFill>
            <a:srgbClr val="BFD7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/>
              <a:t>All materials available in an online resource folder: </a:t>
            </a:r>
          </a:p>
          <a:p>
            <a:r>
              <a:rPr lang="en-US" sz="1600" dirty="0"/>
              <a:t>Legacy Resident English: </a:t>
            </a:r>
            <a:r>
              <a:rPr lang="en-US" sz="1600" dirty="0">
                <a:hlinkClick r:id="rId2"/>
              </a:rPr>
              <a:t>https://tinyurl.com/5fy2hym3</a:t>
            </a:r>
            <a:r>
              <a:rPr lang="en-US" sz="1600" dirty="0"/>
              <a:t>		Legacy Resident Spanish: </a:t>
            </a:r>
            <a:r>
              <a:rPr lang="en-US" sz="1600" dirty="0">
                <a:hlinkClick r:id="rId3"/>
              </a:rPr>
              <a:t>https://tinyurl.com/22dj3dkh</a:t>
            </a:r>
            <a:endParaRPr lang="en-US" sz="1600" dirty="0"/>
          </a:p>
          <a:p>
            <a:r>
              <a:rPr lang="en-US" sz="1600" dirty="0"/>
              <a:t>Vested Resident English: </a:t>
            </a:r>
            <a:r>
              <a:rPr lang="en-US" sz="1600" dirty="0">
                <a:hlinkClick r:id="rId4"/>
              </a:rPr>
              <a:t>https://tinyurl.com/43bpjc5y</a:t>
            </a:r>
            <a:r>
              <a:rPr lang="en-US" sz="1600" dirty="0"/>
              <a:t>		Vested Resident Spanish: </a:t>
            </a:r>
            <a:r>
              <a:rPr lang="en-US" sz="1600" dirty="0">
                <a:hlinkClick r:id="rId5"/>
              </a:rPr>
              <a:t>https://tinyurl.com/2yjv3vua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87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AE5F310-760C-3BB6-8F01-CBAC763D04A7}"/>
              </a:ext>
            </a:extLst>
          </p:cNvPr>
          <p:cNvSpPr/>
          <p:nvPr/>
        </p:nvSpPr>
        <p:spPr>
          <a:xfrm>
            <a:off x="8596205" y="5580295"/>
            <a:ext cx="2746876" cy="1245708"/>
          </a:xfrm>
          <a:prstGeom prst="rect">
            <a:avLst/>
          </a:prstGeom>
          <a:solidFill>
            <a:srgbClr val="0080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684E70-107C-5FC9-DB38-D8ABF4FA52A7}"/>
              </a:ext>
            </a:extLst>
          </p:cNvPr>
          <p:cNvSpPr/>
          <p:nvPr/>
        </p:nvSpPr>
        <p:spPr>
          <a:xfrm>
            <a:off x="5006882" y="5583933"/>
            <a:ext cx="2746876" cy="1245708"/>
          </a:xfrm>
          <a:prstGeom prst="rect">
            <a:avLst/>
          </a:prstGeom>
          <a:solidFill>
            <a:srgbClr val="0080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0C6824-4BA8-DB50-D59D-6587550F95C9}"/>
              </a:ext>
            </a:extLst>
          </p:cNvPr>
          <p:cNvSpPr/>
          <p:nvPr/>
        </p:nvSpPr>
        <p:spPr>
          <a:xfrm>
            <a:off x="1417559" y="5580296"/>
            <a:ext cx="2874773" cy="1245708"/>
          </a:xfrm>
          <a:prstGeom prst="rect">
            <a:avLst/>
          </a:prstGeom>
          <a:solidFill>
            <a:srgbClr val="0080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AEF75-B654-E099-C122-37B1A4B8EF20}"/>
              </a:ext>
            </a:extLst>
          </p:cNvPr>
          <p:cNvSpPr txBox="1"/>
          <p:nvPr/>
        </p:nvSpPr>
        <p:spPr>
          <a:xfrm>
            <a:off x="0" y="237351"/>
            <a:ext cx="12192000" cy="707886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>
                <a:solidFill>
                  <a:schemeClr val="bg1"/>
                </a:solidFill>
              </a:rPr>
              <a:t>Timeline to June 2024</a:t>
            </a:r>
            <a:endParaRPr lang="en-US" sz="4000" spc="3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1F6C8-FFDE-9102-CC09-43D132C7C0E9}"/>
              </a:ext>
            </a:extLst>
          </p:cNvPr>
          <p:cNvSpPr txBox="1"/>
          <p:nvPr/>
        </p:nvSpPr>
        <p:spPr>
          <a:xfrm>
            <a:off x="630311" y="1006990"/>
            <a:ext cx="119782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u="none" strike="noStrike" dirty="0">
                <a:solidFill>
                  <a:srgbClr val="BFD72F"/>
                </a:solidFill>
                <a:effectLst/>
              </a:rPr>
              <a:t>July 17 to September 1, 2023: </a:t>
            </a:r>
            <a:r>
              <a:rPr lang="en-US" b="1" i="0" u="none" strike="noStrike" dirty="0">
                <a:solidFill>
                  <a:srgbClr val="BFD72F"/>
                </a:solidFill>
                <a:effectLst/>
              </a:rPr>
              <a:t>Star View Court Early Volunteer Period for Legacy and Mixed Households</a:t>
            </a:r>
            <a:endParaRPr lang="en-US" sz="1400" b="1" i="0" u="none" strike="noStrike" dirty="0">
              <a:solidFill>
                <a:srgbClr val="BFD72F"/>
              </a:solidFill>
              <a:effectLst/>
            </a:endParaRPr>
          </a:p>
          <a:p>
            <a:endParaRPr lang="en-US" sz="1400" b="0" i="0" u="none" strike="noStrike" dirty="0">
              <a:effectLst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20208-90D7-230C-8DD4-140B61FCFA64}"/>
              </a:ext>
            </a:extLst>
          </p:cNvPr>
          <p:cNvSpPr txBox="1"/>
          <p:nvPr/>
        </p:nvSpPr>
        <p:spPr>
          <a:xfrm>
            <a:off x="630311" y="1523123"/>
            <a:ext cx="10786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80A2"/>
                </a:solidFill>
                <a:effectLst/>
              </a:rPr>
              <a:t>September 2023: </a:t>
            </a:r>
            <a:r>
              <a:rPr lang="en-US" sz="1800" b="1" i="0" u="none" strike="noStrike" dirty="0">
                <a:effectLst/>
              </a:rPr>
              <a:t>Hand off Volunteer list to the SVC Management Team Volunteers </a:t>
            </a:r>
            <a:r>
              <a:rPr lang="en-US" sz="1800" b="1" dirty="0"/>
              <a:t>will m</a:t>
            </a:r>
            <a:r>
              <a:rPr lang="en-US" sz="1800" b="1" i="0" u="none" strike="noStrike" dirty="0">
                <a:effectLst/>
              </a:rPr>
              <a:t>eet with the Star View Court Management Team for initial meeting and unit choice selection</a:t>
            </a:r>
          </a:p>
          <a:p>
            <a:endParaRPr lang="en-US" sz="1800" b="0" i="0" u="none" strike="noStrike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34B76-F592-F6C1-E4EC-C1B16EAD62B2}"/>
              </a:ext>
            </a:extLst>
          </p:cNvPr>
          <p:cNvSpPr txBox="1"/>
          <p:nvPr/>
        </p:nvSpPr>
        <p:spPr>
          <a:xfrm>
            <a:off x="658444" y="2195556"/>
            <a:ext cx="60986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80A2"/>
                </a:solidFill>
                <a:effectLst/>
              </a:rPr>
              <a:t>October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Star View Court Management Team Issues Preliminary Award to Star View Court Early Applicants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</a:rPr>
              <a:t>Begin to Assign Matched Legacy Households with Transition Units in order of Legacy Household Ranking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u="none" strike="noStrike" dirty="0">
                <a:effectLst/>
              </a:rPr>
              <a:t>Move Out </a:t>
            </a:r>
            <a:r>
              <a:rPr lang="en-US" sz="1800" dirty="0"/>
              <a:t>Notices: </a:t>
            </a:r>
            <a:r>
              <a:rPr lang="en-US" sz="1800" b="0" u="none" strike="noStrike" dirty="0">
                <a:effectLst/>
              </a:rPr>
              <a:t>TIDA issues Initial Move Notices for Star View 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none" strike="noStrike" dirty="0">
                <a:effectLst/>
              </a:rPr>
              <a:t>Remaining Transition Unit Assessment: </a:t>
            </a:r>
            <a:r>
              <a:rPr lang="en-US" sz="1800" b="0" u="none" strike="noStrike" dirty="0">
                <a:effectLst/>
              </a:rPr>
              <a:t>TI Advisors assess unclaimed Transition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none" strike="noStrike" dirty="0">
                <a:effectLst/>
              </a:rPr>
              <a:t>Matching Transition Units: </a:t>
            </a:r>
            <a:r>
              <a:rPr lang="en-US" sz="1800" b="0" u="none" strike="noStrike" dirty="0">
                <a:effectLst/>
              </a:rPr>
              <a:t>TI Advisors match Legacy Households and unclaimed Transition Units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C0E80-A5D8-72FF-7FE5-DE9DF5144458}"/>
              </a:ext>
            </a:extLst>
          </p:cNvPr>
          <p:cNvSpPr txBox="1"/>
          <p:nvPr/>
        </p:nvSpPr>
        <p:spPr>
          <a:xfrm>
            <a:off x="6728961" y="2378749"/>
            <a:ext cx="49925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80A2"/>
                </a:solidFill>
              </a:rPr>
              <a:t>November 2023 – January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none" strike="noStrike" dirty="0">
                <a:effectLst/>
              </a:rPr>
              <a:t>TI Advisors will </a:t>
            </a:r>
            <a:r>
              <a:rPr lang="en-US" sz="1800" dirty="0"/>
              <a:t>get</a:t>
            </a:r>
            <a:r>
              <a:rPr lang="en-US" sz="1800" u="none" strike="noStrike" dirty="0">
                <a:effectLst/>
              </a:rPr>
              <a:t> the word out to Legacy and Vested Residents about Affordable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TI Advisors will help residents register for DAHLIA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none" strike="noStrike" dirty="0">
                <a:effectLst/>
              </a:rPr>
              <a:t>DAHLIA lottery for Affordable Units in early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TI Advisors will share TIR Numbers will all Vested and Legacy Residents </a:t>
            </a:r>
            <a:endParaRPr lang="en-US" sz="1800" u="none" strike="noStrike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FD5C53-23D7-800D-B80D-0BA240E3D383}"/>
              </a:ext>
            </a:extLst>
          </p:cNvPr>
          <p:cNvSpPr txBox="1"/>
          <p:nvPr/>
        </p:nvSpPr>
        <p:spPr>
          <a:xfrm>
            <a:off x="1350824" y="5550236"/>
            <a:ext cx="29524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dirty="0">
                <a:solidFill>
                  <a:srgbClr val="BFD72F"/>
                </a:solidFill>
                <a:effectLst/>
              </a:rPr>
              <a:t>February 2024</a:t>
            </a:r>
          </a:p>
          <a:p>
            <a:pPr algn="ctr"/>
            <a:r>
              <a:rPr lang="en-US" sz="1800" b="0" i="0" u="none" strike="noStrike" dirty="0">
                <a:solidFill>
                  <a:srgbClr val="BFD72F"/>
                </a:solidFill>
                <a:effectLst/>
              </a:rPr>
              <a:t>Remaining Affordable Units Application Period for all via DAHLIA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C919E-22A3-646A-02D1-A2FAD5629D94}"/>
              </a:ext>
            </a:extLst>
          </p:cNvPr>
          <p:cNvSpPr txBox="1"/>
          <p:nvPr/>
        </p:nvSpPr>
        <p:spPr>
          <a:xfrm>
            <a:off x="4525272" y="5602984"/>
            <a:ext cx="3710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dirty="0">
                <a:solidFill>
                  <a:srgbClr val="BFD72F"/>
                </a:solidFill>
                <a:effectLst/>
              </a:rPr>
              <a:t>Spring 2024</a:t>
            </a:r>
          </a:p>
          <a:p>
            <a:pPr algn="ctr"/>
            <a:r>
              <a:rPr lang="en-US" sz="1800" b="0" i="0" u="none" strike="noStrike" dirty="0">
                <a:solidFill>
                  <a:srgbClr val="BFD72F"/>
                </a:solidFill>
                <a:effectLst/>
              </a:rPr>
              <a:t>Final Applications and Resident/Manager Lease Coordination Meetings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99266E-3861-820C-8009-59B7F54E82D0}"/>
              </a:ext>
            </a:extLst>
          </p:cNvPr>
          <p:cNvSpPr txBox="1"/>
          <p:nvPr/>
        </p:nvSpPr>
        <p:spPr>
          <a:xfrm>
            <a:off x="8829144" y="5580295"/>
            <a:ext cx="2280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dirty="0">
                <a:solidFill>
                  <a:srgbClr val="BFD72F"/>
                </a:solidFill>
                <a:effectLst/>
              </a:rPr>
              <a:t>June 2024</a:t>
            </a:r>
          </a:p>
          <a:p>
            <a:pPr algn="ctr"/>
            <a:r>
              <a:rPr lang="en-US" sz="1800" b="0" i="0" u="none" strike="noStrike" dirty="0">
                <a:solidFill>
                  <a:srgbClr val="BFD72F"/>
                </a:solidFill>
                <a:effectLst/>
              </a:rPr>
              <a:t>Residents Move into Star View Court</a:t>
            </a:r>
            <a:endParaRPr lang="en-US" dirty="0">
              <a:solidFill>
                <a:srgbClr val="BFD72F"/>
              </a:solidFill>
            </a:endParaRPr>
          </a:p>
        </p:txBody>
      </p:sp>
      <p:pic>
        <p:nvPicPr>
          <p:cNvPr id="17" name="Graphic 16" descr="Checkbox Checked with solid fill">
            <a:extLst>
              <a:ext uri="{FF2B5EF4-FFF2-40B4-BE49-F238E27FC236}">
                <a16:creationId xmlns:a16="http://schemas.microsoft.com/office/drawing/2014/main" id="{FCF82D4E-784A-B1AC-6507-55C1305A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92" y="854068"/>
            <a:ext cx="673211" cy="6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67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D772E2-E74A-D5CE-8F98-24B9A6B90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A61BE09-56CB-A04B-A504-8DF7FAD623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ts val="600"/>
              </a:spcAft>
              <a:defRPr/>
            </a:pPr>
            <a:fld id="{13BECFA2-E972-45C8-8D26-3F95009C24B5}" type="slidenum">
              <a:rPr lang="en-US" b="1">
                <a:solidFill>
                  <a:srgbClr val="FFFFFF"/>
                </a:solidFill>
                <a:latin typeface="Calibri" pitchFamily="34" charset="0"/>
                <a:cs typeface="Arial"/>
              </a:rPr>
              <a:pPr algn="r" fontAlgn="base">
                <a:spcBef>
                  <a:spcPct val="0"/>
                </a:spcBef>
                <a:spcAft>
                  <a:spcPts val="600"/>
                </a:spcAft>
                <a:defRPr/>
              </a:pPr>
              <a:t>12</a:t>
            </a:fld>
            <a:endParaRPr lang="en-US" b="1">
              <a:solidFill>
                <a:srgbClr val="FFFFFF"/>
              </a:solidFill>
              <a:latin typeface="Calibri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27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3BECFA2-E972-45C8-8D26-3F95009C24B5}" type="slidenum">
              <a:rPr lang="en-US" b="1">
                <a:solidFill>
                  <a:srgbClr val="FFFFFF"/>
                </a:solidFill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FDE1053-E0C3-4151-8A58-F0632983C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226588"/>
              </p:ext>
            </p:extLst>
          </p:nvPr>
        </p:nvGraphicFramePr>
        <p:xfrm>
          <a:off x="949569" y="1077503"/>
          <a:ext cx="10269416" cy="4748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439">
                  <a:extLst>
                    <a:ext uri="{9D8B030D-6E8A-4147-A177-3AD203B41FA5}">
                      <a16:colId xmlns:a16="http://schemas.microsoft.com/office/drawing/2014/main" val="1977679401"/>
                    </a:ext>
                  </a:extLst>
                </a:gridCol>
                <a:gridCol w="1148842">
                  <a:extLst>
                    <a:ext uri="{9D8B030D-6E8A-4147-A177-3AD203B41FA5}">
                      <a16:colId xmlns:a16="http://schemas.microsoft.com/office/drawing/2014/main" val="2480809612"/>
                    </a:ext>
                  </a:extLst>
                </a:gridCol>
                <a:gridCol w="927524">
                  <a:extLst>
                    <a:ext uri="{9D8B030D-6E8A-4147-A177-3AD203B41FA5}">
                      <a16:colId xmlns:a16="http://schemas.microsoft.com/office/drawing/2014/main" val="656245823"/>
                    </a:ext>
                  </a:extLst>
                </a:gridCol>
                <a:gridCol w="961109">
                  <a:extLst>
                    <a:ext uri="{9D8B030D-6E8A-4147-A177-3AD203B41FA5}">
                      <a16:colId xmlns:a16="http://schemas.microsoft.com/office/drawing/2014/main" val="4896405"/>
                    </a:ext>
                  </a:extLst>
                </a:gridCol>
                <a:gridCol w="1207166">
                  <a:extLst>
                    <a:ext uri="{9D8B030D-6E8A-4147-A177-3AD203B41FA5}">
                      <a16:colId xmlns:a16="http://schemas.microsoft.com/office/drawing/2014/main" val="3967298388"/>
                    </a:ext>
                  </a:extLst>
                </a:gridCol>
                <a:gridCol w="1081895">
                  <a:extLst>
                    <a:ext uri="{9D8B030D-6E8A-4147-A177-3AD203B41FA5}">
                      <a16:colId xmlns:a16="http://schemas.microsoft.com/office/drawing/2014/main" val="3666636861"/>
                    </a:ext>
                  </a:extLst>
                </a:gridCol>
                <a:gridCol w="1248164">
                  <a:extLst>
                    <a:ext uri="{9D8B030D-6E8A-4147-A177-3AD203B41FA5}">
                      <a16:colId xmlns:a16="http://schemas.microsoft.com/office/drawing/2014/main" val="703361369"/>
                    </a:ext>
                  </a:extLst>
                </a:gridCol>
                <a:gridCol w="1257277">
                  <a:extLst>
                    <a:ext uri="{9D8B030D-6E8A-4147-A177-3AD203B41FA5}">
                      <a16:colId xmlns:a16="http://schemas.microsoft.com/office/drawing/2014/main" val="1604815435"/>
                    </a:ext>
                  </a:extLst>
                </a:gridCol>
              </a:tblGrid>
              <a:tr h="823594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kern="1200" dirty="0">
                          <a:solidFill>
                            <a:srgbClr val="1D5D5B"/>
                          </a:solidFill>
                          <a:latin typeface="+mn-lt"/>
                          <a:ea typeface="+mn-ea"/>
                          <a:cs typeface="+mn-cs"/>
                        </a:rPr>
                        <a:t>Parcel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1D5D5B"/>
                          </a:solidFill>
                        </a:rPr>
                        <a:t>Estimated Availability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1D5D5B"/>
                          </a:solidFill>
                        </a:rPr>
                        <a:t>Total Units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1D5D5B"/>
                          </a:solidFill>
                        </a:rPr>
                        <a:t>Transition Units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1D5D5B"/>
                          </a:solidFill>
                        </a:rPr>
                        <a:t>Affordable Units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1D5D5B"/>
                          </a:solidFill>
                        </a:rPr>
                        <a:t>One TI Units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1D5D5B"/>
                          </a:solidFill>
                        </a:rPr>
                        <a:t>Inclusionary For Rent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1D5D5B"/>
                          </a:solidFill>
                        </a:rPr>
                        <a:t>Inclusionary For Sale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443785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Star View Court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137*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76335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77D7B"/>
                          </a:solidFill>
                        </a:rPr>
                        <a:t>Hawkins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2024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177*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814680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Tidal House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249*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935706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77D7B"/>
                          </a:solidFill>
                        </a:rPr>
                        <a:t>Portico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2025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143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114993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B1.2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116*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208864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77D7B"/>
                          </a:solidFill>
                        </a:rPr>
                        <a:t>C2.3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2026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83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741945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868897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77D7B"/>
                          </a:solidFill>
                        </a:rPr>
                        <a:t>E1.2 Senior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~10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277D7B"/>
                          </a:solidFill>
                        </a:rPr>
                        <a:t>~90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277D7B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680004"/>
                  </a:ext>
                </a:extLst>
              </a:tr>
              <a:tr h="70158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E1.2 Behavioral Health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Will Transition HealthRight 360 Programs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D7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9787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55AFE1-6BFA-577E-9DB0-6AD9C576CC37}"/>
              </a:ext>
            </a:extLst>
          </p:cNvPr>
          <p:cNvSpPr txBox="1"/>
          <p:nvPr/>
        </p:nvSpPr>
        <p:spPr>
          <a:xfrm>
            <a:off x="1044230" y="6000591"/>
            <a:ext cx="353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*Plus an additional manager unit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21C2E-06FF-5E8C-97F1-0CBB4B8DB6E0}"/>
              </a:ext>
            </a:extLst>
          </p:cNvPr>
          <p:cNvSpPr txBox="1"/>
          <p:nvPr/>
        </p:nvSpPr>
        <p:spPr>
          <a:xfrm>
            <a:off x="0" y="237351"/>
            <a:ext cx="12192000" cy="707886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Other Opportunities on the Island: Summary</a:t>
            </a:r>
          </a:p>
        </p:txBody>
      </p:sp>
    </p:spTree>
    <p:extLst>
      <p:ext uri="{BB962C8B-B14F-4D97-AF65-F5344CB8AC3E}">
        <p14:creationId xmlns:p14="http://schemas.microsoft.com/office/powerpoint/2010/main" val="230934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34CF5-98A6-1A61-9FDF-AD60831C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4" y="1000320"/>
            <a:ext cx="9926321" cy="5700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/>
              <a:t>Rent a Market Rate or Below Market Rate Apartment in 2024!</a:t>
            </a:r>
            <a:endParaRPr lang="en-US" sz="1800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solidFill>
                <a:srgbClr val="0080A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45C981F-4DB4-C1FF-9CAC-54B01B2570D0}"/>
              </a:ext>
            </a:extLst>
          </p:cNvPr>
          <p:cNvGraphicFramePr>
            <a:graphicFrameLocks noGrp="1"/>
          </p:cNvGraphicFramePr>
          <p:nvPr/>
        </p:nvGraphicFramePr>
        <p:xfrm>
          <a:off x="564987" y="1570383"/>
          <a:ext cx="11469756" cy="4640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252">
                  <a:extLst>
                    <a:ext uri="{9D8B030D-6E8A-4147-A177-3AD203B41FA5}">
                      <a16:colId xmlns:a16="http://schemas.microsoft.com/office/drawing/2014/main" val="3266736413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727121153"/>
                    </a:ext>
                  </a:extLst>
                </a:gridCol>
                <a:gridCol w="3823252">
                  <a:extLst>
                    <a:ext uri="{9D8B030D-6E8A-4147-A177-3AD203B41FA5}">
                      <a16:colId xmlns:a16="http://schemas.microsoft.com/office/drawing/2014/main" val="3693569741"/>
                    </a:ext>
                  </a:extLst>
                </a:gridCol>
              </a:tblGrid>
              <a:tr h="25344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626321"/>
                  </a:ext>
                </a:extLst>
              </a:tr>
              <a:tr h="2105808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80A1"/>
                          </a:solidFill>
                        </a:rPr>
                        <a:t>Star View Court</a:t>
                      </a:r>
                    </a:p>
                    <a:p>
                      <a:r>
                        <a:rPr lang="en-US" sz="2000" b="0" kern="1200" dirty="0">
                          <a:solidFill>
                            <a:srgbClr val="0080A1"/>
                          </a:solidFill>
                          <a:latin typeface="+mn-lt"/>
                          <a:ea typeface="+mn-ea"/>
                          <a:cs typeface="+mn-cs"/>
                        </a:rPr>
                        <a:t>Apartments for Rent 2024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rgbClr val="0080A1"/>
                          </a:solidFill>
                          <a:latin typeface="+mn-lt"/>
                          <a:ea typeface="+mn-ea"/>
                          <a:cs typeface="+mn-cs"/>
                        </a:rPr>
                        <a:t>Up to 42 Affordable Apts.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80A1"/>
                          </a:solidFill>
                        </a:rPr>
                        <a:t>Tidal House</a:t>
                      </a:r>
                    </a:p>
                    <a:p>
                      <a:r>
                        <a:rPr lang="en-US" sz="2000" b="0" dirty="0">
                          <a:solidFill>
                            <a:srgbClr val="0080A1"/>
                          </a:solidFill>
                        </a:rPr>
                        <a:t>Apartments for Rent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rgbClr val="0080A1"/>
                          </a:solidFill>
                        </a:rPr>
                        <a:t>226 Market Rate Apts.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rgbClr val="0080A1"/>
                          </a:solidFill>
                        </a:rPr>
                        <a:t>24 Below Market Rate Apts.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80A1"/>
                          </a:solidFill>
                        </a:rPr>
                        <a:t>Hawkins</a:t>
                      </a:r>
                    </a:p>
                    <a:p>
                      <a:r>
                        <a:rPr lang="en-US" sz="2000" b="0" dirty="0">
                          <a:solidFill>
                            <a:srgbClr val="0080A1"/>
                          </a:solidFill>
                        </a:rPr>
                        <a:t>Apartments for Rent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rgbClr val="0080A1"/>
                          </a:solidFill>
                        </a:rPr>
                        <a:t>169 Market Rate Apts.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rgbClr val="0080A1"/>
                          </a:solidFill>
                        </a:rPr>
                        <a:t>9 Below Market Rate Apts.</a:t>
                      </a:r>
                    </a:p>
                    <a:p>
                      <a:endParaRPr lang="en-US" sz="2000" b="1" dirty="0">
                        <a:solidFill>
                          <a:srgbClr val="0080A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01315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AAD6BB6-39E9-5CD1-3D9C-5BF55FBD1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7" y="1796788"/>
            <a:ext cx="2934331" cy="1880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22FF5-5FB3-B353-F0FE-957EBC8D0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2" t="2077" r="61435" b="31803"/>
          <a:stretch/>
        </p:blipFill>
        <p:spPr>
          <a:xfrm>
            <a:off x="4630089" y="1578114"/>
            <a:ext cx="2143760" cy="2418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7B6CB-1859-B475-96BA-895E8E596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26" t="7285" r="861" b="33290"/>
          <a:stretch/>
        </p:blipFill>
        <p:spPr>
          <a:xfrm>
            <a:off x="7584881" y="1901688"/>
            <a:ext cx="3272885" cy="1875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EA372-7758-523E-E1AC-8F48278FDF55}"/>
              </a:ext>
            </a:extLst>
          </p:cNvPr>
          <p:cNvSpPr txBox="1"/>
          <p:nvPr/>
        </p:nvSpPr>
        <p:spPr>
          <a:xfrm>
            <a:off x="0" y="237351"/>
            <a:ext cx="12192000" cy="707886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Other Opportunities on the Island: Rent</a:t>
            </a:r>
          </a:p>
        </p:txBody>
      </p:sp>
    </p:spTree>
    <p:extLst>
      <p:ext uri="{BB962C8B-B14F-4D97-AF65-F5344CB8AC3E}">
        <p14:creationId xmlns:p14="http://schemas.microsoft.com/office/powerpoint/2010/main" val="135724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34CF5-98A6-1A61-9FDF-AD60831C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73" y="902918"/>
            <a:ext cx="9926321" cy="6738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/>
              <a:t>Purchase a Market Rate or Below Market Rate Condominium!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A2459-970F-C69C-1189-7E1E09AC7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75" y="1576730"/>
            <a:ext cx="5211952" cy="4607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C13B9C-8539-8A10-FD91-E212BAA6C58F}"/>
              </a:ext>
            </a:extLst>
          </p:cNvPr>
          <p:cNvSpPr txBox="1"/>
          <p:nvPr/>
        </p:nvSpPr>
        <p:spPr>
          <a:xfrm>
            <a:off x="5950627" y="1610804"/>
            <a:ext cx="58055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First Time Homebuyer Education Available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Downpayment Assistance for Legacy Residents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Treasure Island Resident (TIR) Preference Certificate Number for Legacy and Vested Residents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7A2C8-1F10-1A43-B7B2-B671D0CAE30F}"/>
              </a:ext>
            </a:extLst>
          </p:cNvPr>
          <p:cNvSpPr txBox="1"/>
          <p:nvPr/>
        </p:nvSpPr>
        <p:spPr>
          <a:xfrm>
            <a:off x="0" y="237351"/>
            <a:ext cx="12192000" cy="707886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Other Opportunities on the Island: Purchase</a:t>
            </a:r>
          </a:p>
        </p:txBody>
      </p:sp>
    </p:spTree>
    <p:extLst>
      <p:ext uri="{BB962C8B-B14F-4D97-AF65-F5344CB8AC3E}">
        <p14:creationId xmlns:p14="http://schemas.microsoft.com/office/powerpoint/2010/main" val="877757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E5C45-000D-C0A7-8464-197EAC2B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218" y="944303"/>
            <a:ext cx="10515600" cy="778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+mj-lt"/>
              </a:rPr>
              <a:t>Thank you for your time this afternoon.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BB1C2-1E70-4CC0-1927-98BB55134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74" y="2426544"/>
            <a:ext cx="10981272" cy="355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extBox 6">
            <a:extLst>
              <a:ext uri="{FF2B5EF4-FFF2-40B4-BE49-F238E27FC236}">
                <a16:creationId xmlns:a16="http://schemas.microsoft.com/office/drawing/2014/main" id="{8EE46F3D-B6D0-FCCC-4A91-1C8C9FE622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2566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AAB096-45B3-D93D-EE83-8B6B2A55FAAF}"/>
              </a:ext>
            </a:extLst>
          </p:cNvPr>
          <p:cNvSpPr txBox="1"/>
          <p:nvPr/>
        </p:nvSpPr>
        <p:spPr>
          <a:xfrm>
            <a:off x="0" y="237351"/>
            <a:ext cx="12192000" cy="769441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1508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D5BF8B6-9825-A6EB-9784-BEEAD5D95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021954"/>
              </p:ext>
            </p:extLst>
          </p:nvPr>
        </p:nvGraphicFramePr>
        <p:xfrm>
          <a:off x="1339895" y="1006792"/>
          <a:ext cx="9512209" cy="4676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26">
                  <a:extLst>
                    <a:ext uri="{9D8B030D-6E8A-4147-A177-3AD203B41FA5}">
                      <a16:colId xmlns:a16="http://schemas.microsoft.com/office/drawing/2014/main" val="910118222"/>
                    </a:ext>
                  </a:extLst>
                </a:gridCol>
                <a:gridCol w="7897783">
                  <a:extLst>
                    <a:ext uri="{9D8B030D-6E8A-4147-A177-3AD203B41FA5}">
                      <a16:colId xmlns:a16="http://schemas.microsoft.com/office/drawing/2014/main" val="4235864657"/>
                    </a:ext>
                  </a:extLst>
                </a:gridCol>
              </a:tblGrid>
              <a:tr h="59075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894292"/>
                  </a:ext>
                </a:extLst>
              </a:tr>
              <a:tr h="59075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spc="0" dirty="0"/>
                        <a:t>Island Households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8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209871"/>
                  </a:ext>
                </a:extLst>
              </a:tr>
              <a:tr h="4087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b="1" dirty="0"/>
                        <a:t>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b="1" dirty="0"/>
                        <a:t>One Treasure Island Partner Households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45439"/>
                  </a:ext>
                </a:extLst>
              </a:tr>
              <a:tr h="4087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b="1" dirty="0"/>
                        <a:t>317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b="1" dirty="0"/>
                        <a:t>The Villages at Treasure Island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283064"/>
                  </a:ext>
                </a:extLst>
              </a:tr>
              <a:tr h="4087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/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r>
                        <a:rPr lang="en-US" dirty="0"/>
                        <a:t>Legacy Households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596508"/>
                  </a:ext>
                </a:extLst>
              </a:tr>
              <a:tr h="4087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r>
                        <a:rPr lang="en-US" dirty="0"/>
                        <a:t>Mixed Households (with Legacy, Vested and/or Post Vested Residents)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618808"/>
                  </a:ext>
                </a:extLst>
              </a:tr>
              <a:tr h="4087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r>
                        <a:rPr lang="en-US" dirty="0"/>
                        <a:t>Vested Households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830905"/>
                  </a:ext>
                </a:extLst>
              </a:tr>
              <a:tr h="4087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r>
                        <a:rPr lang="en-US" dirty="0"/>
                        <a:t>Post Vested Households with No Legacy or Vested Residents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953215"/>
                  </a:ext>
                </a:extLst>
              </a:tr>
              <a:tr h="51796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/>
                        <a:t>Current Transition Units Needed: 156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6240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B07A7F-2FE1-4F62-EE7D-862B12BD262E}"/>
              </a:ext>
            </a:extLst>
          </p:cNvPr>
          <p:cNvSpPr txBox="1"/>
          <p:nvPr/>
        </p:nvSpPr>
        <p:spPr>
          <a:xfrm>
            <a:off x="0" y="237351"/>
            <a:ext cx="12192000" cy="769441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</a:rPr>
              <a:t>Island Households: The Numbers</a:t>
            </a:r>
          </a:p>
        </p:txBody>
      </p:sp>
    </p:spTree>
    <p:extLst>
      <p:ext uri="{BB962C8B-B14F-4D97-AF65-F5344CB8AC3E}">
        <p14:creationId xmlns:p14="http://schemas.microsoft.com/office/powerpoint/2010/main" val="1048612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A9B77A-E865-81F2-7FBF-5EC3C7AA6953}"/>
              </a:ext>
            </a:extLst>
          </p:cNvPr>
          <p:cNvSpPr txBox="1"/>
          <p:nvPr/>
        </p:nvSpPr>
        <p:spPr>
          <a:xfrm>
            <a:off x="0" y="237351"/>
            <a:ext cx="12192000" cy="707886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Star View Court Early Volunteer Period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A5F54-4747-8CEA-31A6-EC766C7BD1A0}"/>
              </a:ext>
            </a:extLst>
          </p:cNvPr>
          <p:cNvSpPr txBox="1"/>
          <p:nvPr/>
        </p:nvSpPr>
        <p:spPr>
          <a:xfrm>
            <a:off x="138546" y="1109299"/>
            <a:ext cx="11032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A83E"/>
                </a:solidFill>
              </a:rPr>
              <a:t>What is Star View Court?</a:t>
            </a:r>
            <a:endParaRPr lang="en-US" sz="2800" dirty="0">
              <a:solidFill>
                <a:srgbClr val="F8A83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E33A3-2F6C-7B81-0082-086F7429B3A2}"/>
              </a:ext>
            </a:extLst>
          </p:cNvPr>
          <p:cNvSpPr txBox="1"/>
          <p:nvPr/>
        </p:nvSpPr>
        <p:spPr>
          <a:xfrm>
            <a:off x="1490843" y="1690284"/>
            <a:ext cx="101054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80A2"/>
                </a:solidFill>
              </a:rPr>
              <a:t>A pivotal component of Phase 1 development.</a:t>
            </a:r>
          </a:p>
          <a:p>
            <a:endParaRPr lang="en-US" sz="2400" dirty="0">
              <a:solidFill>
                <a:srgbClr val="0080A2"/>
              </a:solidFill>
            </a:endParaRPr>
          </a:p>
          <a:p>
            <a:r>
              <a:rPr lang="en-US" sz="2400" dirty="0">
                <a:solidFill>
                  <a:srgbClr val="0080A2"/>
                </a:solidFill>
              </a:rPr>
              <a:t>Mercy Housing will be the management agent for the property</a:t>
            </a:r>
          </a:p>
          <a:p>
            <a:endParaRPr lang="en-US" sz="2400" dirty="0">
              <a:solidFill>
                <a:srgbClr val="0080A2"/>
              </a:solidFill>
            </a:endParaRPr>
          </a:p>
          <a:p>
            <a:r>
              <a:rPr lang="en-US" sz="2400" dirty="0">
                <a:solidFill>
                  <a:srgbClr val="0080A2"/>
                </a:solidFill>
              </a:rPr>
              <a:t>Catholic Charities will be the lead supportive service provider for their units</a:t>
            </a:r>
          </a:p>
          <a:p>
            <a:endParaRPr lang="en-US" sz="2400" dirty="0">
              <a:solidFill>
                <a:srgbClr val="0080A2"/>
              </a:solidFill>
            </a:endParaRPr>
          </a:p>
          <a:p>
            <a:r>
              <a:rPr lang="en-US" sz="2400" dirty="0">
                <a:solidFill>
                  <a:srgbClr val="0080A2"/>
                </a:solidFill>
              </a:rPr>
              <a:t>23 units designated for Legacy Households </a:t>
            </a:r>
          </a:p>
          <a:p>
            <a:endParaRPr lang="en-US" sz="2400" dirty="0">
              <a:solidFill>
                <a:srgbClr val="0080A2"/>
              </a:solidFill>
            </a:endParaRPr>
          </a:p>
          <a:p>
            <a:r>
              <a:rPr lang="en-US" sz="2400" dirty="0">
                <a:solidFill>
                  <a:srgbClr val="0080A2"/>
                </a:solidFill>
              </a:rPr>
              <a:t>43 Affordable Units via DAHLIA Lottery; qualifying Legacy Residents and Vested Residents receive preference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8FF1B-50B9-F617-FAD7-416D4F71C219}"/>
              </a:ext>
            </a:extLst>
          </p:cNvPr>
          <p:cNvSpPr txBox="1"/>
          <p:nvPr/>
        </p:nvSpPr>
        <p:spPr>
          <a:xfrm>
            <a:off x="471056" y="5014271"/>
            <a:ext cx="6144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0080A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54AC8-F196-F470-4355-2AD482C9CF81}"/>
              </a:ext>
            </a:extLst>
          </p:cNvPr>
          <p:cNvSpPr txBox="1"/>
          <p:nvPr/>
        </p:nvSpPr>
        <p:spPr>
          <a:xfrm>
            <a:off x="618006" y="5828138"/>
            <a:ext cx="9315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8A83E"/>
                </a:solidFill>
              </a:rPr>
              <a:t> Located at 78 Johnson Street on Treasure Island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3E2C5D1-E775-D44B-CBBE-EAA1170BEFB1}"/>
              </a:ext>
            </a:extLst>
          </p:cNvPr>
          <p:cNvSpPr/>
          <p:nvPr/>
        </p:nvSpPr>
        <p:spPr>
          <a:xfrm>
            <a:off x="734291" y="1748207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5852C0D-6381-C94C-7810-1C18BECED7FD}"/>
              </a:ext>
            </a:extLst>
          </p:cNvPr>
          <p:cNvSpPr/>
          <p:nvPr/>
        </p:nvSpPr>
        <p:spPr>
          <a:xfrm>
            <a:off x="734291" y="2418788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49F59BD-7F04-FC04-035C-6FB14559DABD}"/>
              </a:ext>
            </a:extLst>
          </p:cNvPr>
          <p:cNvSpPr/>
          <p:nvPr/>
        </p:nvSpPr>
        <p:spPr>
          <a:xfrm>
            <a:off x="734291" y="3194391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A98E4E2-6EDA-BB3F-AEE7-567C398E4F9F}"/>
              </a:ext>
            </a:extLst>
          </p:cNvPr>
          <p:cNvSpPr/>
          <p:nvPr/>
        </p:nvSpPr>
        <p:spPr>
          <a:xfrm>
            <a:off x="734289" y="3922423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A3AE148-EBF5-2828-5E67-EB95B3226038}"/>
              </a:ext>
            </a:extLst>
          </p:cNvPr>
          <p:cNvSpPr/>
          <p:nvPr/>
        </p:nvSpPr>
        <p:spPr>
          <a:xfrm>
            <a:off x="734289" y="4661639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73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6C48AD-9786-861E-9658-9FCBAFCA7611}"/>
              </a:ext>
            </a:extLst>
          </p:cNvPr>
          <p:cNvSpPr txBox="1"/>
          <p:nvPr/>
        </p:nvSpPr>
        <p:spPr>
          <a:xfrm>
            <a:off x="0" y="237351"/>
            <a:ext cx="12192000" cy="1323439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Star View Court Early Volunteer Period Engagement Strategy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E866FB6-F9A5-D4AC-B83F-636AD2CBB662}"/>
              </a:ext>
            </a:extLst>
          </p:cNvPr>
          <p:cNvSpPr/>
          <p:nvPr/>
        </p:nvSpPr>
        <p:spPr>
          <a:xfrm>
            <a:off x="689300" y="1748207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CE145-53A8-BF04-F085-5AD16BD7B4A4}"/>
              </a:ext>
            </a:extLst>
          </p:cNvPr>
          <p:cNvSpPr txBox="1"/>
          <p:nvPr/>
        </p:nvSpPr>
        <p:spPr>
          <a:xfrm>
            <a:off x="1488558" y="1711337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A83E"/>
                </a:solidFill>
              </a:rPr>
              <a:t>Planned and participated in key events with Director's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09B8B-32D9-E8D8-850B-E89EF5C5C5F4}"/>
              </a:ext>
            </a:extLst>
          </p:cNvPr>
          <p:cNvSpPr txBox="1"/>
          <p:nvPr/>
        </p:nvSpPr>
        <p:spPr>
          <a:xfrm>
            <a:off x="1488558" y="2143103"/>
            <a:ext cx="7174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A2"/>
                </a:solidFill>
              </a:rPr>
              <a:t>Star View Court Open House Events on July 13th and 15th.</a:t>
            </a:r>
          </a:p>
          <a:p>
            <a:r>
              <a:rPr lang="en-US" sz="2000" dirty="0">
                <a:solidFill>
                  <a:srgbClr val="0080A2"/>
                </a:solidFill>
              </a:rPr>
              <a:t>National Night Out Table on August 1st.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F4988-2034-CDCF-5EA2-27CC627C33A2}"/>
              </a:ext>
            </a:extLst>
          </p:cNvPr>
          <p:cNvSpPr txBox="1"/>
          <p:nvPr/>
        </p:nvSpPr>
        <p:spPr>
          <a:xfrm>
            <a:off x="1488558" y="2967335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8A83E"/>
                </a:solidFill>
              </a:rPr>
              <a:t>TI Advisors Partnered with: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DC79E-58AA-D6E5-82FE-6222FB57C140}"/>
              </a:ext>
            </a:extLst>
          </p:cNvPr>
          <p:cNvSpPr txBox="1"/>
          <p:nvPr/>
        </p:nvSpPr>
        <p:spPr>
          <a:xfrm>
            <a:off x="1488558" y="3418246"/>
            <a:ext cx="6097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A2"/>
                </a:solidFill>
              </a:rPr>
              <a:t>MOHCD.</a:t>
            </a:r>
          </a:p>
          <a:p>
            <a:r>
              <a:rPr lang="en-US" sz="2000" dirty="0">
                <a:solidFill>
                  <a:srgbClr val="0080A2"/>
                </a:solidFill>
              </a:rPr>
              <a:t>One Treasure Island.</a:t>
            </a:r>
          </a:p>
          <a:p>
            <a:r>
              <a:rPr lang="en-US" sz="2000" dirty="0">
                <a:solidFill>
                  <a:srgbClr val="0080A2"/>
                </a:solidFill>
              </a:rPr>
              <a:t>Catholic Charities.</a:t>
            </a:r>
          </a:p>
          <a:p>
            <a:r>
              <a:rPr lang="en-US" sz="2000" dirty="0">
                <a:solidFill>
                  <a:srgbClr val="0080A2"/>
                </a:solidFill>
              </a:rPr>
              <a:t>Mercy Housing.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8DD025A-98F0-0DBE-79A3-8772E5D69C06}"/>
              </a:ext>
            </a:extLst>
          </p:cNvPr>
          <p:cNvSpPr/>
          <p:nvPr/>
        </p:nvSpPr>
        <p:spPr>
          <a:xfrm>
            <a:off x="689300" y="3030319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59DC27-19B9-0C96-4B03-2A2207C568B1}"/>
              </a:ext>
            </a:extLst>
          </p:cNvPr>
          <p:cNvSpPr txBox="1"/>
          <p:nvPr/>
        </p:nvSpPr>
        <p:spPr>
          <a:xfrm>
            <a:off x="1488558" y="4741685"/>
            <a:ext cx="9601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8A83E"/>
                </a:solidFill>
              </a:rPr>
              <a:t>Goals: </a:t>
            </a:r>
            <a:r>
              <a:rPr lang="en-US" sz="2400" i="1" dirty="0">
                <a:solidFill>
                  <a:srgbClr val="F8A83E"/>
                </a:solidFill>
              </a:rPr>
              <a:t>Ensure that Legacy Residents can volunteer and select a unit at SVC.</a:t>
            </a:r>
            <a:endParaRPr lang="en-US" sz="2400" b="1" i="1" dirty="0">
              <a:solidFill>
                <a:srgbClr val="F8A83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86F13-F701-2C84-82C9-FC17258CB834}"/>
              </a:ext>
            </a:extLst>
          </p:cNvPr>
          <p:cNvSpPr txBox="1"/>
          <p:nvPr/>
        </p:nvSpPr>
        <p:spPr>
          <a:xfrm>
            <a:off x="1488558" y="5192596"/>
            <a:ext cx="50666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A2"/>
                </a:solidFill>
              </a:rPr>
              <a:t>Distribute Information Pages for Star View Court.</a:t>
            </a:r>
          </a:p>
          <a:p>
            <a:r>
              <a:rPr lang="en-US" sz="2000" dirty="0">
                <a:solidFill>
                  <a:srgbClr val="0080A2"/>
                </a:solidFill>
              </a:rPr>
              <a:t>Promote Inclusionary Housing with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D185A-DA7F-B20E-8BE4-992DCC1C62E3}"/>
              </a:ext>
            </a:extLst>
          </p:cNvPr>
          <p:cNvSpPr txBox="1"/>
          <p:nvPr/>
        </p:nvSpPr>
        <p:spPr>
          <a:xfrm>
            <a:off x="6733308" y="5346484"/>
            <a:ext cx="49361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A2"/>
                </a:solidFill>
              </a:rPr>
              <a:t>Provide an Online Resource Folder </a:t>
            </a:r>
          </a:p>
          <a:p>
            <a:r>
              <a:rPr lang="en-US" sz="2000" dirty="0">
                <a:solidFill>
                  <a:srgbClr val="0080A2"/>
                </a:solidFill>
              </a:rPr>
              <a:t>Promote the Star View Court Early Volunteer Applications</a:t>
            </a:r>
            <a:r>
              <a:rPr lang="en-US" sz="2000" dirty="0"/>
              <a:t>.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51B9559-D4A7-66D7-70B1-839EA90F86ED}"/>
              </a:ext>
            </a:extLst>
          </p:cNvPr>
          <p:cNvSpPr/>
          <p:nvPr/>
        </p:nvSpPr>
        <p:spPr>
          <a:xfrm>
            <a:off x="689300" y="4778553"/>
            <a:ext cx="756552" cy="387927"/>
          </a:xfrm>
          <a:prstGeom prst="rightArrow">
            <a:avLst/>
          </a:prstGeom>
          <a:solidFill>
            <a:srgbClr val="BFD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56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B8F7A0-53F8-6289-218A-FA89BB2845BB}"/>
              </a:ext>
            </a:extLst>
          </p:cNvPr>
          <p:cNvSpPr/>
          <p:nvPr/>
        </p:nvSpPr>
        <p:spPr>
          <a:xfrm>
            <a:off x="7389273" y="2182861"/>
            <a:ext cx="3685309" cy="4351338"/>
          </a:xfrm>
          <a:prstGeom prst="rect">
            <a:avLst/>
          </a:prstGeom>
          <a:solidFill>
            <a:srgbClr val="0080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348C13-CE1D-941B-BAD2-D75F8278ADBA}"/>
              </a:ext>
            </a:extLst>
          </p:cNvPr>
          <p:cNvSpPr/>
          <p:nvPr/>
        </p:nvSpPr>
        <p:spPr>
          <a:xfrm>
            <a:off x="6885709" y="1925782"/>
            <a:ext cx="3920836" cy="4343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17738-E8F4-D1A9-CEA3-55863CE796EC}"/>
              </a:ext>
            </a:extLst>
          </p:cNvPr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Volunteer Applications Received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Received a total of</a:t>
            </a:r>
            <a:r>
              <a:rPr lang="en-US" sz="2600" dirty="0">
                <a:solidFill>
                  <a:srgbClr val="BFD72F"/>
                </a:solidFill>
              </a:rPr>
              <a:t> </a:t>
            </a:r>
            <a:r>
              <a:rPr lang="en-US" sz="2800" b="1" dirty="0">
                <a:solidFill>
                  <a:srgbClr val="BFD72F"/>
                </a:solidFill>
              </a:rPr>
              <a:t>21 volunteer </a:t>
            </a:r>
            <a:r>
              <a:rPr lang="en-US" sz="2600" dirty="0"/>
              <a:t>applications.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In Lieu Payments Processed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Successfully processed </a:t>
            </a:r>
            <a:r>
              <a:rPr lang="en-US" sz="2800" b="1" dirty="0">
                <a:solidFill>
                  <a:srgbClr val="BFD72F"/>
                </a:solidFill>
              </a:rPr>
              <a:t>5 additional in lieu payments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TIR Numbers Shared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Shared TIR numbers with Legacy and Vested members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D9D01-7853-48E9-5646-9339461E855C}"/>
              </a:ext>
            </a:extLst>
          </p:cNvPr>
          <p:cNvSpPr txBox="1"/>
          <p:nvPr/>
        </p:nvSpPr>
        <p:spPr>
          <a:xfrm>
            <a:off x="0" y="237351"/>
            <a:ext cx="12192000" cy="1323439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Star View Court Early Volunteer Period </a:t>
            </a:r>
          </a:p>
          <a:p>
            <a:pPr algn="ctr"/>
            <a:r>
              <a:rPr lang="en-US" sz="4000" spc="300" dirty="0">
                <a:solidFill>
                  <a:schemeClr val="bg1"/>
                </a:solidFill>
              </a:rPr>
              <a:t>Outcomes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3F9E9E-ABE7-837E-80E4-7069A122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28" y="1825625"/>
            <a:ext cx="3433798" cy="4443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94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6DE873-93AC-CE21-C8F2-2F9BC356B218}"/>
              </a:ext>
            </a:extLst>
          </p:cNvPr>
          <p:cNvSpPr txBox="1"/>
          <p:nvPr/>
        </p:nvSpPr>
        <p:spPr>
          <a:xfrm>
            <a:off x="193431" y="1847397"/>
            <a:ext cx="56329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endParaRPr lang="en-US" b="1" dirty="0">
              <a:solidFill>
                <a:srgbClr val="BFD72F"/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b="1" dirty="0">
                <a:solidFill>
                  <a:srgbClr val="F8A83E"/>
                </a:solidFill>
              </a:rPr>
              <a:t>National Night Out Event</a:t>
            </a:r>
          </a:p>
          <a:p>
            <a:pPr marL="51435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Pct val="115000"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80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August 1st 5:00 p.m. to 7:30 p.m.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endParaRPr lang="en-US" dirty="0">
              <a:solidFill>
                <a:srgbClr val="0080A2"/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b="1" dirty="0">
                <a:solidFill>
                  <a:srgbClr val="F8A83E"/>
                </a:solidFill>
              </a:rPr>
              <a:t>Two Star View Court Open House Events at Ship Shape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dirty="0">
                <a:solidFill>
                  <a:srgbClr val="0080A2"/>
                </a:solidFill>
              </a:rPr>
              <a:t>Thursday July 13</a:t>
            </a:r>
            <a:r>
              <a:rPr lang="en-US" baseline="30000" dirty="0">
                <a:solidFill>
                  <a:srgbClr val="0080A2"/>
                </a:solidFill>
              </a:rPr>
              <a:t>th</a:t>
            </a:r>
            <a:r>
              <a:rPr lang="en-US" dirty="0">
                <a:solidFill>
                  <a:srgbClr val="0080A2"/>
                </a:solidFill>
              </a:rPr>
              <a:t>  5:00 p.m. to 8:00 p.m.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dirty="0">
                <a:solidFill>
                  <a:srgbClr val="0080A2"/>
                </a:solidFill>
              </a:rPr>
              <a:t>Saturday July 15</a:t>
            </a:r>
            <a:r>
              <a:rPr lang="en-US" baseline="30000" dirty="0">
                <a:solidFill>
                  <a:srgbClr val="0080A2"/>
                </a:solidFill>
              </a:rPr>
              <a:t>th</a:t>
            </a:r>
            <a:r>
              <a:rPr lang="en-US" dirty="0">
                <a:solidFill>
                  <a:srgbClr val="0080A2"/>
                </a:solidFill>
              </a:rPr>
              <a:t> 10:00 a.m. to 1:00 p.m.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endParaRPr lang="en-US" dirty="0">
              <a:solidFill>
                <a:srgbClr val="0080A2"/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b="1" dirty="0">
                <a:solidFill>
                  <a:srgbClr val="F8A83E"/>
                </a:solidFill>
              </a:rPr>
              <a:t>On Island Office Hours August 4</a:t>
            </a:r>
            <a:r>
              <a:rPr lang="en-US" b="1" baseline="30000" dirty="0">
                <a:solidFill>
                  <a:srgbClr val="F8A83E"/>
                </a:solidFill>
              </a:rPr>
              <a:t>th</a:t>
            </a:r>
            <a:r>
              <a:rPr lang="en-US" b="1" dirty="0">
                <a:solidFill>
                  <a:srgbClr val="F8A83E"/>
                </a:solidFill>
              </a:rPr>
              <a:t> 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</a:pPr>
            <a:r>
              <a:rPr lang="en-US" dirty="0">
                <a:solidFill>
                  <a:srgbClr val="0080A2"/>
                </a:solidFill>
              </a:rPr>
              <a:t>Residents scheduled a 1-1 session or had the option to walk in to </a:t>
            </a:r>
            <a:r>
              <a:rPr lang="en-US" b="1" dirty="0">
                <a:solidFill>
                  <a:srgbClr val="0080A2"/>
                </a:solidFill>
              </a:rPr>
              <a:t>Aracely Café from 9:30am-3:00pm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1623-B0B0-E6C3-CED7-4CC4B354FD80}"/>
              </a:ext>
            </a:extLst>
          </p:cNvPr>
          <p:cNvSpPr txBox="1"/>
          <p:nvPr/>
        </p:nvSpPr>
        <p:spPr>
          <a:xfrm>
            <a:off x="0" y="237351"/>
            <a:ext cx="12192000" cy="1323439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TI Advisor's Engagement Efforts: Key Events</a:t>
            </a:r>
          </a:p>
          <a:p>
            <a:pPr algn="ctr"/>
            <a:r>
              <a:rPr lang="en-US" sz="4000" spc="300" dirty="0">
                <a:solidFill>
                  <a:schemeClr val="bg1"/>
                </a:solidFill>
              </a:rPr>
              <a:t>(July - September 1, 2023)</a:t>
            </a:r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0DD4399-08DF-829A-28D6-783AF0507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5" t="1286" r="22240" b="21471"/>
          <a:stretch/>
        </p:blipFill>
        <p:spPr>
          <a:xfrm>
            <a:off x="6019800" y="1560790"/>
            <a:ext cx="6172200" cy="529721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915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C29BE6-C643-D03B-8019-E21B7E6CB842}"/>
              </a:ext>
            </a:extLst>
          </p:cNvPr>
          <p:cNvSpPr txBox="1"/>
          <p:nvPr/>
        </p:nvSpPr>
        <p:spPr>
          <a:xfrm>
            <a:off x="295740" y="1625399"/>
            <a:ext cx="804469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effectLst/>
              </a:rPr>
              <a:t>Invitations: </a:t>
            </a:r>
            <a:r>
              <a:rPr lang="en-US" sz="2800" b="1" dirty="0">
                <a:solidFill>
                  <a:srgbClr val="0080A2"/>
                </a:solidFill>
                <a:effectLst/>
              </a:rPr>
              <a:t>750 emails </a:t>
            </a:r>
            <a:r>
              <a:rPr lang="en-US" sz="2000" dirty="0">
                <a:effectLst/>
              </a:rPr>
              <a:t>to Legacy and Vested Residents on July 7th (44% opened</a:t>
            </a:r>
            <a:r>
              <a:rPr lang="en-US" sz="2000" dirty="0"/>
              <a:t>)</a:t>
            </a:r>
            <a:endParaRPr lang="en-US" sz="2000" dirty="0">
              <a:effectLst/>
            </a:endParaRPr>
          </a:p>
          <a:p>
            <a:pPr marL="74295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effectLst/>
              </a:rPr>
              <a:t>Door Hangers: </a:t>
            </a:r>
            <a:r>
              <a:rPr lang="en-US" sz="2000" dirty="0">
                <a:effectLst/>
              </a:rPr>
              <a:t>Distributed </a:t>
            </a:r>
            <a:r>
              <a:rPr lang="en-US" sz="2400" b="1" dirty="0">
                <a:solidFill>
                  <a:srgbClr val="0080A2"/>
                </a:solidFill>
                <a:effectLst/>
              </a:rPr>
              <a:t>300 Door Hangers </a:t>
            </a:r>
            <a:r>
              <a:rPr lang="en-US" sz="2000" dirty="0">
                <a:effectLst/>
              </a:rPr>
              <a:t>to all households at The Villages on July 10th</a:t>
            </a:r>
          </a:p>
          <a:p>
            <a:pPr marL="74295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effectLst/>
              </a:rPr>
              <a:t>Letter from Director Beck: </a:t>
            </a:r>
            <a:r>
              <a:rPr lang="en-US" sz="2400" b="1" dirty="0">
                <a:solidFill>
                  <a:srgbClr val="0080A2"/>
                </a:solidFill>
                <a:effectLst/>
              </a:rPr>
              <a:t>156 Letters </a:t>
            </a:r>
            <a:r>
              <a:rPr lang="en-US" sz="2000" dirty="0">
                <a:effectLst/>
              </a:rPr>
              <a:t>to Legacy and Mixed Household doors on July 11th</a:t>
            </a:r>
          </a:p>
          <a:p>
            <a:pPr marL="74295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effectLst/>
              </a:rPr>
              <a:t>Follow-Up: </a:t>
            </a:r>
            <a:r>
              <a:rPr lang="en-US" sz="2000" dirty="0">
                <a:effectLst/>
              </a:rPr>
              <a:t>Sent </a:t>
            </a:r>
            <a:r>
              <a:rPr lang="en-US" sz="2400" b="1" dirty="0">
                <a:solidFill>
                  <a:srgbClr val="0080A2"/>
                </a:solidFill>
                <a:effectLst/>
              </a:rPr>
              <a:t>750 follow-up emails </a:t>
            </a:r>
            <a:r>
              <a:rPr lang="en-US" sz="2000" dirty="0">
                <a:effectLst/>
              </a:rPr>
              <a:t>with housing document links on July 24th (59% opened)</a:t>
            </a:r>
          </a:p>
          <a:p>
            <a:pPr marL="74295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effectLst/>
              </a:rPr>
              <a:t>Portal Upload: </a:t>
            </a:r>
            <a:r>
              <a:rPr lang="en-US" sz="2000" dirty="0">
                <a:effectLst/>
              </a:rPr>
              <a:t>Continued uploading Future Housing Information to the TI Advisor Portal.</a:t>
            </a:r>
          </a:p>
          <a:p>
            <a:pPr marL="742950" marR="0" lvl="1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0080A2"/>
                </a:solidFill>
                <a:effectLst/>
              </a:rPr>
              <a:t>Ongoing Support</a:t>
            </a:r>
            <a:r>
              <a:rPr lang="en-US" sz="2000" b="1" i="1" dirty="0">
                <a:solidFill>
                  <a:srgbClr val="0080A2"/>
                </a:solidFill>
                <a:effectLst/>
              </a:rPr>
              <a:t>: </a:t>
            </a:r>
            <a:r>
              <a:rPr lang="en-US" sz="2000" i="1" dirty="0">
                <a:solidFill>
                  <a:srgbClr val="0080A2"/>
                </a:solidFill>
                <a:effectLst/>
              </a:rPr>
              <a:t>Conducted calls, meetings, and emails to assist with Future Housing Opportunities, volunteer applications, and resident inquiries related to housing.</a:t>
            </a:r>
            <a:endParaRPr lang="en-US" sz="2000" i="1" dirty="0">
              <a:solidFill>
                <a:srgbClr val="0080A2"/>
              </a:solidFill>
            </a:endParaRPr>
          </a:p>
        </p:txBody>
      </p:sp>
      <p:pic>
        <p:nvPicPr>
          <p:cNvPr id="8" name="Picture 7" descr="A close-up of a flyer&#10;&#10;Description automatically generated">
            <a:extLst>
              <a:ext uri="{FF2B5EF4-FFF2-40B4-BE49-F238E27FC236}">
                <a16:creationId xmlns:a16="http://schemas.microsoft.com/office/drawing/2014/main" id="{774EA234-7372-422A-619A-B63424601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606" y="1728644"/>
            <a:ext cx="2230060" cy="435133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C3E17-42AC-11F7-7DEF-19063A58E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636" y="2121012"/>
            <a:ext cx="2072863" cy="4066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20331B-41C5-6652-6376-28B38B87244E}"/>
              </a:ext>
            </a:extLst>
          </p:cNvPr>
          <p:cNvSpPr txBox="1"/>
          <p:nvPr/>
        </p:nvSpPr>
        <p:spPr>
          <a:xfrm>
            <a:off x="0" y="237351"/>
            <a:ext cx="12192000" cy="1169551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spc="300" dirty="0">
                <a:solidFill>
                  <a:schemeClr val="bg1"/>
                </a:solidFill>
              </a:rPr>
              <a:t>TI Advisor's Engagement Efforts: Outreach Materials</a:t>
            </a:r>
          </a:p>
          <a:p>
            <a:pPr algn="ctr"/>
            <a:r>
              <a:rPr lang="en-US" sz="3500" spc="300" dirty="0">
                <a:solidFill>
                  <a:schemeClr val="bg1"/>
                </a:solidFill>
              </a:rPr>
              <a:t>(July - September 1, 2023)</a:t>
            </a:r>
          </a:p>
        </p:txBody>
      </p:sp>
    </p:spTree>
    <p:extLst>
      <p:ext uri="{BB962C8B-B14F-4D97-AF65-F5344CB8AC3E}">
        <p14:creationId xmlns:p14="http://schemas.microsoft.com/office/powerpoint/2010/main" val="97799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1DA509-E44D-D7FB-90D3-1D506B792219}"/>
              </a:ext>
            </a:extLst>
          </p:cNvPr>
          <p:cNvSpPr txBox="1"/>
          <p:nvPr/>
        </p:nvSpPr>
        <p:spPr>
          <a:xfrm>
            <a:off x="0" y="237351"/>
            <a:ext cx="12192000" cy="1323439"/>
          </a:xfrm>
          <a:prstGeom prst="rect">
            <a:avLst/>
          </a:prstGeom>
          <a:solidFill>
            <a:srgbClr val="0080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</a:rPr>
              <a:t>TI Advisor's Engagement Efforts: 1-1 Sessions </a:t>
            </a:r>
          </a:p>
          <a:p>
            <a:pPr algn="ctr"/>
            <a:r>
              <a:rPr lang="en-US" sz="4000" spc="300" dirty="0">
                <a:solidFill>
                  <a:schemeClr val="bg1"/>
                </a:solidFill>
              </a:rPr>
              <a:t>(July - September 1,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29BE6-C643-D03B-8019-E21B7E6CB842}"/>
              </a:ext>
            </a:extLst>
          </p:cNvPr>
          <p:cNvSpPr txBox="1"/>
          <p:nvPr/>
        </p:nvSpPr>
        <p:spPr>
          <a:xfrm>
            <a:off x="639973" y="1727002"/>
            <a:ext cx="92383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u="none" strike="noStrike" dirty="0">
                <a:effectLst/>
              </a:rPr>
              <a:t>Individual Meetings with Residents: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Opportunity for 1-1 sessions with a TI Advisor.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BFD72F"/>
                </a:solidFill>
                <a:effectLst/>
              </a:rPr>
              <a:t>40+</a:t>
            </a:r>
            <a:r>
              <a:rPr lang="en-US" sz="2400" b="0" i="0" u="none" strike="noStrike" dirty="0">
                <a:effectLst/>
              </a:rPr>
              <a:t> virtual and in-person meetings with Island Residents.</a:t>
            </a:r>
          </a:p>
          <a:p>
            <a:pPr algn="l"/>
            <a:r>
              <a:rPr lang="en-US" sz="2400" b="1" i="0" u="none" strike="noStrike" dirty="0">
                <a:effectLst/>
              </a:rPr>
              <a:t>Responsive Support: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Answering daily phone calls to address questions and concerns.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Monitoring TI Advisor email account for timely resident responses.</a:t>
            </a:r>
          </a:p>
          <a:p>
            <a:pPr algn="l"/>
            <a:r>
              <a:rPr lang="en-US" sz="2400" b="1" i="0" u="none" strike="noStrike" dirty="0">
                <a:effectLst/>
              </a:rPr>
              <a:t>Scheduling Convenience: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Introduced a simple meeting request system via </a:t>
            </a:r>
            <a:r>
              <a:rPr lang="en-US" sz="2800" b="0" i="0" u="sng" strike="noStrike" dirty="0">
                <a:solidFill>
                  <a:srgbClr val="0080A2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 Link</a:t>
            </a:r>
            <a:r>
              <a:rPr lang="en-US" sz="2800" b="0" i="0" u="none" strike="noStrike" dirty="0">
                <a:solidFill>
                  <a:srgbClr val="0080A2"/>
                </a:solidFill>
                <a:effectLst/>
              </a:rPr>
              <a:t>.</a:t>
            </a:r>
          </a:p>
          <a:p>
            <a:pPr algn="l"/>
            <a:r>
              <a:rPr lang="en-US" sz="2400" b="1" i="0" u="none" strike="noStrike" dirty="0">
                <a:effectLst/>
              </a:rPr>
              <a:t>Bilingual Support: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Increased awareness through communication in Spanish.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</a:rPr>
              <a:t>Provided bilingual voicemail messages.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dirty="0"/>
              <a:t>Scheduling system was made available in both E</a:t>
            </a:r>
            <a:r>
              <a:rPr lang="en-US" sz="2400" dirty="0"/>
              <a:t>nglish and Spanish</a:t>
            </a:r>
            <a:endParaRPr lang="en-US" sz="2400" b="0" kern="1200" dirty="0">
              <a:ea typeface="+mn-ea"/>
              <a:cs typeface="+mn-cs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6948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E23EB78-5DD4-2F46-B827-7D1603C7483C}" vid="{018DC8BE-5B66-2A4A-8F14-E68AE3F610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4103</TotalTime>
  <Words>1166</Words>
  <Application>Microsoft Macintosh PowerPoint</Application>
  <PresentationFormat>Widescreen</PresentationFormat>
  <Paragraphs>200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Oh</dc:creator>
  <cp:lastModifiedBy>Vanessa</cp:lastModifiedBy>
  <cp:revision>184</cp:revision>
  <cp:lastPrinted>2023-07-11T20:03:45Z</cp:lastPrinted>
  <dcterms:created xsi:type="dcterms:W3CDTF">2019-08-09T00:18:14Z</dcterms:created>
  <dcterms:modified xsi:type="dcterms:W3CDTF">2023-09-13T00:54:09Z</dcterms:modified>
</cp:coreProperties>
</file>