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0" r:id="rId3"/>
    <p:sldId id="271" r:id="rId4"/>
    <p:sldId id="272" r:id="rId5"/>
    <p:sldId id="274" r:id="rId6"/>
    <p:sldId id="273"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47"/>
    <p:restoredTop sz="94577"/>
  </p:normalViewPr>
  <p:slideViewPr>
    <p:cSldViewPr snapToGrid="0" snapToObjects="1">
      <p:cViewPr varScale="1">
        <p:scale>
          <a:sx n="70" d="100"/>
          <a:sy n="70" d="100"/>
        </p:scale>
        <p:origin x="184" y="5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9/28/23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9/28/23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9/28/23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ms.microsoft.com/l/meetup-join/19%3ameeting_MTBjNGU2ZTgtZDdhMi00MWQ5LTg1NjAtZTZlZjYyMzIyYmNi%40thread.v2/0?context=%7b%22Tid%22%3a%2222d5c2cf-ce3e-443d-9a7f-dfcc0231f73f%22%2c%22Oid%22%3a%22638ae560-8c7e-40b1-91e9-629de456a96f%22%7d"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E716D-7E03-FD4E-9A43-052806959B92}"/>
              </a:ext>
            </a:extLst>
          </p:cNvPr>
          <p:cNvSpPr>
            <a:spLocks noGrp="1"/>
          </p:cNvSpPr>
          <p:nvPr>
            <p:ph type="ctrTitle"/>
          </p:nvPr>
        </p:nvSpPr>
        <p:spPr>
          <a:xfrm>
            <a:off x="3962399" y="1961535"/>
            <a:ext cx="7197726" cy="2655834"/>
          </a:xfrm>
        </p:spPr>
        <p:txBody>
          <a:bodyPr>
            <a:normAutofit fontScale="90000"/>
          </a:bodyPr>
          <a:lstStyle/>
          <a:p>
            <a:br>
              <a:rPr lang="en-US" dirty="0"/>
            </a:br>
            <a:br>
              <a:rPr lang="en-US" dirty="0"/>
            </a:br>
            <a:br>
              <a:rPr lang="en-US" dirty="0"/>
            </a:br>
            <a:br>
              <a:rPr lang="en-US" dirty="0"/>
            </a:br>
            <a:r>
              <a:rPr lang="en-US" dirty="0"/>
              <a:t> </a:t>
            </a:r>
            <a:br>
              <a:rPr lang="en-US" dirty="0"/>
            </a:br>
            <a:br>
              <a:rPr lang="en-US" dirty="0"/>
            </a:br>
            <a:br>
              <a:rPr lang="en-US" dirty="0"/>
            </a:br>
            <a:br>
              <a:rPr lang="en-US" dirty="0"/>
            </a:br>
            <a:r>
              <a:rPr lang="en-US" sz="2700" b="1" dirty="0"/>
              <a:t>SF Domestic Violence Consortium </a:t>
            </a:r>
            <a:br>
              <a:rPr lang="en-US" sz="2700" b="1" dirty="0"/>
            </a:br>
            <a:r>
              <a:rPr lang="en-US" sz="2700" b="1" dirty="0"/>
              <a:t>Our City, Our Home</a:t>
            </a:r>
            <a:br>
              <a:rPr lang="en-US" sz="2700" b="1" dirty="0"/>
            </a:br>
            <a:br>
              <a:rPr lang="en-US" sz="2700" b="1" dirty="0"/>
            </a:br>
            <a:r>
              <a:rPr lang="en-US" sz="2700" b="1" dirty="0"/>
              <a:t>September 28, 2023</a:t>
            </a:r>
            <a:endParaRPr lang="en-US" sz="2700" dirty="0"/>
          </a:p>
        </p:txBody>
      </p:sp>
      <p:pic>
        <p:nvPicPr>
          <p:cNvPr id="4" name="Picture 3">
            <a:extLst>
              <a:ext uri="{FF2B5EF4-FFF2-40B4-BE49-F238E27FC236}">
                <a16:creationId xmlns:a16="http://schemas.microsoft.com/office/drawing/2014/main" id="{1D55D6AB-D13F-2449-9C39-1EB56AD7DF6C}"/>
              </a:ext>
            </a:extLst>
          </p:cNvPr>
          <p:cNvPicPr>
            <a:picLocks noChangeAspect="1"/>
          </p:cNvPicPr>
          <p:nvPr/>
        </p:nvPicPr>
        <p:blipFill>
          <a:blip r:embed="rId2"/>
          <a:stretch>
            <a:fillRect/>
          </a:stretch>
        </p:blipFill>
        <p:spPr>
          <a:xfrm>
            <a:off x="447961" y="576909"/>
            <a:ext cx="2093804" cy="2774716"/>
          </a:xfrm>
          <a:prstGeom prst="rect">
            <a:avLst/>
          </a:prstGeom>
        </p:spPr>
      </p:pic>
      <p:sp>
        <p:nvSpPr>
          <p:cNvPr id="6" name="Subtitle 5">
            <a:extLst>
              <a:ext uri="{FF2B5EF4-FFF2-40B4-BE49-F238E27FC236}">
                <a16:creationId xmlns:a16="http://schemas.microsoft.com/office/drawing/2014/main" id="{2199AB86-D424-1B4C-AD53-B58A6710530E}"/>
              </a:ext>
            </a:extLst>
          </p:cNvPr>
          <p:cNvSpPr>
            <a:spLocks noGrp="1"/>
          </p:cNvSpPr>
          <p:nvPr>
            <p:ph type="subTitle" idx="1"/>
          </p:nvPr>
        </p:nvSpPr>
        <p:spPr>
          <a:xfrm>
            <a:off x="3962399" y="3843867"/>
            <a:ext cx="7197726" cy="1947332"/>
          </a:xfrm>
        </p:spPr>
        <p:txBody>
          <a:bodyPr>
            <a:normAutofit/>
          </a:bodyPr>
          <a:lstStyle/>
          <a:p>
            <a:r>
              <a:rPr lang="en-US" u="sng" dirty="0">
                <a:hlinkClick r:id="rId3"/>
              </a:rPr>
              <a:t> </a:t>
            </a:r>
            <a:endParaRPr lang="en-US" dirty="0"/>
          </a:p>
          <a:p>
            <a:endParaRPr lang="en-US" dirty="0"/>
          </a:p>
          <a:p>
            <a:r>
              <a:rPr lang="en-US" dirty="0"/>
              <a:t>Beverly Upton , Executive Director </a:t>
            </a:r>
          </a:p>
          <a:p>
            <a:r>
              <a:rPr lang="en-US" dirty="0"/>
              <a:t>Orchid Pusey, Executive Director, Asian Women’s Shelter</a:t>
            </a:r>
          </a:p>
        </p:txBody>
      </p:sp>
    </p:spTree>
    <p:extLst>
      <p:ext uri="{BB962C8B-B14F-4D97-AF65-F5344CB8AC3E}">
        <p14:creationId xmlns:p14="http://schemas.microsoft.com/office/powerpoint/2010/main" val="1911824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104F-364B-4C47-B88C-38DD606B2F6D}"/>
              </a:ext>
            </a:extLst>
          </p:cNvPr>
          <p:cNvSpPr>
            <a:spLocks noGrp="1"/>
          </p:cNvSpPr>
          <p:nvPr>
            <p:ph type="title"/>
          </p:nvPr>
        </p:nvSpPr>
        <p:spPr/>
        <p:txBody>
          <a:bodyPr>
            <a:normAutofit fontScale="90000"/>
          </a:bodyPr>
          <a:lstStyle/>
          <a:p>
            <a:pPr algn="ctr"/>
            <a:r>
              <a:rPr lang="en-US" sz="3600" dirty="0"/>
              <a:t>There are lots of great resources for Gender-Based Violence in San Francisco!</a:t>
            </a:r>
            <a:br>
              <a:rPr lang="en-US" sz="3600" dirty="0"/>
            </a:br>
            <a:endParaRPr lang="en-US" dirty="0"/>
          </a:p>
        </p:txBody>
      </p:sp>
      <p:sp>
        <p:nvSpPr>
          <p:cNvPr id="3" name="Content Placeholder 2">
            <a:extLst>
              <a:ext uri="{FF2B5EF4-FFF2-40B4-BE49-F238E27FC236}">
                <a16:creationId xmlns:a16="http://schemas.microsoft.com/office/drawing/2014/main" id="{01DE51A9-B537-474A-AB89-7DE0E9342D75}"/>
              </a:ext>
            </a:extLst>
          </p:cNvPr>
          <p:cNvSpPr>
            <a:spLocks noGrp="1"/>
          </p:cNvSpPr>
          <p:nvPr>
            <p:ph idx="1"/>
          </p:nvPr>
        </p:nvSpPr>
        <p:spPr/>
        <p:txBody>
          <a:bodyPr>
            <a:normAutofit fontScale="47500" lnSpcReduction="20000"/>
          </a:bodyPr>
          <a:lstStyle/>
          <a:p>
            <a:pPr marL="0" indent="0" algn="ctr">
              <a:buNone/>
            </a:pPr>
            <a:br>
              <a:rPr lang="en-US" sz="4500" dirty="0">
                <a:solidFill>
                  <a:srgbClr val="2700BD"/>
                </a:solidFill>
                <a:effectLst/>
                <a:latin typeface="Times New Roman" panose="02020603050405020304" pitchFamily="18" charset="0"/>
              </a:rPr>
            </a:br>
            <a:endParaRPr lang="en-US" sz="4500" dirty="0">
              <a:solidFill>
                <a:srgbClr val="2700BD"/>
              </a:solidFill>
              <a:effectLst/>
              <a:latin typeface="Times New Roman" panose="02020603050405020304" pitchFamily="18" charset="0"/>
            </a:endParaRPr>
          </a:p>
          <a:p>
            <a:pPr algn="ctr"/>
            <a:r>
              <a:rPr lang="en-US" sz="4500" b="1" dirty="0">
                <a:effectLst/>
                <a:latin typeface="Times New Roman" panose="02020603050405020304" pitchFamily="18" charset="0"/>
              </a:rPr>
              <a:t>San Francisco Domestic Violence Consortium</a:t>
            </a:r>
            <a:endParaRPr lang="en-US" sz="4500" dirty="0">
              <a:effectLst/>
              <a:latin typeface="Times New Roman" panose="02020603050405020304" pitchFamily="18" charset="0"/>
            </a:endParaRPr>
          </a:p>
          <a:p>
            <a:pPr algn="ctr"/>
            <a:r>
              <a:rPr lang="en-US" sz="3400" dirty="0">
                <a:effectLst/>
                <a:latin typeface="Times New Roman" panose="02020603050405020304" pitchFamily="18" charset="0"/>
              </a:rPr>
              <a:t>Asian Pacific Islander Legal Outreach • APA Family Support Services • Asian Women’s Shelter • </a:t>
            </a:r>
          </a:p>
          <a:p>
            <a:pPr algn="ctr"/>
            <a:r>
              <a:rPr lang="en-US" sz="3400" dirty="0">
                <a:effectLst/>
                <a:latin typeface="Times New Roman" panose="02020603050405020304" pitchFamily="18" charset="0"/>
              </a:rPr>
              <a:t>Bay Area Legal Aid • Black Women Revolt Against Domestic Violence • </a:t>
            </a:r>
          </a:p>
          <a:p>
            <a:pPr algn="ctr"/>
            <a:r>
              <a:rPr lang="en-US" sz="3400" dirty="0">
                <a:effectLst/>
                <a:latin typeface="Times New Roman" panose="02020603050405020304" pitchFamily="18" charset="0"/>
              </a:rPr>
              <a:t>Community United Against Violence •  Cooperative Restraining Order Clinic • </a:t>
            </a:r>
            <a:r>
              <a:rPr lang="en-US" sz="3400" dirty="0" err="1">
                <a:effectLst/>
                <a:latin typeface="Times New Roman" panose="02020603050405020304" pitchFamily="18" charset="0"/>
              </a:rPr>
              <a:t>Donaldina</a:t>
            </a:r>
            <a:r>
              <a:rPr lang="en-US" sz="3400" dirty="0">
                <a:effectLst/>
                <a:latin typeface="Times New Roman" panose="02020603050405020304" pitchFamily="18" charset="0"/>
              </a:rPr>
              <a:t> Cameron House • </a:t>
            </a:r>
          </a:p>
          <a:p>
            <a:pPr algn="ctr"/>
            <a:r>
              <a:rPr lang="en-US" sz="3400" dirty="0">
                <a:effectLst/>
                <a:latin typeface="Times New Roman" panose="02020603050405020304" pitchFamily="18" charset="0"/>
              </a:rPr>
              <a:t>Futures Without Violence • Glide’s Women’s Center • Justice &amp; Diversity Center of the SF Bar Association • </a:t>
            </a:r>
          </a:p>
          <a:p>
            <a:pPr algn="ctr"/>
            <a:r>
              <a:rPr lang="en-US" sz="3400" dirty="0">
                <a:effectLst/>
                <a:latin typeface="Times New Roman" panose="02020603050405020304" pitchFamily="18" charset="0"/>
              </a:rPr>
              <a:t>LYRIC • Riley Center of St. Vincent de Paul • Shalom </a:t>
            </a:r>
            <a:r>
              <a:rPr lang="en-US" sz="3400" dirty="0" err="1">
                <a:effectLst/>
                <a:latin typeface="Times New Roman" panose="02020603050405020304" pitchFamily="18" charset="0"/>
              </a:rPr>
              <a:t>Bayit</a:t>
            </a:r>
            <a:r>
              <a:rPr lang="en-US" sz="3400" dirty="0">
                <a:effectLst/>
                <a:latin typeface="Times New Roman" panose="02020603050405020304" pitchFamily="18" charset="0"/>
              </a:rPr>
              <a:t> • </a:t>
            </a:r>
          </a:p>
          <a:p>
            <a:pPr algn="ctr"/>
            <a:r>
              <a:rPr lang="en-US" sz="3400" dirty="0">
                <a:effectLst/>
                <a:latin typeface="Times New Roman" panose="02020603050405020304" pitchFamily="18" charset="0"/>
              </a:rPr>
              <a:t>Survivor Empowerment Project of the Sheriff’s Department • Victim Services Division of the District Attorney’s Office • </a:t>
            </a:r>
          </a:p>
          <a:p>
            <a:pPr algn="ctr"/>
            <a:r>
              <a:rPr lang="en-US" sz="3400" dirty="0">
                <a:effectLst/>
                <a:latin typeface="Times New Roman" panose="02020603050405020304" pitchFamily="18" charset="0"/>
              </a:rPr>
              <a:t>W.O.M.A.N., Inc.</a:t>
            </a:r>
          </a:p>
          <a:p>
            <a:pPr algn="ctr"/>
            <a:endParaRPr lang="en-US" sz="3400" dirty="0">
              <a:latin typeface="Times New Roman" panose="02020603050405020304" pitchFamily="18" charset="0"/>
            </a:endParaRPr>
          </a:p>
          <a:p>
            <a:pPr algn="ctr"/>
            <a:endParaRPr lang="en-US" sz="3200" dirty="0"/>
          </a:p>
        </p:txBody>
      </p:sp>
    </p:spTree>
    <p:extLst>
      <p:ext uri="{BB962C8B-B14F-4D97-AF65-F5344CB8AC3E}">
        <p14:creationId xmlns:p14="http://schemas.microsoft.com/office/powerpoint/2010/main" val="131053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53087-76DE-4F4D-BFD8-F39F7B76D937}"/>
              </a:ext>
            </a:extLst>
          </p:cNvPr>
          <p:cNvSpPr>
            <a:spLocks noGrp="1"/>
          </p:cNvSpPr>
          <p:nvPr>
            <p:ph type="title"/>
          </p:nvPr>
        </p:nvSpPr>
        <p:spPr/>
        <p:txBody>
          <a:bodyPr>
            <a:normAutofit fontScale="90000"/>
          </a:bodyPr>
          <a:lstStyle/>
          <a:p>
            <a:r>
              <a:rPr lang="en-US" dirty="0"/>
              <a:t>Let’s Look at the Data from SF </a:t>
            </a:r>
            <a:br>
              <a:rPr lang="en-US" dirty="0"/>
            </a:br>
            <a:r>
              <a:rPr lang="en-US" dirty="0"/>
              <a:t>Homeless Self-Identified Women &amp; domestic Violence</a:t>
            </a:r>
          </a:p>
        </p:txBody>
      </p:sp>
      <p:sp>
        <p:nvSpPr>
          <p:cNvPr id="3" name="Content Placeholder 2">
            <a:extLst>
              <a:ext uri="{FF2B5EF4-FFF2-40B4-BE49-F238E27FC236}">
                <a16:creationId xmlns:a16="http://schemas.microsoft.com/office/drawing/2014/main" id="{5072D303-B716-5742-93A9-7B4034DD1074}"/>
              </a:ext>
            </a:extLst>
          </p:cNvPr>
          <p:cNvSpPr>
            <a:spLocks noGrp="1"/>
          </p:cNvSpPr>
          <p:nvPr>
            <p:ph idx="1"/>
          </p:nvPr>
        </p:nvSpPr>
        <p:spPr/>
        <p:txBody>
          <a:bodyPr>
            <a:normAutofit lnSpcReduction="10000"/>
          </a:bodyPr>
          <a:lstStyle/>
          <a:p>
            <a:pPr algn="ctr"/>
            <a:r>
              <a:rPr lang="en-US" dirty="0"/>
              <a:t>38% of San Francisco’s Unhoused Population are self-identified women</a:t>
            </a:r>
          </a:p>
          <a:p>
            <a:pPr algn="ctr"/>
            <a:endParaRPr lang="en-US" dirty="0"/>
          </a:p>
          <a:p>
            <a:pPr algn="ctr"/>
            <a:r>
              <a:rPr lang="en-US" dirty="0"/>
              <a:t>Approximately 3,000</a:t>
            </a:r>
          </a:p>
          <a:p>
            <a:pPr algn="ctr"/>
            <a:endParaRPr lang="en-US" dirty="0"/>
          </a:p>
          <a:p>
            <a:pPr algn="ctr"/>
            <a:r>
              <a:rPr lang="en-US" dirty="0"/>
              <a:t>80% say that they are escaping violence and abuse </a:t>
            </a:r>
          </a:p>
          <a:p>
            <a:pPr algn="ctr"/>
            <a:endParaRPr lang="en-US" dirty="0"/>
          </a:p>
          <a:p>
            <a:pPr algn="ctr"/>
            <a:r>
              <a:rPr lang="en-US" dirty="0"/>
              <a:t>5% of homeless beds/resources are earmarked for women</a:t>
            </a:r>
          </a:p>
          <a:p>
            <a:pPr algn="ctr"/>
            <a:endParaRPr lang="en-US" dirty="0"/>
          </a:p>
          <a:p>
            <a:pPr algn="ctr"/>
            <a:r>
              <a:rPr lang="en-US" dirty="0"/>
              <a:t>According to the Women’s Housing Coalition</a:t>
            </a:r>
          </a:p>
          <a:p>
            <a:endParaRPr lang="en-US" dirty="0"/>
          </a:p>
        </p:txBody>
      </p:sp>
    </p:spTree>
    <p:extLst>
      <p:ext uri="{BB962C8B-B14F-4D97-AF65-F5344CB8AC3E}">
        <p14:creationId xmlns:p14="http://schemas.microsoft.com/office/powerpoint/2010/main" val="1845488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378EA-4DD4-B84E-9566-27F12CEFF475}"/>
              </a:ext>
            </a:extLst>
          </p:cNvPr>
          <p:cNvSpPr>
            <a:spLocks noGrp="1"/>
          </p:cNvSpPr>
          <p:nvPr>
            <p:ph type="title"/>
          </p:nvPr>
        </p:nvSpPr>
        <p:spPr>
          <a:xfrm>
            <a:off x="685801" y="609601"/>
            <a:ext cx="10131425" cy="1117600"/>
          </a:xfrm>
        </p:spPr>
        <p:txBody>
          <a:bodyPr>
            <a:normAutofit fontScale="90000"/>
          </a:bodyPr>
          <a:lstStyle/>
          <a:p>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93D1793E-8440-474F-8A4A-C49093F21C6A}"/>
              </a:ext>
            </a:extLst>
          </p:cNvPr>
          <p:cNvSpPr>
            <a:spLocks noGrp="1"/>
          </p:cNvSpPr>
          <p:nvPr>
            <p:ph idx="1"/>
          </p:nvPr>
        </p:nvSpPr>
        <p:spPr>
          <a:xfrm>
            <a:off x="685801" y="609601"/>
            <a:ext cx="10131425" cy="5181600"/>
          </a:xfrm>
        </p:spPr>
        <p:txBody>
          <a:bodyPr/>
          <a:lstStyle/>
          <a:p>
            <a:r>
              <a:rPr lang="en-US" sz="2400" b="1" dirty="0"/>
              <a:t>System Response </a:t>
            </a:r>
            <a:endParaRPr lang="en-US" sz="2400" dirty="0"/>
          </a:p>
          <a:p>
            <a:r>
              <a:rPr lang="en-US" b="1" dirty="0"/>
              <a:t>Incidents Reported: 3,379 </a:t>
            </a:r>
            <a:r>
              <a:rPr lang="en-US" dirty="0"/>
              <a:t>incidents were responded to the Police Department. </a:t>
            </a:r>
          </a:p>
          <a:p>
            <a:r>
              <a:rPr lang="en-US" b="1" dirty="0"/>
              <a:t>Prosecutions: </a:t>
            </a:r>
            <a:r>
              <a:rPr lang="en-US" dirty="0"/>
              <a:t>543 of 1,587 total cases received by the District Attorney’s Office (</a:t>
            </a:r>
            <a:r>
              <a:rPr lang="en-US" b="1" dirty="0"/>
              <a:t>34%</a:t>
            </a:r>
            <a:r>
              <a:rPr lang="en-US" dirty="0"/>
              <a:t>) were prosecuted. </a:t>
            </a:r>
          </a:p>
          <a:p>
            <a:r>
              <a:rPr lang="en-US" b="1" dirty="0"/>
              <a:t>Convictions: 7 of 8 </a:t>
            </a:r>
            <a:r>
              <a:rPr lang="en-US" dirty="0"/>
              <a:t>cases resulted in a conviction by trial. </a:t>
            </a:r>
          </a:p>
          <a:p>
            <a:r>
              <a:rPr lang="en-US" b="1" dirty="0"/>
              <a:t>Restraining Orders: </a:t>
            </a:r>
            <a:r>
              <a:rPr lang="en-US" dirty="0"/>
              <a:t>The Family Law Division of the San Francisco Superior Court received </a:t>
            </a:r>
            <a:r>
              <a:rPr lang="en-US" b="1" dirty="0"/>
              <a:t>825 </a:t>
            </a:r>
            <a:r>
              <a:rPr lang="en-US" dirty="0"/>
              <a:t>requests for domestic violence restraining orders and granted </a:t>
            </a:r>
            <a:r>
              <a:rPr lang="en-US" b="1" dirty="0"/>
              <a:t>74% </a:t>
            </a:r>
            <a:r>
              <a:rPr lang="en-US" dirty="0"/>
              <a:t>of requests (292). </a:t>
            </a:r>
          </a:p>
          <a:p>
            <a:endParaRPr lang="en-US" dirty="0"/>
          </a:p>
        </p:txBody>
      </p:sp>
    </p:spTree>
    <p:extLst>
      <p:ext uri="{BB962C8B-B14F-4D97-AF65-F5344CB8AC3E}">
        <p14:creationId xmlns:p14="http://schemas.microsoft.com/office/powerpoint/2010/main" val="1115968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4C139-EA51-2848-8585-3B4DFA4FDD6E}"/>
              </a:ext>
            </a:extLst>
          </p:cNvPr>
          <p:cNvSpPr>
            <a:spLocks noGrp="1"/>
          </p:cNvSpPr>
          <p:nvPr>
            <p:ph type="title"/>
          </p:nvPr>
        </p:nvSpPr>
        <p:spPr/>
        <p:txBody>
          <a:bodyPr/>
          <a:lstStyle/>
          <a:p>
            <a:r>
              <a:rPr lang="en-US" dirty="0"/>
              <a:t>From the ACLU on DV &amp; Homelessness </a:t>
            </a:r>
            <a:br>
              <a:rPr lang="en-US" dirty="0"/>
            </a:br>
            <a:endParaRPr lang="en-US" dirty="0"/>
          </a:p>
        </p:txBody>
      </p:sp>
      <p:sp>
        <p:nvSpPr>
          <p:cNvPr id="3" name="Content Placeholder 2">
            <a:extLst>
              <a:ext uri="{FF2B5EF4-FFF2-40B4-BE49-F238E27FC236}">
                <a16:creationId xmlns:a16="http://schemas.microsoft.com/office/drawing/2014/main" id="{1E6C7D39-AA8D-0944-AC2D-842CA4369339}"/>
              </a:ext>
            </a:extLst>
          </p:cNvPr>
          <p:cNvSpPr>
            <a:spLocks noGrp="1"/>
          </p:cNvSpPr>
          <p:nvPr>
            <p:ph idx="1"/>
          </p:nvPr>
        </p:nvSpPr>
        <p:spPr/>
        <p:txBody>
          <a:bodyPr/>
          <a:lstStyle/>
          <a:p>
            <a:pPr marL="0" indent="0">
              <a:buNone/>
            </a:pPr>
            <a:endParaRPr lang="en-US" dirty="0"/>
          </a:p>
          <a:p>
            <a:r>
              <a:rPr lang="en-US" b="0" i="0" dirty="0">
                <a:effectLst/>
                <a:latin typeface="Arial" panose="020B0604020202020204" pitchFamily="34" charset="0"/>
              </a:rPr>
              <a:t>When women flee domestic abuse, they are often forced to leave their homes, with nowhere else to turn. Landlords also sometimes turn victims of domestic violence out of their homes because of the violence against them. For years, advocates have known that domestic violence is a primary cause of homeless-ness for women and families. Studies from across the country confirm the connection between domestic violence and homelessness and suggest ways to end the cycle in which violence against women leads to life on the streets.</a:t>
            </a:r>
            <a:endParaRPr lang="en-US" dirty="0"/>
          </a:p>
        </p:txBody>
      </p:sp>
    </p:spTree>
    <p:extLst>
      <p:ext uri="{BB962C8B-B14F-4D97-AF65-F5344CB8AC3E}">
        <p14:creationId xmlns:p14="http://schemas.microsoft.com/office/powerpoint/2010/main" val="987947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A66D9-8194-EC43-93DE-87235E6E98F0}"/>
              </a:ext>
            </a:extLst>
          </p:cNvPr>
          <p:cNvSpPr>
            <a:spLocks noGrp="1"/>
          </p:cNvSpPr>
          <p:nvPr>
            <p:ph type="title"/>
          </p:nvPr>
        </p:nvSpPr>
        <p:spPr/>
        <p:txBody>
          <a:bodyPr/>
          <a:lstStyle/>
          <a:p>
            <a:r>
              <a:rPr lang="en-US" dirty="0"/>
              <a:t>What Can Be Done?</a:t>
            </a:r>
          </a:p>
        </p:txBody>
      </p:sp>
      <p:sp>
        <p:nvSpPr>
          <p:cNvPr id="3" name="Content Placeholder 2">
            <a:extLst>
              <a:ext uri="{FF2B5EF4-FFF2-40B4-BE49-F238E27FC236}">
                <a16:creationId xmlns:a16="http://schemas.microsoft.com/office/drawing/2014/main" id="{4571AA2C-BE1D-CF4A-814E-55FBE9774A4A}"/>
              </a:ext>
            </a:extLst>
          </p:cNvPr>
          <p:cNvSpPr>
            <a:spLocks noGrp="1"/>
          </p:cNvSpPr>
          <p:nvPr>
            <p:ph idx="1"/>
          </p:nvPr>
        </p:nvSpPr>
        <p:spPr/>
        <p:txBody>
          <a:bodyPr/>
          <a:lstStyle/>
          <a:p>
            <a:r>
              <a:rPr lang="en-US" dirty="0"/>
              <a:t>Train!</a:t>
            </a:r>
          </a:p>
          <a:p>
            <a:r>
              <a:rPr lang="en-US" dirty="0"/>
              <a:t>Support Services and Advocates!</a:t>
            </a:r>
          </a:p>
          <a:p>
            <a:r>
              <a:rPr lang="en-US" dirty="0"/>
              <a:t>Support Survivors Who Present as Unhoused! </a:t>
            </a:r>
          </a:p>
          <a:p>
            <a:r>
              <a:rPr lang="en-US" dirty="0"/>
              <a:t>Ensure Sufficient Housing for Non-Violent Parents and their Children!</a:t>
            </a:r>
          </a:p>
          <a:p>
            <a:endParaRPr lang="en-US" dirty="0"/>
          </a:p>
          <a:p>
            <a:r>
              <a:rPr lang="en-US" dirty="0"/>
              <a:t>May Ending Domestic Violence a Priority!</a:t>
            </a:r>
          </a:p>
          <a:p>
            <a:endParaRPr lang="en-US" dirty="0"/>
          </a:p>
        </p:txBody>
      </p:sp>
    </p:spTree>
    <p:extLst>
      <p:ext uri="{BB962C8B-B14F-4D97-AF65-F5344CB8AC3E}">
        <p14:creationId xmlns:p14="http://schemas.microsoft.com/office/powerpoint/2010/main" val="15060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5" name="Picture 4" descr="A group of people walking in front of a building&#10;&#10;Description automatically generated">
            <a:extLst>
              <a:ext uri="{FF2B5EF4-FFF2-40B4-BE49-F238E27FC236}">
                <a16:creationId xmlns:a16="http://schemas.microsoft.com/office/drawing/2014/main" id="{8C8069E1-DF4D-ED4A-9CD2-6D2E2A20C0B3}"/>
              </a:ext>
            </a:extLst>
          </p:cNvPr>
          <p:cNvPicPr>
            <a:picLocks noChangeAspect="1"/>
          </p:cNvPicPr>
          <p:nvPr/>
        </p:nvPicPr>
        <p:blipFill>
          <a:blip r:embed="rId3"/>
          <a:stretch>
            <a:fillRect/>
          </a:stretch>
        </p:blipFill>
        <p:spPr>
          <a:xfrm>
            <a:off x="5289752" y="1633499"/>
            <a:ext cx="6095593" cy="3428771"/>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
        <p:nvSpPr>
          <p:cNvPr id="6" name="TextBox 5">
            <a:extLst>
              <a:ext uri="{FF2B5EF4-FFF2-40B4-BE49-F238E27FC236}">
                <a16:creationId xmlns:a16="http://schemas.microsoft.com/office/drawing/2014/main" id="{1B378D59-7C65-DA4F-9ABB-1D6542209C45}"/>
              </a:ext>
            </a:extLst>
          </p:cNvPr>
          <p:cNvSpPr txBox="1"/>
          <p:nvPr/>
        </p:nvSpPr>
        <p:spPr>
          <a:xfrm>
            <a:off x="365760" y="3006436"/>
            <a:ext cx="6711235" cy="1077218"/>
          </a:xfrm>
          <a:prstGeom prst="rect">
            <a:avLst/>
          </a:prstGeom>
          <a:noFill/>
        </p:spPr>
        <p:txBody>
          <a:bodyPr wrap="square" rtlCol="0">
            <a:spAutoFit/>
          </a:bodyPr>
          <a:lstStyle/>
          <a:p>
            <a:r>
              <a:rPr lang="en-US" sz="3200" dirty="0"/>
              <a:t>We thank you for your work!</a:t>
            </a:r>
          </a:p>
          <a:p>
            <a:endParaRPr lang="en-US" sz="3200" dirty="0"/>
          </a:p>
        </p:txBody>
      </p:sp>
    </p:spTree>
    <p:extLst>
      <p:ext uri="{BB962C8B-B14F-4D97-AF65-F5344CB8AC3E}">
        <p14:creationId xmlns:p14="http://schemas.microsoft.com/office/powerpoint/2010/main" val="31389115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148</TotalTime>
  <Words>437</Words>
  <Application>Microsoft Macintosh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Celestial</vt:lpstr>
      <vt:lpstr>         SF Domestic Violence Consortium  Our City, Our Home  September 28, 2023</vt:lpstr>
      <vt:lpstr>There are lots of great resources for Gender-Based Violence in San Francisco! </vt:lpstr>
      <vt:lpstr>Let’s Look at the Data from SF  Homeless Self-Identified Women &amp; domestic Violence</vt:lpstr>
      <vt:lpstr>   </vt:lpstr>
      <vt:lpstr>From the ACLU on DV &amp; Homelessness  </vt:lpstr>
      <vt:lpstr>What Can Be Done?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Shelter/Community Based Training for BIP Facilitators  SF Adult Probation &amp;  the SF DV Consortium October 22, 2020 </dc:title>
  <dc:creator>Beverly Upton</dc:creator>
  <cp:lastModifiedBy>beverly dvcpartners.org</cp:lastModifiedBy>
  <cp:revision>20</cp:revision>
  <dcterms:created xsi:type="dcterms:W3CDTF">2020-10-21T00:35:13Z</dcterms:created>
  <dcterms:modified xsi:type="dcterms:W3CDTF">2023-09-28T13:13:28Z</dcterms:modified>
</cp:coreProperties>
</file>