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2"/>
  </p:notesMasterIdLst>
  <p:sldIdLst>
    <p:sldId id="256" r:id="rId5"/>
    <p:sldId id="1390" r:id="rId6"/>
    <p:sldId id="1409" r:id="rId7"/>
    <p:sldId id="1403" r:id="rId8"/>
    <p:sldId id="1410" r:id="rId9"/>
    <p:sldId id="1404" r:id="rId10"/>
    <p:sldId id="1405" r:id="rId11"/>
    <p:sldId id="1406" r:id="rId12"/>
    <p:sldId id="1413" r:id="rId13"/>
    <p:sldId id="1414" r:id="rId14"/>
    <p:sldId id="1415" r:id="rId15"/>
    <p:sldId id="1411" r:id="rId16"/>
    <p:sldId id="1407" r:id="rId17"/>
    <p:sldId id="1416" r:id="rId18"/>
    <p:sldId id="1418" r:id="rId19"/>
    <p:sldId id="1408" r:id="rId20"/>
    <p:sldId id="1402" r:id="rId2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188"/>
    <a:srgbClr val="ED7D31"/>
    <a:srgbClr val="264478"/>
    <a:srgbClr val="C14BD9"/>
    <a:srgbClr val="FFC000"/>
    <a:srgbClr val="E9EBF5"/>
    <a:srgbClr val="006600"/>
    <a:srgbClr val="7F7F7F"/>
    <a:srgbClr val="545454"/>
    <a:srgbClr val="E81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1EC1D-522C-43B3-9403-00F330D9FE83}" v="51" dt="2023-07-18T20:36:27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3873" autoAdjust="0"/>
  </p:normalViewPr>
  <p:slideViewPr>
    <p:cSldViewPr snapToGrid="0">
      <p:cViewPr varScale="1">
        <p:scale>
          <a:sx n="50" d="100"/>
          <a:sy n="50" d="100"/>
        </p:scale>
        <p:origin x="1712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29" tIns="46665" rIns="93329" bIns="46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1"/>
            <a:ext cx="3044719" cy="467231"/>
          </a:xfrm>
          <a:prstGeom prst="rect">
            <a:avLst/>
          </a:prstGeom>
        </p:spPr>
        <p:txBody>
          <a:bodyPr vert="horz" lIns="93329" tIns="46665" rIns="93329" bIns="46665" rtlCol="0"/>
          <a:lstStyle>
            <a:lvl1pPr algn="r">
              <a:defRPr sz="1200"/>
            </a:lvl1pPr>
          </a:lstStyle>
          <a:p>
            <a:fld id="{1A90C6A9-FE4C-4B76-86E2-99FBB73EA8E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9" tIns="46665" rIns="93329" bIns="46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3"/>
            <a:ext cx="5621020" cy="3666709"/>
          </a:xfrm>
          <a:prstGeom prst="rect">
            <a:avLst/>
          </a:prstGeom>
        </p:spPr>
        <p:txBody>
          <a:bodyPr vert="horz" lIns="93329" tIns="46665" rIns="93329" bIns="46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29" tIns="46665" rIns="93329" bIns="46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7"/>
            <a:ext cx="3044719" cy="467230"/>
          </a:xfrm>
          <a:prstGeom prst="rect">
            <a:avLst/>
          </a:prstGeom>
        </p:spPr>
        <p:txBody>
          <a:bodyPr vert="horz" lIns="93329" tIns="46665" rIns="93329" bIns="46665" rtlCol="0" anchor="b"/>
          <a:lstStyle>
            <a:lvl1pPr algn="r">
              <a:defRPr sz="1200"/>
            </a:lvl1pPr>
          </a:lstStyle>
          <a:p>
            <a:fld id="{DEF46ABB-B9ED-46E2-A089-652AA5CD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46ABB-B9ED-46E2-A089-652AA5CDC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46ABB-B9ED-46E2-A089-652AA5CDC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46ABB-B9ED-46E2-A089-652AA5CDCC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46ABB-B9ED-46E2-A089-652AA5CDCC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t" anchorCtr="0">
            <a:normAutofit/>
          </a:bodyPr>
          <a:lstStyle>
            <a:lvl1pPr algn="ctr">
              <a:lnSpc>
                <a:spcPct val="85000"/>
              </a:lnSpc>
              <a:defRPr sz="4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0853B6-02C8-4769-940B-78934E5256B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8F6BB59-98B9-4FEA-8E14-225D9EE5F2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rgbClr val="36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0" b="99719" l="1591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51" y="4520729"/>
            <a:ext cx="954521" cy="1159743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81F1E76-E193-EE02-893A-9767832B8F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7383" y="4891537"/>
            <a:ext cx="5430039" cy="518649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000" b="1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SAN FRANCISCO POLICE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F84C8-59DA-EACA-30FD-C93CD0F3E25A}"/>
              </a:ext>
            </a:extLst>
          </p:cNvPr>
          <p:cNvPicPr/>
          <p:nvPr userDrawn="1"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-2174" r="-3608" b="-2174"/>
          <a:stretch/>
        </p:blipFill>
        <p:spPr>
          <a:xfrm>
            <a:off x="822961" y="4516272"/>
            <a:ext cx="1196340" cy="11641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194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E76F-F4F1-C369-AB40-A216EA61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FCB03-D4F1-FABA-C288-45CAFA540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8084C-EA3A-DA8D-9240-A14758AF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9DAB9-ED4D-A233-E763-A8191F55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8216-8116-3640-6664-A80B8A6A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E6B65-F669-511F-72D6-FCCCDF9B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E2F2-5B00-8CEB-0A6E-BEE4230A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2C8FB-F0DD-4D7C-EE0F-D78BBEE4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0B49-A73A-A0F0-665B-9FB9A673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23EC-2787-96CC-CB66-B2D7AB87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AF6A-4745-8361-FDFE-17158FAF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A0FA8-ED3D-53AC-45A5-2F9A9BF39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890D2-75AE-FFFF-DB5D-0DDB5E29E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BA5F5-2BD5-FA6D-D65A-56A7D9B8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361B-A1E8-3C3F-B512-25ABCEFF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611E0-2948-62A4-959F-4F7E3616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0853B6-02C8-4769-940B-78934E5256B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8F6BB59-98B9-4FEA-8E14-225D9EE5F2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820E6-8FEE-D33B-27CC-3402148D17B7}"/>
              </a:ext>
            </a:extLst>
          </p:cNvPr>
          <p:cNvSpPr/>
          <p:nvPr userDrawn="1"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rgbClr val="36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8E427-A530-EAF6-33A8-17E519799B62}"/>
              </a:ext>
            </a:extLst>
          </p:cNvPr>
          <p:cNvSpPr/>
          <p:nvPr userDrawn="1"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F3496DD-9864-2530-7808-A269B472A943}"/>
              </a:ext>
            </a:extLst>
          </p:cNvPr>
          <p:cNvSpPr txBox="1">
            <a:spLocks/>
          </p:cNvSpPr>
          <p:nvPr userDrawn="1"/>
        </p:nvSpPr>
        <p:spPr>
          <a:xfrm>
            <a:off x="3720766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8F6BB59-98B9-4FEA-8E14-225D9EE5F2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FF1358-DDAB-F4E3-8B58-E527E49BA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0" b="99719" l="1591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02" y="5665168"/>
            <a:ext cx="954521" cy="11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0853B6-02C8-4769-940B-78934E5256B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8F6BB59-98B9-4FEA-8E14-225D9EE5F2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820E6-8FEE-D33B-27CC-3402148D17B7}"/>
              </a:ext>
            </a:extLst>
          </p:cNvPr>
          <p:cNvSpPr/>
          <p:nvPr userDrawn="1"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rgbClr val="36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8E427-A530-EAF6-33A8-17E519799B62}"/>
              </a:ext>
            </a:extLst>
          </p:cNvPr>
          <p:cNvSpPr/>
          <p:nvPr userDrawn="1"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F3496DD-9864-2530-7808-A269B472A943}"/>
              </a:ext>
            </a:extLst>
          </p:cNvPr>
          <p:cNvSpPr txBox="1">
            <a:spLocks/>
          </p:cNvSpPr>
          <p:nvPr userDrawn="1"/>
        </p:nvSpPr>
        <p:spPr>
          <a:xfrm>
            <a:off x="3720766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8F6BB59-98B9-4FEA-8E14-225D9EE5F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EB3D-315C-9439-123D-A553959C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D40D-FB34-726B-823F-DB7B3E0E9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439E-F5DD-4666-DC56-0E181AE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7168A-4372-6B8F-607F-41616E82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BC2CA-E964-A144-471A-0C914BB0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290C-9FE4-5FD6-53CA-B8B64932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5BF8-34CD-4282-B8B9-F4431CE5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21B6-0D1B-EE72-9267-36FD1456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608F1-4EE1-EB64-F953-4A78A072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FFBD-897A-CB38-2333-D6CB6F13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FF34-ABA7-575E-659A-06069D47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80559-2871-71FC-2DB0-C30310D6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6CE2E-80C0-0F3A-E221-AE14C6AF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26F9D-8F7D-7B35-B13D-9F8B0C4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AA6B7-B3F8-2720-DC67-0C971F29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CB9D-A081-CE72-B5E3-F3E1D78E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8A3C-18E1-5258-6D05-DE3026B21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57B79-8EC9-3014-4DCD-4C0CD8935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1810B-39C6-2C1A-0D93-8B6A1D5C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EA82B-8A98-486E-E746-7A5C709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32CC3-B4F6-73A7-1CE4-795D0E72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8F4-98AB-9AC0-1DFE-7DDD06B9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075F4-B656-2AC0-612B-33AB4694F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7156D-DCBE-E788-3E69-D9714725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C2410-01E4-44A3-48D9-210985AF6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46BAD-987E-7584-3A0D-D1661DF8E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929F3-5284-A94A-3D32-E535FBF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FA145-4D79-095C-E47F-1A344928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D821C-6683-03BB-9F82-47CA0E8A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792A-026B-FE58-F2BF-1F5C2AEA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B6269-7C81-3524-C83E-EF98533B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6E060-A43A-5D7E-59BB-B0AB4392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145FA-11D2-4469-9009-104C679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F84D-DFDE-4D44-4EBB-27096B68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22DE2-E4A8-2AE1-C0E0-40F30123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A5FC-C88A-49E2-9AF8-3685DFB1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DB72-D391-269A-D594-7981BF5B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2083-87E0-9037-46EB-BF8FDEA8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0718-9E52-A23E-BB55-348E828C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D780-2E36-C26E-1BF0-553419A1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B2C80F9-9E1F-4A7A-A4B8-0484FB5560A8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D4485-05A6-8CFF-2FDE-1AE0EE9B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14607-CD33-1139-022C-0D2E6C2E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005C415-83E8-4406-843D-16F26CF8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29C3F-71F7-8BFE-FD6C-82B7718F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CB08B-06E6-3AAB-7A9E-E4936E66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88EA9-26A9-D4DB-AFCC-47E3E25B3164}"/>
              </a:ext>
            </a:extLst>
          </p:cNvPr>
          <p:cNvSpPr/>
          <p:nvPr userDrawn="1"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rgbClr val="36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59784-73F7-1D00-EFDD-1E67B1BD7315}"/>
              </a:ext>
            </a:extLst>
          </p:cNvPr>
          <p:cNvSpPr/>
          <p:nvPr userDrawn="1"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5091E8-07E3-2C75-8438-429BBD2C6E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10" b="99719" l="1591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51" y="4800683"/>
            <a:ext cx="954521" cy="1159743"/>
          </a:xfrm>
          <a:prstGeom prst="rect">
            <a:avLst/>
          </a:prstGeom>
        </p:spPr>
      </p:pic>
      <p:pic>
        <p:nvPicPr>
          <p:cNvPr id="12" name="Picture 2" descr="San Francisco Police Commission Logo">
            <a:extLst>
              <a:ext uri="{FF2B5EF4-FFF2-40B4-BE49-F238E27FC236}">
                <a16:creationId xmlns:a16="http://schemas.microsoft.com/office/drawing/2014/main" id="{1F0AFB11-1DB0-CCDE-3D27-6A4E953316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8" y="4788316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A3432F8-9CB4-8F5E-92F8-8E933A2EF08F}"/>
              </a:ext>
            </a:extLst>
          </p:cNvPr>
          <p:cNvSpPr txBox="1">
            <a:spLocks/>
          </p:cNvSpPr>
          <p:nvPr userDrawn="1"/>
        </p:nvSpPr>
        <p:spPr>
          <a:xfrm>
            <a:off x="2065783" y="5171491"/>
            <a:ext cx="5430039" cy="518649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SAN FRANCISCO POLICE DEPARTMENT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DF2E16-66E3-0BAA-F183-A4C0560DAAB6}"/>
              </a:ext>
            </a:extLst>
          </p:cNvPr>
          <p:cNvCxnSpPr/>
          <p:nvPr userDrawn="1"/>
        </p:nvCxnSpPr>
        <p:spPr>
          <a:xfrm>
            <a:off x="898332" y="453531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4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4643658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r415.org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846435580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34" y="752474"/>
            <a:ext cx="8764554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Police Response </a:t>
            </a:r>
            <a:br>
              <a:rPr lang="en-US" sz="3600" b="1" dirty="0"/>
            </a:br>
            <a:r>
              <a:rPr lang="en-US" sz="3600" b="1" dirty="0"/>
              <a:t>to Dolores Park Event</a:t>
            </a:r>
            <a:br>
              <a:rPr lang="en-US" sz="3600" b="1" dirty="0"/>
            </a:br>
            <a:r>
              <a:rPr lang="en-US" sz="3600" b="1" dirty="0"/>
              <a:t>07.08.23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12CEC-55B7-75E8-DE72-1DE9F6257363}"/>
              </a:ext>
            </a:extLst>
          </p:cNvPr>
          <p:cNvSpPr txBox="1"/>
          <p:nvPr/>
        </p:nvSpPr>
        <p:spPr>
          <a:xfrm>
            <a:off x="3589020" y="5431036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 19,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D2744-A9BE-EE66-6679-C9180F22E3D9}"/>
              </a:ext>
            </a:extLst>
          </p:cNvPr>
          <p:cNvSpPr txBox="1"/>
          <p:nvPr/>
        </p:nvSpPr>
        <p:spPr>
          <a:xfrm>
            <a:off x="1880235" y="4600039"/>
            <a:ext cx="538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SAN FRANCISCO POLICE DEPARTMENT </a:t>
            </a:r>
          </a:p>
          <a:p>
            <a:pPr algn="ctr"/>
            <a:r>
              <a:rPr lang="en-US" sz="2400" dirty="0"/>
              <a:t>CITY &amp; COUNTY OF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48362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A4E0B-C514-178B-C09D-8273C16338F4}"/>
              </a:ext>
            </a:extLst>
          </p:cNvPr>
          <p:cNvSpPr txBox="1"/>
          <p:nvPr/>
        </p:nvSpPr>
        <p:spPr>
          <a:xfrm>
            <a:off x="3218116" y="1025857"/>
            <a:ext cx="58083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8:01 p.m. – </a:t>
            </a:r>
            <a:r>
              <a:rPr lang="en-US" sz="2400" b="1" dirty="0">
                <a:latin typeface="+mj-lt"/>
              </a:rPr>
              <a:t>SFPD declared incident a riot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8:05 p.m. – </a:t>
            </a:r>
            <a:r>
              <a:rPr lang="en-US" sz="2400" b="1" dirty="0">
                <a:latin typeface="+mj-lt"/>
              </a:rPr>
              <a:t>Officers deployed ERIW toward suspect launching fireworks at officers at 18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</a:t>
            </a:r>
            <a:r>
              <a:rPr lang="en-US" sz="2400" b="1">
                <a:latin typeface="+mj-lt"/>
              </a:rPr>
              <a:t>Church streets </a:t>
            </a:r>
            <a:endParaRPr lang="en-US" sz="2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15 ERIWs deployed during event, targeting individuals throwing objects at officers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It is unknown if anyone was injured by ERIW. No one has come forward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8:12 p.m.</a:t>
            </a:r>
            <a:r>
              <a:rPr lang="en-US" sz="2400" b="1" dirty="0">
                <a:latin typeface="+mj-lt"/>
              </a:rPr>
              <a:t> – More than 100 people gathered at 18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Dolores and removed barricades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People continued to throw fireworks at officers and did not comply with multiple dispersal orders</a:t>
            </a:r>
          </a:p>
          <a:p>
            <a:pPr lvl="3"/>
            <a:endParaRPr lang="en-US" sz="2400" b="1" dirty="0">
              <a:latin typeface="+mj-lt"/>
            </a:endParaRPr>
          </a:p>
          <a:p>
            <a:pPr lvl="3"/>
            <a:endParaRPr lang="en-US" sz="2400" b="1" dirty="0"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pic>
        <p:nvPicPr>
          <p:cNvPr id="5" name="Picture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89D99C23-D7CD-03D2-5741-204844F9F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2"/>
          <a:stretch/>
        </p:blipFill>
        <p:spPr>
          <a:xfrm>
            <a:off x="370412" y="3594430"/>
            <a:ext cx="2847704" cy="192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ext, bus, person, transport&#10;&#10;Description automatically generated">
            <a:extLst>
              <a:ext uri="{FF2B5EF4-FFF2-40B4-BE49-F238E27FC236}">
                <a16:creationId xmlns:a16="http://schemas.microsoft.com/office/drawing/2014/main" id="{09B557AA-E31C-AA5C-6F00-828D0D3DD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r="3226"/>
          <a:stretch/>
        </p:blipFill>
        <p:spPr>
          <a:xfrm>
            <a:off x="431076" y="1343564"/>
            <a:ext cx="2787040" cy="170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2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A4E0B-C514-178B-C09D-8273C16338F4}"/>
              </a:ext>
            </a:extLst>
          </p:cNvPr>
          <p:cNvSpPr txBox="1"/>
          <p:nvPr/>
        </p:nvSpPr>
        <p:spPr>
          <a:xfrm>
            <a:off x="3148149" y="1254034"/>
            <a:ext cx="5715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8:12 p.m. – </a:t>
            </a:r>
            <a:r>
              <a:rPr lang="en-US" sz="2400" b="1" dirty="0">
                <a:latin typeface="+mj-lt"/>
              </a:rPr>
              <a:t>Muni bus vandalized at 18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Church streets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8:16 p.m. – </a:t>
            </a:r>
            <a:r>
              <a:rPr lang="en-US" sz="2400" b="1" dirty="0">
                <a:latin typeface="+mj-lt"/>
              </a:rPr>
              <a:t>Officers encircled main group that refused to disperse on 17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Street between Dolores and Guerrero streets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8:43 p.m. </a:t>
            </a:r>
            <a:r>
              <a:rPr lang="en-US" sz="2400" b="1" dirty="0">
                <a:latin typeface="+mj-lt"/>
              </a:rPr>
              <a:t>– SFPD conducted mass arrest to prevent further violence, injuries and property destruction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lvl="3"/>
            <a:endParaRPr lang="en-US" sz="2400" b="1" dirty="0"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AD111-1929-3BDB-8FAC-77413BA3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4" y="1104437"/>
            <a:ext cx="2070600" cy="237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AE216-FCAB-7C4E-08F4-875839C3D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4" t="18542"/>
          <a:stretch/>
        </p:blipFill>
        <p:spPr>
          <a:xfrm>
            <a:off x="346302" y="3882314"/>
            <a:ext cx="2710543" cy="174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86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E4C9D-E4E1-A77E-C567-4D9D6AE9E58A}"/>
              </a:ext>
            </a:extLst>
          </p:cNvPr>
          <p:cNvSpPr txBox="1"/>
          <p:nvPr/>
        </p:nvSpPr>
        <p:spPr>
          <a:xfrm>
            <a:off x="1084217" y="339634"/>
            <a:ext cx="711925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/>
              <a:t>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DEC1F-E578-40D0-2F0D-1C80A2166B67}"/>
              </a:ext>
            </a:extLst>
          </p:cNvPr>
          <p:cNvSpPr txBox="1"/>
          <p:nvPr/>
        </p:nvSpPr>
        <p:spPr>
          <a:xfrm>
            <a:off x="2142308" y="2967335"/>
            <a:ext cx="58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3"/>
              </a:rPr>
              <a:t>LINK TO VIDEO OF JULY 8, 2023 INCIDENT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91A01-5E6F-C002-7EC0-6D030DD9F038}"/>
              </a:ext>
            </a:extLst>
          </p:cNvPr>
          <p:cNvSpPr txBox="1"/>
          <p:nvPr/>
        </p:nvSpPr>
        <p:spPr>
          <a:xfrm>
            <a:off x="470263" y="289169"/>
            <a:ext cx="826878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ARRESTS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92056-2288-13ED-745F-A2B056D22507}"/>
              </a:ext>
            </a:extLst>
          </p:cNvPr>
          <p:cNvSpPr txBox="1"/>
          <p:nvPr/>
        </p:nvSpPr>
        <p:spPr>
          <a:xfrm>
            <a:off x="2495008" y="1213965"/>
            <a:ext cx="64661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81 juveniles arrested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32 adults arrested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Weapons and contraband seized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Two firearms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One pellet gun replica firearm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Six knives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9 fireworks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Multiple backpacks containing spray paint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Everyone Mirandized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Processing group took considerable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Detainees order to sit on ground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pic>
        <p:nvPicPr>
          <p:cNvPr id="5" name="Picture 4" descr="A picture containing ground, piece, laying, rock&#10;&#10;Description automatically generated">
            <a:extLst>
              <a:ext uri="{FF2B5EF4-FFF2-40B4-BE49-F238E27FC236}">
                <a16:creationId xmlns:a16="http://schemas.microsoft.com/office/drawing/2014/main" id="{0B50FAFE-CBE5-49F2-E687-EE1C7EA22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4325" y="2658538"/>
            <a:ext cx="2067675" cy="155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08AE4-78B0-D271-B6DD-432A0ED5B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716" r="26667" b="26126"/>
          <a:stretch/>
        </p:blipFill>
        <p:spPr>
          <a:xfrm rot="5400000">
            <a:off x="466997" y="4157261"/>
            <a:ext cx="1600200" cy="216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floor, indoor, items&#10;&#10;Description automatically generated">
            <a:extLst>
              <a:ext uri="{FF2B5EF4-FFF2-40B4-BE49-F238E27FC236}">
                <a16:creationId xmlns:a16="http://schemas.microsoft.com/office/drawing/2014/main" id="{9A3B3A62-6658-7EF4-75EC-B987E563B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21555" r="24366" b="23841"/>
          <a:stretch/>
        </p:blipFill>
        <p:spPr>
          <a:xfrm rot="5400000">
            <a:off x="-248280" y="1703907"/>
            <a:ext cx="2660971" cy="179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4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91A01-5E6F-C002-7EC0-6D030DD9F038}"/>
              </a:ext>
            </a:extLst>
          </p:cNvPr>
          <p:cNvSpPr txBox="1"/>
          <p:nvPr/>
        </p:nvSpPr>
        <p:spPr>
          <a:xfrm>
            <a:off x="470263" y="289169"/>
            <a:ext cx="826878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ARRESTS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92056-2288-13ED-745F-A2B056D22507}"/>
              </a:ext>
            </a:extLst>
          </p:cNvPr>
          <p:cNvSpPr txBox="1"/>
          <p:nvPr/>
        </p:nvSpPr>
        <p:spPr>
          <a:xfrm>
            <a:off x="914400" y="1136469"/>
            <a:ext cx="78246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Juveniles separated from adults during encirclement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Juveniles transported to Mission Station one block away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Majority taken by bus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All female juveniles transported separately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Each juvenile given “juvenile know your rights” card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Juveniles cited and released to parent or guardian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Public Defender’s office notified in real-time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No juveniles interrogated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265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7B024-B4ED-F683-58E9-62C3E6ACAC78}"/>
              </a:ext>
            </a:extLst>
          </p:cNvPr>
          <p:cNvSpPr txBox="1"/>
          <p:nvPr/>
        </p:nvSpPr>
        <p:spPr>
          <a:xfrm>
            <a:off x="313508" y="248194"/>
            <a:ext cx="851698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INVESTIGATIONS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0A68B-1A2B-C062-59DC-3B6B6F122B67}"/>
              </a:ext>
            </a:extLst>
          </p:cNvPr>
          <p:cNvSpPr txBox="1"/>
          <p:nvPr/>
        </p:nvSpPr>
        <p:spPr>
          <a:xfrm>
            <a:off x="561702" y="1335466"/>
            <a:ext cx="8020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The Department of Police Accountability (DPA) is investigating all complaints from members of the public.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Were the arrests lawful?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Were there any unnecessary delays in processing juveniles?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Were the department’s juvenile policies and protocols followed?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How long were parents waiting?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Were juveniles allowed to use the restroom?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Did any juveniles urinate on themselves?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Was anyone injured?</a:t>
            </a:r>
          </a:p>
        </p:txBody>
      </p:sp>
    </p:spTree>
    <p:extLst>
      <p:ext uri="{BB962C8B-B14F-4D97-AF65-F5344CB8AC3E}">
        <p14:creationId xmlns:p14="http://schemas.microsoft.com/office/powerpoint/2010/main" val="354962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17B024-B4ED-F683-58E9-62C3E6ACAC78}"/>
              </a:ext>
            </a:extLst>
          </p:cNvPr>
          <p:cNvSpPr txBox="1"/>
          <p:nvPr/>
        </p:nvSpPr>
        <p:spPr>
          <a:xfrm>
            <a:off x="313508" y="248194"/>
            <a:ext cx="851698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GOING FORWARD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0A68B-1A2B-C062-59DC-3B6B6F122B67}"/>
              </a:ext>
            </a:extLst>
          </p:cNvPr>
          <p:cNvSpPr txBox="1"/>
          <p:nvPr/>
        </p:nvSpPr>
        <p:spPr>
          <a:xfrm>
            <a:off x="561702" y="1335466"/>
            <a:ext cx="8020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SFPD will continue </a:t>
            </a:r>
            <a:r>
              <a:rPr lang="en-US" sz="2400" b="1">
                <a:latin typeface="+mj-lt"/>
              </a:rPr>
              <a:t>to enforce the law</a:t>
            </a:r>
            <a:endParaRPr lang="en-US" sz="2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SFPD is still investigating crimes associated with this event, including reviewing body-worn camera and social media footage to identify suspects in assaults and vandalism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Parents can reach out to the </a:t>
            </a:r>
            <a:r>
              <a:rPr lang="en-US" sz="2400" b="1" i="0" spc="65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San Francisco Department of Children, Youth and Their Families (DCYF) for resources like mental health services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spc="65" dirty="0">
              <a:solidFill>
                <a:srgbClr val="000000"/>
              </a:solidFill>
              <a:latin typeface="+mj-lt"/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spc="65" dirty="0">
                <a:solidFill>
                  <a:srgbClr val="000000"/>
                </a:solidFill>
                <a:latin typeface="+mj-lt"/>
                <a:hlinkClick r:id="rId2"/>
              </a:rPr>
              <a:t>www.our415.org</a:t>
            </a:r>
            <a:r>
              <a:rPr lang="en-US" sz="2400" b="1" spc="65" dirty="0">
                <a:solidFill>
                  <a:srgbClr val="000000"/>
                </a:solidFill>
                <a:latin typeface="+mj-lt"/>
              </a:rPr>
              <a:t> 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468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B7D6-7BF2-F0A6-6DC6-674A52DC2CD2}"/>
              </a:ext>
            </a:extLst>
          </p:cNvPr>
          <p:cNvSpPr txBox="1">
            <a:spLocks/>
          </p:cNvSpPr>
          <p:nvPr/>
        </p:nvSpPr>
        <p:spPr>
          <a:xfrm>
            <a:off x="567281" y="1236566"/>
            <a:ext cx="78867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0" lvl="6" indent="0">
              <a:buNone/>
            </a:pPr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164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8463-2A1F-A1D5-8307-0EBEA20B8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56302"/>
            <a:ext cx="7886700" cy="10164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cap="all" dirty="0"/>
              <a:t>Safety factors considered before deployment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C9B72-9713-0A45-8880-4A3091444F62}"/>
              </a:ext>
            </a:extLst>
          </p:cNvPr>
          <p:cNvSpPr txBox="1"/>
          <p:nvPr/>
        </p:nvSpPr>
        <p:spPr>
          <a:xfrm>
            <a:off x="135701" y="6492875"/>
            <a:ext cx="2459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95000"/>
                  </a:schemeClr>
                </a:solidFill>
              </a:rPr>
              <a:t>Safety with Respect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90526-13C2-EB59-42FC-FF1D9570D0D1}"/>
              </a:ext>
            </a:extLst>
          </p:cNvPr>
          <p:cNvSpPr txBox="1"/>
          <p:nvPr/>
        </p:nvSpPr>
        <p:spPr>
          <a:xfrm>
            <a:off x="628650" y="1265879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PREVIOUS DOLORES HILL BOMB EVENTS HAVE LED TO INJURY AND DEATH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3ABD2D-446F-60ED-BDF3-2EB5E76F2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4" t="3136" r="1920"/>
          <a:stretch/>
        </p:blipFill>
        <p:spPr>
          <a:xfrm>
            <a:off x="491489" y="2089945"/>
            <a:ext cx="2638697" cy="173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9EC412-C4E9-3EFE-580E-1568796E0957}"/>
              </a:ext>
            </a:extLst>
          </p:cNvPr>
          <p:cNvSpPr txBox="1"/>
          <p:nvPr/>
        </p:nvSpPr>
        <p:spPr>
          <a:xfrm>
            <a:off x="3291840" y="2286022"/>
            <a:ext cx="4949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Multiple injuries every year ranging from minor to severe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People treated for broken bones and head injuries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Paramedics blocked from accessing injured people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2020 – cyclist killed after colliding with skateboarder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2022 – sideshow and stabbing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FCEAD-884A-DDC9-278A-329F4C03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" y="4143945"/>
            <a:ext cx="2638696" cy="185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0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8463-2A1F-A1D5-8307-0EBEA20B8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56302"/>
            <a:ext cx="7886700" cy="10164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cap="all" dirty="0"/>
              <a:t>Safety factors considered before deployment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C9B72-9713-0A45-8880-4A3091444F62}"/>
              </a:ext>
            </a:extLst>
          </p:cNvPr>
          <p:cNvSpPr txBox="1"/>
          <p:nvPr/>
        </p:nvSpPr>
        <p:spPr>
          <a:xfrm>
            <a:off x="135701" y="6492875"/>
            <a:ext cx="2459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95000"/>
                  </a:schemeClr>
                </a:solidFill>
              </a:rPr>
              <a:t>Safety with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48993-575C-60A3-DC44-1E62709092CB}"/>
              </a:ext>
            </a:extLst>
          </p:cNvPr>
          <p:cNvSpPr txBox="1"/>
          <p:nvPr/>
        </p:nvSpPr>
        <p:spPr>
          <a:xfrm>
            <a:off x="991144" y="1563432"/>
            <a:ext cx="752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HILL BOMB EVENTS ARE DISRUPTIVE TO NEIGHBORHOOD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A3C49-E247-8E9D-D955-99A6B2BDEBFA}"/>
              </a:ext>
            </a:extLst>
          </p:cNvPr>
          <p:cNvSpPr txBox="1"/>
          <p:nvPr/>
        </p:nvSpPr>
        <p:spPr>
          <a:xfrm>
            <a:off x="3149692" y="2250068"/>
            <a:ext cx="50668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Event is unpermitted with no organized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Vehicles, pedestrians, cyclists at risk crossing street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Escalating violence and property damage in recent years (assaults, graffiti, etc.)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Neighborhood residents have demanded SFPD intervene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FCCEF-58AC-B850-DC15-260080B2B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8" b="5303"/>
          <a:stretch/>
        </p:blipFill>
        <p:spPr>
          <a:xfrm>
            <a:off x="628650" y="2078080"/>
            <a:ext cx="2085701" cy="198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1E942-5CB5-15C6-DE20-795131E8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51" y="4471233"/>
            <a:ext cx="2540897" cy="150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69596-2304-25F8-6205-36633FA717D1}"/>
              </a:ext>
            </a:extLst>
          </p:cNvPr>
          <p:cNvSpPr txBox="1"/>
          <p:nvPr/>
        </p:nvSpPr>
        <p:spPr>
          <a:xfrm>
            <a:off x="607422" y="444137"/>
            <a:ext cx="792915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STAFFING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D43DF-A5E2-D700-7687-B57B6DC71212}"/>
              </a:ext>
            </a:extLst>
          </p:cNvPr>
          <p:cNvSpPr txBox="1"/>
          <p:nvPr/>
        </p:nvSpPr>
        <p:spPr>
          <a:xfrm>
            <a:off x="1358536" y="1214846"/>
            <a:ext cx="642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SFPD STAFFING DECISIONS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B882A-24C3-13F4-D03F-7A712CC72F35}"/>
              </a:ext>
            </a:extLst>
          </p:cNvPr>
          <p:cNvSpPr txBox="1"/>
          <p:nvPr/>
        </p:nvSpPr>
        <p:spPr>
          <a:xfrm>
            <a:off x="411480" y="1555704"/>
            <a:ext cx="8405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July 2020 – SFPD had less staffing. Additional personnel requested following injuries, death, property damage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July 2022 – SFPD had lower staffing with contingency plans, but plan was insufficient. Officers and paramedics were assaulted, and property was damaged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October 2022 –  More officers deployed as safety concerns grew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9615E-E6DA-86FB-21E3-1493095DDA46}"/>
              </a:ext>
            </a:extLst>
          </p:cNvPr>
          <p:cNvSpPr txBox="1"/>
          <p:nvPr/>
        </p:nvSpPr>
        <p:spPr>
          <a:xfrm>
            <a:off x="3370217" y="4166824"/>
            <a:ext cx="53623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11</a:t>
            </a:r>
            <a:r>
              <a:rPr lang="en-US" sz="2400" b="1" dirty="0">
                <a:latin typeface="+mj-lt"/>
              </a:rPr>
              <a:t> on-duty officers from Mission Station </a:t>
            </a:r>
            <a:endParaRPr lang="en-US" sz="2400" b="1" u="sng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2400" b="1" dirty="0">
                <a:latin typeface="+mj-lt"/>
              </a:rPr>
              <a:t>already on-duty officers from Tactical, Specialized Units, and motorcycle officers.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officers deployed on overtime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0" indent="0" algn="l">
              <a:buNone/>
            </a:pPr>
            <a:endParaRPr lang="en-US" sz="1000" i="1" dirty="0">
              <a:latin typeface="+mj-lt"/>
            </a:endParaRPr>
          </a:p>
        </p:txBody>
      </p:sp>
      <p:pic>
        <p:nvPicPr>
          <p:cNvPr id="15" name="Picture 14" descr="A group of people standing around a palm tree&#10;&#10;Description automatically generated with low confidence">
            <a:extLst>
              <a:ext uri="{FF2B5EF4-FFF2-40B4-BE49-F238E27FC236}">
                <a16:creationId xmlns:a16="http://schemas.microsoft.com/office/drawing/2014/main" id="{EE93E9C0-EFA9-4635-8868-F2FD6A131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39048"/>
          <a:stretch/>
        </p:blipFill>
        <p:spPr>
          <a:xfrm>
            <a:off x="411480" y="3977250"/>
            <a:ext cx="2808777" cy="206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A93B7-DDCF-506A-BB05-BA719D81A770}"/>
              </a:ext>
            </a:extLst>
          </p:cNvPr>
          <p:cNvSpPr txBox="1"/>
          <p:nvPr/>
        </p:nvSpPr>
        <p:spPr>
          <a:xfrm>
            <a:off x="4976946" y="3765525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JULY 8, 2023</a:t>
            </a:r>
          </a:p>
        </p:txBody>
      </p:sp>
    </p:spTree>
    <p:extLst>
      <p:ext uri="{BB962C8B-B14F-4D97-AF65-F5344CB8AC3E}">
        <p14:creationId xmlns:p14="http://schemas.microsoft.com/office/powerpoint/2010/main" val="159506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E4C9D-E4E1-A77E-C567-4D9D6AE9E58A}"/>
              </a:ext>
            </a:extLst>
          </p:cNvPr>
          <p:cNvSpPr txBox="1"/>
          <p:nvPr/>
        </p:nvSpPr>
        <p:spPr>
          <a:xfrm>
            <a:off x="1084217" y="339634"/>
            <a:ext cx="711925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/>
              <a:t>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DEC1F-E578-40D0-2F0D-1C80A2166B67}"/>
              </a:ext>
            </a:extLst>
          </p:cNvPr>
          <p:cNvSpPr txBox="1"/>
          <p:nvPr/>
        </p:nvSpPr>
        <p:spPr>
          <a:xfrm>
            <a:off x="2142308" y="2967335"/>
            <a:ext cx="58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LINK TO VIDEO OF PREVIOUS TROUBLE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9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79FDD-0703-D2CD-E8F7-5287CE8A6F8B}"/>
              </a:ext>
            </a:extLst>
          </p:cNvPr>
          <p:cNvSpPr txBox="1"/>
          <p:nvPr/>
        </p:nvSpPr>
        <p:spPr>
          <a:xfrm>
            <a:off x="659674" y="1447557"/>
            <a:ext cx="8252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 p.m. </a:t>
            </a:r>
            <a:r>
              <a:rPr lang="en-US" sz="2400" b="1" dirty="0">
                <a:latin typeface="+mj-lt"/>
              </a:rPr>
              <a:t>– Barricades set up along Dolores between 18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20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streets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were wearing standard uniforms and engaging with public, including giving out “junior officer” stickers to youth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5:30 p.m. </a:t>
            </a:r>
            <a:r>
              <a:rPr lang="en-US" sz="2400" b="1" dirty="0">
                <a:latin typeface="+mj-lt"/>
              </a:rPr>
              <a:t>– Firefighters and park rangers managed problems in Dolores Park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6:15 p.m.</a:t>
            </a:r>
            <a:r>
              <a:rPr lang="en-US" sz="2400" b="1" dirty="0">
                <a:latin typeface="+mj-lt"/>
              </a:rPr>
              <a:t> – An estimated 200 people in Dolores park. People gathered behind barricades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Fireworks going off. Department of Parking and Traffic property vandalized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began putting on helmets with face shields due to assaults from bottles, cans and fireworks 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4EA4D-E746-F3D0-7F9D-443E9329BCE4}"/>
              </a:ext>
            </a:extLst>
          </p:cNvPr>
          <p:cNvSpPr txBox="1"/>
          <p:nvPr/>
        </p:nvSpPr>
        <p:spPr>
          <a:xfrm>
            <a:off x="1554480" y="1078225"/>
            <a:ext cx="55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TIMELINE OF JULY 8, 2023</a:t>
            </a:r>
          </a:p>
        </p:txBody>
      </p:sp>
    </p:spTree>
    <p:extLst>
      <p:ext uri="{BB962C8B-B14F-4D97-AF65-F5344CB8AC3E}">
        <p14:creationId xmlns:p14="http://schemas.microsoft.com/office/powerpoint/2010/main" val="244823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FBA5D-35A8-6269-3C1F-8A793AC8062E}"/>
              </a:ext>
            </a:extLst>
          </p:cNvPr>
          <p:cNvSpPr txBox="1"/>
          <p:nvPr/>
        </p:nvSpPr>
        <p:spPr>
          <a:xfrm>
            <a:off x="3117125" y="1118122"/>
            <a:ext cx="5980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7:07 p.m. </a:t>
            </a:r>
            <a:r>
              <a:rPr lang="en-US" sz="2400" b="1" dirty="0">
                <a:latin typeface="+mj-lt"/>
              </a:rPr>
              <a:t>– Male juvenile spat in a sergeant’s face at Dolores and Cumberland streets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Female juvenile struck sergeant with a nail, causing laceration to his left temple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BWC showed </a:t>
            </a:r>
            <a:r>
              <a:rPr lang="en-US" sz="2400" b="1" dirty="0">
                <a:latin typeface="+mj-lt"/>
              </a:rPr>
              <a:t>both assaults on sergeant were unprovoked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arrested both juveniles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Physical force was used during both arrests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hit with cans and bottles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 struck in the helmet with can full of liquid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Mortar-style aerial firework exploded near officers and innocent bystanders </a:t>
            </a:r>
          </a:p>
          <a:p>
            <a:pPr algn="l"/>
            <a:endParaRPr lang="en-US" sz="2400" b="1" dirty="0"/>
          </a:p>
          <a:p>
            <a:pPr marL="0" indent="0" algn="l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A group of people walking on a sidewalk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99CCA4A3-D308-380E-B8CF-976DC256D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4345"/>
          <a:stretch/>
        </p:blipFill>
        <p:spPr>
          <a:xfrm>
            <a:off x="359675" y="3906366"/>
            <a:ext cx="2676934" cy="190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ext, outdoor, night sky&#10;&#10;Description automatically generated">
            <a:extLst>
              <a:ext uri="{FF2B5EF4-FFF2-40B4-BE49-F238E27FC236}">
                <a16:creationId xmlns:a16="http://schemas.microsoft.com/office/drawing/2014/main" id="{429AF882-A978-9BBE-0208-EE317166F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1932" r="11072" b="1786"/>
          <a:stretch/>
        </p:blipFill>
        <p:spPr>
          <a:xfrm>
            <a:off x="359674" y="1463040"/>
            <a:ext cx="2676934" cy="200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22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A4E0B-C514-178B-C09D-8273C16338F4}"/>
              </a:ext>
            </a:extLst>
          </p:cNvPr>
          <p:cNvSpPr txBox="1"/>
          <p:nvPr/>
        </p:nvSpPr>
        <p:spPr>
          <a:xfrm>
            <a:off x="2854235" y="1192968"/>
            <a:ext cx="60023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7:09 p.m.</a:t>
            </a:r>
            <a:r>
              <a:rPr lang="en-US" sz="2400" b="1" dirty="0">
                <a:latin typeface="+mj-lt"/>
              </a:rPr>
              <a:t> – SFPD declared unlawful assembly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Event commander read first dispersal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At least 12 dispersal orders read by megaphone and long-range acoustic device over 1 hr. and 20-minute period.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Multiple other orders to leave area given throughout event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Crowd dismantled barricades along Dolores Street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formed skirmish lines on Dolores Street to disperse crowd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Officers hit with cans, bottles and fireworks, including M-80-type explosive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7" name="Picture 6" descr="A picture containing text, outdoor, missile&#10;&#10;Description automatically generated">
            <a:extLst>
              <a:ext uri="{FF2B5EF4-FFF2-40B4-BE49-F238E27FC236}">
                <a16:creationId xmlns:a16="http://schemas.microsoft.com/office/drawing/2014/main" id="{EE3A790D-0595-08A5-B444-BB8DADC61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11170"/>
          <a:stretch/>
        </p:blipFill>
        <p:spPr>
          <a:xfrm>
            <a:off x="287383" y="4169335"/>
            <a:ext cx="2534194" cy="171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ext, ground, person, outdoor&#10;&#10;Description automatically generated">
            <a:extLst>
              <a:ext uri="{FF2B5EF4-FFF2-40B4-BE49-F238E27FC236}">
                <a16:creationId xmlns:a16="http://schemas.microsoft.com/office/drawing/2014/main" id="{612FF4A0-974C-032F-F745-7E64619E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r="15132" b="17395"/>
          <a:stretch/>
        </p:blipFill>
        <p:spPr>
          <a:xfrm>
            <a:off x="519567" y="1192968"/>
            <a:ext cx="2069825" cy="255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55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F1C52-E192-97C8-6F68-F45028C230DE}"/>
              </a:ext>
            </a:extLst>
          </p:cNvPr>
          <p:cNvSpPr txBox="1"/>
          <p:nvPr/>
        </p:nvSpPr>
        <p:spPr>
          <a:xfrm>
            <a:off x="659674" y="287382"/>
            <a:ext cx="782465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 OF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A4E0B-C514-178B-C09D-8273C16338F4}"/>
              </a:ext>
            </a:extLst>
          </p:cNvPr>
          <p:cNvSpPr txBox="1"/>
          <p:nvPr/>
        </p:nvSpPr>
        <p:spPr>
          <a:xfrm>
            <a:off x="1933303" y="872157"/>
            <a:ext cx="72106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7:35 p.m. </a:t>
            </a:r>
            <a:r>
              <a:rPr lang="en-US" sz="2400" b="1" dirty="0">
                <a:latin typeface="+mj-lt"/>
              </a:rPr>
              <a:t>– Reports of gunshot at 18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Church streets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People climbed on occupied Muni LRV and sprayed graffiti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Stunt driving “sideshow” occurred at 20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and Church streets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Other occupied Muni vehicles vandalized: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A second J-line LRV covered in graffiti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An F-line heritage streetcar had broken window, covered in graffiti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Muni supervisor’s truck forced to stop and vandalized with graffiti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Several buses vandalized after being forced to stop by crowds</a:t>
            </a:r>
          </a:p>
          <a:p>
            <a:pPr lvl="3"/>
            <a:endParaRPr lang="en-US" sz="2400" b="1" dirty="0">
              <a:latin typeface="+mj-lt"/>
            </a:endParaRPr>
          </a:p>
          <a:p>
            <a:pPr lvl="3"/>
            <a:endParaRPr lang="en-US" sz="2400" b="1" dirty="0">
              <a:latin typeface="+mj-lt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pic>
        <p:nvPicPr>
          <p:cNvPr id="5" name="Picture 4" descr="A group of people on a train&#10;&#10;Description automatically generated with medium confidence">
            <a:extLst>
              <a:ext uri="{FF2B5EF4-FFF2-40B4-BE49-F238E27FC236}">
                <a16:creationId xmlns:a16="http://schemas.microsoft.com/office/drawing/2014/main" id="{8D2C529F-1D4F-EFD3-7071-DEA27A6BA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30"/>
          <a:stretch/>
        </p:blipFill>
        <p:spPr>
          <a:xfrm>
            <a:off x="248195" y="1230162"/>
            <a:ext cx="1502228" cy="195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group of people on a train&#10;&#10;Description automatically generated with medium confidence">
            <a:extLst>
              <a:ext uri="{FF2B5EF4-FFF2-40B4-BE49-F238E27FC236}">
                <a16:creationId xmlns:a16="http://schemas.microsoft.com/office/drawing/2014/main" id="{244435F5-3276-DACD-497C-7BD9290D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857"/>
          <a:stretch/>
        </p:blipFill>
        <p:spPr>
          <a:xfrm>
            <a:off x="724990" y="3547402"/>
            <a:ext cx="2207622" cy="258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6644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0" indent="0" algn="l">
          <a:buNone/>
          <a:defRPr sz="1000" i="1"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832640F8D134FA120933B3CE64D21" ma:contentTypeVersion="14" ma:contentTypeDescription="Create a new document." ma:contentTypeScope="" ma:versionID="11e30b927830b9e433c041535680c381">
  <xsd:schema xmlns:xsd="http://www.w3.org/2001/XMLSchema" xmlns:xs="http://www.w3.org/2001/XMLSchema" xmlns:p="http://schemas.microsoft.com/office/2006/metadata/properties" xmlns:ns2="e342b1b0-4dc7-4925-8218-d1d3e8c29f75" xmlns:ns3="466c0154-a9c4-44f6-a599-ec774bee5608" targetNamespace="http://schemas.microsoft.com/office/2006/metadata/properties" ma:root="true" ma:fieldsID="6ffb4a2c62b1feefa3e90d99dcbb9561" ns2:_="" ns3:_="">
    <xsd:import namespace="e342b1b0-4dc7-4925-8218-d1d3e8c29f75"/>
    <xsd:import namespace="466c0154-a9c4-44f6-a599-ec774bee56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2b1b0-4dc7-4925-8218-d1d3e8c29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c0154-a9c4-44f6-a599-ec774bee5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b3900d3-1096-44cc-9f02-79aedb4192b7}" ma:internalName="TaxCatchAll" ma:showField="CatchAllData" ma:web="466c0154-a9c4-44f6-a599-ec774bee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42b1b0-4dc7-4925-8218-d1d3e8c29f75">
      <Terms xmlns="http://schemas.microsoft.com/office/infopath/2007/PartnerControls"/>
    </lcf76f155ced4ddcb4097134ff3c332f>
    <TaxCatchAll xmlns="466c0154-a9c4-44f6-a599-ec774bee5608" xsi:nil="true"/>
  </documentManagement>
</p:properties>
</file>

<file path=customXml/itemProps1.xml><?xml version="1.0" encoding="utf-8"?>
<ds:datastoreItem xmlns:ds="http://schemas.openxmlformats.org/officeDocument/2006/customXml" ds:itemID="{89E7ACD7-FCED-497F-81D7-1A4D3FB01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2b1b0-4dc7-4925-8218-d1d3e8c29f75"/>
    <ds:schemaRef ds:uri="466c0154-a9c4-44f6-a599-ec774bee56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B9F35-B200-430E-8276-EF27D8483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C4ADC-DD9A-4E11-B278-295822FA6ED5}">
  <ds:schemaRefs>
    <ds:schemaRef ds:uri="http://schemas.microsoft.com/office/2006/metadata/properties"/>
    <ds:schemaRef ds:uri="http://schemas.microsoft.com/office/infopath/2007/PartnerControls"/>
    <ds:schemaRef ds:uri="e342b1b0-4dc7-4925-8218-d1d3e8c29f75"/>
    <ds:schemaRef ds:uri="466c0154-a9c4-44f6-a599-ec774bee56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26104</TotalTime>
  <Words>957</Words>
  <Application>Microsoft Office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Police Response  to Dolores Park Event 07.08.23</vt:lpstr>
      <vt:lpstr>Safety factors considered before deployment</vt:lpstr>
      <vt:lpstr>Safety factors considered before deployment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 Police Commission</dc:title>
  <dc:creator>Terry T. Lam</dc:creator>
  <cp:lastModifiedBy>Alberto A. Duarte</cp:lastModifiedBy>
  <cp:revision>499</cp:revision>
  <cp:lastPrinted>2023-05-25T22:49:12Z</cp:lastPrinted>
  <dcterms:created xsi:type="dcterms:W3CDTF">2016-04-18T16:10:16Z</dcterms:created>
  <dcterms:modified xsi:type="dcterms:W3CDTF">2023-07-18T23:21:00Z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0x010100BD0832640F8D134FA120933B3CE64D21</vt:lpwstr>
  </property>
  <property fmtid="{D5CDD505-2E9C-101B-9397-08002B2CF9AE}" pid="3" name="MediaServiceImageTags">
    <vt:lpwstr/>
  </property>
</Properties>
</file>