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61" r:id="rId4"/>
    <p:sldId id="301" r:id="rId5"/>
    <p:sldId id="279" r:id="rId6"/>
    <p:sldId id="288" r:id="rId7"/>
    <p:sldId id="278" r:id="rId8"/>
    <p:sldId id="302" r:id="rId9"/>
    <p:sldId id="300" r:id="rId10"/>
    <p:sldId id="280" r:id="rId11"/>
    <p:sldId id="275" r:id="rId12"/>
  </p:sldIdLst>
  <p:sldSz cx="6858000" cy="5143500"/>
  <p:notesSz cx="6858000" cy="9144000"/>
  <p:embeddedFontLst>
    <p:embeddedFont>
      <p:font typeface="Rubik" panose="020B0604020202020204" charset="0"/>
      <p:regular r:id="rId15"/>
      <p:bold r:id="rId16"/>
      <p:italic r:id="rId17"/>
      <p:boldItalic r:id="rId18"/>
    </p:embeddedFont>
    <p:embeddedFont>
      <p:font typeface="Rubik Light" panose="020B0604020202020204" charset="-79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41" y="45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6C343-22DE-4926-A700-3F2F7828DF4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EC0C5EB-DE41-4A3B-87C5-DAFD8A3B292A}">
      <dgm:prSet phldrT="[Text]"/>
      <dgm:spPr/>
      <dgm:t>
        <a:bodyPr/>
        <a:lstStyle/>
        <a:p>
          <a:r>
            <a:rPr lang="en-US" dirty="0"/>
            <a:t>CCSF Program for Women and Minority-Owned Businesses Initiated with the Human Rights Commission</a:t>
          </a:r>
        </a:p>
        <a:p>
          <a:r>
            <a:rPr lang="en-US" b="1" dirty="0"/>
            <a:t>1984</a:t>
          </a:r>
          <a:endParaRPr lang="en-US" dirty="0"/>
        </a:p>
      </dgm:t>
    </dgm:pt>
    <dgm:pt modelId="{581D8ED2-3565-4239-A0BC-EC9281728337}" type="parTrans" cxnId="{00C60202-1702-438B-8475-2A71F52C35A2}">
      <dgm:prSet/>
      <dgm:spPr/>
      <dgm:t>
        <a:bodyPr/>
        <a:lstStyle/>
        <a:p>
          <a:endParaRPr lang="en-US"/>
        </a:p>
      </dgm:t>
    </dgm:pt>
    <dgm:pt modelId="{6D9DD1AD-20C6-4660-B64B-14513E1D3E9B}" type="sibTrans" cxnId="{00C60202-1702-438B-8475-2A71F52C35A2}">
      <dgm:prSet/>
      <dgm:spPr/>
      <dgm:t>
        <a:bodyPr/>
        <a:lstStyle/>
        <a:p>
          <a:endParaRPr lang="en-US"/>
        </a:p>
      </dgm:t>
    </dgm:pt>
    <dgm:pt modelId="{96A853A2-6E34-458E-BD68-4AE4746BB3D4}">
      <dgm:prSet phldrT="[Text]"/>
      <dgm:spPr/>
      <dgm:t>
        <a:bodyPr/>
        <a:lstStyle/>
        <a:p>
          <a:r>
            <a:rPr lang="en-US" b="1" dirty="0"/>
            <a:t>1996</a:t>
          </a:r>
        </a:p>
        <a:p>
          <a:r>
            <a:rPr lang="en-US" dirty="0"/>
            <a:t>Proposition 209 ends  race, sex, color, ethnicity, national origin preferential treatment in public employment, education, and contracting </a:t>
          </a:r>
        </a:p>
      </dgm:t>
    </dgm:pt>
    <dgm:pt modelId="{9FA07835-7AAA-477E-B151-6B48EED5A732}" type="parTrans" cxnId="{6E4C8D52-B134-4697-AE78-7708743E4097}">
      <dgm:prSet/>
      <dgm:spPr/>
      <dgm:t>
        <a:bodyPr/>
        <a:lstStyle/>
        <a:p>
          <a:endParaRPr lang="en-US"/>
        </a:p>
      </dgm:t>
    </dgm:pt>
    <dgm:pt modelId="{E861C5C8-E40E-48C6-AA33-CD878A534DD1}" type="sibTrans" cxnId="{6E4C8D52-B134-4697-AE78-7708743E4097}">
      <dgm:prSet/>
      <dgm:spPr/>
      <dgm:t>
        <a:bodyPr/>
        <a:lstStyle/>
        <a:p>
          <a:endParaRPr lang="en-US"/>
        </a:p>
      </dgm:t>
    </dgm:pt>
    <dgm:pt modelId="{4A17374D-F607-4397-BCD9-F3DF9E3C4DE0}">
      <dgm:prSet phldrT="[Text]"/>
      <dgm:spPr/>
      <dgm:t>
        <a:bodyPr/>
        <a:lstStyle/>
        <a:p>
          <a:r>
            <a:rPr lang="en-US" dirty="0"/>
            <a:t>City enjoined and ends previous small business inclusion program. Initiatives Local Business Enterprise Program  </a:t>
          </a:r>
        </a:p>
        <a:p>
          <a:r>
            <a:rPr lang="en-US" b="1" dirty="0"/>
            <a:t>2004</a:t>
          </a:r>
          <a:endParaRPr lang="en-US" dirty="0"/>
        </a:p>
      </dgm:t>
    </dgm:pt>
    <dgm:pt modelId="{BED3F9AC-D0AF-40B7-BB70-4A4ED09B9DED}" type="parTrans" cxnId="{8597B617-FD42-411F-9CBF-5754B8BC16F7}">
      <dgm:prSet/>
      <dgm:spPr/>
      <dgm:t>
        <a:bodyPr/>
        <a:lstStyle/>
        <a:p>
          <a:endParaRPr lang="en-US"/>
        </a:p>
      </dgm:t>
    </dgm:pt>
    <dgm:pt modelId="{F0BEE1BF-6875-43C2-A074-CF60B74C6F6C}" type="sibTrans" cxnId="{8597B617-FD42-411F-9CBF-5754B8BC16F7}">
      <dgm:prSet/>
      <dgm:spPr/>
      <dgm:t>
        <a:bodyPr/>
        <a:lstStyle/>
        <a:p>
          <a:endParaRPr lang="en-US"/>
        </a:p>
      </dgm:t>
    </dgm:pt>
    <dgm:pt modelId="{1341FFF5-63A0-48DA-A948-F2074A66903F}">
      <dgm:prSet/>
      <dgm:spPr/>
      <dgm:t>
        <a:bodyPr/>
        <a:lstStyle/>
        <a:p>
          <a:r>
            <a:rPr lang="en-US" b="0" dirty="0"/>
            <a:t>Supreme Court ruled 6-3 in Students for Fair Admission Inc v. President and Fellows of Harvard College Decision </a:t>
          </a:r>
        </a:p>
        <a:p>
          <a:r>
            <a:rPr lang="en-US" b="1" dirty="0"/>
            <a:t>2023</a:t>
          </a:r>
          <a:endParaRPr lang="en-US" b="0" dirty="0"/>
        </a:p>
      </dgm:t>
    </dgm:pt>
    <dgm:pt modelId="{C56887B1-A8D4-44F5-A4E2-74AAA1D8DA2B}" type="parTrans" cxnId="{51156D75-B22F-46BC-A04C-D6CBAAAF2798}">
      <dgm:prSet/>
      <dgm:spPr/>
      <dgm:t>
        <a:bodyPr/>
        <a:lstStyle/>
        <a:p>
          <a:endParaRPr lang="en-US"/>
        </a:p>
      </dgm:t>
    </dgm:pt>
    <dgm:pt modelId="{894CC15E-1287-414D-BF3A-6531D18823E5}" type="sibTrans" cxnId="{51156D75-B22F-46BC-A04C-D6CBAAAF2798}">
      <dgm:prSet/>
      <dgm:spPr/>
      <dgm:t>
        <a:bodyPr/>
        <a:lstStyle/>
        <a:p>
          <a:endParaRPr lang="en-US"/>
        </a:p>
      </dgm:t>
    </dgm:pt>
    <dgm:pt modelId="{19C16F16-CA73-4738-91B7-00060C58D64F}">
      <dgm:prSet/>
      <dgm:spPr/>
      <dgm:t>
        <a:bodyPr/>
        <a:lstStyle/>
        <a:p>
          <a:r>
            <a:rPr lang="en-US" b="1" dirty="0"/>
            <a:t>2012 </a:t>
          </a:r>
          <a:r>
            <a:rPr lang="en-US" dirty="0"/>
            <a:t> </a:t>
          </a:r>
        </a:p>
        <a:p>
          <a:r>
            <a:rPr lang="en-US" dirty="0"/>
            <a:t>LBE Program is moved from HRC into newly created Contract Monitoring Division</a:t>
          </a:r>
        </a:p>
      </dgm:t>
    </dgm:pt>
    <dgm:pt modelId="{F25F4D1E-8E56-4504-89C0-2508BE3C1951}" type="parTrans" cxnId="{6DC0896F-2974-4C12-830F-22823770B2AD}">
      <dgm:prSet/>
      <dgm:spPr/>
      <dgm:t>
        <a:bodyPr/>
        <a:lstStyle/>
        <a:p>
          <a:endParaRPr lang="en-US"/>
        </a:p>
      </dgm:t>
    </dgm:pt>
    <dgm:pt modelId="{0E797DDD-7AC9-43B2-8371-2D4558D85D25}" type="sibTrans" cxnId="{6DC0896F-2974-4C12-830F-22823770B2AD}">
      <dgm:prSet/>
      <dgm:spPr/>
      <dgm:t>
        <a:bodyPr/>
        <a:lstStyle/>
        <a:p>
          <a:endParaRPr lang="en-US"/>
        </a:p>
      </dgm:t>
    </dgm:pt>
    <dgm:pt modelId="{69D80211-3FF3-40A4-9E11-2AC0A89F06DA}" type="pres">
      <dgm:prSet presAssocID="{48F6C343-22DE-4926-A700-3F2F7828DF40}" presName="Name0" presStyleCnt="0">
        <dgm:presLayoutVars>
          <dgm:dir/>
          <dgm:resizeHandles val="exact"/>
        </dgm:presLayoutVars>
      </dgm:prSet>
      <dgm:spPr/>
    </dgm:pt>
    <dgm:pt modelId="{3E98E9B2-5F3D-4941-B369-AA78BA1A4053}" type="pres">
      <dgm:prSet presAssocID="{48F6C343-22DE-4926-A700-3F2F7828DF40}" presName="arrow" presStyleLbl="bgShp" presStyleIdx="0" presStyleCnt="1" custLinFactNeighborX="1893" custLinFactNeighborY="-936"/>
      <dgm:spPr/>
    </dgm:pt>
    <dgm:pt modelId="{3FF0389B-2D4B-4481-BD3E-5B7C2ED0FAD9}" type="pres">
      <dgm:prSet presAssocID="{48F6C343-22DE-4926-A700-3F2F7828DF40}" presName="points" presStyleCnt="0"/>
      <dgm:spPr/>
    </dgm:pt>
    <dgm:pt modelId="{EA1E32E9-A6B4-47B8-8FE7-1C4C735A3710}" type="pres">
      <dgm:prSet presAssocID="{4EC0C5EB-DE41-4A3B-87C5-DAFD8A3B292A}" presName="compositeA" presStyleCnt="0"/>
      <dgm:spPr/>
    </dgm:pt>
    <dgm:pt modelId="{4E129898-3CCB-477E-BC7D-6E62DB498FBB}" type="pres">
      <dgm:prSet presAssocID="{4EC0C5EB-DE41-4A3B-87C5-DAFD8A3B292A}" presName="textA" presStyleLbl="revTx" presStyleIdx="0" presStyleCnt="5">
        <dgm:presLayoutVars>
          <dgm:bulletEnabled val="1"/>
        </dgm:presLayoutVars>
      </dgm:prSet>
      <dgm:spPr/>
    </dgm:pt>
    <dgm:pt modelId="{16D76C97-773D-4757-8B73-410EDDE0C9F1}" type="pres">
      <dgm:prSet presAssocID="{4EC0C5EB-DE41-4A3B-87C5-DAFD8A3B292A}" presName="circleA" presStyleLbl="node1" presStyleIdx="0" presStyleCnt="5"/>
      <dgm:spPr/>
    </dgm:pt>
    <dgm:pt modelId="{430AE399-5D08-408B-B3A2-153379855A84}" type="pres">
      <dgm:prSet presAssocID="{4EC0C5EB-DE41-4A3B-87C5-DAFD8A3B292A}" presName="spaceA" presStyleCnt="0"/>
      <dgm:spPr/>
    </dgm:pt>
    <dgm:pt modelId="{125A3A93-2A9A-4A57-B7CD-894479E0EC3F}" type="pres">
      <dgm:prSet presAssocID="{6D9DD1AD-20C6-4660-B64B-14513E1D3E9B}" presName="space" presStyleCnt="0"/>
      <dgm:spPr/>
    </dgm:pt>
    <dgm:pt modelId="{371C79A8-79B0-42C0-A9AB-B4C25EEDE015}" type="pres">
      <dgm:prSet presAssocID="{96A853A2-6E34-458E-BD68-4AE4746BB3D4}" presName="compositeB" presStyleCnt="0"/>
      <dgm:spPr/>
    </dgm:pt>
    <dgm:pt modelId="{614E2F43-9088-474B-92E8-4DAF9C7DEB21}" type="pres">
      <dgm:prSet presAssocID="{96A853A2-6E34-458E-BD68-4AE4746BB3D4}" presName="textB" presStyleLbl="revTx" presStyleIdx="1" presStyleCnt="5">
        <dgm:presLayoutVars>
          <dgm:bulletEnabled val="1"/>
        </dgm:presLayoutVars>
      </dgm:prSet>
      <dgm:spPr/>
    </dgm:pt>
    <dgm:pt modelId="{7F630B7E-AA9B-4DDA-91C8-87B67CEA9706}" type="pres">
      <dgm:prSet presAssocID="{96A853A2-6E34-458E-BD68-4AE4746BB3D4}" presName="circleB" presStyleLbl="node1" presStyleIdx="1" presStyleCnt="5"/>
      <dgm:spPr/>
    </dgm:pt>
    <dgm:pt modelId="{50EEA75A-2EDA-43FA-89B7-6F82B69189C9}" type="pres">
      <dgm:prSet presAssocID="{96A853A2-6E34-458E-BD68-4AE4746BB3D4}" presName="spaceB" presStyleCnt="0"/>
      <dgm:spPr/>
    </dgm:pt>
    <dgm:pt modelId="{0F196B09-5036-459A-9F92-609EE0B4C220}" type="pres">
      <dgm:prSet presAssocID="{E861C5C8-E40E-48C6-AA33-CD878A534DD1}" presName="space" presStyleCnt="0"/>
      <dgm:spPr/>
    </dgm:pt>
    <dgm:pt modelId="{E4B3EC76-5473-4969-A675-6E773BB52B42}" type="pres">
      <dgm:prSet presAssocID="{4A17374D-F607-4397-BCD9-F3DF9E3C4DE0}" presName="compositeA" presStyleCnt="0"/>
      <dgm:spPr/>
    </dgm:pt>
    <dgm:pt modelId="{474C22B8-A4BE-4E21-811D-9FFC834067F6}" type="pres">
      <dgm:prSet presAssocID="{4A17374D-F607-4397-BCD9-F3DF9E3C4DE0}" presName="textA" presStyleLbl="revTx" presStyleIdx="2" presStyleCnt="5">
        <dgm:presLayoutVars>
          <dgm:bulletEnabled val="1"/>
        </dgm:presLayoutVars>
      </dgm:prSet>
      <dgm:spPr/>
    </dgm:pt>
    <dgm:pt modelId="{1A930178-1662-44D1-9B85-82E1B66CD3A7}" type="pres">
      <dgm:prSet presAssocID="{4A17374D-F607-4397-BCD9-F3DF9E3C4DE0}" presName="circleA" presStyleLbl="node1" presStyleIdx="2" presStyleCnt="5"/>
      <dgm:spPr/>
    </dgm:pt>
    <dgm:pt modelId="{8FB693DB-97CE-4670-8C62-16991E694B83}" type="pres">
      <dgm:prSet presAssocID="{4A17374D-F607-4397-BCD9-F3DF9E3C4DE0}" presName="spaceA" presStyleCnt="0"/>
      <dgm:spPr/>
    </dgm:pt>
    <dgm:pt modelId="{7BDC7E69-4744-4AFA-B8BA-B9D826E90215}" type="pres">
      <dgm:prSet presAssocID="{F0BEE1BF-6875-43C2-A074-CF60B74C6F6C}" presName="space" presStyleCnt="0"/>
      <dgm:spPr/>
    </dgm:pt>
    <dgm:pt modelId="{757271FA-6565-47E4-A093-1E76C6CDA2D6}" type="pres">
      <dgm:prSet presAssocID="{19C16F16-CA73-4738-91B7-00060C58D64F}" presName="compositeB" presStyleCnt="0"/>
      <dgm:spPr/>
    </dgm:pt>
    <dgm:pt modelId="{5D961012-7080-494F-B4FA-CC6B878E356E}" type="pres">
      <dgm:prSet presAssocID="{19C16F16-CA73-4738-91B7-00060C58D64F}" presName="textB" presStyleLbl="revTx" presStyleIdx="3" presStyleCnt="5">
        <dgm:presLayoutVars>
          <dgm:bulletEnabled val="1"/>
        </dgm:presLayoutVars>
      </dgm:prSet>
      <dgm:spPr/>
    </dgm:pt>
    <dgm:pt modelId="{9A14A593-F14C-4123-9D31-B53C0AEA9931}" type="pres">
      <dgm:prSet presAssocID="{19C16F16-CA73-4738-91B7-00060C58D64F}" presName="circleB" presStyleLbl="node1" presStyleIdx="3" presStyleCnt="5"/>
      <dgm:spPr/>
    </dgm:pt>
    <dgm:pt modelId="{1816B204-C46E-4EB5-A37B-1535ADABC88D}" type="pres">
      <dgm:prSet presAssocID="{19C16F16-CA73-4738-91B7-00060C58D64F}" presName="spaceB" presStyleCnt="0"/>
      <dgm:spPr/>
    </dgm:pt>
    <dgm:pt modelId="{87CD260A-6C9C-4020-80B1-CA17DA1656A5}" type="pres">
      <dgm:prSet presAssocID="{0E797DDD-7AC9-43B2-8371-2D4558D85D25}" presName="space" presStyleCnt="0"/>
      <dgm:spPr/>
    </dgm:pt>
    <dgm:pt modelId="{78CD9123-CC5E-454C-9F6D-B91615278C50}" type="pres">
      <dgm:prSet presAssocID="{1341FFF5-63A0-48DA-A948-F2074A66903F}" presName="compositeA" presStyleCnt="0"/>
      <dgm:spPr/>
    </dgm:pt>
    <dgm:pt modelId="{D68F6FEB-4757-49C0-BF92-E655801BBB39}" type="pres">
      <dgm:prSet presAssocID="{1341FFF5-63A0-48DA-A948-F2074A66903F}" presName="textA" presStyleLbl="revTx" presStyleIdx="4" presStyleCnt="5">
        <dgm:presLayoutVars>
          <dgm:bulletEnabled val="1"/>
        </dgm:presLayoutVars>
      </dgm:prSet>
      <dgm:spPr/>
    </dgm:pt>
    <dgm:pt modelId="{175232B1-AEA1-4D68-852A-5D6D5BA70C40}" type="pres">
      <dgm:prSet presAssocID="{1341FFF5-63A0-48DA-A948-F2074A66903F}" presName="circleA" presStyleLbl="node1" presStyleIdx="4" presStyleCnt="5"/>
      <dgm:spPr/>
    </dgm:pt>
    <dgm:pt modelId="{FBC052E8-CBFF-4510-A789-1C7251CD2529}" type="pres">
      <dgm:prSet presAssocID="{1341FFF5-63A0-48DA-A948-F2074A66903F}" presName="spaceA" presStyleCnt="0"/>
      <dgm:spPr/>
    </dgm:pt>
  </dgm:ptLst>
  <dgm:cxnLst>
    <dgm:cxn modelId="{00C60202-1702-438B-8475-2A71F52C35A2}" srcId="{48F6C343-22DE-4926-A700-3F2F7828DF40}" destId="{4EC0C5EB-DE41-4A3B-87C5-DAFD8A3B292A}" srcOrd="0" destOrd="0" parTransId="{581D8ED2-3565-4239-A0BC-EC9281728337}" sibTransId="{6D9DD1AD-20C6-4660-B64B-14513E1D3E9B}"/>
    <dgm:cxn modelId="{8597B617-FD42-411F-9CBF-5754B8BC16F7}" srcId="{48F6C343-22DE-4926-A700-3F2F7828DF40}" destId="{4A17374D-F607-4397-BCD9-F3DF9E3C4DE0}" srcOrd="2" destOrd="0" parTransId="{BED3F9AC-D0AF-40B7-BB70-4A4ED09B9DED}" sibTransId="{F0BEE1BF-6875-43C2-A074-CF60B74C6F6C}"/>
    <dgm:cxn modelId="{22BB2E2D-BE43-4B58-BD0B-9C1548DA77EC}" type="presOf" srcId="{48F6C343-22DE-4926-A700-3F2F7828DF40}" destId="{69D80211-3FF3-40A4-9E11-2AC0A89F06DA}" srcOrd="0" destOrd="0" presId="urn:microsoft.com/office/officeart/2005/8/layout/hProcess11"/>
    <dgm:cxn modelId="{AD9F1838-74DB-4992-9808-880F0753A0CC}" type="presOf" srcId="{4A17374D-F607-4397-BCD9-F3DF9E3C4DE0}" destId="{474C22B8-A4BE-4E21-811D-9FFC834067F6}" srcOrd="0" destOrd="0" presId="urn:microsoft.com/office/officeart/2005/8/layout/hProcess11"/>
    <dgm:cxn modelId="{6DC0896F-2974-4C12-830F-22823770B2AD}" srcId="{48F6C343-22DE-4926-A700-3F2F7828DF40}" destId="{19C16F16-CA73-4738-91B7-00060C58D64F}" srcOrd="3" destOrd="0" parTransId="{F25F4D1E-8E56-4504-89C0-2508BE3C1951}" sibTransId="{0E797DDD-7AC9-43B2-8371-2D4558D85D25}"/>
    <dgm:cxn modelId="{6E4C8D52-B134-4697-AE78-7708743E4097}" srcId="{48F6C343-22DE-4926-A700-3F2F7828DF40}" destId="{96A853A2-6E34-458E-BD68-4AE4746BB3D4}" srcOrd="1" destOrd="0" parTransId="{9FA07835-7AAA-477E-B151-6B48EED5A732}" sibTransId="{E861C5C8-E40E-48C6-AA33-CD878A534DD1}"/>
    <dgm:cxn modelId="{51156D75-B22F-46BC-A04C-D6CBAAAF2798}" srcId="{48F6C343-22DE-4926-A700-3F2F7828DF40}" destId="{1341FFF5-63A0-48DA-A948-F2074A66903F}" srcOrd="4" destOrd="0" parTransId="{C56887B1-A8D4-44F5-A4E2-74AAA1D8DA2B}" sibTransId="{894CC15E-1287-414D-BF3A-6531D18823E5}"/>
    <dgm:cxn modelId="{1D78608A-A53E-4BBE-83BE-3E152BD57363}" type="presOf" srcId="{96A853A2-6E34-458E-BD68-4AE4746BB3D4}" destId="{614E2F43-9088-474B-92E8-4DAF9C7DEB21}" srcOrd="0" destOrd="0" presId="urn:microsoft.com/office/officeart/2005/8/layout/hProcess11"/>
    <dgm:cxn modelId="{CF145294-D5C5-4C17-9E29-4296E39F1FFA}" type="presOf" srcId="{19C16F16-CA73-4738-91B7-00060C58D64F}" destId="{5D961012-7080-494F-B4FA-CC6B878E356E}" srcOrd="0" destOrd="0" presId="urn:microsoft.com/office/officeart/2005/8/layout/hProcess11"/>
    <dgm:cxn modelId="{124C03B6-E7EA-48CB-826D-FE9744368A43}" type="presOf" srcId="{4EC0C5EB-DE41-4A3B-87C5-DAFD8A3B292A}" destId="{4E129898-3CCB-477E-BC7D-6E62DB498FBB}" srcOrd="0" destOrd="0" presId="urn:microsoft.com/office/officeart/2005/8/layout/hProcess11"/>
    <dgm:cxn modelId="{D9C748E1-230E-434D-ACF0-057F59301025}" type="presOf" srcId="{1341FFF5-63A0-48DA-A948-F2074A66903F}" destId="{D68F6FEB-4757-49C0-BF92-E655801BBB39}" srcOrd="0" destOrd="0" presId="urn:microsoft.com/office/officeart/2005/8/layout/hProcess11"/>
    <dgm:cxn modelId="{0043028D-A8F8-4D64-BBE2-9C8E5E5003CB}" type="presParOf" srcId="{69D80211-3FF3-40A4-9E11-2AC0A89F06DA}" destId="{3E98E9B2-5F3D-4941-B369-AA78BA1A4053}" srcOrd="0" destOrd="0" presId="urn:microsoft.com/office/officeart/2005/8/layout/hProcess11"/>
    <dgm:cxn modelId="{84502A59-2955-4A73-A6BC-E586E3664FC6}" type="presParOf" srcId="{69D80211-3FF3-40A4-9E11-2AC0A89F06DA}" destId="{3FF0389B-2D4B-4481-BD3E-5B7C2ED0FAD9}" srcOrd="1" destOrd="0" presId="urn:microsoft.com/office/officeart/2005/8/layout/hProcess11"/>
    <dgm:cxn modelId="{3B89A568-AD5B-4677-959E-B0A0A10CC081}" type="presParOf" srcId="{3FF0389B-2D4B-4481-BD3E-5B7C2ED0FAD9}" destId="{EA1E32E9-A6B4-47B8-8FE7-1C4C735A3710}" srcOrd="0" destOrd="0" presId="urn:microsoft.com/office/officeart/2005/8/layout/hProcess11"/>
    <dgm:cxn modelId="{B42FF5CA-4011-4148-B460-383EB613CF79}" type="presParOf" srcId="{EA1E32E9-A6B4-47B8-8FE7-1C4C735A3710}" destId="{4E129898-3CCB-477E-BC7D-6E62DB498FBB}" srcOrd="0" destOrd="0" presId="urn:microsoft.com/office/officeart/2005/8/layout/hProcess11"/>
    <dgm:cxn modelId="{2B7B238A-98A8-4343-9343-52270A3656D0}" type="presParOf" srcId="{EA1E32E9-A6B4-47B8-8FE7-1C4C735A3710}" destId="{16D76C97-773D-4757-8B73-410EDDE0C9F1}" srcOrd="1" destOrd="0" presId="urn:microsoft.com/office/officeart/2005/8/layout/hProcess11"/>
    <dgm:cxn modelId="{668EBC4B-6E94-487C-82A8-BCCD12B5B70D}" type="presParOf" srcId="{EA1E32E9-A6B4-47B8-8FE7-1C4C735A3710}" destId="{430AE399-5D08-408B-B3A2-153379855A84}" srcOrd="2" destOrd="0" presId="urn:microsoft.com/office/officeart/2005/8/layout/hProcess11"/>
    <dgm:cxn modelId="{36D56954-85DD-4145-B7DB-13A4BDA97385}" type="presParOf" srcId="{3FF0389B-2D4B-4481-BD3E-5B7C2ED0FAD9}" destId="{125A3A93-2A9A-4A57-B7CD-894479E0EC3F}" srcOrd="1" destOrd="0" presId="urn:microsoft.com/office/officeart/2005/8/layout/hProcess11"/>
    <dgm:cxn modelId="{C788ABCA-A305-4D1B-B34B-AB4EE297B315}" type="presParOf" srcId="{3FF0389B-2D4B-4481-BD3E-5B7C2ED0FAD9}" destId="{371C79A8-79B0-42C0-A9AB-B4C25EEDE015}" srcOrd="2" destOrd="0" presId="urn:microsoft.com/office/officeart/2005/8/layout/hProcess11"/>
    <dgm:cxn modelId="{28B12BDA-F8DB-42CD-89AF-9304B7577972}" type="presParOf" srcId="{371C79A8-79B0-42C0-A9AB-B4C25EEDE015}" destId="{614E2F43-9088-474B-92E8-4DAF9C7DEB21}" srcOrd="0" destOrd="0" presId="urn:microsoft.com/office/officeart/2005/8/layout/hProcess11"/>
    <dgm:cxn modelId="{CCB434B8-D4A6-4F3F-8ACF-FEAC4A18409A}" type="presParOf" srcId="{371C79A8-79B0-42C0-A9AB-B4C25EEDE015}" destId="{7F630B7E-AA9B-4DDA-91C8-87B67CEA9706}" srcOrd="1" destOrd="0" presId="urn:microsoft.com/office/officeart/2005/8/layout/hProcess11"/>
    <dgm:cxn modelId="{1D750110-1F2C-4934-A327-25E19A31899C}" type="presParOf" srcId="{371C79A8-79B0-42C0-A9AB-B4C25EEDE015}" destId="{50EEA75A-2EDA-43FA-89B7-6F82B69189C9}" srcOrd="2" destOrd="0" presId="urn:microsoft.com/office/officeart/2005/8/layout/hProcess11"/>
    <dgm:cxn modelId="{313C9FEA-0C6C-4035-811E-43E0D9213C9A}" type="presParOf" srcId="{3FF0389B-2D4B-4481-BD3E-5B7C2ED0FAD9}" destId="{0F196B09-5036-459A-9F92-609EE0B4C220}" srcOrd="3" destOrd="0" presId="urn:microsoft.com/office/officeart/2005/8/layout/hProcess11"/>
    <dgm:cxn modelId="{030EA622-D9B7-4A04-AC9F-F843C7252B22}" type="presParOf" srcId="{3FF0389B-2D4B-4481-BD3E-5B7C2ED0FAD9}" destId="{E4B3EC76-5473-4969-A675-6E773BB52B42}" srcOrd="4" destOrd="0" presId="urn:microsoft.com/office/officeart/2005/8/layout/hProcess11"/>
    <dgm:cxn modelId="{D61CCCD2-BA29-4F04-8B01-4425B359E75C}" type="presParOf" srcId="{E4B3EC76-5473-4969-A675-6E773BB52B42}" destId="{474C22B8-A4BE-4E21-811D-9FFC834067F6}" srcOrd="0" destOrd="0" presId="urn:microsoft.com/office/officeart/2005/8/layout/hProcess11"/>
    <dgm:cxn modelId="{F275C74C-FCCA-4DBF-820A-1F12D13C12D3}" type="presParOf" srcId="{E4B3EC76-5473-4969-A675-6E773BB52B42}" destId="{1A930178-1662-44D1-9B85-82E1B66CD3A7}" srcOrd="1" destOrd="0" presId="urn:microsoft.com/office/officeart/2005/8/layout/hProcess11"/>
    <dgm:cxn modelId="{6EBF852B-21B3-4CEF-A635-7FEB24B3430B}" type="presParOf" srcId="{E4B3EC76-5473-4969-A675-6E773BB52B42}" destId="{8FB693DB-97CE-4670-8C62-16991E694B83}" srcOrd="2" destOrd="0" presId="urn:microsoft.com/office/officeart/2005/8/layout/hProcess11"/>
    <dgm:cxn modelId="{B2E4DE20-7CC8-4E79-8A4D-899099BBCC4F}" type="presParOf" srcId="{3FF0389B-2D4B-4481-BD3E-5B7C2ED0FAD9}" destId="{7BDC7E69-4744-4AFA-B8BA-B9D826E90215}" srcOrd="5" destOrd="0" presId="urn:microsoft.com/office/officeart/2005/8/layout/hProcess11"/>
    <dgm:cxn modelId="{B97D7A08-C673-4685-9E09-DA3A4D658C92}" type="presParOf" srcId="{3FF0389B-2D4B-4481-BD3E-5B7C2ED0FAD9}" destId="{757271FA-6565-47E4-A093-1E76C6CDA2D6}" srcOrd="6" destOrd="0" presId="urn:microsoft.com/office/officeart/2005/8/layout/hProcess11"/>
    <dgm:cxn modelId="{04F8B725-F315-4E07-B07C-F9CC2B647873}" type="presParOf" srcId="{757271FA-6565-47E4-A093-1E76C6CDA2D6}" destId="{5D961012-7080-494F-B4FA-CC6B878E356E}" srcOrd="0" destOrd="0" presId="urn:microsoft.com/office/officeart/2005/8/layout/hProcess11"/>
    <dgm:cxn modelId="{5AF541D0-4330-4ECD-B607-A269521AB016}" type="presParOf" srcId="{757271FA-6565-47E4-A093-1E76C6CDA2D6}" destId="{9A14A593-F14C-4123-9D31-B53C0AEA9931}" srcOrd="1" destOrd="0" presId="urn:microsoft.com/office/officeart/2005/8/layout/hProcess11"/>
    <dgm:cxn modelId="{49E12202-9518-4DA3-A51B-F1A801B60D84}" type="presParOf" srcId="{757271FA-6565-47E4-A093-1E76C6CDA2D6}" destId="{1816B204-C46E-4EB5-A37B-1535ADABC88D}" srcOrd="2" destOrd="0" presId="urn:microsoft.com/office/officeart/2005/8/layout/hProcess11"/>
    <dgm:cxn modelId="{E9312AD8-688A-4241-9B31-20929287FF3D}" type="presParOf" srcId="{3FF0389B-2D4B-4481-BD3E-5B7C2ED0FAD9}" destId="{87CD260A-6C9C-4020-80B1-CA17DA1656A5}" srcOrd="7" destOrd="0" presId="urn:microsoft.com/office/officeart/2005/8/layout/hProcess11"/>
    <dgm:cxn modelId="{4B691552-BC44-4B9E-9B41-97BD3A09A255}" type="presParOf" srcId="{3FF0389B-2D4B-4481-BD3E-5B7C2ED0FAD9}" destId="{78CD9123-CC5E-454C-9F6D-B91615278C50}" srcOrd="8" destOrd="0" presId="urn:microsoft.com/office/officeart/2005/8/layout/hProcess11"/>
    <dgm:cxn modelId="{4691083E-9B46-46CF-A560-044B13437B10}" type="presParOf" srcId="{78CD9123-CC5E-454C-9F6D-B91615278C50}" destId="{D68F6FEB-4757-49C0-BF92-E655801BBB39}" srcOrd="0" destOrd="0" presId="urn:microsoft.com/office/officeart/2005/8/layout/hProcess11"/>
    <dgm:cxn modelId="{CB77B6C0-AAAF-41B3-BAE1-C992AEEC70B0}" type="presParOf" srcId="{78CD9123-CC5E-454C-9F6D-B91615278C50}" destId="{175232B1-AEA1-4D68-852A-5D6D5BA70C40}" srcOrd="1" destOrd="0" presId="urn:microsoft.com/office/officeart/2005/8/layout/hProcess11"/>
    <dgm:cxn modelId="{7912300F-68E4-49B7-BF24-27F605880624}" type="presParOf" srcId="{78CD9123-CC5E-454C-9F6D-B91615278C50}" destId="{FBC052E8-CBFF-4510-A789-1C7251CD252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53E12-D132-4B63-B2C2-32E4FFDD278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5772D3-F442-434C-9167-CCB4FD7A1B2F}">
      <dgm:prSet phldrT="[Text]"/>
      <dgm:spPr/>
      <dgm:t>
        <a:bodyPr/>
        <a:lstStyle/>
        <a:p>
          <a:r>
            <a:rPr lang="en-US" b="1" dirty="0"/>
            <a:t>Contractor Development Program </a:t>
          </a:r>
        </a:p>
      </dgm:t>
    </dgm:pt>
    <dgm:pt modelId="{39283FA6-7309-431C-B95B-CE5E08683644}" type="parTrans" cxnId="{298E4E5C-AD2D-47FF-9AC1-DB2448352258}">
      <dgm:prSet/>
      <dgm:spPr/>
      <dgm:t>
        <a:bodyPr/>
        <a:lstStyle/>
        <a:p>
          <a:endParaRPr lang="en-US"/>
        </a:p>
      </dgm:t>
    </dgm:pt>
    <dgm:pt modelId="{4904879F-7234-4479-AA2A-A3AFE20B1F71}" type="sibTrans" cxnId="{298E4E5C-AD2D-47FF-9AC1-DB2448352258}">
      <dgm:prSet/>
      <dgm:spPr/>
      <dgm:t>
        <a:bodyPr/>
        <a:lstStyle/>
        <a:p>
          <a:endParaRPr lang="en-US"/>
        </a:p>
      </dgm:t>
    </dgm:pt>
    <dgm:pt modelId="{1C226B48-4A51-4AB5-8D31-B17C511E1192}">
      <dgm:prSet phldrT="[Text]" custT="1"/>
      <dgm:spPr/>
      <dgm:t>
        <a:bodyPr/>
        <a:lstStyle/>
        <a:p>
          <a:r>
            <a:rPr lang="en-US" sz="2400" dirty="0"/>
            <a:t>Technical Assistance</a:t>
          </a:r>
        </a:p>
      </dgm:t>
    </dgm:pt>
    <dgm:pt modelId="{50F218C1-5B83-466A-B349-04DBD9993255}" type="parTrans" cxnId="{471B079E-B7A0-4678-A59C-BC4D6CF788F0}">
      <dgm:prSet/>
      <dgm:spPr/>
      <dgm:t>
        <a:bodyPr/>
        <a:lstStyle/>
        <a:p>
          <a:endParaRPr lang="en-US"/>
        </a:p>
      </dgm:t>
    </dgm:pt>
    <dgm:pt modelId="{9E14629A-EF5D-4D18-A528-94ABD1763D63}" type="sibTrans" cxnId="{471B079E-B7A0-4678-A59C-BC4D6CF788F0}">
      <dgm:prSet/>
      <dgm:spPr/>
      <dgm:t>
        <a:bodyPr/>
        <a:lstStyle/>
        <a:p>
          <a:endParaRPr lang="en-US"/>
        </a:p>
      </dgm:t>
    </dgm:pt>
    <dgm:pt modelId="{81ACB98F-7C94-476C-A373-6EB69DDC99C4}">
      <dgm:prSet phldrT="[Text]" custT="1"/>
      <dgm:spPr/>
      <dgm:t>
        <a:bodyPr/>
        <a:lstStyle/>
        <a:p>
          <a:r>
            <a:rPr lang="en-US" sz="2400" dirty="0"/>
            <a:t>Surety Bond</a:t>
          </a:r>
        </a:p>
      </dgm:t>
    </dgm:pt>
    <dgm:pt modelId="{A8E53D5F-980F-4768-B190-777D0B3F8969}" type="parTrans" cxnId="{E7052505-CC26-413E-BA27-E25311ED4AD1}">
      <dgm:prSet/>
      <dgm:spPr/>
      <dgm:t>
        <a:bodyPr/>
        <a:lstStyle/>
        <a:p>
          <a:endParaRPr lang="en-US"/>
        </a:p>
      </dgm:t>
    </dgm:pt>
    <dgm:pt modelId="{9206C5FB-1D32-48A1-8047-FC5029B2FCD5}" type="sibTrans" cxnId="{E7052505-CC26-413E-BA27-E25311ED4AD1}">
      <dgm:prSet/>
      <dgm:spPr/>
      <dgm:t>
        <a:bodyPr/>
        <a:lstStyle/>
        <a:p>
          <a:endParaRPr lang="en-US"/>
        </a:p>
      </dgm:t>
    </dgm:pt>
    <dgm:pt modelId="{BB8B99A9-2409-47E5-AFAA-5F7877B1F0FD}">
      <dgm:prSet phldrT="[Text]" custT="1"/>
      <dgm:spPr/>
      <dgm:t>
        <a:bodyPr/>
        <a:lstStyle/>
        <a:p>
          <a:r>
            <a:rPr lang="en-US" sz="2000" dirty="0"/>
            <a:t>Contractor Accelerated Payment Program (CAPP)</a:t>
          </a:r>
        </a:p>
      </dgm:t>
    </dgm:pt>
    <dgm:pt modelId="{64297049-25F2-427E-B56C-57BAA48B2C91}" type="parTrans" cxnId="{15E7290A-DF2D-42F6-83E2-DAE45CA44A33}">
      <dgm:prSet/>
      <dgm:spPr/>
      <dgm:t>
        <a:bodyPr/>
        <a:lstStyle/>
        <a:p>
          <a:endParaRPr lang="en-US"/>
        </a:p>
      </dgm:t>
    </dgm:pt>
    <dgm:pt modelId="{E44C7AFD-AC0E-4607-B4EA-11F891310A66}" type="sibTrans" cxnId="{15E7290A-DF2D-42F6-83E2-DAE45CA44A33}">
      <dgm:prSet/>
      <dgm:spPr/>
      <dgm:t>
        <a:bodyPr/>
        <a:lstStyle/>
        <a:p>
          <a:endParaRPr lang="en-US"/>
        </a:p>
      </dgm:t>
    </dgm:pt>
    <dgm:pt modelId="{B30BB4BF-50DE-40A1-B81B-7FE7512CC7D9}">
      <dgm:prSet phldrT="[Text]" custT="1"/>
      <dgm:spPr/>
      <dgm:t>
        <a:bodyPr/>
        <a:lstStyle/>
        <a:p>
          <a:r>
            <a:rPr lang="en-US" sz="2400" dirty="0"/>
            <a:t>Mentor Protégé Program </a:t>
          </a:r>
        </a:p>
      </dgm:t>
    </dgm:pt>
    <dgm:pt modelId="{3430D993-AE54-41F3-992B-B1A1A7E198DA}" type="parTrans" cxnId="{3751935A-F967-4C16-9A2E-EC23A25CA33F}">
      <dgm:prSet/>
      <dgm:spPr/>
      <dgm:t>
        <a:bodyPr/>
        <a:lstStyle/>
        <a:p>
          <a:endParaRPr lang="en-US"/>
        </a:p>
      </dgm:t>
    </dgm:pt>
    <dgm:pt modelId="{4D52E089-70E3-4DCB-849E-6591647F54C8}" type="sibTrans" cxnId="{3751935A-F967-4C16-9A2E-EC23A25CA33F}">
      <dgm:prSet/>
      <dgm:spPr/>
      <dgm:t>
        <a:bodyPr/>
        <a:lstStyle/>
        <a:p>
          <a:endParaRPr lang="en-US"/>
        </a:p>
      </dgm:t>
    </dgm:pt>
    <dgm:pt modelId="{BF6237A3-87CA-41F4-818A-0A980F2D1443}" type="pres">
      <dgm:prSet presAssocID="{31653E12-D132-4B63-B2C2-32E4FFDD27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E21474-A9FF-4CD6-A02E-73DB20B27C5D}" type="pres">
      <dgm:prSet presAssocID="{31653E12-D132-4B63-B2C2-32E4FFDD2781}" presName="matrix" presStyleCnt="0"/>
      <dgm:spPr/>
    </dgm:pt>
    <dgm:pt modelId="{B0AB7F08-D63B-4F95-9F73-A810552F2A67}" type="pres">
      <dgm:prSet presAssocID="{31653E12-D132-4B63-B2C2-32E4FFDD2781}" presName="tile1" presStyleLbl="node1" presStyleIdx="0" presStyleCnt="4"/>
      <dgm:spPr/>
    </dgm:pt>
    <dgm:pt modelId="{700DF3E2-2317-4A4A-8E6D-5206DAE3CAA6}" type="pres">
      <dgm:prSet presAssocID="{31653E12-D132-4B63-B2C2-32E4FFDD27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064B94-5658-4ED0-8F4A-220547B16FC0}" type="pres">
      <dgm:prSet presAssocID="{31653E12-D132-4B63-B2C2-32E4FFDD2781}" presName="tile2" presStyleLbl="node1" presStyleIdx="1" presStyleCnt="4" custLinFactNeighborX="-1047" custLinFactNeighborY="-2817"/>
      <dgm:spPr/>
    </dgm:pt>
    <dgm:pt modelId="{4DFC964D-E4C8-4606-81D4-C14805A97496}" type="pres">
      <dgm:prSet presAssocID="{31653E12-D132-4B63-B2C2-32E4FFDD27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FE895F2-9552-4322-B484-88E9146100EA}" type="pres">
      <dgm:prSet presAssocID="{31653E12-D132-4B63-B2C2-32E4FFDD2781}" presName="tile3" presStyleLbl="node1" presStyleIdx="2" presStyleCnt="4" custLinFactNeighborX="0" custLinFactNeighborY="1715"/>
      <dgm:spPr/>
    </dgm:pt>
    <dgm:pt modelId="{9A9F162C-88C8-474D-8EDA-97E86E11648E}" type="pres">
      <dgm:prSet presAssocID="{31653E12-D132-4B63-B2C2-32E4FFDD27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5BB8F81-5DCB-4907-A893-E2074503EF37}" type="pres">
      <dgm:prSet presAssocID="{31653E12-D132-4B63-B2C2-32E4FFDD2781}" presName="tile4" presStyleLbl="node1" presStyleIdx="3" presStyleCnt="4"/>
      <dgm:spPr/>
    </dgm:pt>
    <dgm:pt modelId="{81F10D76-F9B2-4D83-AEB2-33306115FE89}" type="pres">
      <dgm:prSet presAssocID="{31653E12-D132-4B63-B2C2-32E4FFDD27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273BEA8-E9F8-4748-BB77-AF79E88CD878}" type="pres">
      <dgm:prSet presAssocID="{31653E12-D132-4B63-B2C2-32E4FFDD2781}" presName="centerTile" presStyleLbl="fgShp" presStyleIdx="0" presStyleCnt="1" custScaleX="171159">
        <dgm:presLayoutVars>
          <dgm:chMax val="0"/>
          <dgm:chPref val="0"/>
        </dgm:presLayoutVars>
      </dgm:prSet>
      <dgm:spPr/>
    </dgm:pt>
  </dgm:ptLst>
  <dgm:cxnLst>
    <dgm:cxn modelId="{F8374E00-2595-4959-888A-33A02F297574}" type="presOf" srcId="{B30BB4BF-50DE-40A1-B81B-7FE7512CC7D9}" destId="{81F10D76-F9B2-4D83-AEB2-33306115FE89}" srcOrd="1" destOrd="0" presId="urn:microsoft.com/office/officeart/2005/8/layout/matrix1"/>
    <dgm:cxn modelId="{63988704-BA96-46CB-B2FA-FA2097A488CA}" type="presOf" srcId="{BB8B99A9-2409-47E5-AFAA-5F7877B1F0FD}" destId="{9A9F162C-88C8-474D-8EDA-97E86E11648E}" srcOrd="1" destOrd="0" presId="urn:microsoft.com/office/officeart/2005/8/layout/matrix1"/>
    <dgm:cxn modelId="{E7052505-CC26-413E-BA27-E25311ED4AD1}" srcId="{425772D3-F442-434C-9167-CCB4FD7A1B2F}" destId="{81ACB98F-7C94-476C-A373-6EB69DDC99C4}" srcOrd="1" destOrd="0" parTransId="{A8E53D5F-980F-4768-B190-777D0B3F8969}" sibTransId="{9206C5FB-1D32-48A1-8047-FC5029B2FCD5}"/>
    <dgm:cxn modelId="{15E7290A-DF2D-42F6-83E2-DAE45CA44A33}" srcId="{425772D3-F442-434C-9167-CCB4FD7A1B2F}" destId="{BB8B99A9-2409-47E5-AFAA-5F7877B1F0FD}" srcOrd="2" destOrd="0" parTransId="{64297049-25F2-427E-B56C-57BAA48B2C91}" sibTransId="{E44C7AFD-AC0E-4607-B4EA-11F891310A66}"/>
    <dgm:cxn modelId="{BC323621-8E4B-44DF-97BD-3F015077379E}" type="presOf" srcId="{31653E12-D132-4B63-B2C2-32E4FFDD2781}" destId="{BF6237A3-87CA-41F4-818A-0A980F2D1443}" srcOrd="0" destOrd="0" presId="urn:microsoft.com/office/officeart/2005/8/layout/matrix1"/>
    <dgm:cxn modelId="{90A8DB36-E035-4AE3-A20D-503A86BE7F9A}" type="presOf" srcId="{425772D3-F442-434C-9167-CCB4FD7A1B2F}" destId="{F273BEA8-E9F8-4748-BB77-AF79E88CD878}" srcOrd="0" destOrd="0" presId="urn:microsoft.com/office/officeart/2005/8/layout/matrix1"/>
    <dgm:cxn modelId="{D5C1263B-7B5E-47AE-ACA6-6CC841944E1E}" type="presOf" srcId="{B30BB4BF-50DE-40A1-B81B-7FE7512CC7D9}" destId="{55BB8F81-5DCB-4907-A893-E2074503EF37}" srcOrd="0" destOrd="0" presId="urn:microsoft.com/office/officeart/2005/8/layout/matrix1"/>
    <dgm:cxn modelId="{EBE85840-B2EF-4D81-9689-0D7E0FD91F45}" type="presOf" srcId="{81ACB98F-7C94-476C-A373-6EB69DDC99C4}" destId="{5B064B94-5658-4ED0-8F4A-220547B16FC0}" srcOrd="0" destOrd="0" presId="urn:microsoft.com/office/officeart/2005/8/layout/matrix1"/>
    <dgm:cxn modelId="{FE6B385C-A092-4DBA-A932-4032B1163A65}" type="presOf" srcId="{1C226B48-4A51-4AB5-8D31-B17C511E1192}" destId="{700DF3E2-2317-4A4A-8E6D-5206DAE3CAA6}" srcOrd="1" destOrd="0" presId="urn:microsoft.com/office/officeart/2005/8/layout/matrix1"/>
    <dgm:cxn modelId="{298E4E5C-AD2D-47FF-9AC1-DB2448352258}" srcId="{31653E12-D132-4B63-B2C2-32E4FFDD2781}" destId="{425772D3-F442-434C-9167-CCB4FD7A1B2F}" srcOrd="0" destOrd="0" parTransId="{39283FA6-7309-431C-B95B-CE5E08683644}" sibTransId="{4904879F-7234-4479-AA2A-A3AFE20B1F71}"/>
    <dgm:cxn modelId="{FB0FCC6C-5A50-4D54-9812-A515B8C1B822}" type="presOf" srcId="{BB8B99A9-2409-47E5-AFAA-5F7877B1F0FD}" destId="{1FE895F2-9552-4322-B484-88E9146100EA}" srcOrd="0" destOrd="0" presId="urn:microsoft.com/office/officeart/2005/8/layout/matrix1"/>
    <dgm:cxn modelId="{3751935A-F967-4C16-9A2E-EC23A25CA33F}" srcId="{425772D3-F442-434C-9167-CCB4FD7A1B2F}" destId="{B30BB4BF-50DE-40A1-B81B-7FE7512CC7D9}" srcOrd="3" destOrd="0" parTransId="{3430D993-AE54-41F3-992B-B1A1A7E198DA}" sibTransId="{4D52E089-70E3-4DCB-849E-6591647F54C8}"/>
    <dgm:cxn modelId="{82F9BB7F-997D-43D5-9098-18FECA6BBF3C}" type="presOf" srcId="{81ACB98F-7C94-476C-A373-6EB69DDC99C4}" destId="{4DFC964D-E4C8-4606-81D4-C14805A97496}" srcOrd="1" destOrd="0" presId="urn:microsoft.com/office/officeart/2005/8/layout/matrix1"/>
    <dgm:cxn modelId="{471B079E-B7A0-4678-A59C-BC4D6CF788F0}" srcId="{425772D3-F442-434C-9167-CCB4FD7A1B2F}" destId="{1C226B48-4A51-4AB5-8D31-B17C511E1192}" srcOrd="0" destOrd="0" parTransId="{50F218C1-5B83-466A-B349-04DBD9993255}" sibTransId="{9E14629A-EF5D-4D18-A528-94ABD1763D63}"/>
    <dgm:cxn modelId="{E1C9B2E7-520A-4E67-B78C-93966F1A1038}" type="presOf" srcId="{1C226B48-4A51-4AB5-8D31-B17C511E1192}" destId="{B0AB7F08-D63B-4F95-9F73-A810552F2A67}" srcOrd="0" destOrd="0" presId="urn:microsoft.com/office/officeart/2005/8/layout/matrix1"/>
    <dgm:cxn modelId="{CDF4E9C4-B56C-44DD-97D9-D8DF4CE0850C}" type="presParOf" srcId="{BF6237A3-87CA-41F4-818A-0A980F2D1443}" destId="{0BE21474-A9FF-4CD6-A02E-73DB20B27C5D}" srcOrd="0" destOrd="0" presId="urn:microsoft.com/office/officeart/2005/8/layout/matrix1"/>
    <dgm:cxn modelId="{8CC970A2-5FF0-4EE7-9804-20E0729EFF48}" type="presParOf" srcId="{0BE21474-A9FF-4CD6-A02E-73DB20B27C5D}" destId="{B0AB7F08-D63B-4F95-9F73-A810552F2A67}" srcOrd="0" destOrd="0" presId="urn:microsoft.com/office/officeart/2005/8/layout/matrix1"/>
    <dgm:cxn modelId="{679F1FCC-3F3B-44F9-BFBD-A596BD57B28D}" type="presParOf" srcId="{0BE21474-A9FF-4CD6-A02E-73DB20B27C5D}" destId="{700DF3E2-2317-4A4A-8E6D-5206DAE3CAA6}" srcOrd="1" destOrd="0" presId="urn:microsoft.com/office/officeart/2005/8/layout/matrix1"/>
    <dgm:cxn modelId="{61EAA190-DD04-4BF4-AF92-32EB97551055}" type="presParOf" srcId="{0BE21474-A9FF-4CD6-A02E-73DB20B27C5D}" destId="{5B064B94-5658-4ED0-8F4A-220547B16FC0}" srcOrd="2" destOrd="0" presId="urn:microsoft.com/office/officeart/2005/8/layout/matrix1"/>
    <dgm:cxn modelId="{18A8A3D8-4673-4E46-A406-5C7FCFBBFA65}" type="presParOf" srcId="{0BE21474-A9FF-4CD6-A02E-73DB20B27C5D}" destId="{4DFC964D-E4C8-4606-81D4-C14805A97496}" srcOrd="3" destOrd="0" presId="urn:microsoft.com/office/officeart/2005/8/layout/matrix1"/>
    <dgm:cxn modelId="{5528C852-410D-43A4-A3D7-39596465526F}" type="presParOf" srcId="{0BE21474-A9FF-4CD6-A02E-73DB20B27C5D}" destId="{1FE895F2-9552-4322-B484-88E9146100EA}" srcOrd="4" destOrd="0" presId="urn:microsoft.com/office/officeart/2005/8/layout/matrix1"/>
    <dgm:cxn modelId="{1FD1756A-D5B8-412A-8DD3-7C0C4F0F23C7}" type="presParOf" srcId="{0BE21474-A9FF-4CD6-A02E-73DB20B27C5D}" destId="{9A9F162C-88C8-474D-8EDA-97E86E11648E}" srcOrd="5" destOrd="0" presId="urn:microsoft.com/office/officeart/2005/8/layout/matrix1"/>
    <dgm:cxn modelId="{532F8481-49F5-4BFE-A64B-3793A81F968C}" type="presParOf" srcId="{0BE21474-A9FF-4CD6-A02E-73DB20B27C5D}" destId="{55BB8F81-5DCB-4907-A893-E2074503EF37}" srcOrd="6" destOrd="0" presId="urn:microsoft.com/office/officeart/2005/8/layout/matrix1"/>
    <dgm:cxn modelId="{A392E68C-4B96-40FF-8264-9BD6F210A830}" type="presParOf" srcId="{0BE21474-A9FF-4CD6-A02E-73DB20B27C5D}" destId="{81F10D76-F9B2-4D83-AEB2-33306115FE89}" srcOrd="7" destOrd="0" presId="urn:microsoft.com/office/officeart/2005/8/layout/matrix1"/>
    <dgm:cxn modelId="{057E94F1-6E47-4849-A74B-E3747F499A14}" type="presParOf" srcId="{BF6237A3-87CA-41F4-818A-0A980F2D1443}" destId="{F273BEA8-E9F8-4748-BB77-AF79E88CD87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8E9B2-5F3D-4941-B369-AA78BA1A4053}">
      <dsp:nvSpPr>
        <dsp:cNvPr id="0" name=""/>
        <dsp:cNvSpPr/>
      </dsp:nvSpPr>
      <dsp:spPr>
        <a:xfrm>
          <a:off x="0" y="1230478"/>
          <a:ext cx="6529826" cy="166137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29898-3CCB-477E-BC7D-6E62DB498FBB}">
      <dsp:nvSpPr>
        <dsp:cNvPr id="0" name=""/>
        <dsp:cNvSpPr/>
      </dsp:nvSpPr>
      <dsp:spPr>
        <a:xfrm>
          <a:off x="2582" y="0"/>
          <a:ext cx="1129168" cy="166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CCSF Program for Women and Minority-Owned Businesses Initiated with the Human Rights Commission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1984</a:t>
          </a:r>
          <a:endParaRPr lang="en-US" sz="1000" kern="1200" dirty="0"/>
        </a:p>
      </dsp:txBody>
      <dsp:txXfrm>
        <a:off x="2582" y="0"/>
        <a:ext cx="1129168" cy="1661372"/>
      </dsp:txXfrm>
    </dsp:sp>
    <dsp:sp modelId="{16D76C97-773D-4757-8B73-410EDDE0C9F1}">
      <dsp:nvSpPr>
        <dsp:cNvPr id="0" name=""/>
        <dsp:cNvSpPr/>
      </dsp:nvSpPr>
      <dsp:spPr>
        <a:xfrm>
          <a:off x="359495" y="1869043"/>
          <a:ext cx="415343" cy="41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E2F43-9088-474B-92E8-4DAF9C7DEB21}">
      <dsp:nvSpPr>
        <dsp:cNvPr id="0" name=""/>
        <dsp:cNvSpPr/>
      </dsp:nvSpPr>
      <dsp:spPr>
        <a:xfrm>
          <a:off x="1188209" y="2492058"/>
          <a:ext cx="1129168" cy="166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1996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Proposition 209 ends  race, sex, color, ethnicity, national origin preferential treatment in public employment, education, and contracting </a:t>
          </a:r>
        </a:p>
      </dsp:txBody>
      <dsp:txXfrm>
        <a:off x="1188209" y="2492058"/>
        <a:ext cx="1129168" cy="1661372"/>
      </dsp:txXfrm>
    </dsp:sp>
    <dsp:sp modelId="{7F630B7E-AA9B-4DDA-91C8-87B67CEA9706}">
      <dsp:nvSpPr>
        <dsp:cNvPr id="0" name=""/>
        <dsp:cNvSpPr/>
      </dsp:nvSpPr>
      <dsp:spPr>
        <a:xfrm>
          <a:off x="1545122" y="1869043"/>
          <a:ext cx="415343" cy="41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C22B8-A4BE-4E21-811D-9FFC834067F6}">
      <dsp:nvSpPr>
        <dsp:cNvPr id="0" name=""/>
        <dsp:cNvSpPr/>
      </dsp:nvSpPr>
      <dsp:spPr>
        <a:xfrm>
          <a:off x="2373837" y="0"/>
          <a:ext cx="1129168" cy="166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City enjoined and ends previous small business inclusion program. Initiatives Local Business Enterprise Program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2004</a:t>
          </a:r>
          <a:endParaRPr lang="en-US" sz="1000" kern="1200" dirty="0"/>
        </a:p>
      </dsp:txBody>
      <dsp:txXfrm>
        <a:off x="2373837" y="0"/>
        <a:ext cx="1129168" cy="1661372"/>
      </dsp:txXfrm>
    </dsp:sp>
    <dsp:sp modelId="{1A930178-1662-44D1-9B85-82E1B66CD3A7}">
      <dsp:nvSpPr>
        <dsp:cNvPr id="0" name=""/>
        <dsp:cNvSpPr/>
      </dsp:nvSpPr>
      <dsp:spPr>
        <a:xfrm>
          <a:off x="2730750" y="1869043"/>
          <a:ext cx="415343" cy="41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61012-7080-494F-B4FA-CC6B878E356E}">
      <dsp:nvSpPr>
        <dsp:cNvPr id="0" name=""/>
        <dsp:cNvSpPr/>
      </dsp:nvSpPr>
      <dsp:spPr>
        <a:xfrm>
          <a:off x="3559464" y="2492058"/>
          <a:ext cx="1129168" cy="166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2012 </a:t>
          </a:r>
          <a:r>
            <a:rPr lang="en-US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LBE Program is moved from HRC into newly created Contract Monitoring Division</a:t>
          </a:r>
        </a:p>
      </dsp:txBody>
      <dsp:txXfrm>
        <a:off x="3559464" y="2492058"/>
        <a:ext cx="1129168" cy="1661372"/>
      </dsp:txXfrm>
    </dsp:sp>
    <dsp:sp modelId="{9A14A593-F14C-4123-9D31-B53C0AEA9931}">
      <dsp:nvSpPr>
        <dsp:cNvPr id="0" name=""/>
        <dsp:cNvSpPr/>
      </dsp:nvSpPr>
      <dsp:spPr>
        <a:xfrm>
          <a:off x="3916377" y="1869043"/>
          <a:ext cx="415343" cy="41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F6FEB-4757-49C0-BF92-E655801BBB39}">
      <dsp:nvSpPr>
        <dsp:cNvPr id="0" name=""/>
        <dsp:cNvSpPr/>
      </dsp:nvSpPr>
      <dsp:spPr>
        <a:xfrm>
          <a:off x="4745091" y="0"/>
          <a:ext cx="1129168" cy="166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Supreme Court ruled 6-3 in Students for Fair Admission Inc v. President and Fellows of Harvard College Decision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2023</a:t>
          </a:r>
          <a:endParaRPr lang="en-US" sz="1000" b="0" kern="1200" dirty="0"/>
        </a:p>
      </dsp:txBody>
      <dsp:txXfrm>
        <a:off x="4745091" y="0"/>
        <a:ext cx="1129168" cy="1661372"/>
      </dsp:txXfrm>
    </dsp:sp>
    <dsp:sp modelId="{175232B1-AEA1-4D68-852A-5D6D5BA70C40}">
      <dsp:nvSpPr>
        <dsp:cNvPr id="0" name=""/>
        <dsp:cNvSpPr/>
      </dsp:nvSpPr>
      <dsp:spPr>
        <a:xfrm>
          <a:off x="5102004" y="1869043"/>
          <a:ext cx="415343" cy="41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B7F08-D63B-4F95-9F73-A810552F2A67}">
      <dsp:nvSpPr>
        <dsp:cNvPr id="0" name=""/>
        <dsp:cNvSpPr/>
      </dsp:nvSpPr>
      <dsp:spPr>
        <a:xfrm rot="16200000">
          <a:off x="512641" y="-512641"/>
          <a:ext cx="2028825" cy="305410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Technical Assistance</a:t>
          </a:r>
        </a:p>
      </dsp:txBody>
      <dsp:txXfrm rot="5400000">
        <a:off x="-1" y="1"/>
        <a:ext cx="3054108" cy="1521618"/>
      </dsp:txXfrm>
    </dsp:sp>
    <dsp:sp modelId="{5B064B94-5658-4ED0-8F4A-220547B16FC0}">
      <dsp:nvSpPr>
        <dsp:cNvPr id="0" name=""/>
        <dsp:cNvSpPr/>
      </dsp:nvSpPr>
      <dsp:spPr>
        <a:xfrm>
          <a:off x="3022131" y="0"/>
          <a:ext cx="3054108" cy="202882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Surety Bond</a:t>
          </a:r>
        </a:p>
      </dsp:txBody>
      <dsp:txXfrm>
        <a:off x="3022131" y="0"/>
        <a:ext cx="3054108" cy="1521618"/>
      </dsp:txXfrm>
    </dsp:sp>
    <dsp:sp modelId="{1FE895F2-9552-4322-B484-88E9146100EA}">
      <dsp:nvSpPr>
        <dsp:cNvPr id="0" name=""/>
        <dsp:cNvSpPr/>
      </dsp:nvSpPr>
      <dsp:spPr>
        <a:xfrm rot="10800000">
          <a:off x="0" y="2028825"/>
          <a:ext cx="3054108" cy="202882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Contractor Accelerated Payment Program (CAPP)</a:t>
          </a:r>
        </a:p>
      </dsp:txBody>
      <dsp:txXfrm rot="10800000">
        <a:off x="0" y="2536031"/>
        <a:ext cx="3054108" cy="1521618"/>
      </dsp:txXfrm>
    </dsp:sp>
    <dsp:sp modelId="{55BB8F81-5DCB-4907-A893-E2074503EF37}">
      <dsp:nvSpPr>
        <dsp:cNvPr id="0" name=""/>
        <dsp:cNvSpPr/>
      </dsp:nvSpPr>
      <dsp:spPr>
        <a:xfrm rot="5400000">
          <a:off x="3566750" y="1516183"/>
          <a:ext cx="2028825" cy="305410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Mentor Protégé Program </a:t>
          </a:r>
        </a:p>
      </dsp:txBody>
      <dsp:txXfrm rot="-5400000">
        <a:off x="3054108" y="2536031"/>
        <a:ext cx="3054108" cy="1521618"/>
      </dsp:txXfrm>
    </dsp:sp>
    <dsp:sp modelId="{F273BEA8-E9F8-4748-BB77-AF79E88CD878}">
      <dsp:nvSpPr>
        <dsp:cNvPr id="0" name=""/>
        <dsp:cNvSpPr/>
      </dsp:nvSpPr>
      <dsp:spPr>
        <a:xfrm>
          <a:off x="1485894" y="1521618"/>
          <a:ext cx="3136428" cy="101441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Contractor Development Program </a:t>
          </a:r>
        </a:p>
      </dsp:txBody>
      <dsp:txXfrm>
        <a:off x="1535414" y="1571138"/>
        <a:ext cx="3037388" cy="91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7F411F-310A-4A62-B000-061E3B1108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D4B05-AA4D-4079-928B-BF2EB23093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8B2E-C380-46AE-8B7E-949053A0517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1E115-10D9-4328-9211-66E6A8FE5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FB85A-A7D8-4DD2-B3BB-9333BF543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3B3D8-6A21-4E6F-AF64-34B8941D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1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7cad0bf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7cad0bf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7cad0b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7cad0b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67cad0bfd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67cad0bfd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8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46DEC45-9A82-4F42-A638-45C378956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758DC8E-1D8C-48B2-8B3F-234D84410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There are four prongs of the program: </a:t>
            </a:r>
          </a:p>
          <a:p>
            <a:r>
              <a:rPr lang="en-US" altLang="en-US">
                <a:latin typeface="Arial" panose="020B0604020202020204" pitchFamily="34" charset="0"/>
              </a:rPr>
              <a:t>= Technical assistance for daily operations. This can provide help including accounting, estimating and biffing. </a:t>
            </a:r>
          </a:p>
          <a:p>
            <a:r>
              <a:rPr lang="en-US" altLang="en-US">
                <a:latin typeface="Arial" panose="020B0604020202020204" pitchFamily="34" charset="0"/>
              </a:rPr>
              <a:t>= Surety Bond is for construction firms that needs assistance with bonding or increasing their bonding capacity. </a:t>
            </a:r>
          </a:p>
          <a:p>
            <a:r>
              <a:rPr lang="en-US" altLang="en-US">
                <a:latin typeface="Arial" panose="020B0604020202020204" pitchFamily="34" charset="0"/>
              </a:rPr>
              <a:t>= The Mentor Protégé Program pairs higher capacity LBEs with Prime contractor for mentorship and learning. This program is not open for new participants at this time. </a:t>
            </a:r>
          </a:p>
          <a:p>
            <a:r>
              <a:rPr lang="en-US" altLang="en-US">
                <a:latin typeface="Arial" panose="020B0604020202020204" pitchFamily="34" charset="0"/>
              </a:rPr>
              <a:t>= the Contractor Accelerated Payment Program is a pilot program where construction contractors can receive contract financing. 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Most of these programs are free – there may be fees for audited financials. This program is subsidized by the City and County of San Francisco and any fees that do exist are far below market rate. 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96E088A-56ED-4D3B-8BCB-69064D91D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1428" tIns="45714" rIns="91428" bIns="45714"/>
          <a:lstStyle>
            <a:lvl1pPr defTabSz="9301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4" indent="-285713" defTabSz="9301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52" indent="-228571" defTabSz="9301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93" indent="-228571" defTabSz="9301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33" indent="-228571" defTabSz="93015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74" indent="-228571" defTabSz="930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15" indent="-228571" defTabSz="930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56" indent="-228571" defTabSz="930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96" indent="-228571" defTabSz="9301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7670D9-F370-4D7F-B0E1-F76C17B6BBD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7cad0b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7cad0b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8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686d9378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686d9378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295906"/>
            <a:ext cx="6858000" cy="3847594"/>
          </a:xfrm>
          <a:prstGeom prst="rect">
            <a:avLst/>
          </a:prstGeom>
          <a:solidFill>
            <a:srgbClr val="EDF4F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71500" y="1352275"/>
            <a:ext cx="5782725" cy="17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4800"/>
              <a:buFont typeface="Rubik Light"/>
              <a:buNone/>
              <a:defRPr sz="3600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5200"/>
              <a:buFont typeface="Rubik Light"/>
              <a:buNone/>
              <a:defRPr sz="39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71500" y="3044350"/>
            <a:ext cx="5782725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571493" y="4438424"/>
            <a:ext cx="6041700" cy="4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1400"/>
              <a:buNone/>
              <a:defRPr sz="1050">
                <a:solidFill>
                  <a:srgbClr val="6078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607889"/>
              </a:buClr>
              <a:buSzPts val="2000"/>
              <a:buNone/>
              <a:defRPr sz="1500">
                <a:solidFill>
                  <a:srgbClr val="60788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331984" y="386192"/>
            <a:ext cx="4261756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 i="0">
                <a:latin typeface="Arial" panose="020B0604020202020204" pitchFamily="34" charset="0"/>
                <a:ea typeface="Rubik Light"/>
                <a:cs typeface="Arial" panose="020B0604020202020204" pitchFamily="34" charset="0"/>
                <a:sym typeface="Rubik Light"/>
              </a:rPr>
              <a:t>San Francisco Office of the City Administrator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36BD0-05AE-4A4F-9A8F-C1587CEAAE1D}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 bwMode="auto">
          <a:xfrm>
            <a:off x="359228" y="334982"/>
            <a:ext cx="731905" cy="7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1450"/>
            <a:ext cx="61722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1200150"/>
            <a:ext cx="6172200" cy="337185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99503-02F9-48EA-AAF0-D7968FB0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0154C-446D-428A-BA9C-3941C43C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2EA4-DE7A-48F6-AC2B-7D3EB2EE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6E88-C460-4C27-AD34-9CBFBD4F0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7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DB30-50BE-4D6B-92F6-B90E580E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C25A9-BE0D-4667-9E9F-39F9B60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DB68-4B5E-4E97-B47A-63E24C6B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B02A-E04F-41ED-A179-7A7FF6DE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8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09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9E72-136C-1649-A777-EDC4CE1F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anchor="b"/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D9AF-0F7F-F54F-8220-0D79DE34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FF977-20E1-9B4B-9E04-93D1ED9A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68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CA89-EDB8-A24A-9568-3A65CBE4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</p:spPr>
        <p:txBody>
          <a:bodyPr anchor="b"/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9EFE7-746B-9747-9046-9DCB7C1A3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993FC-52F9-4C4C-B596-F867D83B6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72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rgbClr val="0C1464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71500" y="1669325"/>
            <a:ext cx="573795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30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71500" y="1213725"/>
            <a:ext cx="57379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ubik Light"/>
              <a:buNone/>
              <a:defRPr sz="15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ubik Light"/>
              <a:buNone/>
              <a:defRPr sz="2100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7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slide">
  <p:cSld name="TITLE_AND_BODY_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85750" y="457200"/>
            <a:ext cx="639045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b="1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285750" y="1217970"/>
            <a:ext cx="4941000" cy="31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76225" rtl="0">
              <a:spcBef>
                <a:spcPts val="750"/>
              </a:spcBef>
              <a:spcAft>
                <a:spcPts val="0"/>
              </a:spcAft>
              <a:buSzPts val="2200"/>
              <a:buChar char="●"/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66700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1500"/>
            </a:lvl2pPr>
            <a:lvl3pPr marL="1028700" lvl="2" indent="-266700" rtl="0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120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120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1200"/>
              </a:spcBef>
              <a:spcAft>
                <a:spcPts val="120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85750" y="457200"/>
            <a:ext cx="639045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b="1" i="0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285750" y="1334600"/>
            <a:ext cx="2702925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750"/>
              </a:spcBef>
              <a:spcAft>
                <a:spcPts val="0"/>
              </a:spcAft>
              <a:buSzPts val="1800"/>
              <a:buChar char="●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3620794" y="1334600"/>
            <a:ext cx="2702925" cy="3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rtl="0">
              <a:spcBef>
                <a:spcPts val="750"/>
              </a:spcBef>
              <a:spcAft>
                <a:spcPts val="0"/>
              </a:spcAft>
              <a:buSzPts val="1800"/>
              <a:buChar char="●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53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TITLE_AND_BODY_1">
    <p:bg>
      <p:bgPr>
        <a:solidFill>
          <a:srgbClr val="EDF4F7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85750" y="990600"/>
            <a:ext cx="6390450" cy="6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b="1" i="0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285750" y="1754225"/>
            <a:ext cx="4757400" cy="29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76225" rtl="0">
              <a:spcBef>
                <a:spcPts val="750"/>
              </a:spcBef>
              <a:spcAft>
                <a:spcPts val="0"/>
              </a:spcAft>
              <a:buSzPts val="2200"/>
              <a:buChar char="●"/>
              <a:defRPr sz="16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">
  <p:cSld name="CUSTOM_3">
    <p:bg>
      <p:bgPr>
        <a:solidFill>
          <a:srgbClr val="0C146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571503" y="1836725"/>
            <a:ext cx="28363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2"/>
          </p:nvPr>
        </p:nvSpPr>
        <p:spPr>
          <a:xfrm>
            <a:off x="571503" y="2625125"/>
            <a:ext cx="28363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71503" y="3413525"/>
            <a:ext cx="28363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4"/>
          </p:nvPr>
        </p:nvSpPr>
        <p:spPr>
          <a:xfrm>
            <a:off x="3688203" y="1836725"/>
            <a:ext cx="28363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3688203" y="2625125"/>
            <a:ext cx="28363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6"/>
          </p:nvPr>
        </p:nvSpPr>
        <p:spPr>
          <a:xfrm>
            <a:off x="3688203" y="3413525"/>
            <a:ext cx="283635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35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1450" y="228600"/>
            <a:ext cx="639045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E57"/>
              </a:buClr>
              <a:buSzPts val="2800"/>
              <a:buFont typeface="Rubik Light"/>
              <a:buNone/>
              <a:defRPr sz="2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923875"/>
            <a:ext cx="5897250" cy="3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1C3E57"/>
              </a:buClr>
              <a:buSzPts val="1800"/>
              <a:buFont typeface="Rubik Light"/>
              <a:buChar char="●"/>
              <a:defRPr sz="1800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914400" lvl="1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○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lvl="2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■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lvl="3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●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lvl="4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○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lvl="5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■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lvl="6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●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lvl="7" indent="-31750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rgbClr val="607889"/>
              </a:buClr>
              <a:buSzPts val="1400"/>
              <a:buFont typeface="Rubik Light"/>
              <a:buChar char="○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lvl="8" indent="-317500">
              <a:lnSpc>
                <a:spcPct val="125000"/>
              </a:lnSpc>
              <a:spcBef>
                <a:spcPts val="1600"/>
              </a:spcBef>
              <a:spcAft>
                <a:spcPts val="1600"/>
              </a:spcAft>
              <a:buClr>
                <a:srgbClr val="607889"/>
              </a:buClr>
              <a:buSzPts val="1400"/>
              <a:buFont typeface="Rubik Light"/>
              <a:buChar char="■"/>
              <a:defRPr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r">
              <a:buNone/>
              <a:defRPr sz="75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1" r:id="rId2"/>
    <p:sldLayoutId id="2147483692" r:id="rId3"/>
    <p:sldLayoutId id="2147483693" r:id="rId4"/>
    <p:sldLayoutId id="2147483696" r:id="rId5"/>
    <p:sldLayoutId id="2147483651" r:id="rId6"/>
    <p:sldLayoutId id="2147483684" r:id="rId7"/>
    <p:sldLayoutId id="2147483652" r:id="rId8"/>
    <p:sldLayoutId id="2147483662" r:id="rId9"/>
    <p:sldLayoutId id="2147483697" r:id="rId10"/>
    <p:sldLayoutId id="214748369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f.gov/departments/local-business-enterprise-advisory-committee-lbea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f.gov/sign-cmd-2nd-wednesday-workshop" TargetMode="External"/><Relationship Id="rId5" Type="http://schemas.openxmlformats.org/officeDocument/2006/relationships/hyperlink" Target="https://sf.gov/sign-cmd-1st-wednesday-workshop" TargetMode="External"/><Relationship Id="rId4" Type="http://schemas.openxmlformats.org/officeDocument/2006/relationships/hyperlink" Target="https://sf.gov/find-certified-lbe-wor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cmd.info@sfgov.org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hyperlink" Target="mailto:lbecert@sfgov.org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f.gov/get-contracting-opportunities-city-or-department" TargetMode="External"/><Relationship Id="rId2" Type="http://schemas.openxmlformats.org/officeDocument/2006/relationships/hyperlink" Target="https://sf.gov/topics/contracting-city-and-county-san-francisc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f.gov/resource/2023/future-contracting-opportuniti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571493" y="2016172"/>
            <a:ext cx="5782725" cy="130747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The Local Business Enterprise (LBE) Program – a San Francisco Small Business Inclusion Program for City Contracts</a:t>
            </a:r>
            <a:endParaRPr lang="en-US" sz="2400"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571493" y="3618337"/>
            <a:ext cx="6041700" cy="3309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US" dirty="0">
                <a:latin typeface="Arial"/>
                <a:cs typeface="Arial"/>
              </a:rPr>
              <a:t>Presented by Stephanie Tang, CMD Director </a:t>
            </a:r>
          </a:p>
          <a:p>
            <a:pPr marL="0" indent="0"/>
            <a:r>
              <a:rPr lang="en-US" dirty="0">
                <a:latin typeface="Arial"/>
                <a:cs typeface="Arial"/>
              </a:rPr>
              <a:t>For Small Business Commission - July 24, 2023</a:t>
            </a:r>
          </a:p>
          <a:p>
            <a:pPr marL="0" indent="0"/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83;p18">
            <a:extLst>
              <a:ext uri="{FF2B5EF4-FFF2-40B4-BE49-F238E27FC236}">
                <a16:creationId xmlns:a16="http://schemas.microsoft.com/office/drawing/2014/main" id="{5708D28D-ABE4-4C4E-B311-7CBF06B20FC0}"/>
              </a:ext>
            </a:extLst>
          </p:cNvPr>
          <p:cNvSpPr txBox="1">
            <a:spLocks/>
          </p:cNvSpPr>
          <p:nvPr/>
        </p:nvSpPr>
        <p:spPr>
          <a:xfrm>
            <a:off x="1335370" y="224471"/>
            <a:ext cx="5976137" cy="79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None/>
              <a:defRPr sz="1650" b="0" i="0" u="none" strike="noStrike" cap="none">
                <a:solidFill>
                  <a:srgbClr val="1C3E57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/>
            <a:r>
              <a:rPr lang="en-US" sz="1300" b="1" dirty="0">
                <a:solidFill>
                  <a:schemeClr val="tx1"/>
                </a:solidFill>
                <a:latin typeface="Arial"/>
                <a:cs typeface="Arial"/>
              </a:rPr>
              <a:t>Contract Monitoring Division</a:t>
            </a:r>
            <a:endParaRPr lang="en" sz="13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85750" y="1385888"/>
            <a:ext cx="6390450" cy="4648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 Resources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285749" y="1958606"/>
            <a:ext cx="5981561" cy="261339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CMD Contract Compliance Officers participate in public procurements to ensure fairness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LBE Advisory Committee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meets every other month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LBE Directory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open for search</a:t>
            </a:r>
          </a:p>
          <a:p>
            <a:pPr marL="285750" indent="-285750">
              <a:buFontTx/>
              <a:buChar char="-"/>
            </a:pPr>
            <a:r>
              <a:rPr lang="en-US" dirty="0"/>
              <a:t>Wednesday Workshops provide an opportunity to learn more about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bidding on </a:t>
            </a:r>
            <a:r>
              <a:rPr lang="en-US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city contracts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22A0F2-2D1B-45CC-9FE6-059151FA54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365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subTitle" idx="1"/>
          </p:nvPr>
        </p:nvSpPr>
        <p:spPr>
          <a:xfrm>
            <a:off x="1628225" y="1828716"/>
            <a:ext cx="4901548" cy="147806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Monitoring Division</a:t>
            </a:r>
          </a:p>
          <a:p>
            <a:pPr marL="0" indent="0"/>
            <a:r>
              <a:rPr lang="en-US" dirty="0"/>
              <a:t>1155 Market Street, 4</a:t>
            </a:r>
            <a:r>
              <a:rPr lang="en-US" baseline="30000" dirty="0"/>
              <a:t>th</a:t>
            </a:r>
            <a:r>
              <a:rPr lang="en-US" dirty="0"/>
              <a:t> Floor. </a:t>
            </a:r>
          </a:p>
          <a:p>
            <a:pPr marL="0" indent="0"/>
            <a:r>
              <a:rPr lang="en-US" dirty="0"/>
              <a:t>San Francisco, CA 94111</a:t>
            </a:r>
          </a:p>
          <a:p>
            <a:pPr marL="0" indent="0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Google Shape;218;p37"/>
          <p:cNvSpPr txBox="1">
            <a:spLocks noGrp="1"/>
          </p:cNvSpPr>
          <p:nvPr>
            <p:ph type="subTitle" idx="2"/>
          </p:nvPr>
        </p:nvSpPr>
        <p:spPr>
          <a:xfrm>
            <a:off x="1955846" y="3619079"/>
            <a:ext cx="2836350" cy="861598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415-581-2310</a:t>
            </a:r>
          </a:p>
          <a:p>
            <a:pPr marL="0" indent="0"/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cmd.info@sfgov.org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79594A98-378B-DC43-A28B-5472B82EF0B4}"/>
              </a:ext>
            </a:extLst>
          </p:cNvPr>
          <p:cNvSpPr txBox="1"/>
          <p:nvPr/>
        </p:nvSpPr>
        <p:spPr>
          <a:xfrm>
            <a:off x="1628225" y="889708"/>
            <a:ext cx="2663325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dirty="0">
                <a:solidFill>
                  <a:srgbClr val="FFFFFF"/>
                </a:solidFill>
                <a:latin typeface="Arial" panose="020B0604020202020204" pitchFamily="34" charset="0"/>
                <a:ea typeface="Rubik Light"/>
                <a:cs typeface="Arial" panose="020B0604020202020204" pitchFamily="34" charset="0"/>
                <a:sym typeface="Rubik Light"/>
              </a:rPr>
              <a:t>Contact CMD </a:t>
            </a:r>
            <a:endParaRPr sz="3000" b="1" i="0" dirty="0">
              <a:solidFill>
                <a:srgbClr val="FFFFFF"/>
              </a:solidFill>
              <a:latin typeface="Arial" panose="020B0604020202020204" pitchFamily="34" charset="0"/>
              <a:ea typeface="Rubik Light"/>
              <a:cs typeface="Arial" panose="020B0604020202020204" pitchFamily="34" charset="0"/>
              <a:sym typeface="Rubik Ligh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57FD92-5EA8-4E6E-94FA-578A7996B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5728" y="3040131"/>
            <a:ext cx="197356" cy="19735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9C1F221-E4F6-4FFD-93CD-4D850FA43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1416" y="3063799"/>
            <a:ext cx="197357" cy="19735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9537C1-02F7-4B3E-8309-E059F52F69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773" y="3358636"/>
            <a:ext cx="371266" cy="3712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F27B6A8-146B-47F5-B85A-7B875C971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34461" y="3338446"/>
            <a:ext cx="371266" cy="371266"/>
          </a:xfrm>
          <a:prstGeom prst="rect">
            <a:avLst/>
          </a:prstGeom>
        </p:spPr>
      </p:pic>
      <p:sp>
        <p:nvSpPr>
          <p:cNvPr id="14" name="Google Shape;218;p37">
            <a:extLst>
              <a:ext uri="{FF2B5EF4-FFF2-40B4-BE49-F238E27FC236}">
                <a16:creationId xmlns:a16="http://schemas.microsoft.com/office/drawing/2014/main" id="{A75DCF20-8CA5-4AEA-8A8E-52B022F22BD9}"/>
              </a:ext>
            </a:extLst>
          </p:cNvPr>
          <p:cNvSpPr txBox="1">
            <a:spLocks/>
          </p:cNvSpPr>
          <p:nvPr/>
        </p:nvSpPr>
        <p:spPr>
          <a:xfrm>
            <a:off x="4481117" y="3579185"/>
            <a:ext cx="2836350" cy="90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Rubik Light"/>
                <a:cs typeface="Arial" panose="020B0604020202020204" pitchFamily="34" charset="0"/>
                <a:sym typeface="Rubik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ubik Light"/>
              <a:buNone/>
              <a:defRPr sz="1350" b="0" i="0" u="none" strike="noStrike" cap="non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sfgov.org/</a:t>
            </a:r>
            <a:r>
              <a:rPr lang="en-US" dirty="0" err="1"/>
              <a:t>cmd</a:t>
            </a:r>
            <a:endParaRPr lang="en-US" dirty="0"/>
          </a:p>
          <a:p>
            <a:pPr marL="0" indent="0"/>
            <a:r>
              <a:rPr lang="en-US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lbecert@sfgov.org</a:t>
            </a:r>
            <a:endParaRPr lang="en-US" dirty="0">
              <a:solidFill>
                <a:schemeClr val="bg1"/>
              </a:solidFill>
            </a:endParaRP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9F05-F20F-5D4A-AF42-EFFABFE3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Small Business Inclusion Progra</a:t>
            </a:r>
            <a:r>
              <a:rPr lang="en-US" dirty="0" err="1"/>
              <a:t>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222C-8722-314E-8E91-FD2B14BB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174704"/>
            <a:ext cx="3191640" cy="3488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be at </a:t>
            </a:r>
            <a:r>
              <a:rPr lang="en" dirty="0"/>
              <a:t>federal, state, local </a:t>
            </a:r>
            <a:r>
              <a:rPr lang="en-US" dirty="0"/>
              <a:t>or </a:t>
            </a:r>
            <a:r>
              <a:rPr lang="en" dirty="0"/>
              <a:t>private level. Guidelines </a:t>
            </a:r>
            <a:r>
              <a:rPr lang="en-US" dirty="0"/>
              <a:t>particular to each program</a:t>
            </a:r>
            <a:r>
              <a:rPr lang="en" dirty="0"/>
              <a:t>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Small businesses form the backbone of neighborhoods, contribute to the economy, and are significant for overall economic health. </a:t>
            </a:r>
          </a:p>
          <a:p>
            <a:pPr marL="85725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C8B98-67B3-4847-B908-D92AD8C423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20794" y="1174704"/>
            <a:ext cx="3055406" cy="3488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Small businesses experience higher costs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Experience competitive disadvantage in competing for contracts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Seek to provide </a:t>
            </a:r>
            <a:r>
              <a:rPr lang="en-US" dirty="0"/>
              <a:t>equal opportunity and create equity</a:t>
            </a:r>
            <a:endParaRPr lang="en" dirty="0"/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014A6-BF26-44D7-A9BF-E547C2095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550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33135" y="278389"/>
            <a:ext cx="6213318" cy="4648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dirty="0"/>
              <a:t>Local and National Context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85761A-FB5B-4CEC-957E-D9BB1D7EB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843751"/>
              </p:ext>
            </p:extLst>
          </p:nvPr>
        </p:nvGraphicFramePr>
        <p:xfrm>
          <a:off x="328174" y="793728"/>
          <a:ext cx="6529826" cy="415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6C603-255C-422C-9B59-BCA67082B9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B63E-3F57-47A5-8250-25B7EAE8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0" y="878397"/>
            <a:ext cx="6390450" cy="6198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City Contracting      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sf.gov/contracting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81DBB-BC58-4123-A638-EA01B80AB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594" y="1694165"/>
            <a:ext cx="5644253" cy="2761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City spends over $2 billion on goods and services to keep City running </a:t>
            </a:r>
          </a:p>
          <a:p>
            <a:pPr>
              <a:lnSpc>
                <a:spcPct val="100000"/>
              </a:lnSpc>
            </a:pPr>
            <a:r>
              <a:rPr lang="en-US" dirty="0"/>
              <a:t>Public works construction and capital programs engage hundreds of contractors </a:t>
            </a:r>
          </a:p>
          <a:p>
            <a:pPr>
              <a:lnSpc>
                <a:spcPct val="100000"/>
              </a:lnSpc>
            </a:pPr>
            <a:r>
              <a:rPr lang="en-US" dirty="0"/>
              <a:t>Almost every City department engages in some level of contracting or grantmaking </a:t>
            </a:r>
          </a:p>
          <a:p>
            <a:pPr marL="85725" indent="0" algn="ctr">
              <a:lnSpc>
                <a:spcPct val="100000"/>
              </a:lnSpc>
              <a:buNone/>
            </a:pPr>
            <a:r>
              <a:rPr lang="en-US" dirty="0"/>
              <a:t>Search for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advertised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forecast</a:t>
            </a:r>
            <a:r>
              <a:rPr lang="en-US" dirty="0"/>
              <a:t> contracts</a:t>
            </a:r>
          </a:p>
          <a:p>
            <a:pPr marL="85725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1B0DE-0182-4953-A5D5-4D7C905A8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173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8C2F-E26A-4069-A9CC-0E1F4087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03" y="262228"/>
            <a:ext cx="6390450" cy="619800"/>
          </a:xfrm>
        </p:spPr>
        <p:txBody>
          <a:bodyPr/>
          <a:lstStyle/>
          <a:p>
            <a:r>
              <a:rPr lang="en-US" dirty="0"/>
              <a:t>LBE 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C5D11-7F18-49FB-A15C-96514ABF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412" y="882028"/>
            <a:ext cx="6122083" cy="24520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Benefits in competing for City contracting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Application review by City staff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Site visit required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Certification duration 1 or 3 years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Firm owner eligible for Women, Minority, or Other Business Ownership designation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3553D-D59B-4652-9905-185417A622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3203" y="2752656"/>
            <a:ext cx="6499385" cy="2021298"/>
          </a:xfrm>
          <a:solidFill>
            <a:schemeClr val="bg1"/>
          </a:solidFill>
        </p:spPr>
        <p:txBody>
          <a:bodyPr numCol="2"/>
          <a:lstStyle/>
          <a:p>
            <a:pPr marL="85725" indent="0"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Eligibility </a:t>
            </a:r>
            <a:r>
              <a:rPr lang="en-US" sz="1000" b="1" dirty="0">
                <a:latin typeface="+mn-lt"/>
              </a:rPr>
              <a:t>(selected criteria)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Principal place of business in SF (or water service area for PUC-LBEs)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Operational Independence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Must operate in SF or PUC area for at least 6 months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Owners must have expertise, license, </a:t>
            </a:r>
            <a:r>
              <a:rPr lang="en-US" sz="1600" dirty="0" err="1">
                <a:latin typeface="+mn-lt"/>
              </a:rPr>
              <a:t>etc</a:t>
            </a:r>
            <a:r>
              <a:rPr lang="en-US" sz="1600" dirty="0">
                <a:latin typeface="+mn-lt"/>
              </a:rPr>
              <a:t> in all categories requested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Owners must prove performance in all categories requested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8E261-B637-413E-BB1B-4BD6D9B9EE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339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>
            <a:extLst>
              <a:ext uri="{FF2B5EF4-FFF2-40B4-BE49-F238E27FC236}">
                <a16:creationId xmlns:a16="http://schemas.microsoft.com/office/drawing/2014/main" id="{4039F99F-F1F7-4F8C-8E64-6C9B0E821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71450"/>
            <a:ext cx="6286500" cy="108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25" b="1" dirty="0">
                <a:latin typeface="+mn-lt"/>
              </a:rPr>
              <a:t>Economic Thresholds  </a:t>
            </a:r>
            <a:br>
              <a:rPr lang="en-US" sz="1350" dirty="0"/>
            </a:br>
            <a:r>
              <a:rPr lang="en-US" sz="1600" dirty="0">
                <a:latin typeface="+mn-lt"/>
              </a:rPr>
              <a:t>The 5-year average of gross annual receipts of all businesses under common ownership must not exceed the following limits:</a:t>
            </a:r>
          </a:p>
        </p:txBody>
      </p:sp>
      <p:graphicFrame>
        <p:nvGraphicFramePr>
          <p:cNvPr id="190715" name="Group 251">
            <a:extLst>
              <a:ext uri="{FF2B5EF4-FFF2-40B4-BE49-F238E27FC236}">
                <a16:creationId xmlns:a16="http://schemas.microsoft.com/office/drawing/2014/main" id="{8A56A856-BD34-4B76-AEF9-D6053A9DB94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20679263"/>
              </p:ext>
            </p:extLst>
          </p:nvPr>
        </p:nvGraphicFramePr>
        <p:xfrm>
          <a:off x="674120" y="1441693"/>
          <a:ext cx="5439679" cy="3517016"/>
        </p:xfrm>
        <a:graphic>
          <a:graphicData uri="http://schemas.openxmlformats.org/drawingml/2006/table">
            <a:tbl>
              <a:tblPr/>
              <a:tblGrid>
                <a:gridCol w="212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Micro-LBE</a:t>
                      </a:r>
                      <a:endParaRPr kumimoji="0" lang="en-US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Small-LBE</a:t>
                      </a:r>
                      <a:endParaRPr kumimoji="0" lang="en-US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SBA-LBE</a:t>
                      </a:r>
                      <a:endParaRPr kumimoji="0" lang="en-US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Class A and Class B General Contractors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$12,000,000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$24,000,000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$40,000,000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Specialty Construction Contractors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$6,000,000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$12,000,000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$20,000,000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Goods/Materials/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Equipment &amp; General Services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$6,000,000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$12,000,000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$20,000,000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Professional Services &amp; Architect/ Engineering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$2,500,000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$5,000,000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$8,500,000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Trucking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$2,500,000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$5,000,000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$10,000,000</a:t>
                      </a:r>
                    </a:p>
                  </a:txBody>
                  <a:tcPr marL="68580" marR="68580"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44" name="Slide Number Placeholder 1">
            <a:extLst>
              <a:ext uri="{FF2B5EF4-FFF2-40B4-BE49-F238E27FC236}">
                <a16:creationId xmlns:a16="http://schemas.microsoft.com/office/drawing/2014/main" id="{E36AD45E-B94E-4B09-87DD-D21057C3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BA840A-F80E-4D4A-802D-6EA614EAAA19}" type="slidenum">
              <a:rPr lang="en-US" altLang="en-US" smtClean="0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12D88E-596F-41BD-9227-45D2551F8FEA}"/>
              </a:ext>
            </a:extLst>
          </p:cNvPr>
          <p:cNvCxnSpPr/>
          <p:nvPr/>
        </p:nvCxnSpPr>
        <p:spPr>
          <a:xfrm>
            <a:off x="114300" y="1257300"/>
            <a:ext cx="2743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-228452" y="3765808"/>
            <a:ext cx="7240360" cy="4648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LBE Program Benefits for City Contracts</a:t>
            </a:r>
            <a:endParaRPr lang="en" sz="2400" b="1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80232" y="841035"/>
            <a:ext cx="1844610" cy="128279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Bid Discount/Rating Bonus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C6C390-0F86-46A8-A1AD-177FC481E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3384">
            <a:off x="2103137" y="763918"/>
            <a:ext cx="1268902" cy="156746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5B9A9AB-1E31-4F32-B7A5-5A52976EC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9000" y="912842"/>
            <a:ext cx="1165526" cy="1165526"/>
          </a:xfrm>
          <a:prstGeom prst="rect">
            <a:avLst/>
          </a:prstGeom>
        </p:spPr>
      </p:pic>
      <p:sp>
        <p:nvSpPr>
          <p:cNvPr id="8" name="Google Shape;96;p20">
            <a:extLst>
              <a:ext uri="{FF2B5EF4-FFF2-40B4-BE49-F238E27FC236}">
                <a16:creationId xmlns:a16="http://schemas.microsoft.com/office/drawing/2014/main" id="{CD6A035B-83E1-4CCB-97BB-3748879EF65F}"/>
              </a:ext>
            </a:extLst>
          </p:cNvPr>
          <p:cNvSpPr txBox="1">
            <a:spLocks/>
          </p:cNvSpPr>
          <p:nvPr/>
        </p:nvSpPr>
        <p:spPr>
          <a:xfrm>
            <a:off x="4401804" y="852282"/>
            <a:ext cx="2225928" cy="116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76225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Char char="●"/>
              <a:defRPr sz="1650" b="0" i="0" u="none" strike="noStrike" cap="none">
                <a:solidFill>
                  <a:srgbClr val="1C3E57"/>
                </a:solidFill>
                <a:latin typeface="Arial" panose="020B0604020202020204" pitchFamily="34" charset="0"/>
                <a:ea typeface="Rubik Light"/>
                <a:cs typeface="Arial" panose="020B0604020202020204" pitchFamily="34" charset="0"/>
                <a:sym typeface="Rubik Light"/>
              </a:defRPr>
            </a:lvl1pPr>
            <a:lvl2pPr marL="685800" marR="0" lvl="1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371600" marR="0" lvl="3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●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1714500" marR="0" lvl="4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057400" marR="0" lvl="5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2400300" marR="0" lvl="6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●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2743200" marR="0" lvl="7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3086100" marR="0" lvl="8" indent="-266700" algn="l" rt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 algn="ctr">
              <a:lnSpc>
                <a:spcPct val="100000"/>
              </a:lnSpc>
              <a:buFont typeface="Rubik Light"/>
              <a:buNone/>
            </a:pPr>
            <a:r>
              <a:rPr lang="en-US" dirty="0"/>
              <a:t>LBE Subcontractor/ Subconsultant Participation Requirement </a:t>
            </a:r>
            <a:endParaRPr lang="en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B1B8A54-46EE-46D3-B98E-B6CE2D2CF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1728" y="2274360"/>
            <a:ext cx="1092106" cy="1092106"/>
          </a:xfrm>
          <a:prstGeom prst="rect">
            <a:avLst/>
          </a:prstGeom>
        </p:spPr>
      </p:pic>
      <p:sp>
        <p:nvSpPr>
          <p:cNvPr id="15" name="Google Shape;96;p20">
            <a:extLst>
              <a:ext uri="{FF2B5EF4-FFF2-40B4-BE49-F238E27FC236}">
                <a16:creationId xmlns:a16="http://schemas.microsoft.com/office/drawing/2014/main" id="{85E9DCA3-5BB1-41F3-8F58-10CF2C0A9DEF}"/>
              </a:ext>
            </a:extLst>
          </p:cNvPr>
          <p:cNvSpPr txBox="1">
            <a:spLocks/>
          </p:cNvSpPr>
          <p:nvPr/>
        </p:nvSpPr>
        <p:spPr>
          <a:xfrm>
            <a:off x="4594526" y="2333469"/>
            <a:ext cx="1677749" cy="128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76225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Char char="●"/>
              <a:defRPr sz="1650" b="0" i="0" u="none" strike="noStrike" cap="none">
                <a:solidFill>
                  <a:srgbClr val="1C3E57"/>
                </a:solidFill>
                <a:latin typeface="Arial" panose="020B0604020202020204" pitchFamily="34" charset="0"/>
                <a:ea typeface="Rubik Light"/>
                <a:cs typeface="Arial" panose="020B0604020202020204" pitchFamily="34" charset="0"/>
                <a:sym typeface="Rubik Light"/>
              </a:defRPr>
            </a:lvl1pPr>
            <a:lvl2pPr marL="685800" marR="0" lvl="1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371600" marR="0" lvl="3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●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1714500" marR="0" lvl="4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057400" marR="0" lvl="5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2400300" marR="0" lvl="6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●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2743200" marR="0" lvl="7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3086100" marR="0" lvl="8" indent="-266700" algn="l" rt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 algn="ctr">
              <a:lnSpc>
                <a:spcPct val="100000"/>
              </a:lnSpc>
              <a:buFont typeface="Rubik Light"/>
              <a:buNone/>
            </a:pPr>
            <a:r>
              <a:rPr lang="en-US" dirty="0"/>
              <a:t>Contractor Development Program</a:t>
            </a:r>
            <a:endParaRPr lang="en" dirty="0"/>
          </a:p>
        </p:txBody>
      </p:sp>
      <p:sp>
        <p:nvSpPr>
          <p:cNvPr id="16" name="Google Shape;96;p20">
            <a:extLst>
              <a:ext uri="{FF2B5EF4-FFF2-40B4-BE49-F238E27FC236}">
                <a16:creationId xmlns:a16="http://schemas.microsoft.com/office/drawing/2014/main" id="{9E8AB121-6B6E-4FD8-9F8B-AC8911BE1894}"/>
              </a:ext>
            </a:extLst>
          </p:cNvPr>
          <p:cNvSpPr txBox="1">
            <a:spLocks/>
          </p:cNvSpPr>
          <p:nvPr/>
        </p:nvSpPr>
        <p:spPr>
          <a:xfrm>
            <a:off x="463663" y="2417456"/>
            <a:ext cx="1677749" cy="128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76225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1C3E57"/>
              </a:buClr>
              <a:buSzPts val="2200"/>
              <a:buFont typeface="Rubik Light"/>
              <a:buChar char="●"/>
              <a:defRPr sz="1650" b="0" i="0" u="none" strike="noStrike" cap="none">
                <a:solidFill>
                  <a:srgbClr val="1C3E57"/>
                </a:solidFill>
                <a:latin typeface="Arial" panose="020B0604020202020204" pitchFamily="34" charset="0"/>
                <a:ea typeface="Rubik Light"/>
                <a:cs typeface="Arial" panose="020B0604020202020204" pitchFamily="34" charset="0"/>
                <a:sym typeface="Rubik Light"/>
              </a:defRPr>
            </a:lvl1pPr>
            <a:lvl2pPr marL="685800" marR="0" lvl="1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1371600" marR="0" lvl="3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●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1714500" marR="0" lvl="4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2057400" marR="0" lvl="5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2400300" marR="0" lvl="6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●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2743200" marR="0" lvl="7" indent="-2667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607889"/>
              </a:buClr>
              <a:buSzPts val="2000"/>
              <a:buFont typeface="Rubik Light"/>
              <a:buChar char="○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3086100" marR="0" lvl="8" indent="-266700" algn="l" rtl="0">
              <a:lnSpc>
                <a:spcPct val="125000"/>
              </a:lnSpc>
              <a:spcBef>
                <a:spcPts val="1200"/>
              </a:spcBef>
              <a:spcAft>
                <a:spcPts val="1200"/>
              </a:spcAft>
              <a:buClr>
                <a:srgbClr val="607889"/>
              </a:buClr>
              <a:buSzPts val="2000"/>
              <a:buFont typeface="Rubik Light"/>
              <a:buChar char="■"/>
              <a:defRPr sz="1500" b="0" i="0" u="none" strike="noStrike" cap="none">
                <a:solidFill>
                  <a:srgbClr val="607889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indent="0" algn="ctr">
              <a:lnSpc>
                <a:spcPct val="100000"/>
              </a:lnSpc>
              <a:buFont typeface="Rubik Light"/>
              <a:buNone/>
            </a:pPr>
            <a:r>
              <a:rPr lang="en-US" dirty="0"/>
              <a:t>Micro Set-Aside Contracts </a:t>
            </a:r>
            <a:endParaRPr lang="en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CFB846-0C2E-4BB2-84AD-09740E88BE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6386" y="2383377"/>
            <a:ext cx="960368" cy="9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C48A-8187-40C4-ADE2-228F729F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18" y="617807"/>
            <a:ext cx="6390450" cy="619800"/>
          </a:xfrm>
        </p:spPr>
        <p:txBody>
          <a:bodyPr/>
          <a:lstStyle/>
          <a:p>
            <a:r>
              <a:rPr lang="en-US" dirty="0"/>
              <a:t>Certification Benefits for </a:t>
            </a:r>
            <a:br>
              <a:rPr lang="en-US" dirty="0"/>
            </a:br>
            <a:r>
              <a:rPr lang="en-US" dirty="0"/>
              <a:t>Non-City Contracts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537F6-AEEA-459F-87B9-B0AAC5AD0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7862" y="1543209"/>
            <a:ext cx="4757400" cy="2909100"/>
          </a:xfrm>
        </p:spPr>
        <p:txBody>
          <a:bodyPr/>
          <a:lstStyle/>
          <a:p>
            <a:pPr marL="66675" indent="0">
              <a:buNone/>
            </a:pPr>
            <a:r>
              <a:rPr lang="en-US" dirty="0"/>
              <a:t>Other small business inclusion programs may recognize certified LBEs  </a:t>
            </a:r>
          </a:p>
          <a:p>
            <a:r>
              <a:rPr lang="en-US" dirty="0"/>
              <a:t>OCII and Private-Public Projects (mainly development projects) may have small business inclusion goals. </a:t>
            </a:r>
          </a:p>
          <a:p>
            <a:r>
              <a:rPr lang="en-US" dirty="0"/>
              <a:t>Private companies and contractors may have small business inclusion programs as part of diversity, equity, inclusion and belonging initiatives.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66E5B-2E90-4512-AC1D-338BE17983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300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AEE9A8-5081-49A6-8C5C-EB22B7AD3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986509"/>
              </p:ext>
            </p:extLst>
          </p:nvPr>
        </p:nvGraphicFramePr>
        <p:xfrm>
          <a:off x="458423" y="542925"/>
          <a:ext cx="6108217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C93DB7-E839-4EBD-8831-67914549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6B02A-E04F-41ED-A179-7A7FF6DED73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 City Administrator's Offic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721</Words>
  <Application>Microsoft Office PowerPoint</Application>
  <PresentationFormat>Custom</PresentationFormat>
  <Paragraphs>114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Rubik</vt:lpstr>
      <vt:lpstr>Courier New</vt:lpstr>
      <vt:lpstr>Rubik Light</vt:lpstr>
      <vt:lpstr>Tahoma</vt:lpstr>
      <vt:lpstr>Arial</vt:lpstr>
      <vt:lpstr>Times New Roman</vt:lpstr>
      <vt:lpstr>SF City Administrator's Office</vt:lpstr>
      <vt:lpstr>The Local Business Enterprise (LBE) Program – a San Francisco Small Business Inclusion Program for City Contracts</vt:lpstr>
      <vt:lpstr>Small Business Inclusion Programs</vt:lpstr>
      <vt:lpstr>Local and National Context</vt:lpstr>
      <vt:lpstr>City Contracting       sf.gov/contracting</vt:lpstr>
      <vt:lpstr>LBE Certification</vt:lpstr>
      <vt:lpstr>Economic Thresholds   The 5-year average of gross annual receipts of all businesses under common ownership must not exceed the following limits:</vt:lpstr>
      <vt:lpstr>LBE Program Benefits for City Contracts</vt:lpstr>
      <vt:lpstr>Certification Benefits for  Non-City Contracts </vt:lpstr>
      <vt:lpstr>PowerPoint Presentation</vt:lpstr>
      <vt:lpstr>Additional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excellent presentation</dc:title>
  <dc:creator>Stephanie Tang</dc:creator>
  <cp:lastModifiedBy>Stephanie Tang</cp:lastModifiedBy>
  <cp:revision>31</cp:revision>
  <cp:lastPrinted>2023-07-20T15:14:53Z</cp:lastPrinted>
  <dcterms:modified xsi:type="dcterms:W3CDTF">2023-07-21T03:17:08Z</dcterms:modified>
</cp:coreProperties>
</file>