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4" r:id="rId8"/>
    <p:sldId id="266" r:id="rId9"/>
    <p:sldId id="265"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0195"/>
    <a:srgbClr val="0088A8"/>
    <a:srgbClr val="FF6600"/>
    <a:srgbClr val="00BDEA"/>
    <a:srgbClr val="0DDDC9"/>
    <a:srgbClr val="00CCFF"/>
    <a:srgbClr val="00ADD6"/>
    <a:srgbClr val="00D25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9" d="100"/>
          <a:sy n="79" d="100"/>
        </p:scale>
        <p:origin x="773"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1B737-C137-BE3E-F0F6-6674041BC3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830C89-D1B0-546E-4AE8-B7A470D3E0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AD4FC1-5BD4-D669-E8EC-D5C469C1A8F4}"/>
              </a:ext>
            </a:extLst>
          </p:cNvPr>
          <p:cNvSpPr>
            <a:spLocks noGrp="1"/>
          </p:cNvSpPr>
          <p:nvPr>
            <p:ph type="dt" sz="half" idx="10"/>
          </p:nvPr>
        </p:nvSpPr>
        <p:spPr/>
        <p:txBody>
          <a:bodyPr/>
          <a:lstStyle/>
          <a:p>
            <a:fld id="{194FC27D-D8DD-4FB0-9B36-43B87CAA893F}" type="datetimeFigureOut">
              <a:rPr lang="en-US" smtClean="0"/>
              <a:t>7/12/2023</a:t>
            </a:fld>
            <a:endParaRPr lang="en-US"/>
          </a:p>
        </p:txBody>
      </p:sp>
      <p:sp>
        <p:nvSpPr>
          <p:cNvPr id="5" name="Footer Placeholder 4">
            <a:extLst>
              <a:ext uri="{FF2B5EF4-FFF2-40B4-BE49-F238E27FC236}">
                <a16:creationId xmlns:a16="http://schemas.microsoft.com/office/drawing/2014/main" id="{204A9B2F-C27D-EC11-BAAF-A44388DB7A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A8BDCC-E878-1A21-D9C8-0A73EB889151}"/>
              </a:ext>
            </a:extLst>
          </p:cNvPr>
          <p:cNvSpPr>
            <a:spLocks noGrp="1"/>
          </p:cNvSpPr>
          <p:nvPr>
            <p:ph type="sldNum" sz="quarter" idx="12"/>
          </p:nvPr>
        </p:nvSpPr>
        <p:spPr/>
        <p:txBody>
          <a:bodyPr/>
          <a:lstStyle/>
          <a:p>
            <a:fld id="{2076CA23-00EC-49C8-954F-BA244BB356B7}" type="slidenum">
              <a:rPr lang="en-US" smtClean="0"/>
              <a:t>‹#›</a:t>
            </a:fld>
            <a:endParaRPr lang="en-US"/>
          </a:p>
        </p:txBody>
      </p:sp>
    </p:spTree>
    <p:extLst>
      <p:ext uri="{BB962C8B-B14F-4D97-AF65-F5344CB8AC3E}">
        <p14:creationId xmlns:p14="http://schemas.microsoft.com/office/powerpoint/2010/main" val="1737295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D5A00-0073-AADB-F4A3-14856DA5FB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BF1307-1887-B7E1-088D-02F8989BC0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A6C043-5FDC-C14B-9856-2A14E5A5CA32}"/>
              </a:ext>
            </a:extLst>
          </p:cNvPr>
          <p:cNvSpPr>
            <a:spLocks noGrp="1"/>
          </p:cNvSpPr>
          <p:nvPr>
            <p:ph type="dt" sz="half" idx="10"/>
          </p:nvPr>
        </p:nvSpPr>
        <p:spPr/>
        <p:txBody>
          <a:bodyPr/>
          <a:lstStyle/>
          <a:p>
            <a:fld id="{194FC27D-D8DD-4FB0-9B36-43B87CAA893F}" type="datetimeFigureOut">
              <a:rPr lang="en-US" smtClean="0"/>
              <a:t>7/12/2023</a:t>
            </a:fld>
            <a:endParaRPr lang="en-US"/>
          </a:p>
        </p:txBody>
      </p:sp>
      <p:sp>
        <p:nvSpPr>
          <p:cNvPr id="5" name="Footer Placeholder 4">
            <a:extLst>
              <a:ext uri="{FF2B5EF4-FFF2-40B4-BE49-F238E27FC236}">
                <a16:creationId xmlns:a16="http://schemas.microsoft.com/office/drawing/2014/main" id="{74CD369B-A978-533D-BA23-36445A9EA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2CA95-C62A-7085-4F64-EA3603D4533F}"/>
              </a:ext>
            </a:extLst>
          </p:cNvPr>
          <p:cNvSpPr>
            <a:spLocks noGrp="1"/>
          </p:cNvSpPr>
          <p:nvPr>
            <p:ph type="sldNum" sz="quarter" idx="12"/>
          </p:nvPr>
        </p:nvSpPr>
        <p:spPr/>
        <p:txBody>
          <a:bodyPr/>
          <a:lstStyle/>
          <a:p>
            <a:fld id="{2076CA23-00EC-49C8-954F-BA244BB356B7}" type="slidenum">
              <a:rPr lang="en-US" smtClean="0"/>
              <a:t>‹#›</a:t>
            </a:fld>
            <a:endParaRPr lang="en-US"/>
          </a:p>
        </p:txBody>
      </p:sp>
    </p:spTree>
    <p:extLst>
      <p:ext uri="{BB962C8B-B14F-4D97-AF65-F5344CB8AC3E}">
        <p14:creationId xmlns:p14="http://schemas.microsoft.com/office/powerpoint/2010/main" val="8633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2E9CBF-144F-69A5-EA15-0660F8A25D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092ABB-3E95-ACF2-EB54-6172A20FF2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AA70EA-5F86-ACA7-6E51-9BCFCE3CA8F5}"/>
              </a:ext>
            </a:extLst>
          </p:cNvPr>
          <p:cNvSpPr>
            <a:spLocks noGrp="1"/>
          </p:cNvSpPr>
          <p:nvPr>
            <p:ph type="dt" sz="half" idx="10"/>
          </p:nvPr>
        </p:nvSpPr>
        <p:spPr/>
        <p:txBody>
          <a:bodyPr/>
          <a:lstStyle/>
          <a:p>
            <a:fld id="{194FC27D-D8DD-4FB0-9B36-43B87CAA893F}" type="datetimeFigureOut">
              <a:rPr lang="en-US" smtClean="0"/>
              <a:t>7/12/2023</a:t>
            </a:fld>
            <a:endParaRPr lang="en-US"/>
          </a:p>
        </p:txBody>
      </p:sp>
      <p:sp>
        <p:nvSpPr>
          <p:cNvPr id="5" name="Footer Placeholder 4">
            <a:extLst>
              <a:ext uri="{FF2B5EF4-FFF2-40B4-BE49-F238E27FC236}">
                <a16:creationId xmlns:a16="http://schemas.microsoft.com/office/drawing/2014/main" id="{336F6775-D9E5-5AF1-623E-6096597DD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004911-B4CE-E76B-6AE1-FC903681DD01}"/>
              </a:ext>
            </a:extLst>
          </p:cNvPr>
          <p:cNvSpPr>
            <a:spLocks noGrp="1"/>
          </p:cNvSpPr>
          <p:nvPr>
            <p:ph type="sldNum" sz="quarter" idx="12"/>
          </p:nvPr>
        </p:nvSpPr>
        <p:spPr/>
        <p:txBody>
          <a:bodyPr/>
          <a:lstStyle/>
          <a:p>
            <a:fld id="{2076CA23-00EC-49C8-954F-BA244BB356B7}" type="slidenum">
              <a:rPr lang="en-US" smtClean="0"/>
              <a:t>‹#›</a:t>
            </a:fld>
            <a:endParaRPr lang="en-US"/>
          </a:p>
        </p:txBody>
      </p:sp>
    </p:spTree>
    <p:extLst>
      <p:ext uri="{BB962C8B-B14F-4D97-AF65-F5344CB8AC3E}">
        <p14:creationId xmlns:p14="http://schemas.microsoft.com/office/powerpoint/2010/main" val="53882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04851-1448-D31B-DAB4-D81D60555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543DA0-1DD6-0B40-8791-C62AB335DB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0BBBDC-FED3-AB9F-98DC-8AC5DF6FABDA}"/>
              </a:ext>
            </a:extLst>
          </p:cNvPr>
          <p:cNvSpPr>
            <a:spLocks noGrp="1"/>
          </p:cNvSpPr>
          <p:nvPr>
            <p:ph type="dt" sz="half" idx="10"/>
          </p:nvPr>
        </p:nvSpPr>
        <p:spPr/>
        <p:txBody>
          <a:bodyPr/>
          <a:lstStyle/>
          <a:p>
            <a:fld id="{194FC27D-D8DD-4FB0-9B36-43B87CAA893F}" type="datetimeFigureOut">
              <a:rPr lang="en-US" smtClean="0"/>
              <a:t>7/12/2023</a:t>
            </a:fld>
            <a:endParaRPr lang="en-US"/>
          </a:p>
        </p:txBody>
      </p:sp>
      <p:sp>
        <p:nvSpPr>
          <p:cNvPr id="5" name="Footer Placeholder 4">
            <a:extLst>
              <a:ext uri="{FF2B5EF4-FFF2-40B4-BE49-F238E27FC236}">
                <a16:creationId xmlns:a16="http://schemas.microsoft.com/office/drawing/2014/main" id="{ECD21027-6265-C087-12C0-661249F80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1DBB16-A323-ADE4-BE0D-58985F305BC0}"/>
              </a:ext>
            </a:extLst>
          </p:cNvPr>
          <p:cNvSpPr>
            <a:spLocks noGrp="1"/>
          </p:cNvSpPr>
          <p:nvPr>
            <p:ph type="sldNum" sz="quarter" idx="12"/>
          </p:nvPr>
        </p:nvSpPr>
        <p:spPr/>
        <p:txBody>
          <a:bodyPr/>
          <a:lstStyle/>
          <a:p>
            <a:fld id="{2076CA23-00EC-49C8-954F-BA244BB356B7}" type="slidenum">
              <a:rPr lang="en-US" smtClean="0"/>
              <a:t>‹#›</a:t>
            </a:fld>
            <a:endParaRPr lang="en-US"/>
          </a:p>
        </p:txBody>
      </p:sp>
    </p:spTree>
    <p:extLst>
      <p:ext uri="{BB962C8B-B14F-4D97-AF65-F5344CB8AC3E}">
        <p14:creationId xmlns:p14="http://schemas.microsoft.com/office/powerpoint/2010/main" val="1734356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4613C-BD64-1FB3-B71A-A5088967BC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9D16F3-6BCD-A737-ED92-9622A4B4D0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3C495E-E98F-9D1D-E945-97D904C480EB}"/>
              </a:ext>
            </a:extLst>
          </p:cNvPr>
          <p:cNvSpPr>
            <a:spLocks noGrp="1"/>
          </p:cNvSpPr>
          <p:nvPr>
            <p:ph type="dt" sz="half" idx="10"/>
          </p:nvPr>
        </p:nvSpPr>
        <p:spPr/>
        <p:txBody>
          <a:bodyPr/>
          <a:lstStyle/>
          <a:p>
            <a:fld id="{194FC27D-D8DD-4FB0-9B36-43B87CAA893F}" type="datetimeFigureOut">
              <a:rPr lang="en-US" smtClean="0"/>
              <a:t>7/12/2023</a:t>
            </a:fld>
            <a:endParaRPr lang="en-US"/>
          </a:p>
        </p:txBody>
      </p:sp>
      <p:sp>
        <p:nvSpPr>
          <p:cNvPr id="5" name="Footer Placeholder 4">
            <a:extLst>
              <a:ext uri="{FF2B5EF4-FFF2-40B4-BE49-F238E27FC236}">
                <a16:creationId xmlns:a16="http://schemas.microsoft.com/office/drawing/2014/main" id="{4A6DBECB-924E-E54C-2266-2FAFB62462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8E83BD-C0B3-04C5-0D2C-CCD9D9DAC3C3}"/>
              </a:ext>
            </a:extLst>
          </p:cNvPr>
          <p:cNvSpPr>
            <a:spLocks noGrp="1"/>
          </p:cNvSpPr>
          <p:nvPr>
            <p:ph type="sldNum" sz="quarter" idx="12"/>
          </p:nvPr>
        </p:nvSpPr>
        <p:spPr/>
        <p:txBody>
          <a:bodyPr/>
          <a:lstStyle/>
          <a:p>
            <a:fld id="{2076CA23-00EC-49C8-954F-BA244BB356B7}" type="slidenum">
              <a:rPr lang="en-US" smtClean="0"/>
              <a:t>‹#›</a:t>
            </a:fld>
            <a:endParaRPr lang="en-US"/>
          </a:p>
        </p:txBody>
      </p:sp>
    </p:spTree>
    <p:extLst>
      <p:ext uri="{BB962C8B-B14F-4D97-AF65-F5344CB8AC3E}">
        <p14:creationId xmlns:p14="http://schemas.microsoft.com/office/powerpoint/2010/main" val="2986107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0BCAF-9439-1BF6-E5A3-6EDC5040F3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EA2EAD-F875-52E8-84F7-D6185066B3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B137E1-A7E6-E58A-CFC2-423885B779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B73C0B-EB78-15E5-650F-0D9E6A25E538}"/>
              </a:ext>
            </a:extLst>
          </p:cNvPr>
          <p:cNvSpPr>
            <a:spLocks noGrp="1"/>
          </p:cNvSpPr>
          <p:nvPr>
            <p:ph type="dt" sz="half" idx="10"/>
          </p:nvPr>
        </p:nvSpPr>
        <p:spPr/>
        <p:txBody>
          <a:bodyPr/>
          <a:lstStyle/>
          <a:p>
            <a:fld id="{194FC27D-D8DD-4FB0-9B36-43B87CAA893F}" type="datetimeFigureOut">
              <a:rPr lang="en-US" smtClean="0"/>
              <a:t>7/12/2023</a:t>
            </a:fld>
            <a:endParaRPr lang="en-US"/>
          </a:p>
        </p:txBody>
      </p:sp>
      <p:sp>
        <p:nvSpPr>
          <p:cNvPr id="6" name="Footer Placeholder 5">
            <a:extLst>
              <a:ext uri="{FF2B5EF4-FFF2-40B4-BE49-F238E27FC236}">
                <a16:creationId xmlns:a16="http://schemas.microsoft.com/office/drawing/2014/main" id="{B5ACA79C-FB0C-7D8E-5A0F-27475E34DA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3B1AA1-495B-C84F-D00F-2AFE760DD3BB}"/>
              </a:ext>
            </a:extLst>
          </p:cNvPr>
          <p:cNvSpPr>
            <a:spLocks noGrp="1"/>
          </p:cNvSpPr>
          <p:nvPr>
            <p:ph type="sldNum" sz="quarter" idx="12"/>
          </p:nvPr>
        </p:nvSpPr>
        <p:spPr/>
        <p:txBody>
          <a:bodyPr/>
          <a:lstStyle/>
          <a:p>
            <a:fld id="{2076CA23-00EC-49C8-954F-BA244BB356B7}" type="slidenum">
              <a:rPr lang="en-US" smtClean="0"/>
              <a:t>‹#›</a:t>
            </a:fld>
            <a:endParaRPr lang="en-US"/>
          </a:p>
        </p:txBody>
      </p:sp>
    </p:spTree>
    <p:extLst>
      <p:ext uri="{BB962C8B-B14F-4D97-AF65-F5344CB8AC3E}">
        <p14:creationId xmlns:p14="http://schemas.microsoft.com/office/powerpoint/2010/main" val="296854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335D5-6DF1-A87F-9E05-D101DA9B1F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EA9F50-97F6-CBCB-2750-C6F39D609E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E37CB1-F9F1-6D85-5AC6-0CF4EE67BB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0620E0-675D-5BB4-0996-65243D4A2E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642301-E76B-865A-A1CF-7653C7D2BC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52AED5-FD82-08CA-2CEB-145610A52801}"/>
              </a:ext>
            </a:extLst>
          </p:cNvPr>
          <p:cNvSpPr>
            <a:spLocks noGrp="1"/>
          </p:cNvSpPr>
          <p:nvPr>
            <p:ph type="dt" sz="half" idx="10"/>
          </p:nvPr>
        </p:nvSpPr>
        <p:spPr/>
        <p:txBody>
          <a:bodyPr/>
          <a:lstStyle/>
          <a:p>
            <a:fld id="{194FC27D-D8DD-4FB0-9B36-43B87CAA893F}" type="datetimeFigureOut">
              <a:rPr lang="en-US" smtClean="0"/>
              <a:t>7/12/2023</a:t>
            </a:fld>
            <a:endParaRPr lang="en-US"/>
          </a:p>
        </p:txBody>
      </p:sp>
      <p:sp>
        <p:nvSpPr>
          <p:cNvPr id="8" name="Footer Placeholder 7">
            <a:extLst>
              <a:ext uri="{FF2B5EF4-FFF2-40B4-BE49-F238E27FC236}">
                <a16:creationId xmlns:a16="http://schemas.microsoft.com/office/drawing/2014/main" id="{DE409E7F-EE34-154E-75AC-F6F1A47CB7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2C2524-AE9B-7945-EF62-5D9A7D117491}"/>
              </a:ext>
            </a:extLst>
          </p:cNvPr>
          <p:cNvSpPr>
            <a:spLocks noGrp="1"/>
          </p:cNvSpPr>
          <p:nvPr>
            <p:ph type="sldNum" sz="quarter" idx="12"/>
          </p:nvPr>
        </p:nvSpPr>
        <p:spPr/>
        <p:txBody>
          <a:bodyPr/>
          <a:lstStyle/>
          <a:p>
            <a:fld id="{2076CA23-00EC-49C8-954F-BA244BB356B7}" type="slidenum">
              <a:rPr lang="en-US" smtClean="0"/>
              <a:t>‹#›</a:t>
            </a:fld>
            <a:endParaRPr lang="en-US"/>
          </a:p>
        </p:txBody>
      </p:sp>
    </p:spTree>
    <p:extLst>
      <p:ext uri="{BB962C8B-B14F-4D97-AF65-F5344CB8AC3E}">
        <p14:creationId xmlns:p14="http://schemas.microsoft.com/office/powerpoint/2010/main" val="7785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975B-5599-81A1-3BB8-0AF3F0C8D0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2049BB-C906-340C-8FF9-AF69EE61FBF7}"/>
              </a:ext>
            </a:extLst>
          </p:cNvPr>
          <p:cNvSpPr>
            <a:spLocks noGrp="1"/>
          </p:cNvSpPr>
          <p:nvPr>
            <p:ph type="dt" sz="half" idx="10"/>
          </p:nvPr>
        </p:nvSpPr>
        <p:spPr/>
        <p:txBody>
          <a:bodyPr/>
          <a:lstStyle/>
          <a:p>
            <a:fld id="{194FC27D-D8DD-4FB0-9B36-43B87CAA893F}" type="datetimeFigureOut">
              <a:rPr lang="en-US" smtClean="0"/>
              <a:t>7/12/2023</a:t>
            </a:fld>
            <a:endParaRPr lang="en-US"/>
          </a:p>
        </p:txBody>
      </p:sp>
      <p:sp>
        <p:nvSpPr>
          <p:cNvPr id="4" name="Footer Placeholder 3">
            <a:extLst>
              <a:ext uri="{FF2B5EF4-FFF2-40B4-BE49-F238E27FC236}">
                <a16:creationId xmlns:a16="http://schemas.microsoft.com/office/drawing/2014/main" id="{9805310B-0C53-9D4F-6F62-6C3FDCC5E0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CCD3AE-51B9-FBF1-26F4-35526118EE6C}"/>
              </a:ext>
            </a:extLst>
          </p:cNvPr>
          <p:cNvSpPr>
            <a:spLocks noGrp="1"/>
          </p:cNvSpPr>
          <p:nvPr>
            <p:ph type="sldNum" sz="quarter" idx="12"/>
          </p:nvPr>
        </p:nvSpPr>
        <p:spPr/>
        <p:txBody>
          <a:bodyPr/>
          <a:lstStyle/>
          <a:p>
            <a:fld id="{2076CA23-00EC-49C8-954F-BA244BB356B7}" type="slidenum">
              <a:rPr lang="en-US" smtClean="0"/>
              <a:t>‹#›</a:t>
            </a:fld>
            <a:endParaRPr lang="en-US"/>
          </a:p>
        </p:txBody>
      </p:sp>
    </p:spTree>
    <p:extLst>
      <p:ext uri="{BB962C8B-B14F-4D97-AF65-F5344CB8AC3E}">
        <p14:creationId xmlns:p14="http://schemas.microsoft.com/office/powerpoint/2010/main" val="183846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A44BD9-D428-5247-085F-76A9DCBDC0F6}"/>
              </a:ext>
            </a:extLst>
          </p:cNvPr>
          <p:cNvSpPr>
            <a:spLocks noGrp="1"/>
          </p:cNvSpPr>
          <p:nvPr>
            <p:ph type="dt" sz="half" idx="10"/>
          </p:nvPr>
        </p:nvSpPr>
        <p:spPr/>
        <p:txBody>
          <a:bodyPr/>
          <a:lstStyle/>
          <a:p>
            <a:fld id="{194FC27D-D8DD-4FB0-9B36-43B87CAA893F}" type="datetimeFigureOut">
              <a:rPr lang="en-US" smtClean="0"/>
              <a:t>7/12/2023</a:t>
            </a:fld>
            <a:endParaRPr lang="en-US"/>
          </a:p>
        </p:txBody>
      </p:sp>
      <p:sp>
        <p:nvSpPr>
          <p:cNvPr id="3" name="Footer Placeholder 2">
            <a:extLst>
              <a:ext uri="{FF2B5EF4-FFF2-40B4-BE49-F238E27FC236}">
                <a16:creationId xmlns:a16="http://schemas.microsoft.com/office/drawing/2014/main" id="{9E5E840C-911B-D3F2-1000-1BCC68A746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55F4A5-3FA7-81B8-EC69-6E8492B23C10}"/>
              </a:ext>
            </a:extLst>
          </p:cNvPr>
          <p:cNvSpPr>
            <a:spLocks noGrp="1"/>
          </p:cNvSpPr>
          <p:nvPr>
            <p:ph type="sldNum" sz="quarter" idx="12"/>
          </p:nvPr>
        </p:nvSpPr>
        <p:spPr/>
        <p:txBody>
          <a:bodyPr/>
          <a:lstStyle/>
          <a:p>
            <a:fld id="{2076CA23-00EC-49C8-954F-BA244BB356B7}" type="slidenum">
              <a:rPr lang="en-US" smtClean="0"/>
              <a:t>‹#›</a:t>
            </a:fld>
            <a:endParaRPr lang="en-US"/>
          </a:p>
        </p:txBody>
      </p:sp>
    </p:spTree>
    <p:extLst>
      <p:ext uri="{BB962C8B-B14F-4D97-AF65-F5344CB8AC3E}">
        <p14:creationId xmlns:p14="http://schemas.microsoft.com/office/powerpoint/2010/main" val="159386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923F2-0554-4F3C-B9BE-9F091E9B5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90220F-2BA2-7A4F-148C-B2BE9A9C3D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87964D-7838-985D-82CA-BAADAFC7CE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42E4A7-1DA4-29E5-6631-A3172FE2AFDA}"/>
              </a:ext>
            </a:extLst>
          </p:cNvPr>
          <p:cNvSpPr>
            <a:spLocks noGrp="1"/>
          </p:cNvSpPr>
          <p:nvPr>
            <p:ph type="dt" sz="half" idx="10"/>
          </p:nvPr>
        </p:nvSpPr>
        <p:spPr/>
        <p:txBody>
          <a:bodyPr/>
          <a:lstStyle/>
          <a:p>
            <a:fld id="{194FC27D-D8DD-4FB0-9B36-43B87CAA893F}" type="datetimeFigureOut">
              <a:rPr lang="en-US" smtClean="0"/>
              <a:t>7/12/2023</a:t>
            </a:fld>
            <a:endParaRPr lang="en-US"/>
          </a:p>
        </p:txBody>
      </p:sp>
      <p:sp>
        <p:nvSpPr>
          <p:cNvPr id="6" name="Footer Placeholder 5">
            <a:extLst>
              <a:ext uri="{FF2B5EF4-FFF2-40B4-BE49-F238E27FC236}">
                <a16:creationId xmlns:a16="http://schemas.microsoft.com/office/drawing/2014/main" id="{3523B127-9CEC-688C-823C-8D542E7AC2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5B577A-0A17-D566-A0C2-BA5E861A6A27}"/>
              </a:ext>
            </a:extLst>
          </p:cNvPr>
          <p:cNvSpPr>
            <a:spLocks noGrp="1"/>
          </p:cNvSpPr>
          <p:nvPr>
            <p:ph type="sldNum" sz="quarter" idx="12"/>
          </p:nvPr>
        </p:nvSpPr>
        <p:spPr/>
        <p:txBody>
          <a:bodyPr/>
          <a:lstStyle/>
          <a:p>
            <a:fld id="{2076CA23-00EC-49C8-954F-BA244BB356B7}" type="slidenum">
              <a:rPr lang="en-US" smtClean="0"/>
              <a:t>‹#›</a:t>
            </a:fld>
            <a:endParaRPr lang="en-US"/>
          </a:p>
        </p:txBody>
      </p:sp>
    </p:spTree>
    <p:extLst>
      <p:ext uri="{BB962C8B-B14F-4D97-AF65-F5344CB8AC3E}">
        <p14:creationId xmlns:p14="http://schemas.microsoft.com/office/powerpoint/2010/main" val="3915862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6EE74-150D-5BA7-6A5D-90FB2A32BD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D8AB04-5664-22C9-57AA-8FD740C784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1B0FA0-9236-1EEB-C7F3-0F071E6F58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D50990-44BD-9022-C7DC-27D612FF630D}"/>
              </a:ext>
            </a:extLst>
          </p:cNvPr>
          <p:cNvSpPr>
            <a:spLocks noGrp="1"/>
          </p:cNvSpPr>
          <p:nvPr>
            <p:ph type="dt" sz="half" idx="10"/>
          </p:nvPr>
        </p:nvSpPr>
        <p:spPr/>
        <p:txBody>
          <a:bodyPr/>
          <a:lstStyle/>
          <a:p>
            <a:fld id="{194FC27D-D8DD-4FB0-9B36-43B87CAA893F}" type="datetimeFigureOut">
              <a:rPr lang="en-US" smtClean="0"/>
              <a:t>7/12/2023</a:t>
            </a:fld>
            <a:endParaRPr lang="en-US"/>
          </a:p>
        </p:txBody>
      </p:sp>
      <p:sp>
        <p:nvSpPr>
          <p:cNvPr id="6" name="Footer Placeholder 5">
            <a:extLst>
              <a:ext uri="{FF2B5EF4-FFF2-40B4-BE49-F238E27FC236}">
                <a16:creationId xmlns:a16="http://schemas.microsoft.com/office/drawing/2014/main" id="{504BEC28-0B88-4B85-76DD-BDFD34A925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36690-AEA3-BDAD-7196-8695E5EF82D9}"/>
              </a:ext>
            </a:extLst>
          </p:cNvPr>
          <p:cNvSpPr>
            <a:spLocks noGrp="1"/>
          </p:cNvSpPr>
          <p:nvPr>
            <p:ph type="sldNum" sz="quarter" idx="12"/>
          </p:nvPr>
        </p:nvSpPr>
        <p:spPr/>
        <p:txBody>
          <a:bodyPr/>
          <a:lstStyle/>
          <a:p>
            <a:fld id="{2076CA23-00EC-49C8-954F-BA244BB356B7}" type="slidenum">
              <a:rPr lang="en-US" smtClean="0"/>
              <a:t>‹#›</a:t>
            </a:fld>
            <a:endParaRPr lang="en-US"/>
          </a:p>
        </p:txBody>
      </p:sp>
    </p:spTree>
    <p:extLst>
      <p:ext uri="{BB962C8B-B14F-4D97-AF65-F5344CB8AC3E}">
        <p14:creationId xmlns:p14="http://schemas.microsoft.com/office/powerpoint/2010/main" val="82247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67C341-E104-B74E-5E61-E239E8E416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09842D-55D0-2D43-FB6A-5C1A02A63B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B29F6A-F2C9-8138-C3A4-80118D37C7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FC27D-D8DD-4FB0-9B36-43B87CAA893F}" type="datetimeFigureOut">
              <a:rPr lang="en-US" smtClean="0"/>
              <a:t>7/12/2023</a:t>
            </a:fld>
            <a:endParaRPr lang="en-US"/>
          </a:p>
        </p:txBody>
      </p:sp>
      <p:sp>
        <p:nvSpPr>
          <p:cNvPr id="5" name="Footer Placeholder 4">
            <a:extLst>
              <a:ext uri="{FF2B5EF4-FFF2-40B4-BE49-F238E27FC236}">
                <a16:creationId xmlns:a16="http://schemas.microsoft.com/office/drawing/2014/main" id="{3242F4B2-09C3-44B6-9C12-16922E3C7C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6B1D21-8D9F-940C-3CE0-329A18038E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6CA23-00EC-49C8-954F-BA244BB356B7}" type="slidenum">
              <a:rPr lang="en-US" smtClean="0"/>
              <a:t>‹#›</a:t>
            </a:fld>
            <a:endParaRPr lang="en-US"/>
          </a:p>
        </p:txBody>
      </p:sp>
    </p:spTree>
    <p:extLst>
      <p:ext uri="{BB962C8B-B14F-4D97-AF65-F5344CB8AC3E}">
        <p14:creationId xmlns:p14="http://schemas.microsoft.com/office/powerpoint/2010/main" val="28675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5964CBE2-084A-47DF-A704-CF5F6217B5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343BC2-F8E3-9C4B-07B6-5C7CDF47B3BB}"/>
              </a:ext>
            </a:extLst>
          </p:cNvPr>
          <p:cNvSpPr>
            <a:spLocks noGrp="1"/>
          </p:cNvSpPr>
          <p:nvPr>
            <p:ph type="ctrTitle"/>
          </p:nvPr>
        </p:nvSpPr>
        <p:spPr>
          <a:xfrm>
            <a:off x="272375" y="379378"/>
            <a:ext cx="5608279" cy="1739782"/>
          </a:xfrm>
        </p:spPr>
        <p:txBody>
          <a:bodyPr>
            <a:normAutofit/>
          </a:bodyPr>
          <a:lstStyle/>
          <a:p>
            <a:r>
              <a:rPr lang="en-US" sz="3600" b="0" i="0" dirty="0">
                <a:solidFill>
                  <a:srgbClr val="0088A8"/>
                </a:solidFill>
                <a:effectLst>
                  <a:outerShdw blurRad="38100" dist="38100" dir="2700000" algn="tl">
                    <a:srgbClr val="000000">
                      <a:alpha val="43137"/>
                    </a:srgbClr>
                  </a:outerShdw>
                </a:effectLst>
                <a:latin typeface="georgia" panose="02040502050405020303" pitchFamily="18" charset="0"/>
              </a:rPr>
              <a:t>"The Impact </a:t>
            </a:r>
            <a:r>
              <a:rPr lang="en-US" sz="3600" b="0" i="0">
                <a:solidFill>
                  <a:srgbClr val="0088A8"/>
                </a:solidFill>
                <a:effectLst>
                  <a:outerShdw blurRad="38100" dist="38100" dir="2700000" algn="tl">
                    <a:srgbClr val="000000">
                      <a:alpha val="43137"/>
                    </a:srgbClr>
                  </a:outerShdw>
                </a:effectLst>
                <a:latin typeface="georgia" panose="02040502050405020303" pitchFamily="18" charset="0"/>
              </a:rPr>
              <a:t>of Grief </a:t>
            </a:r>
            <a:r>
              <a:rPr lang="en-US" sz="3600" b="0" i="0" dirty="0">
                <a:solidFill>
                  <a:srgbClr val="0088A8"/>
                </a:solidFill>
                <a:effectLst>
                  <a:outerShdw blurRad="38100" dist="38100" dir="2700000" algn="tl">
                    <a:srgbClr val="000000">
                      <a:alpha val="43137"/>
                    </a:srgbClr>
                  </a:outerShdw>
                </a:effectLst>
                <a:latin typeface="georgia" panose="02040502050405020303" pitchFamily="18" charset="0"/>
              </a:rPr>
              <a:t>in Minority Communities" </a:t>
            </a:r>
            <a:endParaRPr lang="en-US" sz="9600" dirty="0">
              <a:solidFill>
                <a:srgbClr val="0088A8"/>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2782FAD8-96D3-26AF-2D00-F65160FEBECB}"/>
              </a:ext>
            </a:extLst>
          </p:cNvPr>
          <p:cNvSpPr>
            <a:spLocks noGrp="1"/>
          </p:cNvSpPr>
          <p:nvPr>
            <p:ph type="subTitle" idx="1"/>
          </p:nvPr>
        </p:nvSpPr>
        <p:spPr>
          <a:xfrm>
            <a:off x="272375" y="3597358"/>
            <a:ext cx="5877762" cy="2492564"/>
          </a:xfrm>
        </p:spPr>
        <p:txBody>
          <a:bodyPr>
            <a:normAutofit fontScale="92500" lnSpcReduction="10000"/>
          </a:bodyPr>
          <a:lstStyle/>
          <a:p>
            <a:r>
              <a:rPr lang="en-US" sz="2800"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Presented to</a:t>
            </a:r>
          </a:p>
          <a:p>
            <a:r>
              <a:rPr lang="en-US" sz="2800"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San Francisco Human Rights Commission</a:t>
            </a:r>
          </a:p>
          <a:p>
            <a:r>
              <a:rPr lang="en-US" sz="2600"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by</a:t>
            </a:r>
          </a:p>
          <a:p>
            <a:r>
              <a:rPr lang="en-US" sz="2800"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Ernest L. Jackson</a:t>
            </a:r>
          </a:p>
          <a:p>
            <a:r>
              <a:rPr lang="en-US" sz="2800"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July 13, 2023</a:t>
            </a:r>
          </a:p>
        </p:txBody>
      </p:sp>
      <p:pic>
        <p:nvPicPr>
          <p:cNvPr id="1026" name="Picture 2" descr="African Pattern image 1">
            <a:extLst>
              <a:ext uri="{FF2B5EF4-FFF2-40B4-BE49-F238E27FC236}">
                <a16:creationId xmlns:a16="http://schemas.microsoft.com/office/drawing/2014/main" id="{E0C61C75-84EC-918F-75C3-13FA891827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6184"/>
          <a:stretch/>
        </p:blipFill>
        <p:spPr bwMode="auto">
          <a:xfrm>
            <a:off x="6096000" y="841375"/>
            <a:ext cx="5260975" cy="4707593"/>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effectLst>
            <a:outerShdw blurRad="381000" dist="152400" dir="5400000" algn="t" rotWithShape="0">
              <a:prstClr val="black">
                <a:alpha val="10000"/>
              </a:prstClr>
            </a:outerShdw>
          </a:effectLst>
          <a:extLst>
            <a:ext uri="{909E8E84-426E-40DD-AFC4-6F175D3DCCD1}">
              <a14:hiddenFill xmlns:a14="http://schemas.microsoft.com/office/drawing/2010/main">
                <a:solidFill>
                  <a:srgbClr val="FFFFFF"/>
                </a:solidFill>
              </a14:hiddenFill>
            </a:ext>
          </a:extLst>
        </p:spPr>
      </p:pic>
      <p:sp>
        <p:nvSpPr>
          <p:cNvPr id="1033" name="Freeform: Shape 1032">
            <a:extLst>
              <a:ext uri="{FF2B5EF4-FFF2-40B4-BE49-F238E27FC236}">
                <a16:creationId xmlns:a16="http://schemas.microsoft.com/office/drawing/2014/main" id="{686A5CBB-E03B-4019-8BCD-78975D39E4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5" name="Freeform: Shape 1034">
            <a:extLst>
              <a:ext uri="{FF2B5EF4-FFF2-40B4-BE49-F238E27FC236}">
                <a16:creationId xmlns:a16="http://schemas.microsoft.com/office/drawing/2014/main" id="{94993204-9792-4E61-A83C-73D4379E2B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21832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4" name="Rectangle 3078">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African Pattern image 2">
            <a:extLst>
              <a:ext uri="{FF2B5EF4-FFF2-40B4-BE49-F238E27FC236}">
                <a16:creationId xmlns:a16="http://schemas.microsoft.com/office/drawing/2014/main" id="{870E9AD3-098D-11FF-5928-1735F1E58C9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00" r="9367" b="7360"/>
          <a:stretch/>
        </p:blipFill>
        <p:spPr bwMode="auto">
          <a:xfrm>
            <a:off x="3522466" y="-73143"/>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3086" name="Rectangle 3080">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7FA04E-F835-2B76-633B-3D3E57D2FC84}"/>
              </a:ext>
            </a:extLst>
          </p:cNvPr>
          <p:cNvSpPr>
            <a:spLocks noGrp="1"/>
          </p:cNvSpPr>
          <p:nvPr>
            <p:ph type="title"/>
          </p:nvPr>
        </p:nvSpPr>
        <p:spPr>
          <a:xfrm>
            <a:off x="371093" y="1161288"/>
            <a:ext cx="12051128" cy="715006"/>
          </a:xfrm>
        </p:spPr>
        <p:txBody>
          <a:bodyPr vert="horz" lIns="91440" tIns="45720" rIns="91440" bIns="45720" rtlCol="0" anchor="b">
            <a:normAutofit fontScale="90000"/>
          </a:bodyPr>
          <a:lstStyle/>
          <a:p>
            <a:pPr marL="0" marR="0">
              <a:spcBef>
                <a:spcPts val="600"/>
              </a:spcBef>
              <a:spcAft>
                <a:spcPts val="600"/>
              </a:spcAft>
            </a:pPr>
            <a:r>
              <a:rPr lang="en-US" sz="5600" b="1" kern="100" dirty="0">
                <a:solidFill>
                  <a:srgbClr val="FF6600"/>
                </a:solidFill>
                <a:effectLst>
                  <a:outerShdw blurRad="38100" dist="38100" dir="2700000" algn="tl">
                    <a:srgbClr val="000000">
                      <a:alpha val="43137"/>
                    </a:srgbClr>
                  </a:outerShdw>
                </a:effectLst>
                <a:ea typeface="Times New Roman" panose="02020603050405020304" pitchFamily="18" charset="0"/>
              </a:rPr>
              <a:t>Identify Brokers of Trust</a:t>
            </a:r>
            <a:endParaRPr lang="en-US" sz="5000" b="1" kern="100" dirty="0">
              <a:solidFill>
                <a:srgbClr val="FF6600"/>
              </a:solidFill>
              <a:effectLst>
                <a:outerShdw blurRad="38100" dist="38100" dir="2700000" algn="tl">
                  <a:srgbClr val="000000">
                    <a:alpha val="43137"/>
                  </a:srgbClr>
                </a:outerShdw>
              </a:effectLst>
              <a:ea typeface="Times New Roman" panose="02020603050405020304" pitchFamily="18" charset="0"/>
            </a:endParaRPr>
          </a:p>
        </p:txBody>
      </p:sp>
      <p:sp>
        <p:nvSpPr>
          <p:cNvPr id="3083" name="Rectangle 308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085" name="Rectangle 308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54" name="Content Placeholder 2053">
            <a:extLst>
              <a:ext uri="{FF2B5EF4-FFF2-40B4-BE49-F238E27FC236}">
                <a16:creationId xmlns:a16="http://schemas.microsoft.com/office/drawing/2014/main" id="{2640A572-49F3-0800-5432-39DD0EE42FD3}"/>
              </a:ext>
            </a:extLst>
          </p:cNvPr>
          <p:cNvSpPr>
            <a:spLocks noGrp="1"/>
          </p:cNvSpPr>
          <p:nvPr>
            <p:ph idx="1"/>
          </p:nvPr>
        </p:nvSpPr>
        <p:spPr>
          <a:xfrm>
            <a:off x="371093" y="2726941"/>
            <a:ext cx="7313757" cy="3207258"/>
          </a:xfrm>
        </p:spPr>
        <p:txBody>
          <a:bodyPr anchor="t">
            <a:noAutofit/>
          </a:bodyPr>
          <a:lstStyle/>
          <a:p>
            <a:pPr marL="0" indent="0">
              <a:buNone/>
            </a:pPr>
            <a:r>
              <a:rPr lang="en-US" sz="3200" dirty="0">
                <a:solidFill>
                  <a:schemeClr val="accent4">
                    <a:lumMod val="40000"/>
                    <a:lumOff val="60000"/>
                  </a:schemeClr>
                </a:solidFill>
              </a:rPr>
              <a:t>Individuals who hold informal positions of influence in and among the community as leaders, community sages and elders, and parental figures in underserved and historically ill-treated </a:t>
            </a:r>
            <a:r>
              <a:rPr lang="en-US" sz="3200" dirty="0">
                <a:solidFill>
                  <a:srgbClr val="00D25F"/>
                </a:solidFill>
              </a:rPr>
              <a:t>(abused, mistreated, maltreated, neglected injured, harmed, marginalized) </a:t>
            </a:r>
            <a:r>
              <a:rPr lang="en-US" sz="3200" dirty="0">
                <a:solidFill>
                  <a:schemeClr val="accent4">
                    <a:lumMod val="40000"/>
                    <a:lumOff val="60000"/>
                  </a:schemeClr>
                </a:solidFill>
              </a:rPr>
              <a:t>communities by the medical profession </a:t>
            </a:r>
            <a:endParaRPr lang="en-US" sz="4800" dirty="0">
              <a:solidFill>
                <a:schemeClr val="accent4">
                  <a:lumMod val="40000"/>
                  <a:lumOff val="60000"/>
                </a:schemeClr>
              </a:solidFill>
            </a:endParaRPr>
          </a:p>
        </p:txBody>
      </p:sp>
    </p:spTree>
    <p:extLst>
      <p:ext uri="{BB962C8B-B14F-4D97-AF65-F5344CB8AC3E}">
        <p14:creationId xmlns:p14="http://schemas.microsoft.com/office/powerpoint/2010/main" val="1026493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FA04E-F835-2B76-633B-3D3E57D2FC84}"/>
              </a:ext>
            </a:extLst>
          </p:cNvPr>
          <p:cNvSpPr>
            <a:spLocks noGrp="1"/>
          </p:cNvSpPr>
          <p:nvPr>
            <p:ph type="title"/>
          </p:nvPr>
        </p:nvSpPr>
        <p:spPr>
          <a:xfrm>
            <a:off x="5326945" y="466927"/>
            <a:ext cx="6251110" cy="896307"/>
          </a:xfrm>
        </p:spPr>
        <p:txBody>
          <a:bodyPr vert="horz" lIns="91440" tIns="45720" rIns="91440" bIns="45720" rtlCol="0" anchor="b">
            <a:normAutofit/>
          </a:bodyPr>
          <a:lstStyle/>
          <a:p>
            <a:pPr marL="0" marR="0">
              <a:spcBef>
                <a:spcPts val="600"/>
              </a:spcBef>
              <a:spcAft>
                <a:spcPts val="600"/>
              </a:spcAft>
            </a:pPr>
            <a:r>
              <a:rPr lang="en-US" sz="5400" b="1" dirty="0">
                <a:solidFill>
                  <a:srgbClr val="00CCFF"/>
                </a:solidFill>
                <a:effectLst>
                  <a:outerShdw blurRad="38100" dist="38100" dir="2700000" algn="tl">
                    <a:srgbClr val="000000">
                      <a:alpha val="43137"/>
                    </a:srgbClr>
                  </a:outerShdw>
                </a:effectLst>
              </a:rPr>
              <a:t>Complicated Grief</a:t>
            </a:r>
            <a:endParaRPr lang="en-US" sz="5400" b="1" kern="100" dirty="0">
              <a:solidFill>
                <a:srgbClr val="00CCFF"/>
              </a:solidFill>
              <a:effectLst>
                <a:outerShdw blurRad="38100" dist="38100" dir="2700000" algn="tl">
                  <a:srgbClr val="000000">
                    <a:alpha val="43137"/>
                  </a:srgbClr>
                </a:outerShdw>
              </a:effectLst>
              <a:latin typeface="+mn-lt"/>
              <a:ea typeface="Times New Roman" panose="02020603050405020304" pitchFamily="18" charset="0"/>
            </a:endParaRPr>
          </a:p>
        </p:txBody>
      </p:sp>
      <p:pic>
        <p:nvPicPr>
          <p:cNvPr id="2050" name="Picture 2" descr="African Ceremonial Mask VI Hi-Res Instant Digital Download image 1">
            <a:extLst>
              <a:ext uri="{FF2B5EF4-FFF2-40B4-BE49-F238E27FC236}">
                <a16:creationId xmlns:a16="http://schemas.microsoft.com/office/drawing/2014/main" id="{6100C154-3E19-AED5-5B3A-48CFE80C93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18" r="8493"/>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2054" name="Content Placeholder 2053">
            <a:extLst>
              <a:ext uri="{FF2B5EF4-FFF2-40B4-BE49-F238E27FC236}">
                <a16:creationId xmlns:a16="http://schemas.microsoft.com/office/drawing/2014/main" id="{2640A572-49F3-0800-5432-39DD0EE42FD3}"/>
              </a:ext>
            </a:extLst>
          </p:cNvPr>
          <p:cNvSpPr>
            <a:spLocks noGrp="1"/>
          </p:cNvSpPr>
          <p:nvPr>
            <p:ph idx="1"/>
          </p:nvPr>
        </p:nvSpPr>
        <p:spPr>
          <a:xfrm>
            <a:off x="5239397" y="1461484"/>
            <a:ext cx="6251110" cy="3483864"/>
          </a:xfrm>
        </p:spPr>
        <p:txBody>
          <a:bodyPr>
            <a:noAutofit/>
          </a:bodyPr>
          <a:lstStyle/>
          <a:p>
            <a:r>
              <a:rPr lang="en-US" sz="3200" dirty="0"/>
              <a:t>Complicated grief can trigger retaliation in the case of violence where a family member is killed.</a:t>
            </a:r>
          </a:p>
          <a:p>
            <a:r>
              <a:rPr lang="en-US" sz="3200" dirty="0"/>
              <a:t> It is a form of prolonged grief that can lead to intense emotional pain, difficulty accepting the death of a loved one, and a sense of emptiness. </a:t>
            </a:r>
          </a:p>
          <a:p>
            <a:r>
              <a:rPr lang="en-US" sz="3200" dirty="0"/>
              <a:t>Complicated grief can also lead to anger, rage, and a desire for revenge.</a:t>
            </a:r>
          </a:p>
        </p:txBody>
      </p:sp>
    </p:spTree>
    <p:extLst>
      <p:ext uri="{BB962C8B-B14F-4D97-AF65-F5344CB8AC3E}">
        <p14:creationId xmlns:p14="http://schemas.microsoft.com/office/powerpoint/2010/main" val="98011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FA04E-F835-2B76-633B-3D3E57D2FC84}"/>
              </a:ext>
            </a:extLst>
          </p:cNvPr>
          <p:cNvSpPr>
            <a:spLocks noGrp="1"/>
          </p:cNvSpPr>
          <p:nvPr>
            <p:ph type="title"/>
          </p:nvPr>
        </p:nvSpPr>
        <p:spPr>
          <a:xfrm>
            <a:off x="5326945" y="466927"/>
            <a:ext cx="6251110" cy="896307"/>
          </a:xfrm>
        </p:spPr>
        <p:txBody>
          <a:bodyPr vert="horz" lIns="91440" tIns="45720" rIns="91440" bIns="45720" rtlCol="0" anchor="b">
            <a:normAutofit/>
          </a:bodyPr>
          <a:lstStyle/>
          <a:p>
            <a:pPr marL="0" marR="0">
              <a:spcBef>
                <a:spcPts val="600"/>
              </a:spcBef>
              <a:spcAft>
                <a:spcPts val="600"/>
              </a:spcAft>
            </a:pPr>
            <a:r>
              <a:rPr lang="en-US" sz="5400" b="1" dirty="0">
                <a:solidFill>
                  <a:srgbClr val="00CCFF"/>
                </a:solidFill>
                <a:effectLst>
                  <a:outerShdw blurRad="38100" dist="38100" dir="2700000" algn="tl">
                    <a:srgbClr val="000000">
                      <a:alpha val="43137"/>
                    </a:srgbClr>
                  </a:outerShdw>
                </a:effectLst>
              </a:rPr>
              <a:t>Complicated Grief</a:t>
            </a:r>
            <a:endParaRPr lang="en-US" sz="5400" b="1" kern="100" dirty="0">
              <a:solidFill>
                <a:srgbClr val="00CCFF"/>
              </a:solidFill>
              <a:effectLst>
                <a:outerShdw blurRad="38100" dist="38100" dir="2700000" algn="tl">
                  <a:srgbClr val="000000">
                    <a:alpha val="43137"/>
                  </a:srgbClr>
                </a:outerShdw>
              </a:effectLst>
              <a:latin typeface="+mn-lt"/>
              <a:ea typeface="Times New Roman" panose="02020603050405020304" pitchFamily="18" charset="0"/>
            </a:endParaRPr>
          </a:p>
        </p:txBody>
      </p:sp>
      <p:pic>
        <p:nvPicPr>
          <p:cNvPr id="2050" name="Picture 2" descr="African Ceremonial Mask VI Hi-Res Instant Digital Download image 1">
            <a:extLst>
              <a:ext uri="{FF2B5EF4-FFF2-40B4-BE49-F238E27FC236}">
                <a16:creationId xmlns:a16="http://schemas.microsoft.com/office/drawing/2014/main" id="{6100C154-3E19-AED5-5B3A-48CFE80C93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18" r="8493"/>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2054" name="Content Placeholder 2053">
            <a:extLst>
              <a:ext uri="{FF2B5EF4-FFF2-40B4-BE49-F238E27FC236}">
                <a16:creationId xmlns:a16="http://schemas.microsoft.com/office/drawing/2014/main" id="{2640A572-49F3-0800-5432-39DD0EE42FD3}"/>
              </a:ext>
            </a:extLst>
          </p:cNvPr>
          <p:cNvSpPr>
            <a:spLocks noGrp="1"/>
          </p:cNvSpPr>
          <p:nvPr>
            <p:ph idx="1"/>
          </p:nvPr>
        </p:nvSpPr>
        <p:spPr>
          <a:xfrm>
            <a:off x="5239397" y="1461484"/>
            <a:ext cx="6251110" cy="3483864"/>
          </a:xfrm>
        </p:spPr>
        <p:txBody>
          <a:bodyPr>
            <a:noAutofit/>
          </a:bodyPr>
          <a:lstStyle/>
          <a:p>
            <a:pPr marL="0" marR="0" indent="0">
              <a:lnSpc>
                <a:spcPct val="107000"/>
              </a:lnSpc>
              <a:spcBef>
                <a:spcPts val="600"/>
              </a:spcBef>
              <a:spcAft>
                <a:spcPts val="600"/>
              </a:spcAft>
              <a:buNone/>
            </a:pPr>
            <a:r>
              <a:rPr lang="en-US" sz="3200" kern="100" dirty="0">
                <a:effectLst/>
                <a:ea typeface="Times New Roman" panose="02020603050405020304" pitchFamily="18" charset="0"/>
              </a:rPr>
              <a:t>On December 16, 2001, an article from the SF Chronicle appeared in 2001, titled </a:t>
            </a:r>
            <a:r>
              <a:rPr lang="en-US" sz="3200" i="1" kern="100" dirty="0">
                <a:effectLst/>
                <a:ea typeface="Times New Roman" panose="02020603050405020304" pitchFamily="18" charset="0"/>
              </a:rPr>
              <a:t>“</a:t>
            </a:r>
            <a:r>
              <a:rPr lang="en-US" sz="3200" i="1" kern="100" dirty="0">
                <a:solidFill>
                  <a:srgbClr val="0033CC"/>
                </a:solidFill>
                <a:effectLst/>
                <a:ea typeface="Times New Roman" panose="02020603050405020304" pitchFamily="18" charset="0"/>
              </a:rPr>
              <a:t>The Killing Street: A Cycle of Vengeance and Blood Feud in Bayview-Hunters Point.” </a:t>
            </a:r>
          </a:p>
          <a:p>
            <a:pPr marL="0" marR="0" indent="0">
              <a:lnSpc>
                <a:spcPct val="107000"/>
              </a:lnSpc>
              <a:spcBef>
                <a:spcPts val="600"/>
              </a:spcBef>
              <a:spcAft>
                <a:spcPts val="600"/>
              </a:spcAft>
              <a:buNone/>
            </a:pPr>
            <a:r>
              <a:rPr lang="en-US" sz="3200" kern="100" dirty="0">
                <a:effectLst/>
                <a:ea typeface="Times New Roman" panose="02020603050405020304" pitchFamily="18" charset="0"/>
              </a:rPr>
              <a:t>It was an article about a number of unsolved homicides that had devasted one of San Francisco’s most close-knit communities. </a:t>
            </a:r>
          </a:p>
          <a:p>
            <a:pPr marL="0" marR="0">
              <a:lnSpc>
                <a:spcPct val="107000"/>
              </a:lnSpc>
              <a:spcBef>
                <a:spcPts val="600"/>
              </a:spcBef>
              <a:spcAft>
                <a:spcPts val="600"/>
              </a:spcAft>
            </a:pPr>
            <a:endParaRPr lang="en-US" sz="1800" b="1" kern="100" dirty="0">
              <a:solidFill>
                <a:srgbClr val="2F5496"/>
              </a:solidFill>
              <a:latin typeface="Arial" panose="020B0604020202020204" pitchFamily="34" charset="0"/>
              <a:ea typeface="Times New Roman" panose="02020603050405020304" pitchFamily="18" charset="0"/>
            </a:endParaRPr>
          </a:p>
          <a:p>
            <a:pPr marL="0" marR="0">
              <a:lnSpc>
                <a:spcPct val="107000"/>
              </a:lnSpc>
              <a:spcBef>
                <a:spcPts val="600"/>
              </a:spcBef>
              <a:spcAft>
                <a:spcPts val="600"/>
              </a:spcAft>
            </a:pPr>
            <a:endParaRPr lang="en-US" sz="1800" b="1" kern="100" dirty="0">
              <a:solidFill>
                <a:srgbClr val="2F5496"/>
              </a:solidFill>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https://www.sfgate.com/news/article/THE-KILLING-STREETS-A-Cycle-of-Vengeance-2839391.php#photo-2223932</a:t>
            </a:r>
          </a:p>
        </p:txBody>
      </p:sp>
    </p:spTree>
    <p:extLst>
      <p:ext uri="{BB962C8B-B14F-4D97-AF65-F5344CB8AC3E}">
        <p14:creationId xmlns:p14="http://schemas.microsoft.com/office/powerpoint/2010/main" val="230511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FA04E-F835-2B76-633B-3D3E57D2FC84}"/>
              </a:ext>
            </a:extLst>
          </p:cNvPr>
          <p:cNvSpPr>
            <a:spLocks noGrp="1"/>
          </p:cNvSpPr>
          <p:nvPr>
            <p:ph type="title"/>
          </p:nvPr>
        </p:nvSpPr>
        <p:spPr>
          <a:xfrm>
            <a:off x="5326945" y="466927"/>
            <a:ext cx="6251110" cy="896307"/>
          </a:xfrm>
        </p:spPr>
        <p:txBody>
          <a:bodyPr vert="horz" lIns="91440" tIns="45720" rIns="91440" bIns="45720" rtlCol="0" anchor="b">
            <a:normAutofit/>
          </a:bodyPr>
          <a:lstStyle/>
          <a:p>
            <a:pPr marL="0" marR="0">
              <a:spcBef>
                <a:spcPts val="600"/>
              </a:spcBef>
              <a:spcAft>
                <a:spcPts val="600"/>
              </a:spcAft>
            </a:pPr>
            <a:r>
              <a:rPr lang="en-US" sz="5400" b="1" dirty="0">
                <a:solidFill>
                  <a:srgbClr val="00CCFF"/>
                </a:solidFill>
                <a:effectLst>
                  <a:outerShdw blurRad="38100" dist="38100" dir="2700000" algn="tl">
                    <a:srgbClr val="000000">
                      <a:alpha val="43137"/>
                    </a:srgbClr>
                  </a:outerShdw>
                </a:effectLst>
              </a:rPr>
              <a:t>Complicated Grief</a:t>
            </a:r>
            <a:endParaRPr lang="en-US" sz="5400" b="1" kern="100" dirty="0">
              <a:solidFill>
                <a:srgbClr val="00CCFF"/>
              </a:solidFill>
              <a:effectLst>
                <a:outerShdw blurRad="38100" dist="38100" dir="2700000" algn="tl">
                  <a:srgbClr val="000000">
                    <a:alpha val="43137"/>
                  </a:srgbClr>
                </a:outerShdw>
              </a:effectLst>
              <a:latin typeface="+mn-lt"/>
              <a:ea typeface="Times New Roman" panose="02020603050405020304" pitchFamily="18" charset="0"/>
            </a:endParaRPr>
          </a:p>
        </p:txBody>
      </p:sp>
      <p:pic>
        <p:nvPicPr>
          <p:cNvPr id="2050" name="Picture 2" descr="African Ceremonial Mask VI Hi-Res Instant Digital Download image 1">
            <a:extLst>
              <a:ext uri="{FF2B5EF4-FFF2-40B4-BE49-F238E27FC236}">
                <a16:creationId xmlns:a16="http://schemas.microsoft.com/office/drawing/2014/main" id="{6100C154-3E19-AED5-5B3A-48CFE80C93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18" r="8493"/>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2054" name="Content Placeholder 2053">
            <a:extLst>
              <a:ext uri="{FF2B5EF4-FFF2-40B4-BE49-F238E27FC236}">
                <a16:creationId xmlns:a16="http://schemas.microsoft.com/office/drawing/2014/main" id="{2640A572-49F3-0800-5432-39DD0EE42FD3}"/>
              </a:ext>
            </a:extLst>
          </p:cNvPr>
          <p:cNvSpPr>
            <a:spLocks noGrp="1"/>
          </p:cNvSpPr>
          <p:nvPr>
            <p:ph idx="1"/>
          </p:nvPr>
        </p:nvSpPr>
        <p:spPr>
          <a:xfrm>
            <a:off x="4902740" y="1461484"/>
            <a:ext cx="6887183" cy="3483864"/>
          </a:xfrm>
        </p:spPr>
        <p:txBody>
          <a:bodyPr>
            <a:noAutofit/>
          </a:bodyPr>
          <a:lstStyle/>
          <a:p>
            <a:r>
              <a:rPr lang="en-US" sz="3200" dirty="0">
                <a:effectLst>
                  <a:outerShdw blurRad="38100" dist="38100" dir="2700000" algn="tl">
                    <a:srgbClr val="000000">
                      <a:alpha val="43137"/>
                    </a:srgbClr>
                  </a:outerShdw>
                </a:effectLst>
              </a:rPr>
              <a:t>In the article, a ten-year-old boy was quoted saying, </a:t>
            </a:r>
            <a:r>
              <a:rPr lang="en-US" sz="32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"It's Harbor Road and West Point Road, back and forth, back and forth. I can't get the shootings out of my mind." </a:t>
            </a:r>
          </a:p>
          <a:p>
            <a:r>
              <a:rPr lang="en-US" sz="3200" dirty="0">
                <a:effectLst>
                  <a:outerShdw blurRad="38100" dist="38100" dir="2700000" algn="tl">
                    <a:srgbClr val="000000">
                      <a:alpha val="43137"/>
                    </a:srgbClr>
                  </a:outerShdw>
                </a:effectLst>
              </a:rPr>
              <a:t>This is an indication that this ten-year-old child was suffering from post-traumatic stress or complicated grief, or both</a:t>
            </a:r>
            <a:r>
              <a:rPr lang="en-US" dirty="0">
                <a:effectLst>
                  <a:outerShdw blurRad="38100" dist="38100" dir="2700000" algn="tl">
                    <a:srgbClr val="000000">
                      <a:alpha val="43137"/>
                    </a:srgbClr>
                  </a:outerShdw>
                </a:effectLst>
              </a:rPr>
              <a:t>.</a:t>
            </a:r>
          </a:p>
          <a:p>
            <a:pPr marL="0" marR="0" indent="0">
              <a:lnSpc>
                <a:spcPct val="107000"/>
              </a:lnSpc>
              <a:spcBef>
                <a:spcPts val="600"/>
              </a:spcBef>
              <a:spcAft>
                <a:spcPts val="600"/>
              </a:spcAft>
              <a:buNone/>
            </a:pPr>
            <a:endParaRPr lang="en-US" sz="1800" b="1" kern="100" dirty="0">
              <a:solidFill>
                <a:srgbClr val="0070C0"/>
              </a:solidFill>
              <a:latin typeface="Arial" panose="020B0604020202020204" pitchFamily="34" charset="0"/>
              <a:ea typeface="Times New Roman" panose="02020603050405020304" pitchFamily="18" charset="0"/>
            </a:endParaRPr>
          </a:p>
          <a:p>
            <a:pPr marL="0" marR="0" indent="0">
              <a:spcBef>
                <a:spcPts val="0"/>
              </a:spcBef>
              <a:spcAft>
                <a:spcPts val="0"/>
              </a:spcAft>
              <a:buNone/>
            </a:pPr>
            <a:r>
              <a:rPr lang="en-US" sz="1800" b="1" kern="100" dirty="0">
                <a:solidFill>
                  <a:srgbClr val="210195"/>
                </a:solidFill>
                <a:effectLst/>
                <a:latin typeface="Calibri" panose="020F0502020204030204" pitchFamily="34" charset="0"/>
                <a:ea typeface="Calibri" panose="020F0502020204030204" pitchFamily="34" charset="0"/>
                <a:cs typeface="Times New Roman" panose="02020603050405020304" pitchFamily="18" charset="0"/>
              </a:rPr>
              <a:t>https://www.sfgate.com/news/article/THE-KILLING-STREETS-A-Cycle-of-Vengeance-2839391.php#photo-2223932</a:t>
            </a:r>
          </a:p>
        </p:txBody>
      </p:sp>
    </p:spTree>
    <p:extLst>
      <p:ext uri="{BB962C8B-B14F-4D97-AF65-F5344CB8AC3E}">
        <p14:creationId xmlns:p14="http://schemas.microsoft.com/office/powerpoint/2010/main" val="252055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68DD-DBCA-5D74-2E66-A4EC861EABFB}"/>
              </a:ext>
            </a:extLst>
          </p:cNvPr>
          <p:cNvSpPr>
            <a:spLocks noGrp="1"/>
          </p:cNvSpPr>
          <p:nvPr>
            <p:ph type="title"/>
          </p:nvPr>
        </p:nvSpPr>
        <p:spPr>
          <a:xfrm>
            <a:off x="333983" y="871146"/>
            <a:ext cx="4085665" cy="1402470"/>
          </a:xfrm>
        </p:spPr>
        <p:txBody>
          <a:bodyPr anchor="t">
            <a:normAutofit fontScale="90000"/>
          </a:bodyPr>
          <a:lstStyle/>
          <a:p>
            <a:r>
              <a:rPr lang="en-US" sz="3200" kern="100" dirty="0">
                <a:effectLst/>
                <a:latin typeface="Arial" panose="020B0604020202020204" pitchFamily="34" charset="0"/>
                <a:ea typeface="Calibri" panose="020F0502020204030204" pitchFamily="34" charset="0"/>
                <a:cs typeface="Times New Roman" panose="02020603050405020304" pitchFamily="18" charset="0"/>
              </a:rPr>
              <a:t>In the article, two comments stuck out:</a:t>
            </a:r>
            <a:br>
              <a:rPr lang="en-US"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cxnSp>
        <p:nvCxnSpPr>
          <p:cNvPr id="22" name="Straight Connector 19">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BB6E6FE-7C49-3325-CEC9-27BFD95B1038}"/>
              </a:ext>
            </a:extLst>
          </p:cNvPr>
          <p:cNvSpPr>
            <a:spLocks noGrp="1"/>
          </p:cNvSpPr>
          <p:nvPr>
            <p:ph idx="1"/>
          </p:nvPr>
        </p:nvSpPr>
        <p:spPr>
          <a:xfrm>
            <a:off x="223736" y="1770437"/>
            <a:ext cx="5087566" cy="4610905"/>
          </a:xfrm>
        </p:spPr>
        <p:txBody>
          <a:bodyPr>
            <a:normAutofit lnSpcReduction="10000"/>
          </a:bodyPr>
          <a:lstStyle/>
          <a:p>
            <a:pPr marL="342900" indent="-342900">
              <a:spcBef>
                <a:spcPts val="0"/>
              </a:spcBef>
              <a:spcAft>
                <a:spcPts val="600"/>
              </a:spcAft>
              <a:buFont typeface="+mj-lt"/>
              <a:buAutoNum type="arabicPeriod"/>
            </a:pPr>
            <a:r>
              <a:rPr lang="en-US" sz="2400" kern="100" dirty="0">
                <a:effectLst/>
                <a:ea typeface="Calibri" panose="020F0502020204030204" pitchFamily="34" charset="0"/>
                <a:cs typeface="Times New Roman" panose="02020603050405020304" pitchFamily="18" charset="0"/>
              </a:rPr>
              <a:t>A teacher commented: "Every time someone is killed, a large number of the kids don't come to school," said Faye Anderson, principal of the 21st Century Academy public school on Silver Avenue. "Everyone in this community is related, it seems -- cousins, brothers -- and anytime someone is killed, it has like a domino effect through the community. The children attend the funerals. They don't understand how this happens, and they are hurt very deeply.”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mj-lt"/>
              <a:buAutoNum type="arabicPeriod"/>
            </a:pPr>
            <a:endParaRPr lang="en-US" sz="2400" dirty="0"/>
          </a:p>
        </p:txBody>
      </p:sp>
      <p:pic>
        <p:nvPicPr>
          <p:cNvPr id="4" name="Picture 2" descr="African Pattern image 1">
            <a:extLst>
              <a:ext uri="{FF2B5EF4-FFF2-40B4-BE49-F238E27FC236}">
                <a16:creationId xmlns:a16="http://schemas.microsoft.com/office/drawing/2014/main" id="{893A82C6-6D33-95ED-1089-F796300376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52" r="24915"/>
          <a:stretch/>
        </p:blipFill>
        <p:spPr bwMode="auto">
          <a:xfrm>
            <a:off x="5650992" y="10"/>
            <a:ext cx="6541008"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84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68DD-DBCA-5D74-2E66-A4EC861EABFB}"/>
              </a:ext>
            </a:extLst>
          </p:cNvPr>
          <p:cNvSpPr>
            <a:spLocks noGrp="1"/>
          </p:cNvSpPr>
          <p:nvPr>
            <p:ph type="title"/>
          </p:nvPr>
        </p:nvSpPr>
        <p:spPr>
          <a:xfrm>
            <a:off x="333983" y="1182430"/>
            <a:ext cx="5025077" cy="3730033"/>
          </a:xfrm>
        </p:spPr>
        <p:txBody>
          <a:bodyPr anchor="t">
            <a:noAutofit/>
          </a:bodyPr>
          <a:lstStyle/>
          <a:p>
            <a:pPr marL="457200" indent="-457200">
              <a:buFont typeface="+mj-lt"/>
              <a:buAutoNum type="arabicPeriod" startAt="2"/>
            </a:pPr>
            <a:r>
              <a:rPr lang="en-US" sz="2800" kern="100" dirty="0">
                <a:solidFill>
                  <a:srgbClr val="111111"/>
                </a:solidFill>
                <a:effectLst/>
                <a:latin typeface="Arial" panose="020B0604020202020204" pitchFamily="34" charset="0"/>
                <a:ea typeface="Calibri" panose="020F0502020204030204" pitchFamily="34" charset="0"/>
                <a:cs typeface="Times New Roman" panose="02020603050405020304" pitchFamily="18" charset="0"/>
              </a:rPr>
              <a:t>“As the homicides continue and suspects roamed free, </a:t>
            </a:r>
            <a:r>
              <a:rPr lang="en-US" sz="2800" kern="100" dirty="0">
                <a:solidFill>
                  <a:srgbClr val="11111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many in the community see the deaths as a natural byproduct and burden in an area already beset by poverty, pollution, high disease rates, unemployment, and a string of broken government promises.”</a:t>
            </a:r>
            <a:endParaRPr lang="en-US" sz="2800" dirty="0">
              <a:effectLst>
                <a:outerShdw blurRad="38100" dist="38100" dir="2700000" algn="tl">
                  <a:srgbClr val="000000">
                    <a:alpha val="43137"/>
                  </a:srgbClr>
                </a:outerShdw>
              </a:effectLst>
            </a:endParaRPr>
          </a:p>
        </p:txBody>
      </p:sp>
      <p:cxnSp>
        <p:nvCxnSpPr>
          <p:cNvPr id="22" name="Straight Connector 19">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 name="Picture 2" descr="African Pattern image 1">
            <a:extLst>
              <a:ext uri="{FF2B5EF4-FFF2-40B4-BE49-F238E27FC236}">
                <a16:creationId xmlns:a16="http://schemas.microsoft.com/office/drawing/2014/main" id="{893A82C6-6D33-95ED-1089-F796300376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52" r="24915"/>
          <a:stretch/>
        </p:blipFill>
        <p:spPr bwMode="auto">
          <a:xfrm>
            <a:off x="5650992" y="10"/>
            <a:ext cx="6541008"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791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68DD-DBCA-5D74-2E66-A4EC861EABFB}"/>
              </a:ext>
            </a:extLst>
          </p:cNvPr>
          <p:cNvSpPr>
            <a:spLocks noGrp="1"/>
          </p:cNvSpPr>
          <p:nvPr>
            <p:ph type="title"/>
          </p:nvPr>
        </p:nvSpPr>
        <p:spPr/>
        <p:txBody>
          <a:bodyPr anchor="t">
            <a:noAutofit/>
          </a:bodyPr>
          <a:lstStyle/>
          <a:p>
            <a:r>
              <a:rPr lang="en-US" sz="5000" b="1" kern="100" dirty="0">
                <a:solidFill>
                  <a:srgbClr val="0088A8"/>
                </a:solidFill>
                <a:effectLst/>
                <a:latin typeface="+mn-lt"/>
                <a:ea typeface="Times New Roman" panose="02020603050405020304" pitchFamily="18" charset="0"/>
              </a:rPr>
              <a:t>Community Grief</a:t>
            </a:r>
            <a:br>
              <a:rPr lang="en-US" sz="1800" b="1" kern="100" dirty="0">
                <a:solidFill>
                  <a:srgbClr val="0088A8"/>
                </a:solidFill>
                <a:effectLst/>
                <a:latin typeface="Times New Roman" panose="02020603050405020304" pitchFamily="18" charset="0"/>
                <a:ea typeface="Times New Roman" panose="02020603050405020304" pitchFamily="18" charset="0"/>
              </a:rPr>
            </a:br>
            <a:endParaRPr lang="en-US" sz="2800" dirty="0">
              <a:solidFill>
                <a:srgbClr val="0088A8"/>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5C36D911-E246-FE75-04FA-E0C2B4029706}"/>
              </a:ext>
            </a:extLst>
          </p:cNvPr>
          <p:cNvSpPr>
            <a:spLocks noGrp="1"/>
          </p:cNvSpPr>
          <p:nvPr>
            <p:ph idx="1"/>
          </p:nvPr>
        </p:nvSpPr>
        <p:spPr>
          <a:xfrm>
            <a:off x="740923" y="1253331"/>
            <a:ext cx="5475051" cy="4351338"/>
          </a:xfrm>
        </p:spPr>
        <p:txBody>
          <a:bodyPr/>
          <a:lstStyle/>
          <a:p>
            <a:pPr marL="0" indent="0">
              <a:buNone/>
            </a:pPr>
            <a:r>
              <a:rPr lang="en-US" dirty="0">
                <a:solidFill>
                  <a:srgbClr val="1F1F1F"/>
                </a:solidFill>
                <a:effectLst/>
                <a:ea typeface="Times New Roman" panose="02020603050405020304" pitchFamily="18" charset="0"/>
              </a:rPr>
              <a:t>Community grief is the experience of grief that is shared by a community after a shared loss. This loss can be the death of a community member, a natural disaster, or a terrorist attack. Community grief can be a powerful force, both positive and negative.</a:t>
            </a:r>
            <a:endParaRPr lang="en-US" dirty="0">
              <a:effectLst/>
              <a:ea typeface="Times New Roman" panose="02020603050405020304" pitchFamily="18" charset="0"/>
            </a:endParaRPr>
          </a:p>
          <a:p>
            <a:pPr marL="0" indent="0">
              <a:buNone/>
            </a:pPr>
            <a:endParaRPr lang="en-US" dirty="0">
              <a:solidFill>
                <a:srgbClr val="0088A8"/>
              </a:solidFill>
            </a:endParaRPr>
          </a:p>
        </p:txBody>
      </p:sp>
      <p:pic>
        <p:nvPicPr>
          <p:cNvPr id="4" name="Picture 2" descr="African Pattern image 1">
            <a:extLst>
              <a:ext uri="{FF2B5EF4-FFF2-40B4-BE49-F238E27FC236}">
                <a16:creationId xmlns:a16="http://schemas.microsoft.com/office/drawing/2014/main" id="{893A82C6-6D33-95ED-1089-F796300376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52" r="24915"/>
          <a:stretch/>
        </p:blipFill>
        <p:spPr bwMode="auto">
          <a:xfrm>
            <a:off x="6980902" y="10"/>
            <a:ext cx="521109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589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68DD-DBCA-5D74-2E66-A4EC861EABFB}"/>
              </a:ext>
            </a:extLst>
          </p:cNvPr>
          <p:cNvSpPr>
            <a:spLocks noGrp="1"/>
          </p:cNvSpPr>
          <p:nvPr>
            <p:ph type="title"/>
          </p:nvPr>
        </p:nvSpPr>
        <p:spPr/>
        <p:txBody>
          <a:bodyPr anchor="t">
            <a:noAutofit/>
          </a:bodyPr>
          <a:lstStyle/>
          <a:p>
            <a:r>
              <a:rPr lang="en-US" sz="5000" b="1" kern="100" dirty="0">
                <a:solidFill>
                  <a:srgbClr val="0088A8"/>
                </a:solidFill>
                <a:effectLst/>
                <a:latin typeface="+mn-lt"/>
                <a:ea typeface="Times New Roman" panose="02020603050405020304" pitchFamily="18" charset="0"/>
              </a:rPr>
              <a:t>Community Grief</a:t>
            </a:r>
            <a:br>
              <a:rPr lang="en-US" sz="1800" b="1" kern="100" dirty="0">
                <a:solidFill>
                  <a:srgbClr val="0088A8"/>
                </a:solidFill>
                <a:effectLst/>
                <a:latin typeface="Times New Roman" panose="02020603050405020304" pitchFamily="18" charset="0"/>
                <a:ea typeface="Times New Roman" panose="02020603050405020304" pitchFamily="18" charset="0"/>
              </a:rPr>
            </a:br>
            <a:endParaRPr lang="en-US" sz="2800" dirty="0">
              <a:solidFill>
                <a:srgbClr val="0088A8"/>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5C36D911-E246-FE75-04FA-E0C2B4029706}"/>
              </a:ext>
            </a:extLst>
          </p:cNvPr>
          <p:cNvSpPr>
            <a:spLocks noGrp="1"/>
          </p:cNvSpPr>
          <p:nvPr>
            <p:ph idx="1"/>
          </p:nvPr>
        </p:nvSpPr>
        <p:spPr>
          <a:xfrm>
            <a:off x="381000" y="1253331"/>
            <a:ext cx="6924473" cy="4351338"/>
          </a:xfrm>
        </p:spPr>
        <p:txBody>
          <a:bodyPr>
            <a:normAutofit/>
          </a:bodyPr>
          <a:lstStyle/>
          <a:p>
            <a:pPr marL="0" indent="0">
              <a:buNone/>
            </a:pPr>
            <a:r>
              <a:rPr lang="en-US" dirty="0">
                <a:effectLst/>
                <a:ea typeface="Calibri" panose="020F0502020204030204" pitchFamily="34" charset="0"/>
              </a:rPr>
              <a:t>In reference to Black/African American grief, a new thought called Community Grief is emerging and being studied. </a:t>
            </a:r>
          </a:p>
          <a:p>
            <a:pPr marL="0" indent="0">
              <a:buNone/>
            </a:pPr>
            <a:endParaRPr lang="en-US" sz="2400" dirty="0">
              <a:ea typeface="Calibri" panose="020F0502020204030204" pitchFamily="34" charset="0"/>
            </a:endParaRPr>
          </a:p>
          <a:p>
            <a:pPr marL="0" indent="0" algn="ctr">
              <a:buNone/>
            </a:pPr>
            <a:r>
              <a:rPr lang="en-US" sz="2400" dirty="0">
                <a:effectLst>
                  <a:outerShdw blurRad="38100" dist="38100" dir="2700000" algn="tl">
                    <a:srgbClr val="000000">
                      <a:alpha val="43137"/>
                    </a:srgbClr>
                  </a:outerShdw>
                </a:effectLst>
                <a:ea typeface="Calibri" panose="020F0502020204030204" pitchFamily="34" charset="0"/>
              </a:rPr>
              <a:t>See </a:t>
            </a:r>
            <a:r>
              <a:rPr lang="en-US" sz="2400" i="1" dirty="0">
                <a:solidFill>
                  <a:srgbClr val="0033CC"/>
                </a:solidFill>
                <a:effectLst>
                  <a:outerShdw blurRad="38100" dist="38100" dir="2700000" algn="tl">
                    <a:srgbClr val="000000">
                      <a:alpha val="43137"/>
                    </a:srgbClr>
                  </a:outerShdw>
                </a:effectLst>
                <a:ea typeface="Calibri" panose="020F0502020204030204" pitchFamily="34" charset="0"/>
              </a:rPr>
              <a:t>“From</a:t>
            </a:r>
            <a:r>
              <a:rPr lang="en-US" sz="2400" i="1" spc="-10" dirty="0">
                <a:solidFill>
                  <a:srgbClr val="0033CC"/>
                </a:solidFill>
                <a:effectLst>
                  <a:outerShdw blurRad="38100" dist="38100" dir="2700000" algn="tl">
                    <a:srgbClr val="000000">
                      <a:alpha val="43137"/>
                    </a:srgbClr>
                  </a:outerShdw>
                </a:effectLst>
                <a:ea typeface="Calibri" panose="020F0502020204030204" pitchFamily="34" charset="0"/>
              </a:rPr>
              <a:t> Grief to Grievance: Combined Axes of Personal and Collective Grief Among Black Americans,”</a:t>
            </a:r>
            <a:r>
              <a:rPr lang="en-US" sz="2400" spc="-10" dirty="0">
                <a:solidFill>
                  <a:srgbClr val="0033CC"/>
                </a:solidFill>
                <a:effectLst>
                  <a:outerShdw blurRad="38100" dist="38100" dir="2700000" algn="tl">
                    <a:srgbClr val="000000">
                      <a:alpha val="43137"/>
                    </a:srgbClr>
                  </a:outerShdw>
                </a:effectLst>
                <a:ea typeface="Calibri" panose="020F0502020204030204" pitchFamily="34" charset="0"/>
              </a:rPr>
              <a:t> </a:t>
            </a:r>
            <a:r>
              <a:rPr lang="en-US" sz="2400" spc="-10" dirty="0">
                <a:effectLst>
                  <a:outerShdw blurRad="38100" dist="38100" dir="2700000" algn="tl">
                    <a:srgbClr val="000000">
                      <a:alpha val="43137"/>
                    </a:srgbClr>
                  </a:outerShdw>
                </a:effectLst>
                <a:ea typeface="Calibri" panose="020F0502020204030204" pitchFamily="34" charset="0"/>
              </a:rPr>
              <a:t>by </a:t>
            </a:r>
            <a:r>
              <a:rPr lang="en-US" sz="2400" spc="-10" dirty="0" err="1">
                <a:effectLst>
                  <a:outerShdw blurRad="38100" dist="38100" dir="2700000" algn="tl">
                    <a:srgbClr val="000000">
                      <a:alpha val="43137"/>
                    </a:srgbClr>
                  </a:outerShdw>
                </a:effectLst>
                <a:ea typeface="Calibri" panose="020F0502020204030204" pitchFamily="34" charset="0"/>
              </a:rPr>
              <a:t>Da’Mere</a:t>
            </a:r>
            <a:r>
              <a:rPr lang="en-US" sz="2400" spc="-10" dirty="0">
                <a:effectLst>
                  <a:outerShdw blurRad="38100" dist="38100" dir="2700000" algn="tl">
                    <a:srgbClr val="000000">
                      <a:alpha val="43137"/>
                    </a:srgbClr>
                  </a:outerShdw>
                </a:effectLst>
                <a:ea typeface="Calibri" panose="020F0502020204030204" pitchFamily="34" charset="0"/>
              </a:rPr>
              <a:t> T. Wilson and Mary-Francisco O’Conner.</a:t>
            </a:r>
            <a:endParaRPr lang="en-US" sz="2400" dirty="0">
              <a:solidFill>
                <a:srgbClr val="0088A8"/>
              </a:solidFill>
              <a:effectLst>
                <a:outerShdw blurRad="38100" dist="38100" dir="2700000" algn="tl">
                  <a:srgbClr val="000000">
                    <a:alpha val="43137"/>
                  </a:srgbClr>
                </a:outerShdw>
              </a:effectLst>
            </a:endParaRPr>
          </a:p>
        </p:txBody>
      </p:sp>
      <p:pic>
        <p:nvPicPr>
          <p:cNvPr id="4" name="Picture 2" descr="African Pattern image 1">
            <a:extLst>
              <a:ext uri="{FF2B5EF4-FFF2-40B4-BE49-F238E27FC236}">
                <a16:creationId xmlns:a16="http://schemas.microsoft.com/office/drawing/2014/main" id="{893A82C6-6D33-95ED-1089-F796300376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52" r="24915"/>
          <a:stretch/>
        </p:blipFill>
        <p:spPr bwMode="auto">
          <a:xfrm>
            <a:off x="7470843" y="10"/>
            <a:ext cx="4721156"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227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68DD-DBCA-5D74-2E66-A4EC861EABFB}"/>
              </a:ext>
            </a:extLst>
          </p:cNvPr>
          <p:cNvSpPr>
            <a:spLocks noGrp="1"/>
          </p:cNvSpPr>
          <p:nvPr>
            <p:ph type="title"/>
          </p:nvPr>
        </p:nvSpPr>
        <p:spPr/>
        <p:txBody>
          <a:bodyPr anchor="t">
            <a:noAutofit/>
          </a:bodyPr>
          <a:lstStyle/>
          <a:p>
            <a:r>
              <a:rPr lang="en-US" sz="5000" b="1" kern="100" dirty="0">
                <a:solidFill>
                  <a:srgbClr val="0088A8"/>
                </a:solidFill>
                <a:effectLst/>
                <a:latin typeface="+mn-lt"/>
                <a:ea typeface="Times New Roman" panose="02020603050405020304" pitchFamily="18" charset="0"/>
              </a:rPr>
              <a:t>Community Grief</a:t>
            </a:r>
            <a:br>
              <a:rPr lang="en-US" sz="1800" b="1" kern="100" dirty="0">
                <a:solidFill>
                  <a:srgbClr val="0088A8"/>
                </a:solidFill>
                <a:effectLst/>
                <a:latin typeface="Times New Roman" panose="02020603050405020304" pitchFamily="18" charset="0"/>
                <a:ea typeface="Times New Roman" panose="02020603050405020304" pitchFamily="18" charset="0"/>
              </a:rPr>
            </a:br>
            <a:endParaRPr lang="en-US" sz="2800" dirty="0">
              <a:solidFill>
                <a:srgbClr val="0088A8"/>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5C36D911-E246-FE75-04FA-E0C2B4029706}"/>
              </a:ext>
            </a:extLst>
          </p:cNvPr>
          <p:cNvSpPr>
            <a:spLocks noGrp="1"/>
          </p:cNvSpPr>
          <p:nvPr>
            <p:ph idx="1"/>
          </p:nvPr>
        </p:nvSpPr>
        <p:spPr>
          <a:xfrm>
            <a:off x="381000" y="1253331"/>
            <a:ext cx="6924473" cy="4351338"/>
          </a:xfrm>
        </p:spPr>
        <p:txBody>
          <a:bodyPr>
            <a:normAutofit/>
          </a:bodyPr>
          <a:lstStyle/>
          <a:p>
            <a:pPr marL="0" marR="0" indent="0">
              <a:spcBef>
                <a:spcPts val="1800"/>
              </a:spcBef>
              <a:spcAft>
                <a:spcPts val="1800"/>
              </a:spcAft>
              <a:buNone/>
            </a:pPr>
            <a:r>
              <a:rPr lang="en-US" dirty="0">
                <a:solidFill>
                  <a:srgbClr val="212121"/>
                </a:solidFill>
                <a:effectLst/>
                <a:ea typeface="Times New Roman" panose="02020603050405020304" pitchFamily="18" charset="0"/>
              </a:rPr>
              <a:t>While Black Americans are contending with living shorter and sicker lives due to the material manifestations of systemic racism, we are simultaneously exposed to the abuse and death of fellow Black Americans due to racist violence. This chronic exposure to racist violence marks the second axis of grief that is characteristic of the Black American experience—collective grief.</a:t>
            </a:r>
            <a:endParaRPr lang="en-US" dirty="0">
              <a:effectLst/>
              <a:ea typeface="Times New Roman" panose="02020603050405020304" pitchFamily="18" charset="0"/>
            </a:endParaRPr>
          </a:p>
        </p:txBody>
      </p:sp>
      <p:pic>
        <p:nvPicPr>
          <p:cNvPr id="4" name="Picture 2" descr="African Pattern image 1">
            <a:extLst>
              <a:ext uri="{FF2B5EF4-FFF2-40B4-BE49-F238E27FC236}">
                <a16:creationId xmlns:a16="http://schemas.microsoft.com/office/drawing/2014/main" id="{893A82C6-6D33-95ED-1089-F796300376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52" r="24915"/>
          <a:stretch/>
        </p:blipFill>
        <p:spPr bwMode="auto">
          <a:xfrm>
            <a:off x="7470843" y="10"/>
            <a:ext cx="4721156"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4066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68DD-DBCA-5D74-2E66-A4EC861EABFB}"/>
              </a:ext>
            </a:extLst>
          </p:cNvPr>
          <p:cNvSpPr>
            <a:spLocks noGrp="1"/>
          </p:cNvSpPr>
          <p:nvPr>
            <p:ph type="title"/>
          </p:nvPr>
        </p:nvSpPr>
        <p:spPr/>
        <p:txBody>
          <a:bodyPr anchor="t">
            <a:noAutofit/>
          </a:bodyPr>
          <a:lstStyle/>
          <a:p>
            <a:r>
              <a:rPr lang="en-US" sz="5000" b="1" kern="100" dirty="0">
                <a:solidFill>
                  <a:srgbClr val="0088A8"/>
                </a:solidFill>
                <a:effectLst/>
                <a:latin typeface="+mn-lt"/>
                <a:ea typeface="Times New Roman" panose="02020603050405020304" pitchFamily="18" charset="0"/>
              </a:rPr>
              <a:t>Community Grief</a:t>
            </a:r>
            <a:br>
              <a:rPr lang="en-US" sz="1800" b="1" kern="100" dirty="0">
                <a:solidFill>
                  <a:srgbClr val="0088A8"/>
                </a:solidFill>
                <a:effectLst/>
                <a:latin typeface="Times New Roman" panose="02020603050405020304" pitchFamily="18" charset="0"/>
                <a:ea typeface="Times New Roman" panose="02020603050405020304" pitchFamily="18" charset="0"/>
              </a:rPr>
            </a:br>
            <a:endParaRPr lang="en-US" sz="2800" dirty="0">
              <a:solidFill>
                <a:srgbClr val="0088A8"/>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5C36D911-E246-FE75-04FA-E0C2B4029706}"/>
              </a:ext>
            </a:extLst>
          </p:cNvPr>
          <p:cNvSpPr>
            <a:spLocks noGrp="1"/>
          </p:cNvSpPr>
          <p:nvPr>
            <p:ph idx="1"/>
          </p:nvPr>
        </p:nvSpPr>
        <p:spPr>
          <a:xfrm>
            <a:off x="381000" y="1253331"/>
            <a:ext cx="6924473" cy="4351338"/>
          </a:xfrm>
        </p:spPr>
        <p:txBody>
          <a:bodyPr>
            <a:normAutofit/>
          </a:bodyPr>
          <a:lstStyle/>
          <a:p>
            <a:pPr marL="0" marR="0" indent="0">
              <a:spcBef>
                <a:spcPts val="1800"/>
              </a:spcBef>
              <a:spcAft>
                <a:spcPts val="1800"/>
              </a:spcAft>
              <a:buNone/>
            </a:pPr>
            <a:r>
              <a:rPr lang="en-US" dirty="0">
                <a:solidFill>
                  <a:srgbClr val="212121"/>
                </a:solidFill>
                <a:effectLst/>
                <a:ea typeface="Times New Roman" panose="02020603050405020304" pitchFamily="18" charset="0"/>
              </a:rPr>
              <a:t>While Black Americans are contending with living shorter and sicker lives due to the material manifestations of systemic racism, we are simultaneously exposed to the abuse and death of fellow Black Americans due to racist violence. This chronic exposure to racist violence marks the second axis of grief that is characteristic of the Black American experience—collective grief.</a:t>
            </a:r>
            <a:endParaRPr lang="en-US" dirty="0">
              <a:effectLst/>
              <a:ea typeface="Times New Roman" panose="02020603050405020304" pitchFamily="18" charset="0"/>
            </a:endParaRPr>
          </a:p>
        </p:txBody>
      </p:sp>
      <p:pic>
        <p:nvPicPr>
          <p:cNvPr id="4" name="Picture 2" descr="African Pattern image 1">
            <a:extLst>
              <a:ext uri="{FF2B5EF4-FFF2-40B4-BE49-F238E27FC236}">
                <a16:creationId xmlns:a16="http://schemas.microsoft.com/office/drawing/2014/main" id="{893A82C6-6D33-95ED-1089-F796300376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52" r="24915"/>
          <a:stretch/>
        </p:blipFill>
        <p:spPr bwMode="auto">
          <a:xfrm>
            <a:off x="7470843" y="10"/>
            <a:ext cx="4721156"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723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7FA04E-F835-2B76-633B-3D3E57D2FC84}"/>
              </a:ext>
            </a:extLst>
          </p:cNvPr>
          <p:cNvSpPr>
            <a:spLocks noGrp="1"/>
          </p:cNvSpPr>
          <p:nvPr>
            <p:ph type="title"/>
          </p:nvPr>
        </p:nvSpPr>
        <p:spPr>
          <a:xfrm>
            <a:off x="144062" y="262124"/>
            <a:ext cx="6397461" cy="1167842"/>
          </a:xfrm>
        </p:spPr>
        <p:txBody>
          <a:bodyPr vert="horz" lIns="91440" tIns="45720" rIns="91440" bIns="45720" rtlCol="0" anchor="b">
            <a:normAutofit/>
          </a:bodyPr>
          <a:lstStyle/>
          <a:p>
            <a:pPr algn="ctr"/>
            <a:r>
              <a:rPr lang="en-US" sz="5000" b="1" dirty="0">
                <a:solidFill>
                  <a:srgbClr val="0088A8"/>
                </a:solidFill>
                <a:effectLst>
                  <a:outerShdw blurRad="38100" dist="38100" dir="2700000" algn="tl">
                    <a:srgbClr val="000000">
                      <a:alpha val="43137"/>
                    </a:srgbClr>
                  </a:outerShdw>
                </a:effectLst>
              </a:rPr>
              <a:t>Trauma, Grief, and Loss </a:t>
            </a:r>
          </a:p>
        </p:txBody>
      </p:sp>
      <p:pic>
        <p:nvPicPr>
          <p:cNvPr id="2050" name="Picture 2" descr="African Ceremonial Mask VI Hi-Res Instant Digital Download image 1">
            <a:extLst>
              <a:ext uri="{FF2B5EF4-FFF2-40B4-BE49-F238E27FC236}">
                <a16:creationId xmlns:a16="http://schemas.microsoft.com/office/drawing/2014/main" id="{6100C154-3E19-AED5-5B3A-48CFE80C93B7}"/>
              </a:ext>
            </a:extLst>
          </p:cNvPr>
          <p:cNvPicPr>
            <a:picLocks noGrp="1" noChangeAspect="1" noChangeArrowheads="1"/>
          </p:cNvPicPr>
          <p:nvPr>
            <p:ph idx="1"/>
          </p:nvPr>
        </p:nvPicPr>
        <p:blipFill rotWithShape="1">
          <a:blip r:embed="rId2">
            <a:alphaModFix/>
            <a:extLst>
              <a:ext uri="{28A0092B-C50C-407E-A947-70E740481C1C}">
                <a14:useLocalDpi xmlns:a14="http://schemas.microsoft.com/office/drawing/2010/main" val="0"/>
              </a:ext>
            </a:extLst>
          </a:blip>
          <a:srcRect l="2377" r="4252"/>
          <a:stretch/>
        </p:blipFill>
        <p:spPr bwMode="auto">
          <a:xfrm>
            <a:off x="7688825" y="115193"/>
            <a:ext cx="4376969" cy="5990639"/>
          </a:xfrm>
          <a:prstGeom prst="rect">
            <a:avLst/>
          </a:prstGeom>
          <a:noFill/>
          <a:extLst>
            <a:ext uri="{909E8E84-426E-40DD-AFC4-6F175D3DCCD1}">
              <a14:hiddenFill xmlns:a14="http://schemas.microsoft.com/office/drawing/2010/main">
                <a:solidFill>
                  <a:srgbClr val="FFFFFF"/>
                </a:solidFill>
              </a14:hiddenFill>
            </a:ext>
          </a:extLst>
        </p:spPr>
      </p:pic>
      <p:cxnSp>
        <p:nvCxnSpPr>
          <p:cNvPr id="2057" name="Straight Connector 2056">
            <a:extLst>
              <a:ext uri="{FF2B5EF4-FFF2-40B4-BE49-F238E27FC236}">
                <a16:creationId xmlns:a16="http://schemas.microsoft.com/office/drawing/2014/main" id="{AC65C03C-3F17-45DC-A1B9-35ACA43397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15176" y="115193"/>
            <a:ext cx="0" cy="6627614"/>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059" name="Rectangle 2058">
            <a:extLst>
              <a:ext uri="{FF2B5EF4-FFF2-40B4-BE49-F238E27FC236}">
                <a16:creationId xmlns:a16="http://schemas.microsoft.com/office/drawing/2014/main" id="{A4A161CC-6DC5-4863-B213-94529D6E06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5AACDF7-BEBB-7907-5A52-FB5BF2B49484}"/>
              </a:ext>
            </a:extLst>
          </p:cNvPr>
          <p:cNvSpPr txBox="1"/>
          <p:nvPr/>
        </p:nvSpPr>
        <p:spPr>
          <a:xfrm>
            <a:off x="385843" y="1675869"/>
            <a:ext cx="6172200" cy="3970318"/>
          </a:xfrm>
          <a:prstGeom prst="rect">
            <a:avLst/>
          </a:prstGeom>
          <a:noFill/>
        </p:spPr>
        <p:txBody>
          <a:bodyPr wrap="square">
            <a:spAutoFit/>
          </a:bodyPr>
          <a:lstStyle/>
          <a:p>
            <a:pPr marL="285750" indent="-285750">
              <a:buFont typeface="Arial" panose="020B0604020202020204" pitchFamily="34" charset="0"/>
              <a:buChar char="•"/>
            </a:pPr>
            <a:r>
              <a:rPr lang="en-US" sz="2800" kern="0" dirty="0">
                <a:solidFill>
                  <a:schemeClr val="accent4">
                    <a:lumMod val="40000"/>
                    <a:lumOff val="60000"/>
                  </a:schemeClr>
                </a:solidFill>
                <a:effectLst/>
                <a:latin typeface="Arial" panose="020B0604020202020204" pitchFamily="34" charset="0"/>
                <a:ea typeface="Times New Roman" panose="02020603050405020304" pitchFamily="18" charset="0"/>
              </a:rPr>
              <a:t>Trauma is an emotional response to a deeply distressing or disturbing event or experience. </a:t>
            </a:r>
          </a:p>
          <a:p>
            <a:pPr marL="285750" indent="-285750">
              <a:buFont typeface="Arial" panose="020B0604020202020204" pitchFamily="34" charset="0"/>
              <a:buChar char="•"/>
            </a:pPr>
            <a:endParaRPr lang="en-US" sz="2800" kern="0" dirty="0">
              <a:solidFill>
                <a:schemeClr val="accent4">
                  <a:lumMod val="40000"/>
                  <a:lumOff val="60000"/>
                </a:schemeClr>
              </a:solidFill>
              <a:effectLst/>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r>
              <a:rPr lang="en-US" sz="2800" kern="0" dirty="0">
                <a:solidFill>
                  <a:schemeClr val="accent4">
                    <a:lumMod val="40000"/>
                    <a:lumOff val="60000"/>
                  </a:schemeClr>
                </a:solidFill>
                <a:effectLst/>
                <a:latin typeface="Arial" panose="020B0604020202020204" pitchFamily="34" charset="0"/>
                <a:ea typeface="Times New Roman" panose="02020603050405020304" pitchFamily="18" charset="0"/>
              </a:rPr>
              <a:t>Grief is the natural emotional response to loss. </a:t>
            </a:r>
          </a:p>
          <a:p>
            <a:pPr marL="285750" indent="-285750">
              <a:buFont typeface="Arial" panose="020B0604020202020204" pitchFamily="34" charset="0"/>
              <a:buChar char="•"/>
            </a:pPr>
            <a:endParaRPr lang="en-US" sz="2800" kern="0" dirty="0">
              <a:solidFill>
                <a:schemeClr val="accent4">
                  <a:lumMod val="40000"/>
                  <a:lumOff val="60000"/>
                </a:schemeClr>
              </a:solidFill>
              <a:latin typeface="Arial" panose="020B0604020202020204" pitchFamily="34" charset="0"/>
            </a:endParaRPr>
          </a:p>
          <a:p>
            <a:pPr marL="457200" indent="-457200">
              <a:buFont typeface="Arial" panose="020B0604020202020204" pitchFamily="34" charset="0"/>
              <a:buChar char="•"/>
            </a:pPr>
            <a:r>
              <a:rPr lang="en-US" sz="2800" kern="0" dirty="0">
                <a:solidFill>
                  <a:schemeClr val="accent4">
                    <a:lumMod val="40000"/>
                    <a:lumOff val="60000"/>
                  </a:schemeClr>
                </a:solidFill>
                <a:effectLst/>
                <a:latin typeface="Arial" panose="020B0604020202020204" pitchFamily="34" charset="0"/>
                <a:ea typeface="Times New Roman" panose="02020603050405020304" pitchFamily="18" charset="0"/>
              </a:rPr>
              <a:t>Loss is the absence of something that was once present. </a:t>
            </a:r>
            <a:endParaRPr lang="en-US" sz="2800" dirty="0">
              <a:solidFill>
                <a:schemeClr val="accent4">
                  <a:lumMod val="40000"/>
                  <a:lumOff val="60000"/>
                </a:schemeClr>
              </a:solidFill>
            </a:endParaRPr>
          </a:p>
        </p:txBody>
      </p:sp>
    </p:spTree>
    <p:extLst>
      <p:ext uri="{BB962C8B-B14F-4D97-AF65-F5344CB8AC3E}">
        <p14:creationId xmlns:p14="http://schemas.microsoft.com/office/powerpoint/2010/main" val="920879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68DD-DBCA-5D74-2E66-A4EC861EABFB}"/>
              </a:ext>
            </a:extLst>
          </p:cNvPr>
          <p:cNvSpPr>
            <a:spLocks noGrp="1"/>
          </p:cNvSpPr>
          <p:nvPr>
            <p:ph type="title"/>
          </p:nvPr>
        </p:nvSpPr>
        <p:spPr/>
        <p:txBody>
          <a:bodyPr anchor="t">
            <a:noAutofit/>
          </a:bodyPr>
          <a:lstStyle/>
          <a:p>
            <a:r>
              <a:rPr lang="en-US" sz="5000" b="1" kern="100" dirty="0">
                <a:solidFill>
                  <a:srgbClr val="0088A8"/>
                </a:solidFill>
                <a:effectLst/>
                <a:latin typeface="+mn-lt"/>
                <a:ea typeface="Times New Roman" panose="02020603050405020304" pitchFamily="18" charset="0"/>
              </a:rPr>
              <a:t>Community Grief: </a:t>
            </a:r>
            <a:br>
              <a:rPr lang="en-US" sz="5000" b="1" kern="100" dirty="0">
                <a:solidFill>
                  <a:srgbClr val="0088A8"/>
                </a:solidFill>
                <a:effectLst/>
                <a:latin typeface="+mn-lt"/>
                <a:ea typeface="Times New Roman" panose="02020603050405020304" pitchFamily="18" charset="0"/>
              </a:rPr>
            </a:br>
            <a:r>
              <a:rPr lang="en-US" sz="5000" kern="100" dirty="0">
                <a:solidFill>
                  <a:srgbClr val="FF6600"/>
                </a:solidFill>
                <a:effectLst>
                  <a:outerShdw blurRad="38100" dist="38100" dir="2700000" algn="tl">
                    <a:srgbClr val="000000">
                      <a:alpha val="43137"/>
                    </a:srgbClr>
                  </a:outerShdw>
                </a:effectLst>
                <a:latin typeface="+mn-lt"/>
                <a:ea typeface="Times New Roman" panose="02020603050405020304" pitchFamily="18" charset="0"/>
              </a:rPr>
              <a:t>George Floyd</a:t>
            </a:r>
            <a:br>
              <a:rPr lang="en-US" sz="1800" b="1" kern="100" dirty="0">
                <a:solidFill>
                  <a:srgbClr val="0088A8"/>
                </a:solidFill>
                <a:effectLst/>
                <a:latin typeface="Times New Roman" panose="02020603050405020304" pitchFamily="18" charset="0"/>
                <a:ea typeface="Times New Roman" panose="02020603050405020304" pitchFamily="18" charset="0"/>
              </a:rPr>
            </a:br>
            <a:endParaRPr lang="en-US" sz="2800" dirty="0">
              <a:solidFill>
                <a:srgbClr val="0088A8"/>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5C36D911-E246-FE75-04FA-E0C2B4029706}"/>
              </a:ext>
            </a:extLst>
          </p:cNvPr>
          <p:cNvSpPr>
            <a:spLocks noGrp="1"/>
          </p:cNvSpPr>
          <p:nvPr>
            <p:ph idx="1"/>
          </p:nvPr>
        </p:nvSpPr>
        <p:spPr>
          <a:xfrm>
            <a:off x="488005" y="1825726"/>
            <a:ext cx="5173493" cy="4341610"/>
          </a:xfrm>
        </p:spPr>
        <p:txBody>
          <a:bodyPr>
            <a:normAutofit/>
          </a:bodyPr>
          <a:lstStyle/>
          <a:p>
            <a:pPr marL="0" marR="0" indent="0">
              <a:lnSpc>
                <a:spcPct val="107000"/>
              </a:lnSpc>
              <a:spcBef>
                <a:spcPts val="0"/>
              </a:spcBef>
              <a:spcAft>
                <a:spcPts val="1200"/>
              </a:spcAft>
              <a:buNone/>
            </a:pPr>
            <a:r>
              <a:rPr lang="en-US" sz="2400" kern="0" dirty="0">
                <a:effectLst/>
                <a:ea typeface="Times New Roman" panose="02020603050405020304" pitchFamily="18" charset="0"/>
                <a:cs typeface="Times New Roman" panose="02020603050405020304" pitchFamily="18" charset="0"/>
              </a:rPr>
              <a:t>The idea of Community Grief in the African American community is seen and real as we all collectively watched the execution of George Floyd at the hands of racist </a:t>
            </a:r>
            <a:r>
              <a:rPr lang="en-US" sz="2400" kern="100" dirty="0">
                <a:solidFill>
                  <a:srgbClr val="000000"/>
                </a:solidFill>
                <a:effectLst/>
                <a:ea typeface="Calibri" panose="020F0502020204030204" pitchFamily="34" charset="0"/>
                <a:cs typeface="Times New Roman" panose="02020603050405020304" pitchFamily="18" charset="0"/>
              </a:rPr>
              <a:t>Minneapolis police. We felt the evil and hatred inflicted on George Floyd as he struggled to tell the officer that he could not breath and he called for his mother as he was dying</a:t>
            </a:r>
            <a:r>
              <a:rPr lang="en-US"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African Pattern image 1">
            <a:extLst>
              <a:ext uri="{FF2B5EF4-FFF2-40B4-BE49-F238E27FC236}">
                <a16:creationId xmlns:a16="http://schemas.microsoft.com/office/drawing/2014/main" id="{893A82C6-6D33-95ED-1089-F796300376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52" r="24915"/>
          <a:stretch/>
        </p:blipFill>
        <p:spPr bwMode="auto">
          <a:xfrm>
            <a:off x="7470843" y="10"/>
            <a:ext cx="4721156"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712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68DD-DBCA-5D74-2E66-A4EC861EABFB}"/>
              </a:ext>
            </a:extLst>
          </p:cNvPr>
          <p:cNvSpPr>
            <a:spLocks noGrp="1"/>
          </p:cNvSpPr>
          <p:nvPr>
            <p:ph type="title"/>
          </p:nvPr>
        </p:nvSpPr>
        <p:spPr>
          <a:xfrm>
            <a:off x="838200" y="365126"/>
            <a:ext cx="4940030" cy="860560"/>
          </a:xfrm>
        </p:spPr>
        <p:txBody>
          <a:bodyPr anchor="t">
            <a:noAutofit/>
          </a:bodyPr>
          <a:lstStyle/>
          <a:p>
            <a:r>
              <a:rPr lang="en-US" sz="5000" b="1" kern="100" dirty="0">
                <a:solidFill>
                  <a:srgbClr val="0088A8"/>
                </a:solidFill>
                <a:effectLst/>
                <a:latin typeface="+mn-lt"/>
                <a:ea typeface="Times New Roman" panose="02020603050405020304" pitchFamily="18" charset="0"/>
              </a:rPr>
              <a:t>Community Grief </a:t>
            </a:r>
            <a:br>
              <a:rPr lang="en-US" sz="5000" b="1" kern="100" dirty="0">
                <a:solidFill>
                  <a:srgbClr val="0088A8"/>
                </a:solidFill>
                <a:effectLst/>
                <a:latin typeface="+mn-lt"/>
                <a:ea typeface="Times New Roman" panose="02020603050405020304" pitchFamily="18" charset="0"/>
              </a:rPr>
            </a:br>
            <a:br>
              <a:rPr lang="en-US" sz="1800" b="1" kern="100" dirty="0">
                <a:solidFill>
                  <a:srgbClr val="0088A8"/>
                </a:solidFill>
                <a:effectLst/>
                <a:latin typeface="Times New Roman" panose="02020603050405020304" pitchFamily="18" charset="0"/>
                <a:ea typeface="Times New Roman" panose="02020603050405020304" pitchFamily="18" charset="0"/>
              </a:rPr>
            </a:br>
            <a:endParaRPr lang="en-US" sz="2800" dirty="0">
              <a:solidFill>
                <a:srgbClr val="0088A8"/>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5C36D911-E246-FE75-04FA-E0C2B4029706}"/>
              </a:ext>
            </a:extLst>
          </p:cNvPr>
          <p:cNvSpPr>
            <a:spLocks noGrp="1"/>
          </p:cNvSpPr>
          <p:nvPr>
            <p:ph idx="1"/>
          </p:nvPr>
        </p:nvSpPr>
        <p:spPr>
          <a:xfrm>
            <a:off x="488005" y="1825726"/>
            <a:ext cx="5173493" cy="4341610"/>
          </a:xfrm>
        </p:spPr>
        <p:txBody>
          <a:bodyPr>
            <a:normAutofit/>
          </a:bodyPr>
          <a:lstStyle/>
          <a:p>
            <a:pPr>
              <a:lnSpc>
                <a:spcPct val="107000"/>
              </a:lnSpc>
              <a:spcBef>
                <a:spcPts val="0"/>
              </a:spcBef>
              <a:spcAft>
                <a:spcPts val="1200"/>
              </a:spcAft>
            </a:pPr>
            <a:r>
              <a:rPr lang="en-US" dirty="0">
                <a:solidFill>
                  <a:srgbClr val="1F1F1F"/>
                </a:solidFill>
                <a:effectLst>
                  <a:outerShdw blurRad="38100" dist="38100" dir="2700000" algn="tl">
                    <a:srgbClr val="000000">
                      <a:alpha val="43137"/>
                    </a:srgbClr>
                  </a:outerShdw>
                </a:effectLst>
                <a:ea typeface="Calibri" panose="020F0502020204030204" pitchFamily="34" charset="0"/>
              </a:rPr>
              <a:t>On the positive side, community grief can bring people together and help them to heal.</a:t>
            </a:r>
          </a:p>
          <a:p>
            <a:pPr>
              <a:lnSpc>
                <a:spcPct val="107000"/>
              </a:lnSpc>
              <a:spcBef>
                <a:spcPts val="0"/>
              </a:spcBef>
              <a:spcAft>
                <a:spcPts val="1200"/>
              </a:spcAft>
            </a:pPr>
            <a:r>
              <a:rPr lang="en-US" dirty="0">
                <a:solidFill>
                  <a:srgbClr val="1F1F1F"/>
                </a:solidFill>
                <a:effectLst>
                  <a:outerShdw blurRad="38100" dist="38100" dir="2700000" algn="tl">
                    <a:srgbClr val="000000">
                      <a:alpha val="43137"/>
                    </a:srgbClr>
                  </a:outerShdw>
                </a:effectLst>
                <a:ea typeface="Calibri" panose="020F0502020204030204" pitchFamily="34" charset="0"/>
              </a:rPr>
              <a:t>On the negative side, community grief can also lead to conflict and division.</a:t>
            </a:r>
          </a:p>
          <a:p>
            <a:pPr>
              <a:lnSpc>
                <a:spcPct val="107000"/>
              </a:lnSpc>
              <a:spcBef>
                <a:spcPts val="0"/>
              </a:spcBef>
              <a:spcAft>
                <a:spcPts val="1200"/>
              </a:spcAft>
            </a:pPr>
            <a:endParaRPr lang="en-US" kern="1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p:txBody>
      </p:sp>
      <p:pic>
        <p:nvPicPr>
          <p:cNvPr id="4" name="Picture 2" descr="African Pattern image 1">
            <a:extLst>
              <a:ext uri="{FF2B5EF4-FFF2-40B4-BE49-F238E27FC236}">
                <a16:creationId xmlns:a16="http://schemas.microsoft.com/office/drawing/2014/main" id="{893A82C6-6D33-95ED-1089-F7963003762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52" r="24915"/>
          <a:stretch/>
        </p:blipFill>
        <p:spPr bwMode="auto">
          <a:xfrm>
            <a:off x="7470843" y="10"/>
            <a:ext cx="4721156"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180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43BC2-F8E3-9C4B-07B6-5C7CDF47B3BB}"/>
              </a:ext>
            </a:extLst>
          </p:cNvPr>
          <p:cNvSpPr>
            <a:spLocks noGrp="1"/>
          </p:cNvSpPr>
          <p:nvPr>
            <p:ph type="ctrTitle"/>
          </p:nvPr>
        </p:nvSpPr>
        <p:spPr>
          <a:xfrm>
            <a:off x="272375" y="379378"/>
            <a:ext cx="5608279" cy="1739782"/>
          </a:xfrm>
        </p:spPr>
        <p:txBody>
          <a:bodyPr>
            <a:normAutofit/>
          </a:bodyPr>
          <a:lstStyle/>
          <a:p>
            <a:r>
              <a:rPr lang="en-US" sz="3600" b="0" i="0" dirty="0">
                <a:solidFill>
                  <a:srgbClr val="0088A8"/>
                </a:solidFill>
                <a:effectLst>
                  <a:outerShdw blurRad="38100" dist="38100" dir="2700000" algn="tl">
                    <a:srgbClr val="000000">
                      <a:alpha val="43137"/>
                    </a:srgbClr>
                  </a:outerShdw>
                </a:effectLst>
                <a:latin typeface="georgia" panose="02040502050405020303" pitchFamily="18" charset="0"/>
              </a:rPr>
              <a:t>"The Impact of Complicated Grief in Minority Communities" </a:t>
            </a:r>
            <a:endParaRPr lang="en-US" sz="9600" dirty="0">
              <a:solidFill>
                <a:srgbClr val="0088A8"/>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2782FAD8-96D3-26AF-2D00-F65160FEBECB}"/>
              </a:ext>
            </a:extLst>
          </p:cNvPr>
          <p:cNvSpPr>
            <a:spLocks noGrp="1"/>
          </p:cNvSpPr>
          <p:nvPr>
            <p:ph type="subTitle" idx="1"/>
          </p:nvPr>
        </p:nvSpPr>
        <p:spPr>
          <a:xfrm>
            <a:off x="272375" y="3597358"/>
            <a:ext cx="5877762" cy="2492564"/>
          </a:xfrm>
        </p:spPr>
        <p:txBody>
          <a:bodyPr>
            <a:normAutofit fontScale="92500" lnSpcReduction="10000"/>
          </a:bodyPr>
          <a:lstStyle/>
          <a:p>
            <a:r>
              <a:rPr lang="en-US" sz="2800"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Presented to</a:t>
            </a:r>
          </a:p>
          <a:p>
            <a:r>
              <a:rPr lang="en-US" sz="2800"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San Francisco Human Rights Commission</a:t>
            </a:r>
          </a:p>
          <a:p>
            <a:r>
              <a:rPr lang="en-US" sz="2600"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by</a:t>
            </a:r>
          </a:p>
          <a:p>
            <a:r>
              <a:rPr lang="en-US" sz="2800"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Ernest L. Jackson</a:t>
            </a:r>
          </a:p>
          <a:p>
            <a:r>
              <a:rPr lang="en-US" sz="2800" dirty="0">
                <a:solidFill>
                  <a:srgbClr val="FF99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July 13, 2023</a:t>
            </a:r>
          </a:p>
        </p:txBody>
      </p:sp>
      <p:pic>
        <p:nvPicPr>
          <p:cNvPr id="1026" name="Picture 2" descr="African Pattern image 1">
            <a:extLst>
              <a:ext uri="{FF2B5EF4-FFF2-40B4-BE49-F238E27FC236}">
                <a16:creationId xmlns:a16="http://schemas.microsoft.com/office/drawing/2014/main" id="{E0C61C75-84EC-918F-75C3-13FA891827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6184"/>
          <a:stretch/>
        </p:blipFill>
        <p:spPr bwMode="auto">
          <a:xfrm>
            <a:off x="6096000" y="841375"/>
            <a:ext cx="5260975" cy="4707593"/>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effectLst>
            <a:outerShdw blurRad="381000" dist="152400" dir="5400000" algn="t" rotWithShape="0">
              <a:prstClr val="black">
                <a:alpha val="1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0084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Rectangle 1040">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343BC2-F8E3-9C4B-07B6-5C7CDF47B3BB}"/>
              </a:ext>
            </a:extLst>
          </p:cNvPr>
          <p:cNvSpPr>
            <a:spLocks noGrp="1"/>
          </p:cNvSpPr>
          <p:nvPr>
            <p:ph type="ctrTitle"/>
          </p:nvPr>
        </p:nvSpPr>
        <p:spPr>
          <a:xfrm>
            <a:off x="452439" y="458840"/>
            <a:ext cx="5367337" cy="563716"/>
          </a:xfrm>
        </p:spPr>
        <p:txBody>
          <a:bodyPr>
            <a:normAutofit fontScale="90000"/>
          </a:bodyPr>
          <a:lstStyle/>
          <a:p>
            <a:pPr algn="l"/>
            <a:r>
              <a:rPr lang="en-US" sz="5000" dirty="0">
                <a:solidFill>
                  <a:schemeClr val="bg1"/>
                </a:solidFill>
              </a:rPr>
              <a:t>Conclusion</a:t>
            </a:r>
          </a:p>
        </p:txBody>
      </p:sp>
      <p:sp>
        <p:nvSpPr>
          <p:cNvPr id="3" name="Subtitle 2">
            <a:extLst>
              <a:ext uri="{FF2B5EF4-FFF2-40B4-BE49-F238E27FC236}">
                <a16:creationId xmlns:a16="http://schemas.microsoft.com/office/drawing/2014/main" id="{2782FAD8-96D3-26AF-2D00-F65160FEBECB}"/>
              </a:ext>
            </a:extLst>
          </p:cNvPr>
          <p:cNvSpPr>
            <a:spLocks noGrp="1"/>
          </p:cNvSpPr>
          <p:nvPr>
            <p:ph type="subTitle" idx="1"/>
          </p:nvPr>
        </p:nvSpPr>
        <p:spPr>
          <a:xfrm>
            <a:off x="590552" y="1192604"/>
            <a:ext cx="5367337" cy="4368134"/>
          </a:xfrm>
        </p:spPr>
        <p:txBody>
          <a:bodyPr>
            <a:noAutofit/>
          </a:bodyPr>
          <a:lstStyle/>
          <a:p>
            <a:pPr marL="0" marR="0" algn="l">
              <a:spcBef>
                <a:spcPts val="1800"/>
              </a:spcBef>
              <a:spcAft>
                <a:spcPts val="1800"/>
              </a:spcAft>
            </a:pPr>
            <a:r>
              <a:rPr lang="en-US" sz="2800" dirty="0">
                <a:solidFill>
                  <a:schemeClr val="bg1"/>
                </a:solidFill>
                <a:effectLst/>
                <a:ea typeface="Times New Roman" panose="02020603050405020304" pitchFamily="18" charset="0"/>
              </a:rPr>
              <a:t>There are many ways to cope with Complicated Grief and Community </a:t>
            </a:r>
            <a:r>
              <a:rPr lang="en-US" sz="2800" dirty="0">
                <a:solidFill>
                  <a:schemeClr val="bg1"/>
                </a:solidFill>
                <a:ea typeface="Times New Roman" panose="02020603050405020304" pitchFamily="18" charset="0"/>
              </a:rPr>
              <a:t>G</a:t>
            </a:r>
            <a:r>
              <a:rPr lang="en-US" sz="2800" dirty="0">
                <a:solidFill>
                  <a:schemeClr val="bg1"/>
                </a:solidFill>
                <a:effectLst/>
                <a:ea typeface="Times New Roman" panose="02020603050405020304" pitchFamily="18" charset="0"/>
              </a:rPr>
              <a:t>rief. Some people find it helpful to join a support group, while others prefer to grieve privately. Some people find comfort in religious or spiritual practices, while others find comfort in spending time with loved ones. There is no right or wrong way to grieve, and the best way to cope will vary from person to person.</a:t>
            </a:r>
          </a:p>
        </p:txBody>
      </p:sp>
      <p:sp>
        <p:nvSpPr>
          <p:cNvPr id="1043" name="Rectangle 1042">
            <a:extLst>
              <a:ext uri="{FF2B5EF4-FFF2-40B4-BE49-F238E27FC236}">
                <a16:creationId xmlns:a16="http://schemas.microsoft.com/office/drawing/2014/main" id="{1A89CBBC-7743-43D9-A324-25CB472E9B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34112" y="638849"/>
            <a:ext cx="5505449" cy="547564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frican Pattern image 1">
            <a:extLst>
              <a:ext uri="{FF2B5EF4-FFF2-40B4-BE49-F238E27FC236}">
                <a16:creationId xmlns:a16="http://schemas.microsoft.com/office/drawing/2014/main" id="{E0C61C75-84EC-918F-75C3-13FA891827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041" r="-1" b="17667"/>
          <a:stretch/>
        </p:blipFill>
        <p:spPr bwMode="auto">
          <a:xfrm>
            <a:off x="6583776" y="2055747"/>
            <a:ext cx="4806120" cy="2641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565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43BC2-F8E3-9C4B-07B6-5C7CDF47B3BB}"/>
              </a:ext>
            </a:extLst>
          </p:cNvPr>
          <p:cNvSpPr>
            <a:spLocks noGrp="1"/>
          </p:cNvSpPr>
          <p:nvPr>
            <p:ph type="title"/>
          </p:nvPr>
        </p:nvSpPr>
        <p:spPr>
          <a:xfrm>
            <a:off x="838200" y="365125"/>
            <a:ext cx="10515600" cy="716423"/>
          </a:xfrm>
        </p:spPr>
        <p:txBody>
          <a:bodyPr vert="horz" lIns="91440" tIns="45720" rIns="91440" bIns="45720" rtlCol="0" anchor="b">
            <a:normAutofit/>
          </a:bodyPr>
          <a:lstStyle/>
          <a:p>
            <a:pPr algn="l"/>
            <a:r>
              <a:rPr lang="en-US" sz="4000" dirty="0">
                <a:solidFill>
                  <a:srgbClr val="FF0000"/>
                </a:solidFill>
                <a:effectLst>
                  <a:outerShdw blurRad="38100" dist="38100" dir="2700000" algn="tl">
                    <a:srgbClr val="000000">
                      <a:alpha val="43137"/>
                    </a:srgbClr>
                  </a:outerShdw>
                </a:effectLst>
              </a:rPr>
              <a:t>Conclusion</a:t>
            </a:r>
          </a:p>
        </p:txBody>
      </p:sp>
      <p:sp>
        <p:nvSpPr>
          <p:cNvPr id="3" name="Subtitle 2">
            <a:extLst>
              <a:ext uri="{FF2B5EF4-FFF2-40B4-BE49-F238E27FC236}">
                <a16:creationId xmlns:a16="http://schemas.microsoft.com/office/drawing/2014/main" id="{2782FAD8-96D3-26AF-2D00-F65160FEBECB}"/>
              </a:ext>
            </a:extLst>
          </p:cNvPr>
          <p:cNvSpPr>
            <a:spLocks noGrp="1"/>
          </p:cNvSpPr>
          <p:nvPr>
            <p:ph idx="1"/>
          </p:nvPr>
        </p:nvSpPr>
        <p:spPr>
          <a:xfrm>
            <a:off x="838200" y="1081548"/>
            <a:ext cx="10822858" cy="5095415"/>
          </a:xfrm>
        </p:spPr>
        <p:txBody>
          <a:bodyPr vert="horz" lIns="91440" tIns="45720" rIns="91440" bIns="45720" rtlCol="0" anchor="t">
            <a:normAutofit/>
          </a:bodyPr>
          <a:lstStyle/>
          <a:p>
            <a:pPr marL="0" indent="0" algn="l">
              <a:buNone/>
            </a:pPr>
            <a:r>
              <a:rPr lang="en-US" sz="2800" b="0" i="0" dirty="0">
                <a:effectLst/>
              </a:rPr>
              <a:t>Here are some additional resources that may be helpful:</a:t>
            </a:r>
          </a:p>
          <a:p>
            <a:pPr marL="0" indent="0" algn="l">
              <a:buNone/>
            </a:pPr>
            <a:endParaRPr lang="en-US" sz="2800" b="0" i="0" dirty="0">
              <a:effectLst/>
            </a:endParaRPr>
          </a:p>
          <a:p>
            <a:pPr indent="-228600" algn="l">
              <a:lnSpc>
                <a:spcPct val="100000"/>
              </a:lnSpc>
              <a:buFont typeface="Arial" panose="020B0604020202020204" pitchFamily="34" charset="0"/>
              <a:buChar char="•"/>
            </a:pPr>
            <a:r>
              <a:rPr lang="en-US" sz="2800" b="0" i="0" dirty="0">
                <a:solidFill>
                  <a:srgbClr val="FF0000"/>
                </a:solidFill>
                <a:effectLst/>
              </a:rPr>
              <a:t>The National Center for Grieving Children and Families: </a:t>
            </a:r>
            <a:r>
              <a:rPr lang="en-US" sz="2800" b="0" i="0" dirty="0">
                <a:solidFill>
                  <a:srgbClr val="210195"/>
                </a:solidFill>
                <a:effectLst/>
              </a:rPr>
              <a:t>https://www.childrengrieve.org/</a:t>
            </a:r>
          </a:p>
          <a:p>
            <a:pPr indent="-228600" algn="l">
              <a:lnSpc>
                <a:spcPct val="150000"/>
              </a:lnSpc>
              <a:buFont typeface="Arial" panose="020B0604020202020204" pitchFamily="34" charset="0"/>
              <a:buChar char="•"/>
            </a:pPr>
            <a:r>
              <a:rPr lang="en-US" sz="2800" b="0" i="0" dirty="0">
                <a:solidFill>
                  <a:srgbClr val="FF0000"/>
                </a:solidFill>
                <a:effectLst/>
              </a:rPr>
              <a:t>The </a:t>
            </a:r>
            <a:r>
              <a:rPr lang="en-US" sz="2800" b="0" i="0" dirty="0" err="1">
                <a:solidFill>
                  <a:srgbClr val="FF0000"/>
                </a:solidFill>
                <a:effectLst/>
              </a:rPr>
              <a:t>Dougy</a:t>
            </a:r>
            <a:r>
              <a:rPr lang="en-US" sz="2800" b="0" i="0" dirty="0">
                <a:solidFill>
                  <a:srgbClr val="FF0000"/>
                </a:solidFill>
                <a:effectLst/>
              </a:rPr>
              <a:t> Center: </a:t>
            </a:r>
            <a:r>
              <a:rPr lang="en-US" sz="2800" b="0" i="0" dirty="0">
                <a:solidFill>
                  <a:srgbClr val="210195"/>
                </a:solidFill>
                <a:effectLst/>
              </a:rPr>
              <a:t>https://www.dougy.org/</a:t>
            </a:r>
          </a:p>
          <a:p>
            <a:pPr indent="-228600" algn="l">
              <a:lnSpc>
                <a:spcPct val="150000"/>
              </a:lnSpc>
              <a:buFont typeface="Arial" panose="020B0604020202020204" pitchFamily="34" charset="0"/>
              <a:buChar char="•"/>
            </a:pPr>
            <a:r>
              <a:rPr lang="en-US" sz="2800" b="0" i="0" dirty="0">
                <a:solidFill>
                  <a:srgbClr val="FF0000"/>
                </a:solidFill>
                <a:effectLst/>
              </a:rPr>
              <a:t>The Compassionate Friends: </a:t>
            </a:r>
            <a:r>
              <a:rPr lang="en-US" sz="2800" b="0" i="0" dirty="0">
                <a:solidFill>
                  <a:srgbClr val="210195"/>
                </a:solidFill>
                <a:effectLst/>
              </a:rPr>
              <a:t>https://www.compassionatefriends.org/</a:t>
            </a:r>
          </a:p>
          <a:p>
            <a:pPr indent="-228600" algn="l">
              <a:lnSpc>
                <a:spcPct val="150000"/>
              </a:lnSpc>
              <a:buFont typeface="Arial" panose="020B0604020202020204" pitchFamily="34" charset="0"/>
              <a:buChar char="•"/>
            </a:pPr>
            <a:r>
              <a:rPr lang="en-US" sz="2800" b="0" i="0" dirty="0">
                <a:solidFill>
                  <a:srgbClr val="FF0000"/>
                </a:solidFill>
                <a:effectLst/>
              </a:rPr>
              <a:t>The American Foundation for Suicide Prevention</a:t>
            </a:r>
            <a:r>
              <a:rPr lang="en-US" sz="2800" b="0" i="0" dirty="0">
                <a:effectLst/>
              </a:rPr>
              <a:t>: </a:t>
            </a:r>
            <a:r>
              <a:rPr lang="en-US" sz="2800" b="0" i="0" dirty="0">
                <a:solidFill>
                  <a:srgbClr val="210195"/>
                </a:solidFill>
                <a:effectLst/>
              </a:rPr>
              <a:t>https://afsp.org/</a:t>
            </a:r>
          </a:p>
        </p:txBody>
      </p:sp>
    </p:spTree>
    <p:extLst>
      <p:ext uri="{BB962C8B-B14F-4D97-AF65-F5344CB8AC3E}">
        <p14:creationId xmlns:p14="http://schemas.microsoft.com/office/powerpoint/2010/main" val="1265602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7FA04E-F835-2B76-633B-3D3E57D2FC84}"/>
              </a:ext>
            </a:extLst>
          </p:cNvPr>
          <p:cNvSpPr>
            <a:spLocks noGrp="1"/>
          </p:cNvSpPr>
          <p:nvPr>
            <p:ph type="title"/>
          </p:nvPr>
        </p:nvSpPr>
        <p:spPr>
          <a:xfrm>
            <a:off x="144062" y="262124"/>
            <a:ext cx="6397461" cy="1167842"/>
          </a:xfrm>
        </p:spPr>
        <p:txBody>
          <a:bodyPr vert="horz" lIns="91440" tIns="45720" rIns="91440" bIns="45720" rtlCol="0" anchor="b">
            <a:normAutofit/>
          </a:bodyPr>
          <a:lstStyle/>
          <a:p>
            <a:r>
              <a:rPr lang="en-US" sz="5000" b="1" dirty="0">
                <a:solidFill>
                  <a:srgbClr val="0088A8"/>
                </a:solidFill>
                <a:effectLst>
                  <a:outerShdw blurRad="38100" dist="38100" dir="2700000" algn="tl">
                    <a:srgbClr val="000000">
                      <a:alpha val="43137"/>
                    </a:srgbClr>
                  </a:outerShdw>
                </a:effectLst>
              </a:rPr>
              <a:t>Trauma, Grief, and Loss </a:t>
            </a:r>
          </a:p>
        </p:txBody>
      </p:sp>
      <p:pic>
        <p:nvPicPr>
          <p:cNvPr id="2050" name="Picture 2" descr="African Ceremonial Mask VI Hi-Res Instant Digital Download image 1">
            <a:extLst>
              <a:ext uri="{FF2B5EF4-FFF2-40B4-BE49-F238E27FC236}">
                <a16:creationId xmlns:a16="http://schemas.microsoft.com/office/drawing/2014/main" id="{6100C154-3E19-AED5-5B3A-48CFE80C93B7}"/>
              </a:ext>
            </a:extLst>
          </p:cNvPr>
          <p:cNvPicPr>
            <a:picLocks noGrp="1" noChangeAspect="1" noChangeArrowheads="1"/>
          </p:cNvPicPr>
          <p:nvPr>
            <p:ph idx="1"/>
          </p:nvPr>
        </p:nvPicPr>
        <p:blipFill rotWithShape="1">
          <a:blip r:embed="rId2">
            <a:alphaModFix/>
            <a:extLst>
              <a:ext uri="{28A0092B-C50C-407E-A947-70E740481C1C}">
                <a14:useLocalDpi xmlns:a14="http://schemas.microsoft.com/office/drawing/2010/main" val="0"/>
              </a:ext>
            </a:extLst>
          </a:blip>
          <a:srcRect l="2377" r="4252"/>
          <a:stretch/>
        </p:blipFill>
        <p:spPr bwMode="auto">
          <a:xfrm>
            <a:off x="7688825" y="115193"/>
            <a:ext cx="4376969" cy="5990639"/>
          </a:xfrm>
          <a:prstGeom prst="rect">
            <a:avLst/>
          </a:prstGeom>
          <a:noFill/>
          <a:extLst>
            <a:ext uri="{909E8E84-426E-40DD-AFC4-6F175D3DCCD1}">
              <a14:hiddenFill xmlns:a14="http://schemas.microsoft.com/office/drawing/2010/main">
                <a:solidFill>
                  <a:srgbClr val="FFFFFF"/>
                </a:solidFill>
              </a14:hiddenFill>
            </a:ext>
          </a:extLst>
        </p:spPr>
      </p:pic>
      <p:cxnSp>
        <p:nvCxnSpPr>
          <p:cNvPr id="2057" name="Straight Connector 2056">
            <a:extLst>
              <a:ext uri="{FF2B5EF4-FFF2-40B4-BE49-F238E27FC236}">
                <a16:creationId xmlns:a16="http://schemas.microsoft.com/office/drawing/2014/main" id="{AC65C03C-3F17-45DC-A1B9-35ACA43397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15176" y="115193"/>
            <a:ext cx="0" cy="6627614"/>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059" name="Rectangle 2058">
            <a:extLst>
              <a:ext uri="{FF2B5EF4-FFF2-40B4-BE49-F238E27FC236}">
                <a16:creationId xmlns:a16="http://schemas.microsoft.com/office/drawing/2014/main" id="{A4A161CC-6DC5-4863-B213-94529D6E06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5AACDF7-BEBB-7907-5A52-FB5BF2B49484}"/>
              </a:ext>
            </a:extLst>
          </p:cNvPr>
          <p:cNvSpPr txBox="1"/>
          <p:nvPr/>
        </p:nvSpPr>
        <p:spPr>
          <a:xfrm>
            <a:off x="385843" y="1675869"/>
            <a:ext cx="6172200" cy="4679999"/>
          </a:xfrm>
          <a:prstGeom prst="rect">
            <a:avLst/>
          </a:prstGeom>
          <a:noFill/>
        </p:spPr>
        <p:txBody>
          <a:bodyPr wrap="square">
            <a:spAutoFit/>
          </a:bodyPr>
          <a:lstStyle/>
          <a:p>
            <a:pPr marL="457200" marR="0" indent="-457200">
              <a:lnSpc>
                <a:spcPct val="107000"/>
              </a:lnSpc>
              <a:spcBef>
                <a:spcPts val="1800"/>
              </a:spcBef>
              <a:spcAft>
                <a:spcPts val="1800"/>
              </a:spcAft>
              <a:buFont typeface="Arial" panose="020B0604020202020204" pitchFamily="34" charset="0"/>
              <a:buChar char="•"/>
            </a:pPr>
            <a:r>
              <a:rPr lang="en-US" sz="2800" kern="0" dirty="0">
                <a:solidFill>
                  <a:schemeClr val="accent4">
                    <a:lumMod val="40000"/>
                    <a:lumOff val="60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All three of these concepts can be interrelated. For example, the death of a loved one can be a traumatic event, and the grief that follows can be a long and difficult process.</a:t>
            </a:r>
          </a:p>
          <a:p>
            <a:pPr marL="457200" marR="0" indent="-457200">
              <a:lnSpc>
                <a:spcPct val="107000"/>
              </a:lnSpc>
              <a:spcBef>
                <a:spcPts val="1800"/>
              </a:spcBef>
              <a:spcAft>
                <a:spcPts val="1800"/>
              </a:spcAft>
              <a:buFont typeface="Arial" panose="020B0604020202020204" pitchFamily="34" charset="0"/>
              <a:buChar char="•"/>
            </a:pPr>
            <a:r>
              <a:rPr lang="en-US" sz="2800" kern="0" dirty="0">
                <a:solidFill>
                  <a:schemeClr val="accent4">
                    <a:lumMod val="40000"/>
                    <a:lumOff val="60000"/>
                  </a:schemeClr>
                </a:solidFill>
                <a:effectLst/>
                <a:latin typeface="Arial" panose="020B0604020202020204" pitchFamily="34" charset="0"/>
                <a:ea typeface="Times New Roman" panose="02020603050405020304" pitchFamily="18" charset="0"/>
              </a:rPr>
              <a:t>Trauma, grief, and loss can have a variety of physical and emotional symptoms. </a:t>
            </a:r>
            <a:endParaRPr lang="en-US" sz="2800" kern="100" dirty="0">
              <a:solidFill>
                <a:schemeClr val="accent4">
                  <a:lumMod val="40000"/>
                  <a:lumOff val="60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155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7FA04E-F835-2B76-633B-3D3E57D2FC84}"/>
              </a:ext>
            </a:extLst>
          </p:cNvPr>
          <p:cNvSpPr>
            <a:spLocks noGrp="1"/>
          </p:cNvSpPr>
          <p:nvPr>
            <p:ph type="title"/>
          </p:nvPr>
        </p:nvSpPr>
        <p:spPr>
          <a:xfrm>
            <a:off x="144062" y="262124"/>
            <a:ext cx="6397461" cy="1167842"/>
          </a:xfrm>
        </p:spPr>
        <p:txBody>
          <a:bodyPr vert="horz" lIns="91440" tIns="45720" rIns="91440" bIns="45720" rtlCol="0" anchor="b">
            <a:normAutofit/>
          </a:bodyPr>
          <a:lstStyle/>
          <a:p>
            <a:pPr algn="ctr"/>
            <a:r>
              <a:rPr lang="en-US" sz="5000" b="1" dirty="0">
                <a:solidFill>
                  <a:srgbClr val="0088A8"/>
                </a:solidFill>
              </a:rPr>
              <a:t>Trauma, Grief, and Loss </a:t>
            </a:r>
          </a:p>
        </p:txBody>
      </p:sp>
      <p:pic>
        <p:nvPicPr>
          <p:cNvPr id="2050" name="Picture 2" descr="African Ceremonial Mask VI Hi-Res Instant Digital Download image 1">
            <a:extLst>
              <a:ext uri="{FF2B5EF4-FFF2-40B4-BE49-F238E27FC236}">
                <a16:creationId xmlns:a16="http://schemas.microsoft.com/office/drawing/2014/main" id="{6100C154-3E19-AED5-5B3A-48CFE80C93B7}"/>
              </a:ext>
            </a:extLst>
          </p:cNvPr>
          <p:cNvPicPr>
            <a:picLocks noGrp="1" noChangeAspect="1" noChangeArrowheads="1"/>
          </p:cNvPicPr>
          <p:nvPr>
            <p:ph idx="1"/>
          </p:nvPr>
        </p:nvPicPr>
        <p:blipFill rotWithShape="1">
          <a:blip r:embed="rId2">
            <a:alphaModFix/>
            <a:extLst>
              <a:ext uri="{28A0092B-C50C-407E-A947-70E740481C1C}">
                <a14:useLocalDpi xmlns:a14="http://schemas.microsoft.com/office/drawing/2010/main" val="0"/>
              </a:ext>
            </a:extLst>
          </a:blip>
          <a:srcRect l="2377" r="4252"/>
          <a:stretch/>
        </p:blipFill>
        <p:spPr bwMode="auto">
          <a:xfrm>
            <a:off x="7688825" y="115193"/>
            <a:ext cx="4376969" cy="5990639"/>
          </a:xfrm>
          <a:prstGeom prst="rect">
            <a:avLst/>
          </a:prstGeom>
          <a:noFill/>
          <a:extLst>
            <a:ext uri="{909E8E84-426E-40DD-AFC4-6F175D3DCCD1}">
              <a14:hiddenFill xmlns:a14="http://schemas.microsoft.com/office/drawing/2010/main">
                <a:solidFill>
                  <a:srgbClr val="FFFFFF"/>
                </a:solidFill>
              </a14:hiddenFill>
            </a:ext>
          </a:extLst>
        </p:spPr>
      </p:pic>
      <p:cxnSp>
        <p:nvCxnSpPr>
          <p:cNvPr id="2057" name="Straight Connector 2056">
            <a:extLst>
              <a:ext uri="{FF2B5EF4-FFF2-40B4-BE49-F238E27FC236}">
                <a16:creationId xmlns:a16="http://schemas.microsoft.com/office/drawing/2014/main" id="{AC65C03C-3F17-45DC-A1B9-35ACA43397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15176" y="115193"/>
            <a:ext cx="0" cy="6627614"/>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059" name="Rectangle 2058">
            <a:extLst>
              <a:ext uri="{FF2B5EF4-FFF2-40B4-BE49-F238E27FC236}">
                <a16:creationId xmlns:a16="http://schemas.microsoft.com/office/drawing/2014/main" id="{A4A161CC-6DC5-4863-B213-94529D6E06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6D6448A-FE22-AB83-4C1C-DDB3DED6CDC6}"/>
              </a:ext>
            </a:extLst>
          </p:cNvPr>
          <p:cNvSpPr txBox="1"/>
          <p:nvPr/>
        </p:nvSpPr>
        <p:spPr>
          <a:xfrm>
            <a:off x="241777" y="1429966"/>
            <a:ext cx="6946964" cy="5248103"/>
          </a:xfrm>
          <a:prstGeom prst="rect">
            <a:avLst/>
          </a:prstGeom>
          <a:noFill/>
        </p:spPr>
        <p:txBody>
          <a:bodyPr wrap="square">
            <a:spAutoFit/>
          </a:bodyPr>
          <a:lstStyle/>
          <a:p>
            <a:pPr marL="457200" marR="0" lvl="0" indent="-457200">
              <a:lnSpc>
                <a:spcPct val="107000"/>
              </a:lnSpc>
              <a:spcBef>
                <a:spcPts val="0"/>
              </a:spcBef>
              <a:spcAft>
                <a:spcPts val="600"/>
              </a:spcAft>
              <a:buSzPct val="120000"/>
              <a:buFont typeface="Arial" panose="020B0604020202020204" pitchFamily="34" charset="0"/>
              <a:buChar char="•"/>
            </a:pPr>
            <a:r>
              <a:rPr lang="en-US" sz="2800" kern="0" dirty="0">
                <a:solidFill>
                  <a:srgbClr val="FF6600"/>
                </a:solidFill>
                <a:effectLst/>
                <a:latin typeface="Arial" panose="020B0604020202020204" pitchFamily="34" charset="0"/>
                <a:ea typeface="Times New Roman" panose="02020603050405020304" pitchFamily="18" charset="0"/>
                <a:cs typeface="Times New Roman" panose="02020603050405020304" pitchFamily="18" charset="0"/>
              </a:rPr>
              <a:t>Physical symptoms: </a:t>
            </a:r>
            <a:r>
              <a:rPr lang="en-US" sz="2800" kern="0" dirty="0">
                <a:solidFill>
                  <a:schemeClr val="accent4">
                    <a:lumMod val="40000"/>
                    <a:lumOff val="60000"/>
                  </a:schemeClr>
                </a:solidFill>
                <a:latin typeface="Arial" panose="020B0604020202020204" pitchFamily="34" charset="0"/>
                <a:ea typeface="Times New Roman" panose="02020603050405020304" pitchFamily="18" charset="0"/>
                <a:cs typeface="Times New Roman" panose="02020603050405020304" pitchFamily="18" charset="0"/>
              </a:rPr>
              <a:t>F</a:t>
            </a:r>
            <a:r>
              <a:rPr lang="en-US" sz="2800" kern="0" dirty="0">
                <a:solidFill>
                  <a:schemeClr val="accent4">
                    <a:lumMod val="40000"/>
                    <a:lumOff val="60000"/>
                  </a:schemeClr>
                </a:solidFill>
                <a:effectLst/>
                <a:latin typeface="Arial" panose="020B0604020202020204" pitchFamily="34" charset="0"/>
                <a:ea typeface="Times New Roman" panose="02020603050405020304" pitchFamily="18" charset="0"/>
                <a:cs typeface="Times New Roman" panose="02020603050405020304" pitchFamily="18" charset="0"/>
              </a:rPr>
              <a:t>atigue, sleep problems, changes in appetite, headaches, muscle aches, and stomach problems.</a:t>
            </a:r>
          </a:p>
          <a:p>
            <a:pPr marL="457200" indent="-457200">
              <a:lnSpc>
                <a:spcPct val="107000"/>
              </a:lnSpc>
              <a:spcAft>
                <a:spcPts val="600"/>
              </a:spcAft>
              <a:buSzPct val="120000"/>
              <a:buFont typeface="Arial" panose="020B0604020202020204" pitchFamily="34" charset="0"/>
              <a:buChar char="•"/>
            </a:pPr>
            <a:r>
              <a:rPr lang="en-US" sz="2800" kern="0" dirty="0">
                <a:solidFill>
                  <a:srgbClr val="FF6600"/>
                </a:solidFill>
                <a:effectLst/>
                <a:latin typeface="Arial" panose="020B0604020202020204" pitchFamily="34" charset="0"/>
                <a:ea typeface="Times New Roman" panose="02020603050405020304" pitchFamily="18" charset="0"/>
                <a:cs typeface="Times New Roman" panose="02020603050405020304" pitchFamily="18" charset="0"/>
              </a:rPr>
              <a:t>Emotional symptoms: </a:t>
            </a:r>
            <a:r>
              <a:rPr lang="en-US" sz="2800" kern="0" dirty="0">
                <a:solidFill>
                  <a:schemeClr val="accent4">
                    <a:lumMod val="40000"/>
                    <a:lumOff val="60000"/>
                  </a:schemeClr>
                </a:solidFill>
                <a:latin typeface="Arial" panose="020B0604020202020204" pitchFamily="34" charset="0"/>
                <a:ea typeface="Times New Roman" panose="02020603050405020304" pitchFamily="18" charset="0"/>
                <a:cs typeface="Times New Roman" panose="02020603050405020304" pitchFamily="18" charset="0"/>
              </a:rPr>
              <a:t>S</a:t>
            </a:r>
            <a:r>
              <a:rPr lang="en-US" sz="2800" kern="0" dirty="0">
                <a:solidFill>
                  <a:schemeClr val="accent4">
                    <a:lumMod val="40000"/>
                    <a:lumOff val="60000"/>
                  </a:schemeClr>
                </a:solidFill>
                <a:effectLst/>
                <a:latin typeface="Arial" panose="020B0604020202020204" pitchFamily="34" charset="0"/>
                <a:ea typeface="Times New Roman" panose="02020603050405020304" pitchFamily="18" charset="0"/>
                <a:cs typeface="Times New Roman" panose="02020603050405020304" pitchFamily="18" charset="0"/>
              </a:rPr>
              <a:t>adness, anger, anxiety, guilt, loneliness, despair, and hopelessness.</a:t>
            </a:r>
          </a:p>
          <a:p>
            <a:pPr marL="457200" indent="-457200">
              <a:lnSpc>
                <a:spcPct val="107000"/>
              </a:lnSpc>
              <a:spcAft>
                <a:spcPts val="600"/>
              </a:spcAft>
              <a:buSzPct val="120000"/>
              <a:buFont typeface="Arial" panose="020B0604020202020204" pitchFamily="34" charset="0"/>
              <a:buChar char="•"/>
            </a:pPr>
            <a:r>
              <a:rPr lang="en-US" sz="2800" kern="0" dirty="0">
                <a:solidFill>
                  <a:srgbClr val="FF6600"/>
                </a:solidFill>
                <a:effectLst/>
                <a:latin typeface="Arial" panose="020B0604020202020204" pitchFamily="34" charset="0"/>
                <a:ea typeface="Times New Roman" panose="02020603050405020304" pitchFamily="18" charset="0"/>
                <a:cs typeface="Times New Roman" panose="02020603050405020304" pitchFamily="18" charset="0"/>
              </a:rPr>
              <a:t>Cognitive symptoms: </a:t>
            </a:r>
            <a:r>
              <a:rPr lang="en-US" sz="2800" kern="0" dirty="0">
                <a:solidFill>
                  <a:schemeClr val="accent4">
                    <a:lumMod val="40000"/>
                    <a:lumOff val="60000"/>
                  </a:schemeClr>
                </a:solidFill>
                <a:latin typeface="Arial" panose="020B0604020202020204" pitchFamily="34" charset="0"/>
                <a:ea typeface="Times New Roman" panose="02020603050405020304" pitchFamily="18" charset="0"/>
                <a:cs typeface="Times New Roman" panose="02020603050405020304" pitchFamily="18" charset="0"/>
              </a:rPr>
              <a:t>D</a:t>
            </a:r>
            <a:r>
              <a:rPr lang="en-US" sz="2800" kern="0" dirty="0">
                <a:solidFill>
                  <a:schemeClr val="accent4">
                    <a:lumMod val="40000"/>
                    <a:lumOff val="60000"/>
                  </a:schemeClr>
                </a:solidFill>
                <a:effectLst/>
                <a:latin typeface="Arial" panose="020B0604020202020204" pitchFamily="34" charset="0"/>
                <a:ea typeface="Times New Roman" panose="02020603050405020304" pitchFamily="18" charset="0"/>
                <a:cs typeface="Times New Roman" panose="02020603050405020304" pitchFamily="18" charset="0"/>
              </a:rPr>
              <a:t>ifficulty concentrating, forgetfulness, and intrusive thoughts.</a:t>
            </a:r>
            <a:endParaRPr lang="en-US" sz="2800" kern="100" dirty="0">
              <a:solidFill>
                <a:schemeClr val="accent4">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600"/>
              </a:spcAft>
              <a:buSzPct val="120000"/>
              <a:buFont typeface="Arial" panose="020B0604020202020204" pitchFamily="34" charset="0"/>
              <a:buChar char="•"/>
            </a:pPr>
            <a:endParaRPr lang="en-US" sz="2000" kern="100" dirty="0">
              <a:solidFill>
                <a:schemeClr val="accent4">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384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7FA04E-F835-2B76-633B-3D3E57D2FC84}"/>
              </a:ext>
            </a:extLst>
          </p:cNvPr>
          <p:cNvSpPr>
            <a:spLocks noGrp="1"/>
          </p:cNvSpPr>
          <p:nvPr>
            <p:ph type="title"/>
          </p:nvPr>
        </p:nvSpPr>
        <p:spPr>
          <a:xfrm>
            <a:off x="144062" y="262124"/>
            <a:ext cx="6397461" cy="1167842"/>
          </a:xfrm>
        </p:spPr>
        <p:txBody>
          <a:bodyPr vert="horz" lIns="91440" tIns="45720" rIns="91440" bIns="45720" rtlCol="0" anchor="b">
            <a:normAutofit/>
          </a:bodyPr>
          <a:lstStyle/>
          <a:p>
            <a:pPr algn="ctr"/>
            <a:r>
              <a:rPr lang="en-US" sz="5000" b="1" dirty="0">
                <a:solidFill>
                  <a:srgbClr val="0088A8"/>
                </a:solidFill>
              </a:rPr>
              <a:t>Trauma, Grief, and Loss </a:t>
            </a:r>
          </a:p>
        </p:txBody>
      </p:sp>
      <p:pic>
        <p:nvPicPr>
          <p:cNvPr id="2050" name="Picture 2" descr="African Ceremonial Mask VI Hi-Res Instant Digital Download image 1">
            <a:extLst>
              <a:ext uri="{FF2B5EF4-FFF2-40B4-BE49-F238E27FC236}">
                <a16:creationId xmlns:a16="http://schemas.microsoft.com/office/drawing/2014/main" id="{6100C154-3E19-AED5-5B3A-48CFE80C93B7}"/>
              </a:ext>
            </a:extLst>
          </p:cNvPr>
          <p:cNvPicPr>
            <a:picLocks noGrp="1" noChangeAspect="1" noChangeArrowheads="1"/>
          </p:cNvPicPr>
          <p:nvPr>
            <p:ph idx="1"/>
          </p:nvPr>
        </p:nvPicPr>
        <p:blipFill rotWithShape="1">
          <a:blip r:embed="rId2">
            <a:alphaModFix/>
            <a:extLst>
              <a:ext uri="{28A0092B-C50C-407E-A947-70E740481C1C}">
                <a14:useLocalDpi xmlns:a14="http://schemas.microsoft.com/office/drawing/2010/main" val="0"/>
              </a:ext>
            </a:extLst>
          </a:blip>
          <a:srcRect l="2377" r="4252"/>
          <a:stretch/>
        </p:blipFill>
        <p:spPr bwMode="auto">
          <a:xfrm>
            <a:off x="7688825" y="115193"/>
            <a:ext cx="4376969" cy="5990639"/>
          </a:xfrm>
          <a:prstGeom prst="rect">
            <a:avLst/>
          </a:prstGeom>
          <a:noFill/>
          <a:extLst>
            <a:ext uri="{909E8E84-426E-40DD-AFC4-6F175D3DCCD1}">
              <a14:hiddenFill xmlns:a14="http://schemas.microsoft.com/office/drawing/2010/main">
                <a:solidFill>
                  <a:srgbClr val="FFFFFF"/>
                </a:solidFill>
              </a14:hiddenFill>
            </a:ext>
          </a:extLst>
        </p:spPr>
      </p:pic>
      <p:cxnSp>
        <p:nvCxnSpPr>
          <p:cNvPr id="2057" name="Straight Connector 2056">
            <a:extLst>
              <a:ext uri="{FF2B5EF4-FFF2-40B4-BE49-F238E27FC236}">
                <a16:creationId xmlns:a16="http://schemas.microsoft.com/office/drawing/2014/main" id="{AC65C03C-3F17-45DC-A1B9-35ACA43397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15176" y="115193"/>
            <a:ext cx="0" cy="6627614"/>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059" name="Rectangle 2058">
            <a:extLst>
              <a:ext uri="{FF2B5EF4-FFF2-40B4-BE49-F238E27FC236}">
                <a16:creationId xmlns:a16="http://schemas.microsoft.com/office/drawing/2014/main" id="{A4A161CC-6DC5-4863-B213-94529D6E06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6D6448A-FE22-AB83-4C1C-DDB3DED6CDC6}"/>
              </a:ext>
            </a:extLst>
          </p:cNvPr>
          <p:cNvSpPr txBox="1"/>
          <p:nvPr/>
        </p:nvSpPr>
        <p:spPr>
          <a:xfrm>
            <a:off x="241777" y="1429966"/>
            <a:ext cx="6946964" cy="1699696"/>
          </a:xfrm>
          <a:prstGeom prst="rect">
            <a:avLst/>
          </a:prstGeom>
          <a:noFill/>
        </p:spPr>
        <p:txBody>
          <a:bodyPr wrap="square">
            <a:spAutoFit/>
          </a:bodyPr>
          <a:lstStyle/>
          <a:p>
            <a:pPr marL="285750" lvl="0" indent="-285750">
              <a:buFont typeface="Arial" panose="020B0604020202020204" pitchFamily="34" charset="0"/>
              <a:buChar char="•"/>
            </a:pPr>
            <a:r>
              <a:rPr lang="en-US" sz="2800" b="1" dirty="0">
                <a:solidFill>
                  <a:srgbClr val="FF6600"/>
                </a:solidFill>
              </a:rPr>
              <a:t>Behavioral symptoms:</a:t>
            </a:r>
            <a:r>
              <a:rPr lang="en-US" sz="2800" dirty="0">
                <a:solidFill>
                  <a:srgbClr val="FF6600"/>
                </a:solidFill>
              </a:rPr>
              <a:t> </a:t>
            </a:r>
            <a:r>
              <a:rPr lang="en-US" sz="2800" dirty="0">
                <a:solidFill>
                  <a:schemeClr val="accent4">
                    <a:lumMod val="40000"/>
                    <a:lumOff val="60000"/>
                  </a:schemeClr>
                </a:solidFill>
              </a:rPr>
              <a:t>Withdrawal from social activities, changes in eating habits, and substance abuse.</a:t>
            </a:r>
          </a:p>
          <a:p>
            <a:pPr marL="457200" marR="0" lvl="0" indent="-457200">
              <a:lnSpc>
                <a:spcPct val="107000"/>
              </a:lnSpc>
              <a:spcBef>
                <a:spcPts val="0"/>
              </a:spcBef>
              <a:spcAft>
                <a:spcPts val="600"/>
              </a:spcAft>
              <a:buSzPct val="120000"/>
              <a:buFont typeface="Arial" panose="020B0604020202020204" pitchFamily="34" charset="0"/>
              <a:buChar char="•"/>
            </a:pPr>
            <a:endParaRPr lang="en-US" sz="2000" kern="100" dirty="0">
              <a:solidFill>
                <a:schemeClr val="accent4">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6731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7FA04E-F835-2B76-633B-3D3E57D2FC84}"/>
              </a:ext>
            </a:extLst>
          </p:cNvPr>
          <p:cNvSpPr>
            <a:spLocks noGrp="1"/>
          </p:cNvSpPr>
          <p:nvPr>
            <p:ph type="title"/>
          </p:nvPr>
        </p:nvSpPr>
        <p:spPr>
          <a:xfrm>
            <a:off x="5297762" y="329184"/>
            <a:ext cx="6251110" cy="1783080"/>
          </a:xfrm>
        </p:spPr>
        <p:txBody>
          <a:bodyPr vert="horz" lIns="91440" tIns="45720" rIns="91440" bIns="45720" rtlCol="0" anchor="b">
            <a:normAutofit/>
          </a:bodyPr>
          <a:lstStyle/>
          <a:p>
            <a:pPr marL="0" marR="0" algn="ctr">
              <a:spcBef>
                <a:spcPts val="600"/>
              </a:spcBef>
              <a:spcAft>
                <a:spcPts val="600"/>
              </a:spcAft>
            </a:pPr>
            <a:r>
              <a:rPr lang="en-US" sz="5400" b="1" dirty="0">
                <a:solidFill>
                  <a:srgbClr val="00BDEA"/>
                </a:solidFill>
                <a:effectLst>
                  <a:outerShdw blurRad="38100" dist="38100" dir="2700000" algn="tl">
                    <a:srgbClr val="000000">
                      <a:alpha val="43137"/>
                    </a:srgbClr>
                  </a:outerShdw>
                </a:effectLst>
              </a:rPr>
              <a:t>Stigma and Mental Health</a:t>
            </a:r>
            <a:endParaRPr lang="en-US" sz="5400" b="1" kern="100" dirty="0">
              <a:solidFill>
                <a:srgbClr val="00BDEA"/>
              </a:solidFill>
              <a:effectLst>
                <a:outerShdw blurRad="38100" dist="38100" dir="2700000" algn="tl">
                  <a:srgbClr val="000000">
                    <a:alpha val="43137"/>
                  </a:srgbClr>
                </a:outerShdw>
              </a:effectLst>
              <a:latin typeface="+mn-lt"/>
              <a:ea typeface="Times New Roman" panose="02020603050405020304" pitchFamily="18" charset="0"/>
            </a:endParaRPr>
          </a:p>
        </p:txBody>
      </p:sp>
      <p:pic>
        <p:nvPicPr>
          <p:cNvPr id="2050" name="Picture 2" descr="African Ceremonial Mask VI Hi-Res Instant Digital Download image 1">
            <a:extLst>
              <a:ext uri="{FF2B5EF4-FFF2-40B4-BE49-F238E27FC236}">
                <a16:creationId xmlns:a16="http://schemas.microsoft.com/office/drawing/2014/main" id="{6100C154-3E19-AED5-5B3A-48CFE80C93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18" r="8493"/>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2059"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4" name="Content Placeholder 2053">
            <a:extLst>
              <a:ext uri="{FF2B5EF4-FFF2-40B4-BE49-F238E27FC236}">
                <a16:creationId xmlns:a16="http://schemas.microsoft.com/office/drawing/2014/main" id="{2640A572-49F3-0800-5432-39DD0EE42FD3}"/>
              </a:ext>
            </a:extLst>
          </p:cNvPr>
          <p:cNvSpPr>
            <a:spLocks noGrp="1"/>
          </p:cNvSpPr>
          <p:nvPr>
            <p:ph idx="1"/>
          </p:nvPr>
        </p:nvSpPr>
        <p:spPr>
          <a:xfrm>
            <a:off x="5297762" y="2706624"/>
            <a:ext cx="6251110" cy="3483864"/>
          </a:xfrm>
        </p:spPr>
        <p:txBody>
          <a:bodyPr>
            <a:normAutofit lnSpcReduction="10000"/>
          </a:bodyPr>
          <a:lstStyle/>
          <a:p>
            <a:r>
              <a:rPr lang="en-US" kern="0" dirty="0">
                <a:solidFill>
                  <a:srgbClr val="1F1F1F"/>
                </a:solidFill>
                <a:effectLst/>
                <a:latin typeface="Arial" panose="020B0604020202020204" pitchFamily="34" charset="0"/>
                <a:ea typeface="Times New Roman" panose="02020603050405020304" pitchFamily="18" charset="0"/>
                <a:cs typeface="Arial" panose="020B0604020202020204" pitchFamily="34" charset="0"/>
              </a:rPr>
              <a:t>Stigma related to mental illness is pervasive in the United States but can be particularly strong in Black and Latinx communities. </a:t>
            </a:r>
            <a:endParaRPr lang="en-US" kern="0" dirty="0">
              <a:solidFill>
                <a:srgbClr val="1F1F1F"/>
              </a:solidFill>
              <a:latin typeface="Arial" panose="020B0604020202020204" pitchFamily="34" charset="0"/>
              <a:ea typeface="Times New Roman" panose="02020603050405020304" pitchFamily="18" charset="0"/>
              <a:cs typeface="Arial" panose="020B0604020202020204" pitchFamily="34" charset="0"/>
            </a:endParaRPr>
          </a:p>
          <a:p>
            <a:r>
              <a:rPr lang="en-US" kern="0" dirty="0">
                <a:solidFill>
                  <a:srgbClr val="1F1F1F"/>
                </a:solidFill>
                <a:latin typeface="Arial" panose="020B0604020202020204" pitchFamily="34" charset="0"/>
                <a:ea typeface="Times New Roman" panose="02020603050405020304" pitchFamily="18" charset="0"/>
                <a:cs typeface="Arial" panose="020B0604020202020204" pitchFamily="34" charset="0"/>
              </a:rPr>
              <a:t>S</a:t>
            </a:r>
            <a:r>
              <a:rPr lang="en-US" kern="0" dirty="0">
                <a:solidFill>
                  <a:srgbClr val="1F1F1F"/>
                </a:solidFill>
                <a:effectLst/>
                <a:latin typeface="Arial" panose="020B0604020202020204" pitchFamily="34" charset="0"/>
                <a:ea typeface="Times New Roman" panose="02020603050405020304" pitchFamily="18" charset="0"/>
                <a:cs typeface="Arial" panose="020B0604020202020204" pitchFamily="34" charset="0"/>
              </a:rPr>
              <a:t>tigma can lead to people avoiding seeking help for mental health problems, which can have serious consequences for their health and well-being.</a:t>
            </a:r>
            <a:endParaRPr lang="en-US" kern="100" dirty="0">
              <a:effectLst/>
              <a:latin typeface="Arial" panose="020B0604020202020204" pitchFamily="34" charset="0"/>
              <a:ea typeface="Calibri" panose="020F0502020204030204" pitchFamily="34" charset="0"/>
              <a:cs typeface="Arial" panose="020B0604020202020204" pitchFamily="34" charset="0"/>
            </a:endParaRPr>
          </a:p>
          <a:p>
            <a:endParaRPr lang="en-US" sz="2200" dirty="0"/>
          </a:p>
        </p:txBody>
      </p:sp>
    </p:spTree>
    <p:extLst>
      <p:ext uri="{BB962C8B-B14F-4D97-AF65-F5344CB8AC3E}">
        <p14:creationId xmlns:p14="http://schemas.microsoft.com/office/powerpoint/2010/main" val="342533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7FA04E-F835-2B76-633B-3D3E57D2FC84}"/>
              </a:ext>
            </a:extLst>
          </p:cNvPr>
          <p:cNvSpPr>
            <a:spLocks noGrp="1"/>
          </p:cNvSpPr>
          <p:nvPr>
            <p:ph type="title"/>
          </p:nvPr>
        </p:nvSpPr>
        <p:spPr>
          <a:xfrm>
            <a:off x="5297762" y="329184"/>
            <a:ext cx="6251110" cy="1783080"/>
          </a:xfrm>
        </p:spPr>
        <p:txBody>
          <a:bodyPr vert="horz" lIns="91440" tIns="45720" rIns="91440" bIns="45720" rtlCol="0" anchor="b">
            <a:normAutofit/>
          </a:bodyPr>
          <a:lstStyle/>
          <a:p>
            <a:pPr marL="0" marR="0" algn="ctr">
              <a:spcBef>
                <a:spcPts val="600"/>
              </a:spcBef>
              <a:spcAft>
                <a:spcPts val="600"/>
              </a:spcAft>
            </a:pPr>
            <a:r>
              <a:rPr lang="en-US" sz="5400" b="1" dirty="0">
                <a:solidFill>
                  <a:srgbClr val="00CCFF"/>
                </a:solidFill>
                <a:effectLst>
                  <a:outerShdw blurRad="38100" dist="38100" dir="2700000" algn="tl">
                    <a:srgbClr val="000000">
                      <a:alpha val="43137"/>
                    </a:srgbClr>
                  </a:outerShdw>
                </a:effectLst>
              </a:rPr>
              <a:t>Stigma In Minority Communities</a:t>
            </a:r>
            <a:endParaRPr lang="en-US" sz="5400" b="1" kern="100" dirty="0">
              <a:solidFill>
                <a:srgbClr val="00CCFF"/>
              </a:solidFill>
              <a:effectLst>
                <a:outerShdw blurRad="38100" dist="38100" dir="2700000" algn="tl">
                  <a:srgbClr val="000000">
                    <a:alpha val="43137"/>
                  </a:srgbClr>
                </a:outerShdw>
              </a:effectLst>
              <a:latin typeface="+mn-lt"/>
              <a:ea typeface="Times New Roman" panose="02020603050405020304" pitchFamily="18" charset="0"/>
            </a:endParaRPr>
          </a:p>
        </p:txBody>
      </p:sp>
      <p:pic>
        <p:nvPicPr>
          <p:cNvPr id="2050" name="Picture 2" descr="African Ceremonial Mask VI Hi-Res Instant Digital Download image 1">
            <a:extLst>
              <a:ext uri="{FF2B5EF4-FFF2-40B4-BE49-F238E27FC236}">
                <a16:creationId xmlns:a16="http://schemas.microsoft.com/office/drawing/2014/main" id="{6100C154-3E19-AED5-5B3A-48CFE80C93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18" r="8493"/>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2059"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4" name="Content Placeholder 2053">
            <a:extLst>
              <a:ext uri="{FF2B5EF4-FFF2-40B4-BE49-F238E27FC236}">
                <a16:creationId xmlns:a16="http://schemas.microsoft.com/office/drawing/2014/main" id="{2640A572-49F3-0800-5432-39DD0EE42FD3}"/>
              </a:ext>
            </a:extLst>
          </p:cNvPr>
          <p:cNvSpPr>
            <a:spLocks noGrp="1"/>
          </p:cNvSpPr>
          <p:nvPr>
            <p:ph idx="1"/>
          </p:nvPr>
        </p:nvSpPr>
        <p:spPr>
          <a:xfrm>
            <a:off x="5297762" y="2706624"/>
            <a:ext cx="6251110" cy="3483864"/>
          </a:xfrm>
        </p:spPr>
        <p:txBody>
          <a:bodyPr>
            <a:normAutofit/>
          </a:bodyPr>
          <a:lstStyle/>
          <a:p>
            <a:pPr marL="0" indent="0">
              <a:buNone/>
            </a:pPr>
            <a:r>
              <a:rPr lang="en-US" dirty="0"/>
              <a:t>There are a number of factors that contribute to stigma related to mental illness in Black and Latinx communities. </a:t>
            </a:r>
          </a:p>
          <a:p>
            <a:pPr marL="514350" indent="-514350">
              <a:buFont typeface="+mj-lt"/>
              <a:buAutoNum type="arabicPeriod"/>
            </a:pPr>
            <a:r>
              <a:rPr lang="en-US" b="1" dirty="0"/>
              <a:t>Stereotypes about mental illness.</a:t>
            </a:r>
          </a:p>
          <a:p>
            <a:pPr marL="514350" indent="-514350">
              <a:buFont typeface="+mj-lt"/>
              <a:buAutoNum type="arabicPeriod"/>
            </a:pPr>
            <a:r>
              <a:rPr lang="en-US" b="1" dirty="0"/>
              <a:t>Fear of discrimination and being ostracized in one’s community.</a:t>
            </a:r>
            <a:r>
              <a:rPr lang="en-US" dirty="0"/>
              <a:t> </a:t>
            </a:r>
          </a:p>
          <a:p>
            <a:pPr marL="514350" indent="-514350">
              <a:buFont typeface="+mj-lt"/>
              <a:buAutoNum type="arabicPeriod"/>
            </a:pPr>
            <a:r>
              <a:rPr lang="en-US" b="1" dirty="0"/>
              <a:t>Cultural beliefs.</a:t>
            </a:r>
            <a:r>
              <a:rPr lang="en-US" dirty="0"/>
              <a:t> </a:t>
            </a:r>
            <a:endParaRPr lang="en-US" sz="2200" dirty="0"/>
          </a:p>
        </p:txBody>
      </p:sp>
    </p:spTree>
    <p:extLst>
      <p:ext uri="{BB962C8B-B14F-4D97-AF65-F5344CB8AC3E}">
        <p14:creationId xmlns:p14="http://schemas.microsoft.com/office/powerpoint/2010/main" val="1704481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4" name="Rectangle 3078">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African Pattern image 2">
            <a:extLst>
              <a:ext uri="{FF2B5EF4-FFF2-40B4-BE49-F238E27FC236}">
                <a16:creationId xmlns:a16="http://schemas.microsoft.com/office/drawing/2014/main" id="{870E9AD3-098D-11FF-5928-1735F1E58C9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00" r="9367" b="7360"/>
          <a:stretch/>
        </p:blipFill>
        <p:spPr bwMode="auto">
          <a:xfrm>
            <a:off x="3522468" y="10"/>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3086" name="Rectangle 3080">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7FA04E-F835-2B76-633B-3D3E57D2FC84}"/>
              </a:ext>
            </a:extLst>
          </p:cNvPr>
          <p:cNvSpPr>
            <a:spLocks noGrp="1"/>
          </p:cNvSpPr>
          <p:nvPr>
            <p:ph type="title"/>
          </p:nvPr>
        </p:nvSpPr>
        <p:spPr>
          <a:xfrm>
            <a:off x="371093" y="1161288"/>
            <a:ext cx="7119205" cy="715006"/>
          </a:xfrm>
        </p:spPr>
        <p:txBody>
          <a:bodyPr vert="horz" lIns="91440" tIns="45720" rIns="91440" bIns="45720" rtlCol="0" anchor="b">
            <a:noAutofit/>
          </a:bodyPr>
          <a:lstStyle/>
          <a:p>
            <a:pPr marL="0" marR="0">
              <a:spcBef>
                <a:spcPts val="600"/>
              </a:spcBef>
              <a:spcAft>
                <a:spcPts val="600"/>
              </a:spcAft>
            </a:pPr>
            <a:r>
              <a:rPr lang="en-US" sz="5000" b="1" kern="100" dirty="0">
                <a:solidFill>
                  <a:srgbClr val="FF6600"/>
                </a:solidFill>
                <a:effectLst>
                  <a:outerShdw blurRad="38100" dist="38100" dir="2700000" algn="tl">
                    <a:srgbClr val="000000">
                      <a:alpha val="43137"/>
                    </a:srgbClr>
                  </a:outerShdw>
                </a:effectLst>
                <a:ea typeface="Times New Roman" panose="02020603050405020304" pitchFamily="18" charset="0"/>
              </a:rPr>
              <a:t>The Impairment of Stigma</a:t>
            </a:r>
          </a:p>
        </p:txBody>
      </p:sp>
      <p:sp>
        <p:nvSpPr>
          <p:cNvPr id="3083" name="Rectangle 308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085" name="Rectangle 308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54" name="Content Placeholder 2053">
            <a:extLst>
              <a:ext uri="{FF2B5EF4-FFF2-40B4-BE49-F238E27FC236}">
                <a16:creationId xmlns:a16="http://schemas.microsoft.com/office/drawing/2014/main" id="{2640A572-49F3-0800-5432-39DD0EE42FD3}"/>
              </a:ext>
            </a:extLst>
          </p:cNvPr>
          <p:cNvSpPr>
            <a:spLocks noGrp="1"/>
          </p:cNvSpPr>
          <p:nvPr>
            <p:ph idx="1"/>
          </p:nvPr>
        </p:nvSpPr>
        <p:spPr>
          <a:xfrm>
            <a:off x="371094" y="2718054"/>
            <a:ext cx="5724906" cy="3207258"/>
          </a:xfrm>
        </p:spPr>
        <p:txBody>
          <a:bodyPr anchor="t">
            <a:normAutofit/>
          </a:bodyPr>
          <a:lstStyle/>
          <a:p>
            <a:pPr marL="0" indent="0">
              <a:buNone/>
            </a:pPr>
            <a:r>
              <a:rPr lang="en-US" sz="3200" dirty="0">
                <a:solidFill>
                  <a:schemeClr val="accent4">
                    <a:lumMod val="40000"/>
                    <a:lumOff val="60000"/>
                  </a:schemeClr>
                </a:solidFill>
              </a:rPr>
              <a:t>Stigma can prevent people from seeking the help they need to cope with complicated grief. It can also lead to people feeling isolated and alone, as they may feel like they are the only ones who are struggling.</a:t>
            </a:r>
          </a:p>
        </p:txBody>
      </p:sp>
    </p:spTree>
    <p:extLst>
      <p:ext uri="{BB962C8B-B14F-4D97-AF65-F5344CB8AC3E}">
        <p14:creationId xmlns:p14="http://schemas.microsoft.com/office/powerpoint/2010/main" val="3302391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4" name="Rectangle 3078">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African Pattern image 2">
            <a:extLst>
              <a:ext uri="{FF2B5EF4-FFF2-40B4-BE49-F238E27FC236}">
                <a16:creationId xmlns:a16="http://schemas.microsoft.com/office/drawing/2014/main" id="{870E9AD3-098D-11FF-5928-1735F1E58C9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00" r="9367" b="7360"/>
          <a:stretch/>
        </p:blipFill>
        <p:spPr bwMode="auto">
          <a:xfrm>
            <a:off x="3522466" y="-73143"/>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3086" name="Rectangle 3080">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57FA04E-F835-2B76-633B-3D3E57D2FC84}"/>
              </a:ext>
            </a:extLst>
          </p:cNvPr>
          <p:cNvSpPr>
            <a:spLocks noGrp="1"/>
          </p:cNvSpPr>
          <p:nvPr>
            <p:ph type="title"/>
          </p:nvPr>
        </p:nvSpPr>
        <p:spPr>
          <a:xfrm>
            <a:off x="371093" y="1161288"/>
            <a:ext cx="12051128" cy="715006"/>
          </a:xfrm>
        </p:spPr>
        <p:txBody>
          <a:bodyPr vert="horz" lIns="91440" tIns="45720" rIns="91440" bIns="45720" rtlCol="0" anchor="b">
            <a:normAutofit fontScale="90000"/>
          </a:bodyPr>
          <a:lstStyle/>
          <a:p>
            <a:pPr marL="0" marR="0">
              <a:spcBef>
                <a:spcPts val="600"/>
              </a:spcBef>
              <a:spcAft>
                <a:spcPts val="600"/>
              </a:spcAft>
            </a:pPr>
            <a:r>
              <a:rPr lang="en-US" sz="5600" b="1" kern="100" dirty="0">
                <a:solidFill>
                  <a:srgbClr val="FF6600"/>
                </a:solidFill>
                <a:effectLst>
                  <a:outerShdw blurRad="38100" dist="38100" dir="2700000" algn="tl">
                    <a:srgbClr val="000000">
                      <a:alpha val="43137"/>
                    </a:srgbClr>
                  </a:outerShdw>
                </a:effectLst>
                <a:ea typeface="Times New Roman" panose="02020603050405020304" pitchFamily="18" charset="0"/>
              </a:rPr>
              <a:t>Possible Solutions to Stigma</a:t>
            </a:r>
            <a:endParaRPr lang="en-US" sz="5000" b="1" kern="100" dirty="0">
              <a:solidFill>
                <a:srgbClr val="FF6600"/>
              </a:solidFill>
              <a:effectLst>
                <a:outerShdw blurRad="38100" dist="38100" dir="2700000" algn="tl">
                  <a:srgbClr val="000000">
                    <a:alpha val="43137"/>
                  </a:srgbClr>
                </a:outerShdw>
              </a:effectLst>
              <a:ea typeface="Times New Roman" panose="02020603050405020304" pitchFamily="18" charset="0"/>
            </a:endParaRPr>
          </a:p>
        </p:txBody>
      </p:sp>
      <p:sp>
        <p:nvSpPr>
          <p:cNvPr id="3083" name="Rectangle 308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085" name="Rectangle 308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54" name="Content Placeholder 2053">
            <a:extLst>
              <a:ext uri="{FF2B5EF4-FFF2-40B4-BE49-F238E27FC236}">
                <a16:creationId xmlns:a16="http://schemas.microsoft.com/office/drawing/2014/main" id="{2640A572-49F3-0800-5432-39DD0EE42FD3}"/>
              </a:ext>
            </a:extLst>
          </p:cNvPr>
          <p:cNvSpPr>
            <a:spLocks noGrp="1"/>
          </p:cNvSpPr>
          <p:nvPr>
            <p:ph idx="1"/>
          </p:nvPr>
        </p:nvSpPr>
        <p:spPr>
          <a:xfrm>
            <a:off x="371093" y="2718054"/>
            <a:ext cx="7313757" cy="3207258"/>
          </a:xfrm>
        </p:spPr>
        <p:txBody>
          <a:bodyPr anchor="t">
            <a:normAutofit lnSpcReduction="10000"/>
          </a:bodyPr>
          <a:lstStyle/>
          <a:p>
            <a:r>
              <a:rPr lang="en-US" sz="3200" dirty="0">
                <a:solidFill>
                  <a:srgbClr val="00D25F"/>
                </a:solidFill>
              </a:rPr>
              <a:t>Educating people about mental illness and its impact on individuals and families. </a:t>
            </a:r>
          </a:p>
          <a:p>
            <a:r>
              <a:rPr lang="en-US" sz="3200" dirty="0">
                <a:solidFill>
                  <a:srgbClr val="00D25F"/>
                </a:solidFill>
              </a:rPr>
              <a:t>Encouraging people to seek help for mental health problems.</a:t>
            </a:r>
          </a:p>
          <a:p>
            <a:r>
              <a:rPr lang="en-US" sz="3200" dirty="0">
                <a:solidFill>
                  <a:srgbClr val="00D25F"/>
                </a:solidFill>
              </a:rPr>
              <a:t>Providing culturally-sensitive mental health services. </a:t>
            </a:r>
            <a:endParaRPr lang="en-US" sz="4400" dirty="0">
              <a:solidFill>
                <a:srgbClr val="00D25F"/>
              </a:solidFill>
            </a:endParaRPr>
          </a:p>
        </p:txBody>
      </p:sp>
    </p:spTree>
    <p:extLst>
      <p:ext uri="{BB962C8B-B14F-4D97-AF65-F5344CB8AC3E}">
        <p14:creationId xmlns:p14="http://schemas.microsoft.com/office/powerpoint/2010/main" val="145262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1298</Words>
  <Application>Microsoft Office PowerPoint</Application>
  <PresentationFormat>Widescreen</PresentationFormat>
  <Paragraphs>85</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georgia</vt:lpstr>
      <vt:lpstr>Times New Roman</vt:lpstr>
      <vt:lpstr>Office Theme</vt:lpstr>
      <vt:lpstr>"The Impact of Grief in Minority Communities" </vt:lpstr>
      <vt:lpstr>Trauma, Grief, and Loss </vt:lpstr>
      <vt:lpstr>Trauma, Grief, and Loss </vt:lpstr>
      <vt:lpstr>Trauma, Grief, and Loss </vt:lpstr>
      <vt:lpstr>Trauma, Grief, and Loss </vt:lpstr>
      <vt:lpstr>Stigma and Mental Health</vt:lpstr>
      <vt:lpstr>Stigma In Minority Communities</vt:lpstr>
      <vt:lpstr>The Impairment of Stigma</vt:lpstr>
      <vt:lpstr>Possible Solutions to Stigma</vt:lpstr>
      <vt:lpstr>Identify Brokers of Trust</vt:lpstr>
      <vt:lpstr>Complicated Grief</vt:lpstr>
      <vt:lpstr>Complicated Grief</vt:lpstr>
      <vt:lpstr>Complicated Grief</vt:lpstr>
      <vt:lpstr>In the article, two comments stuck out: </vt:lpstr>
      <vt:lpstr>“As the homicides continue and suspects roamed free, many in the community see the deaths as a natural byproduct and burden in an area already beset by poverty, pollution, high disease rates, unemployment, and a string of broken government promises.”</vt:lpstr>
      <vt:lpstr>Community Grief </vt:lpstr>
      <vt:lpstr>Community Grief </vt:lpstr>
      <vt:lpstr>Community Grief </vt:lpstr>
      <vt:lpstr>Community Grief </vt:lpstr>
      <vt:lpstr>Community Grief:  George Floyd </vt:lpstr>
      <vt:lpstr>Community Grief   </vt:lpstr>
      <vt:lpstr>"The Impact of Complicated Grief in Minority Communities" </vt:lpstr>
      <vt:lpstr>Conclusion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Grief in Minority Communities" </dc:title>
  <dc:creator>Ernie Jackson</dc:creator>
  <cp:lastModifiedBy>Ernie Jackson</cp:lastModifiedBy>
  <cp:revision>1</cp:revision>
  <dcterms:created xsi:type="dcterms:W3CDTF">2023-07-12T22:58:14Z</dcterms:created>
  <dcterms:modified xsi:type="dcterms:W3CDTF">2023-07-13T01:25:22Z</dcterms:modified>
</cp:coreProperties>
</file>