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Raleway"/>
      <p:regular r:id="rId26"/>
      <p:bold r:id="rId27"/>
      <p:italic r:id="rId28"/>
      <p:boldItalic r:id="rId29"/>
    </p:embeddedFont>
    <p:embeddedFont>
      <p:font typeface="Lato"/>
      <p:regular r:id="rId30"/>
      <p:bold r:id="rId31"/>
      <p:italic r:id="rId32"/>
      <p:boldItalic r:id="rId33"/>
    </p:embeddedFont>
    <p:embeddedFont>
      <p:font typeface="Montserrat"/>
      <p:regular r:id="rId34"/>
      <p:bold r:id="rId35"/>
      <p:italic r:id="rId36"/>
      <p:boldItalic r:id="rId37"/>
    </p:embeddedFont>
    <p:embeddedFont>
      <p:font typeface="Rubik ExtraBold"/>
      <p:bold r:id="rId38"/>
      <p:boldItalic r:id="rId39"/>
    </p:embeddedFont>
    <p:embeddedFont>
      <p:font typeface="Rubik"/>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Kia Kolderup-Lane"/>
  <p:cmAuthor clrIdx="1" id="1" initials="" lastIdx="1" name="Anonymou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ubik-regular.fntdata"/><Relationship Id="rId20" Type="http://schemas.openxmlformats.org/officeDocument/2006/relationships/slide" Target="slides/slide13.xml"/><Relationship Id="rId42" Type="http://schemas.openxmlformats.org/officeDocument/2006/relationships/font" Target="fonts/Rubik-italic.fntdata"/><Relationship Id="rId41" Type="http://schemas.openxmlformats.org/officeDocument/2006/relationships/font" Target="fonts/Rubik-bold.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Rubik-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font" Target="fonts/Raleway-regular.fntdata"/><Relationship Id="rId25" Type="http://schemas.openxmlformats.org/officeDocument/2006/relationships/slide" Target="slides/slide18.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aleway-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4.xml"/><Relationship Id="rId33" Type="http://schemas.openxmlformats.org/officeDocument/2006/relationships/font" Target="fonts/Lato-boldItalic.fntdata"/><Relationship Id="rId10" Type="http://schemas.openxmlformats.org/officeDocument/2006/relationships/slide" Target="slides/slide3.xml"/><Relationship Id="rId32" Type="http://schemas.openxmlformats.org/officeDocument/2006/relationships/font" Target="fonts/Lato-italic.fntdata"/><Relationship Id="rId13" Type="http://schemas.openxmlformats.org/officeDocument/2006/relationships/slide" Target="slides/slide6.xml"/><Relationship Id="rId35" Type="http://schemas.openxmlformats.org/officeDocument/2006/relationships/font" Target="fonts/Montserrat-bold.fntdata"/><Relationship Id="rId12" Type="http://schemas.openxmlformats.org/officeDocument/2006/relationships/slide" Target="slides/slide5.xml"/><Relationship Id="rId34" Type="http://schemas.openxmlformats.org/officeDocument/2006/relationships/font" Target="fonts/Montserrat-regular.fntdata"/><Relationship Id="rId15" Type="http://schemas.openxmlformats.org/officeDocument/2006/relationships/slide" Target="slides/slide8.xml"/><Relationship Id="rId37" Type="http://schemas.openxmlformats.org/officeDocument/2006/relationships/font" Target="fonts/Montserrat-boldItalic.fntdata"/><Relationship Id="rId14" Type="http://schemas.openxmlformats.org/officeDocument/2006/relationships/slide" Target="slides/slide7.xml"/><Relationship Id="rId36" Type="http://schemas.openxmlformats.org/officeDocument/2006/relationships/font" Target="fonts/Montserrat-italic.fntdata"/><Relationship Id="rId17" Type="http://schemas.openxmlformats.org/officeDocument/2006/relationships/slide" Target="slides/slide10.xml"/><Relationship Id="rId39" Type="http://schemas.openxmlformats.org/officeDocument/2006/relationships/font" Target="fonts/RubikExtraBold-boldItalic.fntdata"/><Relationship Id="rId16" Type="http://schemas.openxmlformats.org/officeDocument/2006/relationships/slide" Target="slides/slide9.xml"/><Relationship Id="rId38" Type="http://schemas.openxmlformats.org/officeDocument/2006/relationships/font" Target="fonts/RubikExtraBold-bold.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5-08T16:58:48.969">
    <p:pos x="255" y="599"/>
    <p:text>@katherine.daniel@sfgov.org @jacob.bintliff@sfgov.org two things I want to note here - 1) Bart highly recommends against simply saying exits but saying trips beginning or ending downtown as this statement kinda skews the data and 2) while the numbers for ridership are at around 30-35% of pre-pandemic levels, rides that begin or end in downtown SF have continuously made up ~60% of all Bart rides which I think is worth saying. It's still the main hub of where everyone gets on and gets off in the bay area.
_Reassigned to katherine.daniel@sfgov.org_</p:text>
  </p:cm>
  <p:cm authorId="1" idx="1" dt="2023-05-08T16:27:56.346">
    <p:pos x="255" y="599"/>
    <p:text>@Kia.Kolderup-Lane@sfgov.org 1. I checked with Ted. His data only includes exits. 2. Will see if I can slip that stat in - maybe when discussing transit strategy - its a good stat to back up the point about why transit is so important and in such dire straights....!</p:text>
  </p:cm>
  <p:cm authorId="0" idx="2" dt="2023-05-08T16:58:48.969">
    <p:pos x="255" y="599"/>
    <p:text>Yea, i think thats a Mayors office/Alex thing. The guys at Bart actually got kinda upset about it because they said it messes up the data because the city keeps requesting just exits and thats not how Bart works. I've been talking to them a lot for Bart data on stories and this is what the data guy there shared with me.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5-08T07:33:54.979">
    <p:pos x="3756" y="177"/>
    <p:text>@jacob.bintliff@sfgov.org fyi i took pics today for social media but the quality wasnt as good as this and I think this booth looks cooler tbh so let's leave this one!
_Assigned to jacob.bintliff@sfgov.org_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book.sfgov.org/webreports/details3.aspx?id=3180" TargetMode="External"/><Relationship Id="rId3" Type="http://schemas.openxmlformats.org/officeDocument/2006/relationships/hyperlink" Target="https://openbook.sfgov.org/webreports/details3.aspx?id=2781" TargetMode="External"/><Relationship Id="rId4" Type="http://schemas.openxmlformats.org/officeDocument/2006/relationships/hyperlink" Target="https://openbook.sfgov.org/webreports/details3.aspx?id=317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book.sfgov.org/webreports/details3.aspx?id=3180" TargetMode="External"/><Relationship Id="rId3" Type="http://schemas.openxmlformats.org/officeDocument/2006/relationships/hyperlink" Target="https://openbook.sfgov.org/webreports/details3.aspx?id=2781" TargetMode="External"/><Relationship Id="rId4" Type="http://schemas.openxmlformats.org/officeDocument/2006/relationships/hyperlink" Target="https://openbook.sfgov.org/webreports/details3.aspx?id=3178"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book.sfgov.org/webreports/details3.aspx?id=3180" TargetMode="External"/><Relationship Id="rId3" Type="http://schemas.openxmlformats.org/officeDocument/2006/relationships/hyperlink" Target="https://openbook.sfgov.org/webreports/details3.aspx?id=2781" TargetMode="External"/><Relationship Id="rId4" Type="http://schemas.openxmlformats.org/officeDocument/2006/relationships/hyperlink" Target="https://openbook.sfgov.org/webreports/details3.aspx?id=3178"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f.gov/roadmap-downtown-san-franciscos-futur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06a7550e62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18" name="Google Shape;118;g206a7550e62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0e5bd2ed55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14" name="Google Shape;214;g20e5bd2ed55_0_3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0e5bd2ed55_0_4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a:t>The flexible zoning and housing conversion legislation was approved by the Planning Commission on Thursday 5/4</a:t>
            </a:r>
            <a:endParaRPr/>
          </a:p>
        </p:txBody>
      </p:sp>
      <p:sp>
        <p:nvSpPr>
          <p:cNvPr id="224" name="Google Shape;224;g20e5bd2ed55_0_4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0e5bd2ed55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34" name="Google Shape;234;g20e5bd2ed55_0_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0e5bd2ed55_0_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44" name="Google Shape;244;g20e5bd2ed55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0e5bd2ed55_0_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54" name="Google Shape;254;g20e5bd2ed55_0_4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217e497063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1300"/>
              </a:spcBef>
              <a:spcAft>
                <a:spcPts val="0"/>
              </a:spcAft>
              <a:buClr>
                <a:srgbClr val="1C3E57"/>
              </a:buClr>
              <a:buSzPts val="1400"/>
              <a:buFont typeface="Rubik"/>
              <a:buChar char="•"/>
            </a:pPr>
            <a:r>
              <a:rPr b="1" lang="en" sz="1400">
                <a:solidFill>
                  <a:srgbClr val="1C3E57"/>
                </a:solidFill>
                <a:latin typeface="Rubik"/>
                <a:ea typeface="Rubik"/>
                <a:cs typeface="Rubik"/>
                <a:sym typeface="Rubik"/>
              </a:rPr>
              <a:t>San FranDisco </a:t>
            </a:r>
            <a:endParaRPr b="1"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World Cup Village</a:t>
            </a:r>
            <a:r>
              <a:rPr lang="en" sz="1400">
                <a:solidFill>
                  <a:srgbClr val="1C3E57"/>
                </a:solidFill>
                <a:latin typeface="Rubik"/>
                <a:ea typeface="Rubik"/>
                <a:cs typeface="Rubik"/>
                <a:sym typeface="Rubik"/>
              </a:rPr>
              <a:t> at Civic Center Plaza, Crossing, and Union Square in December</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Let’s Glow SF</a:t>
            </a:r>
            <a:r>
              <a:rPr lang="en" sz="1400">
                <a:solidFill>
                  <a:srgbClr val="1C3E57"/>
                </a:solidFill>
                <a:latin typeface="Rubik"/>
                <a:ea typeface="Rubik"/>
                <a:cs typeface="Rubik"/>
                <a:sym typeface="Rubik"/>
              </a:rPr>
              <a:t> holiday light show in December</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sz="1400">
                <a:solidFill>
                  <a:srgbClr val="1C3E57"/>
                </a:solidFill>
                <a:latin typeface="Rubik"/>
                <a:ea typeface="Rubik"/>
                <a:cs typeface="Rubik"/>
                <a:sym typeface="Rubik"/>
              </a:rPr>
              <a:t>Holiday Market in Hallidie Plaza</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sz="1400">
                <a:solidFill>
                  <a:srgbClr val="1C3E57"/>
                </a:solidFill>
                <a:latin typeface="Rubik"/>
                <a:ea typeface="Rubik"/>
                <a:cs typeface="Rubik"/>
                <a:sym typeface="Rubik"/>
              </a:rPr>
              <a:t>Farmers Market and Pickle Ball at the Crossing at East Cut</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Yerba Buena Art &amp; Makers Market</a:t>
            </a:r>
            <a:r>
              <a:rPr lang="en" sz="1400">
                <a:solidFill>
                  <a:srgbClr val="1C3E57"/>
                </a:solidFill>
                <a:latin typeface="Rubik"/>
                <a:ea typeface="Rubik"/>
                <a:cs typeface="Rubik"/>
                <a:sym typeface="Rubik"/>
              </a:rPr>
              <a:t> at Yerba Buena Gardens launched in April</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Bhangra &amp; Beats Night Market </a:t>
            </a:r>
            <a:r>
              <a:rPr lang="en" sz="1400">
                <a:solidFill>
                  <a:srgbClr val="1C3E57"/>
                </a:solidFill>
                <a:latin typeface="Rubik"/>
                <a:ea typeface="Rubik"/>
                <a:cs typeface="Rubik"/>
                <a:sym typeface="Rubik"/>
              </a:rPr>
              <a:t>in FiDi launching May 12</a:t>
            </a:r>
            <a:endParaRPr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Union Square in Bloom</a:t>
            </a:r>
            <a:endParaRPr b="1" sz="1400">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sz="1400">
                <a:solidFill>
                  <a:srgbClr val="1C3E57"/>
                </a:solidFill>
                <a:latin typeface="Rubik"/>
                <a:ea typeface="Rubik"/>
                <a:cs typeface="Rubik"/>
                <a:sym typeface="Rubik"/>
              </a:rPr>
              <a:t>Our Place in the Park AAPI Film Fest</a:t>
            </a:r>
            <a:r>
              <a:rPr lang="en" sz="1400">
                <a:solidFill>
                  <a:srgbClr val="1C3E57"/>
                </a:solidFill>
                <a:latin typeface="Rubik"/>
                <a:ea typeface="Rubik"/>
                <a:cs typeface="Rubik"/>
                <a:sym typeface="Rubik"/>
              </a:rPr>
              <a:t> (and seasonal Filipino cultural events)</a:t>
            </a:r>
            <a:br>
              <a:rPr lang="en" sz="1400">
                <a:solidFill>
                  <a:srgbClr val="1C3E57"/>
                </a:solidFill>
                <a:latin typeface="Rubik"/>
                <a:ea typeface="Rubik"/>
                <a:cs typeface="Rubik"/>
                <a:sym typeface="Rubik"/>
              </a:rPr>
            </a:br>
            <a:r>
              <a:rPr lang="en" sz="1400">
                <a:solidFill>
                  <a:srgbClr val="1C3E57"/>
                </a:solidFill>
                <a:latin typeface="Rubik"/>
                <a:ea typeface="Rubik"/>
                <a:cs typeface="Rubik"/>
                <a:sym typeface="Rubik"/>
              </a:rPr>
              <a:t>May 27 at Victoria Manalo Draves Park in SOMA.</a:t>
            </a:r>
            <a:endParaRPr/>
          </a:p>
        </p:txBody>
      </p:sp>
      <p:sp>
        <p:nvSpPr>
          <p:cNvPr id="264" name="Google Shape;264;g2217e497063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0e5bd2ed55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80" name="Google Shape;280;g20e5bd2ed55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0e5bd2ed55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290" name="Google Shape;290;g20e5bd2ed55_0_4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0e5bd2ed55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300" name="Google Shape;300;g20e5bd2ed55_0_5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06a7550e62_1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A lot of </a:t>
            </a:r>
            <a:r>
              <a:rPr lang="en"/>
              <a:t>people have asked, “Why are we focused on just Downtown?” </a:t>
            </a:r>
            <a:endParaRPr/>
          </a:p>
          <a:p>
            <a:pPr indent="-298450" lvl="1" marL="914400" rtl="0" algn="l">
              <a:lnSpc>
                <a:spcPct val="100000"/>
              </a:lnSpc>
              <a:spcBef>
                <a:spcPts val="0"/>
              </a:spcBef>
              <a:spcAft>
                <a:spcPts val="0"/>
              </a:spcAft>
              <a:buSzPts val="1100"/>
              <a:buChar char="○"/>
            </a:pPr>
            <a:r>
              <a:rPr lang="en"/>
              <a:t>Downtown is the city’s economic engine, and it has unique infrastructure - including regional transportation connections, public spaces, and millions of sq ft of building space - that make it the foundation of our economic success.</a:t>
            </a:r>
            <a:endParaRPr/>
          </a:p>
          <a:p>
            <a:pPr indent="-298450" lvl="1" marL="914400" rtl="0" algn="l">
              <a:lnSpc>
                <a:spcPct val="100000"/>
              </a:lnSpc>
              <a:spcBef>
                <a:spcPts val="0"/>
              </a:spcBef>
              <a:spcAft>
                <a:spcPts val="0"/>
              </a:spcAft>
              <a:buSzPts val="1100"/>
              <a:buChar char="○"/>
            </a:pPr>
            <a:r>
              <a:rPr lang="en"/>
              <a:t>We need to invest in that foundation while also re-imagining what Downtown can be if San Francisco is going to fully recover from the pandemic and continue to grow and sustain itself.</a:t>
            </a:r>
            <a:endParaRPr/>
          </a:p>
        </p:txBody>
      </p:sp>
      <p:sp>
        <p:nvSpPr>
          <p:cNvPr id="128" name="Google Shape;128;g206a7550e62_1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09ccf530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Message: </a:t>
            </a:r>
            <a:endParaRPr/>
          </a:p>
          <a:p>
            <a:pPr indent="-298450" lvl="0" marL="457200" rtl="0" algn="l">
              <a:spcBef>
                <a:spcPts val="0"/>
              </a:spcBef>
              <a:spcAft>
                <a:spcPts val="0"/>
              </a:spcAft>
              <a:buClr>
                <a:schemeClr val="dk1"/>
              </a:buClr>
              <a:buSzPts val="1100"/>
              <a:buChar char="●"/>
            </a:pPr>
            <a:r>
              <a:rPr lang="en">
                <a:solidFill>
                  <a:schemeClr val="dk1"/>
                </a:solidFill>
              </a:rPr>
              <a:t>COVID-19 has impacted our economy, especially Downtown… remote work, loss of foot traffic for small businesses, less demand for office, tax implications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Notes: </a:t>
            </a:r>
            <a:endParaRPr>
              <a:solidFill>
                <a:schemeClr val="dk1"/>
              </a:solidFill>
            </a:endParaRPr>
          </a:p>
          <a:p>
            <a:pPr indent="-298450" lvl="0" marL="457200" rtl="0" algn="l">
              <a:lnSpc>
                <a:spcPct val="100000"/>
              </a:lnSpc>
              <a:spcBef>
                <a:spcPts val="0"/>
              </a:spcBef>
              <a:spcAft>
                <a:spcPts val="0"/>
              </a:spcAft>
              <a:buSzPts val="1100"/>
              <a:buChar char="●"/>
            </a:pPr>
            <a:r>
              <a:rPr lang="en"/>
              <a:t>Business tax decline is an understatement bc of outside factors: 1) The 2018 Prop C business tax (extra tax on GRT over $50 million for homeless services) was held up in court until 2020 and began hitting the books on a delay in 2021 that has inflated our business tax revenue and 2) Prop F in 2020 switching from payroll to gross receipts tax included a tax increase so the revenue trend does not reflect the trend in the actual tax base. We don’t have the actual tax base number available at this time.</a:t>
            </a:r>
            <a:endParaRPr/>
          </a:p>
          <a:p>
            <a:pPr indent="-298450" lvl="0" marL="457200" rtl="0" algn="l">
              <a:lnSpc>
                <a:spcPct val="100000"/>
              </a:lnSpc>
              <a:spcBef>
                <a:spcPts val="0"/>
              </a:spcBef>
              <a:spcAft>
                <a:spcPts val="0"/>
              </a:spcAft>
              <a:buSzPts val="1100"/>
              <a:buChar char="●"/>
            </a:pPr>
            <a:r>
              <a:rPr lang="en"/>
              <a:t>Hotel and sales tax hit are more reflective of the scale of the impact bc they respond immediately to the loss of tourism and overall spending caused by reduction to foot traffic and visitors.</a:t>
            </a:r>
            <a:endParaRPr/>
          </a:p>
          <a:p>
            <a:pPr indent="-298450" lvl="0" marL="457200" rtl="0" algn="l">
              <a:lnSpc>
                <a:spcPct val="100000"/>
              </a:lnSpc>
              <a:spcBef>
                <a:spcPts val="0"/>
              </a:spcBef>
              <a:spcAft>
                <a:spcPts val="0"/>
              </a:spcAft>
              <a:buSzPts val="1100"/>
              <a:buChar char="●"/>
            </a:pPr>
            <a:r>
              <a:rPr lang="en"/>
              <a:t>FYI, out of total General Fund tax revenue, property tax is by far the biggest (35%), and the others listed are the #2, 3, and 4 sources, respectively.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Sources: </a:t>
            </a:r>
            <a:endParaRPr sz="900">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Status of the San Francisco Economy: January 2023 - </a:t>
            </a:r>
            <a:r>
              <a:rPr lang="en" u="sng">
                <a:solidFill>
                  <a:schemeClr val="hlink"/>
                </a:solidFill>
                <a:highlight>
                  <a:srgbClr val="FFFFFF"/>
                </a:highlight>
                <a:hlinkClick r:id="rId2"/>
              </a:rPr>
              <a:t>https://openbook.sfgov.org/webreports/details3.aspx?id=3180</a:t>
            </a:r>
            <a:endParaRPr u="sng">
              <a:solidFill>
                <a:srgbClr val="23527C"/>
              </a:solidFill>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2019 Annual Comprehensive Financial Report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3"/>
              </a:rPr>
              <a:t>https://openbook.sfgov.org/webreports/details3.aspx?id=2781</a:t>
            </a:r>
            <a:endParaRPr>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Five Year Financial Plan FY23-24 through FY27-28 (Jan 2023) -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4"/>
              </a:rPr>
              <a:t>https://openbook.sfgov.org/webreports/details3.aspx?id=3178</a:t>
            </a:r>
            <a:endParaRPr>
              <a:highlight>
                <a:srgbClr val="FFFFFF"/>
              </a:highlight>
            </a:endParaRPr>
          </a:p>
          <a:p>
            <a:pPr indent="0" lvl="0" marL="0" rtl="0" algn="l">
              <a:lnSpc>
                <a:spcPct val="160000"/>
              </a:lnSpc>
              <a:spcBef>
                <a:spcPts val="0"/>
              </a:spcBef>
              <a:spcAft>
                <a:spcPts val="0"/>
              </a:spcAft>
              <a:buNone/>
            </a:pPr>
            <a:r>
              <a:t/>
            </a:r>
            <a:endParaRPr sz="900">
              <a:highlight>
                <a:srgbClr val="FFFFFF"/>
              </a:highlight>
            </a:endParaRPr>
          </a:p>
          <a:p>
            <a:pPr indent="0" lvl="0" marL="0" rtl="0" algn="l">
              <a:lnSpc>
                <a:spcPct val="100000"/>
              </a:lnSpc>
              <a:spcBef>
                <a:spcPts val="0"/>
              </a:spcBef>
              <a:spcAft>
                <a:spcPts val="0"/>
              </a:spcAft>
              <a:buNone/>
            </a:pPr>
            <a:r>
              <a:t/>
            </a:r>
            <a:endParaRPr/>
          </a:p>
        </p:txBody>
      </p:sp>
      <p:sp>
        <p:nvSpPr>
          <p:cNvPr id="139" name="Google Shape;139;g2109ccf530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17e497063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Message: </a:t>
            </a:r>
            <a:endParaRPr/>
          </a:p>
          <a:p>
            <a:pPr indent="-298450" lvl="0" marL="457200" rtl="0" algn="l">
              <a:spcBef>
                <a:spcPts val="0"/>
              </a:spcBef>
              <a:spcAft>
                <a:spcPts val="0"/>
              </a:spcAft>
              <a:buClr>
                <a:schemeClr val="dk1"/>
              </a:buClr>
              <a:buSzPts val="1100"/>
              <a:buChar char="●"/>
            </a:pPr>
            <a:r>
              <a:rPr lang="en">
                <a:solidFill>
                  <a:schemeClr val="dk1"/>
                </a:solidFill>
              </a:rPr>
              <a:t>COVID-19 has impacted our economy, especially Downtown… remote work, loss of foot traffic for small businesses, less demand for office, tax implications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Notes: </a:t>
            </a:r>
            <a:endParaRPr>
              <a:solidFill>
                <a:schemeClr val="dk1"/>
              </a:solidFill>
            </a:endParaRPr>
          </a:p>
          <a:p>
            <a:pPr indent="-298450" lvl="0" marL="457200" rtl="0" algn="l">
              <a:lnSpc>
                <a:spcPct val="100000"/>
              </a:lnSpc>
              <a:spcBef>
                <a:spcPts val="0"/>
              </a:spcBef>
              <a:spcAft>
                <a:spcPts val="0"/>
              </a:spcAft>
              <a:buSzPts val="1100"/>
              <a:buChar char="●"/>
            </a:pPr>
            <a:r>
              <a:rPr lang="en"/>
              <a:t>Business tax decline is an understatement bc of outside factors: 1) The 2018 Prop C business tax (extra tax on GRT over $50 million for homeless services) was held up in court until 2020 and began hitting the books on a delay in 2021 that has inflated our business tax revenue and 2) Prop F in 2020 switching from payroll to gross receipts tax included a tax increase so the revenue trend does not reflect the trend in the actual tax base. We don’t have the actual tax base number available at this time.</a:t>
            </a:r>
            <a:endParaRPr/>
          </a:p>
          <a:p>
            <a:pPr indent="-298450" lvl="0" marL="457200" rtl="0" algn="l">
              <a:lnSpc>
                <a:spcPct val="100000"/>
              </a:lnSpc>
              <a:spcBef>
                <a:spcPts val="0"/>
              </a:spcBef>
              <a:spcAft>
                <a:spcPts val="0"/>
              </a:spcAft>
              <a:buSzPts val="1100"/>
              <a:buChar char="●"/>
            </a:pPr>
            <a:r>
              <a:rPr lang="en"/>
              <a:t>Hotel and sales tax hit are more reflective of the scale of the impact bc they respond immediately to the loss of tourism and overall spending caused by reduction to foot traffic and visitors.</a:t>
            </a:r>
            <a:endParaRPr/>
          </a:p>
          <a:p>
            <a:pPr indent="-298450" lvl="0" marL="457200" rtl="0" algn="l">
              <a:lnSpc>
                <a:spcPct val="100000"/>
              </a:lnSpc>
              <a:spcBef>
                <a:spcPts val="0"/>
              </a:spcBef>
              <a:spcAft>
                <a:spcPts val="0"/>
              </a:spcAft>
              <a:buSzPts val="1100"/>
              <a:buChar char="●"/>
            </a:pPr>
            <a:r>
              <a:rPr lang="en"/>
              <a:t>FYI, out of total General Fund tax revenue, property tax is by far the biggest (35%), and the others listed are the #2, 3, and 4 sources, respectively.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Sources: </a:t>
            </a:r>
            <a:endParaRPr sz="900">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Status of the San Francisco Economy: January 2023 - </a:t>
            </a:r>
            <a:r>
              <a:rPr lang="en" u="sng">
                <a:solidFill>
                  <a:schemeClr val="hlink"/>
                </a:solidFill>
                <a:highlight>
                  <a:srgbClr val="FFFFFF"/>
                </a:highlight>
                <a:hlinkClick r:id="rId2"/>
              </a:rPr>
              <a:t>https://openbook.sfgov.org/webreports/details3.aspx?id=3180</a:t>
            </a:r>
            <a:endParaRPr u="sng">
              <a:solidFill>
                <a:srgbClr val="23527C"/>
              </a:solidFill>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2019 Annual Comprehensive Financial Report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3"/>
              </a:rPr>
              <a:t>https://openbook.sfgov.org/webreports/details3.aspx?id=2781</a:t>
            </a:r>
            <a:endParaRPr>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Five Year Financial Plan FY23-24 through FY27-28 (Jan 2023) -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4"/>
              </a:rPr>
              <a:t>https://openbook.sfgov.org/webreports/details3.aspx?id=3178</a:t>
            </a:r>
            <a:endParaRPr>
              <a:highlight>
                <a:srgbClr val="FFFFFF"/>
              </a:highlight>
            </a:endParaRPr>
          </a:p>
          <a:p>
            <a:pPr indent="0" lvl="0" marL="0" rtl="0" algn="l">
              <a:lnSpc>
                <a:spcPct val="160000"/>
              </a:lnSpc>
              <a:spcBef>
                <a:spcPts val="0"/>
              </a:spcBef>
              <a:spcAft>
                <a:spcPts val="0"/>
              </a:spcAft>
              <a:buNone/>
            </a:pPr>
            <a:r>
              <a:t/>
            </a:r>
            <a:endParaRPr sz="900">
              <a:highlight>
                <a:srgbClr val="FFFFFF"/>
              </a:highlight>
            </a:endParaRPr>
          </a:p>
          <a:p>
            <a:pPr indent="0" lvl="0" marL="0" rtl="0" algn="l">
              <a:lnSpc>
                <a:spcPct val="100000"/>
              </a:lnSpc>
              <a:spcBef>
                <a:spcPts val="0"/>
              </a:spcBef>
              <a:spcAft>
                <a:spcPts val="0"/>
              </a:spcAft>
              <a:buNone/>
            </a:pPr>
            <a:r>
              <a:t/>
            </a:r>
            <a:endParaRPr/>
          </a:p>
        </p:txBody>
      </p:sp>
      <p:sp>
        <p:nvSpPr>
          <p:cNvPr id="150" name="Google Shape;150;g2217e497063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17e49706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Message: </a:t>
            </a:r>
            <a:endParaRPr/>
          </a:p>
          <a:p>
            <a:pPr indent="-298450" lvl="0" marL="457200" rtl="0" algn="l">
              <a:spcBef>
                <a:spcPts val="0"/>
              </a:spcBef>
              <a:spcAft>
                <a:spcPts val="0"/>
              </a:spcAft>
              <a:buClr>
                <a:schemeClr val="dk1"/>
              </a:buClr>
              <a:buSzPts val="1100"/>
              <a:buChar char="●"/>
            </a:pPr>
            <a:r>
              <a:rPr lang="en">
                <a:solidFill>
                  <a:schemeClr val="dk1"/>
                </a:solidFill>
              </a:rPr>
              <a:t>COVID-19 has impacted our economy, especially Downtown… remote work, loss of foot traffic for small businesses, less demand for office, tax implications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Notes: </a:t>
            </a:r>
            <a:endParaRPr>
              <a:solidFill>
                <a:schemeClr val="dk1"/>
              </a:solidFill>
            </a:endParaRPr>
          </a:p>
          <a:p>
            <a:pPr indent="-298450" lvl="0" marL="457200" rtl="0" algn="l">
              <a:lnSpc>
                <a:spcPct val="100000"/>
              </a:lnSpc>
              <a:spcBef>
                <a:spcPts val="0"/>
              </a:spcBef>
              <a:spcAft>
                <a:spcPts val="0"/>
              </a:spcAft>
              <a:buSzPts val="1100"/>
              <a:buChar char="●"/>
            </a:pPr>
            <a:r>
              <a:rPr lang="en"/>
              <a:t>Business tax decline is an understatement bc of outside factors: 1) The 2018 Prop C business tax (extra tax on GRT over $50 million for homeless services) was held up in court until 2020 and began hitting the books on a delay in 2021 that has inflated our business tax revenue and 2) Prop F in 2020 switching from payroll to gross receipts tax included a tax increase so the revenue trend does not reflect the trend in the actual tax base. We don’t have the actual tax base number available at this time.</a:t>
            </a:r>
            <a:endParaRPr/>
          </a:p>
          <a:p>
            <a:pPr indent="-298450" lvl="0" marL="457200" rtl="0" algn="l">
              <a:lnSpc>
                <a:spcPct val="100000"/>
              </a:lnSpc>
              <a:spcBef>
                <a:spcPts val="0"/>
              </a:spcBef>
              <a:spcAft>
                <a:spcPts val="0"/>
              </a:spcAft>
              <a:buSzPts val="1100"/>
              <a:buChar char="●"/>
            </a:pPr>
            <a:r>
              <a:rPr lang="en"/>
              <a:t>Hotel and sales tax hit are more reflective of the scale of the impact bc they respond immediately to the loss of tourism and overall spending caused by reduction to foot traffic and visitors.</a:t>
            </a:r>
            <a:endParaRPr/>
          </a:p>
          <a:p>
            <a:pPr indent="-298450" lvl="0" marL="457200" rtl="0" algn="l">
              <a:lnSpc>
                <a:spcPct val="100000"/>
              </a:lnSpc>
              <a:spcBef>
                <a:spcPts val="0"/>
              </a:spcBef>
              <a:spcAft>
                <a:spcPts val="0"/>
              </a:spcAft>
              <a:buSzPts val="1100"/>
              <a:buChar char="●"/>
            </a:pPr>
            <a:r>
              <a:rPr lang="en"/>
              <a:t>FYI, out of total General Fund tax revenue, property tax is by far the biggest (35%), and the others listed are the #2, 3, and 4 sources, respectively.</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Sources: </a:t>
            </a:r>
            <a:endParaRPr sz="900">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Status of the San Francisco Economy: January 2023 - </a:t>
            </a:r>
            <a:r>
              <a:rPr lang="en" u="sng">
                <a:solidFill>
                  <a:schemeClr val="hlink"/>
                </a:solidFill>
                <a:highlight>
                  <a:srgbClr val="FFFFFF"/>
                </a:highlight>
                <a:hlinkClick r:id="rId2"/>
              </a:rPr>
              <a:t>https://openbook.sfgov.org/webreports/details3.aspx?id=3180</a:t>
            </a:r>
            <a:endParaRPr u="sng">
              <a:solidFill>
                <a:srgbClr val="23527C"/>
              </a:solidFill>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2019 Annual Comprehensive Financial Report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3"/>
              </a:rPr>
              <a:t>https://openbook.sfgov.org/webreports/details3.aspx?id=2781</a:t>
            </a:r>
            <a:endParaRPr>
              <a:highlight>
                <a:srgbClr val="FFFFFF"/>
              </a:highlight>
            </a:endParaRPr>
          </a:p>
          <a:p>
            <a:pPr indent="-298450" lvl="0" marL="457200" rtl="0" algn="l">
              <a:lnSpc>
                <a:spcPct val="160000"/>
              </a:lnSpc>
              <a:spcBef>
                <a:spcPts val="0"/>
              </a:spcBef>
              <a:spcAft>
                <a:spcPts val="0"/>
              </a:spcAft>
              <a:buSzPts val="1100"/>
              <a:buChar char="●"/>
            </a:pPr>
            <a:r>
              <a:rPr lang="en">
                <a:highlight>
                  <a:srgbClr val="FFFFFF"/>
                </a:highlight>
              </a:rPr>
              <a:t>Controller, Five Year Financial Plan FY23-24 through FY27-28 (Jan 2023) - </a:t>
            </a:r>
            <a:endParaRPr>
              <a:highlight>
                <a:srgbClr val="FFFFFF"/>
              </a:highlight>
            </a:endParaRPr>
          </a:p>
          <a:p>
            <a:pPr indent="0" lvl="0" marL="457200" rtl="0" algn="l">
              <a:lnSpc>
                <a:spcPct val="160000"/>
              </a:lnSpc>
              <a:spcBef>
                <a:spcPts val="0"/>
              </a:spcBef>
              <a:spcAft>
                <a:spcPts val="0"/>
              </a:spcAft>
              <a:buNone/>
            </a:pPr>
            <a:r>
              <a:rPr lang="en" u="sng">
                <a:solidFill>
                  <a:schemeClr val="hlink"/>
                </a:solidFill>
                <a:highlight>
                  <a:srgbClr val="FFFFFF"/>
                </a:highlight>
                <a:hlinkClick r:id="rId4"/>
              </a:rPr>
              <a:t>https://openbook.sfgov.org/webreports/details3.aspx?id=3178</a:t>
            </a:r>
            <a:endParaRPr>
              <a:highlight>
                <a:srgbClr val="FFFFFF"/>
              </a:highlight>
            </a:endParaRPr>
          </a:p>
          <a:p>
            <a:pPr indent="0" lvl="0" marL="0" rtl="0" algn="l">
              <a:lnSpc>
                <a:spcPct val="160000"/>
              </a:lnSpc>
              <a:spcBef>
                <a:spcPts val="0"/>
              </a:spcBef>
              <a:spcAft>
                <a:spcPts val="0"/>
              </a:spcAft>
              <a:buNone/>
            </a:pPr>
            <a:r>
              <a:t/>
            </a:r>
            <a:endParaRPr sz="900">
              <a:highlight>
                <a:srgbClr val="FFFFFF"/>
              </a:highlight>
            </a:endParaRPr>
          </a:p>
          <a:p>
            <a:pPr indent="0" lvl="0" marL="0" rtl="0" algn="l">
              <a:lnSpc>
                <a:spcPct val="100000"/>
              </a:lnSpc>
              <a:spcBef>
                <a:spcPts val="0"/>
              </a:spcBef>
              <a:spcAft>
                <a:spcPts val="0"/>
              </a:spcAft>
              <a:buNone/>
            </a:pPr>
            <a:r>
              <a:t/>
            </a:r>
            <a:endParaRPr/>
          </a:p>
        </p:txBody>
      </p:sp>
      <p:sp>
        <p:nvSpPr>
          <p:cNvPr id="160" name="Google Shape;160;g2217e497063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0e5bd2ed55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So, the Mayor put forward her Roadmap to Downtown San Francisco’s Future in her State of the City address that</a:t>
            </a:r>
            <a:r>
              <a:rPr lang="en"/>
              <a:t> lays out the her overarching vision for the future of Downtown</a:t>
            </a:r>
            <a:endParaRPr/>
          </a:p>
        </p:txBody>
      </p:sp>
      <p:sp>
        <p:nvSpPr>
          <p:cNvPr id="170" name="Google Shape;170;g20e5bd2ed55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0fc19a2a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0fc19a2a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This Roadmap isn’t a static report. It’s a living plan that is available on the Roadmap website that will evolve and grow over time and be updated regularly</a:t>
            </a:r>
            <a:endParaRPr/>
          </a:p>
          <a:p>
            <a:pPr indent="-298450" lvl="0" marL="457200" rtl="0" algn="l">
              <a:spcBef>
                <a:spcPts val="0"/>
              </a:spcBef>
              <a:spcAft>
                <a:spcPts val="0"/>
              </a:spcAft>
              <a:buSzPts val="1100"/>
              <a:buChar char="●"/>
            </a:pPr>
            <a:r>
              <a:rPr lang="en" u="sng">
                <a:solidFill>
                  <a:schemeClr val="hlink"/>
                </a:solidFill>
                <a:hlinkClick r:id="rId2"/>
              </a:rPr>
              <a:t>https://sf.gov/roadmap-downtown-san-franciscos-future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0e5bd2ed55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The Roadmap is organized around 9 strategies that include around 50 specific initiatives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187" name="Google Shape;187;g20e5bd2ed55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0e5bd2ed55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a:p>
        </p:txBody>
      </p:sp>
      <p:sp>
        <p:nvSpPr>
          <p:cNvPr id="204" name="Google Shape;204;g20e5bd2ed55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6" name="Shape 56"/>
        <p:cNvGrpSpPr/>
        <p:nvPr/>
      </p:nvGrpSpPr>
      <p:grpSpPr>
        <a:xfrm>
          <a:off x="0" y="0"/>
          <a:ext cx="0" cy="0"/>
          <a:chOff x="0" y="0"/>
          <a:chExt cx="0" cy="0"/>
        </a:xfrm>
      </p:grpSpPr>
      <p:sp>
        <p:nvSpPr>
          <p:cNvPr id="57" name="Google Shape;57;p14"/>
          <p:cNvSpPr/>
          <p:nvPr>
            <p:ph idx="2" type="pic"/>
          </p:nvPr>
        </p:nvSpPr>
        <p:spPr>
          <a:xfrm>
            <a:off x="0" y="0"/>
            <a:ext cx="9144000" cy="5143500"/>
          </a:xfrm>
          <a:prstGeom prst="rect">
            <a:avLst/>
          </a:prstGeom>
          <a:solidFill>
            <a:schemeClr val="lt1"/>
          </a:solidFill>
          <a:ln>
            <a:noFill/>
          </a:ln>
        </p:spPr>
      </p:sp>
      <p:sp>
        <p:nvSpPr>
          <p:cNvPr id="58" name="Google Shape;58;p14"/>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9" name="Shape 59"/>
        <p:cNvGrpSpPr/>
        <p:nvPr/>
      </p:nvGrpSpPr>
      <p:grpSpPr>
        <a:xfrm>
          <a:off x="0" y="0"/>
          <a:ext cx="0" cy="0"/>
          <a:chOff x="0" y="0"/>
          <a:chExt cx="0" cy="0"/>
        </a:xfrm>
      </p:grpSpPr>
      <p:sp>
        <p:nvSpPr>
          <p:cNvPr id="60" name="Google Shape;60;p15"/>
          <p:cNvSpPr/>
          <p:nvPr>
            <p:ph idx="2" type="pic"/>
          </p:nvPr>
        </p:nvSpPr>
        <p:spPr>
          <a:xfrm>
            <a:off x="751114" y="0"/>
            <a:ext cx="3701144" cy="5143500"/>
          </a:xfrm>
          <a:prstGeom prst="rect">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1" name="Shape 61"/>
        <p:cNvGrpSpPr/>
        <p:nvPr/>
      </p:nvGrpSpPr>
      <p:grpSpPr>
        <a:xfrm>
          <a:off x="0" y="0"/>
          <a:ext cx="0" cy="0"/>
          <a:chOff x="0" y="0"/>
          <a:chExt cx="0" cy="0"/>
        </a:xfrm>
      </p:grpSpPr>
      <p:sp>
        <p:nvSpPr>
          <p:cNvPr id="62" name="Google Shape;62;p16"/>
          <p:cNvSpPr/>
          <p:nvPr>
            <p:ph idx="2" type="pic"/>
          </p:nvPr>
        </p:nvSpPr>
        <p:spPr>
          <a:xfrm>
            <a:off x="0" y="87087"/>
            <a:ext cx="5257800" cy="3265713"/>
          </a:xfrm>
          <a:prstGeom prst="rect">
            <a:avLst/>
          </a:prstGeom>
          <a:solidFill>
            <a:schemeClr val="lt1"/>
          </a:solidFill>
          <a:ln>
            <a:noFill/>
          </a:ln>
        </p:spPr>
      </p:sp>
      <p:sp>
        <p:nvSpPr>
          <p:cNvPr id="63" name="Google Shape;63;p16"/>
          <p:cNvSpPr txBox="1"/>
          <p:nvPr>
            <p:ph idx="12" type="sldNum"/>
          </p:nvPr>
        </p:nvSpPr>
        <p:spPr>
          <a:xfrm>
            <a:off x="22375" y="4920150"/>
            <a:ext cx="548700" cy="223200"/>
          </a:xfrm>
          <a:prstGeom prst="rect">
            <a:avLst/>
          </a:prstGeom>
        </p:spPr>
        <p:txBody>
          <a:bodyPr anchorCtr="0" anchor="t" bIns="34275" lIns="68575" spcFirstLastPara="1" rIns="68575" wrap="square" tIns="34275">
            <a:noAutofit/>
          </a:bodyPr>
          <a:lstStyle>
            <a:lvl1pPr lvl="0" algn="l">
              <a:buNone/>
              <a:defRPr sz="1000">
                <a:solidFill>
                  <a:schemeClr val="dk1"/>
                </a:solidFill>
                <a:latin typeface="Lato"/>
                <a:ea typeface="Lato"/>
                <a:cs typeface="Lato"/>
                <a:sym typeface="Lato"/>
              </a:defRPr>
            </a:lvl1pPr>
            <a:lvl2pPr lvl="1" algn="l">
              <a:buNone/>
              <a:defRPr sz="1000">
                <a:solidFill>
                  <a:schemeClr val="dk1"/>
                </a:solidFill>
                <a:latin typeface="Lato"/>
                <a:ea typeface="Lato"/>
                <a:cs typeface="Lato"/>
                <a:sym typeface="Lato"/>
              </a:defRPr>
            </a:lvl2pPr>
            <a:lvl3pPr lvl="2" algn="l">
              <a:buNone/>
              <a:defRPr sz="1000">
                <a:solidFill>
                  <a:schemeClr val="dk1"/>
                </a:solidFill>
                <a:latin typeface="Lato"/>
                <a:ea typeface="Lato"/>
                <a:cs typeface="Lato"/>
                <a:sym typeface="Lato"/>
              </a:defRPr>
            </a:lvl3pPr>
            <a:lvl4pPr lvl="3" algn="l">
              <a:buNone/>
              <a:defRPr sz="1000">
                <a:solidFill>
                  <a:schemeClr val="dk1"/>
                </a:solidFill>
                <a:latin typeface="Lato"/>
                <a:ea typeface="Lato"/>
                <a:cs typeface="Lato"/>
                <a:sym typeface="Lato"/>
              </a:defRPr>
            </a:lvl4pPr>
            <a:lvl5pPr lvl="4" algn="l">
              <a:buNone/>
              <a:defRPr sz="1000">
                <a:solidFill>
                  <a:schemeClr val="dk1"/>
                </a:solidFill>
                <a:latin typeface="Lato"/>
                <a:ea typeface="Lato"/>
                <a:cs typeface="Lato"/>
                <a:sym typeface="Lato"/>
              </a:defRPr>
            </a:lvl5pPr>
            <a:lvl6pPr lvl="5" algn="l">
              <a:buNone/>
              <a:defRPr sz="1000">
                <a:solidFill>
                  <a:schemeClr val="dk1"/>
                </a:solidFill>
                <a:latin typeface="Lato"/>
                <a:ea typeface="Lato"/>
                <a:cs typeface="Lato"/>
                <a:sym typeface="Lato"/>
              </a:defRPr>
            </a:lvl6pPr>
            <a:lvl7pPr lvl="6" algn="l">
              <a:buNone/>
              <a:defRPr sz="1000">
                <a:solidFill>
                  <a:schemeClr val="dk1"/>
                </a:solidFill>
                <a:latin typeface="Lato"/>
                <a:ea typeface="Lato"/>
                <a:cs typeface="Lato"/>
                <a:sym typeface="Lato"/>
              </a:defRPr>
            </a:lvl7pPr>
            <a:lvl8pPr lvl="7" algn="l">
              <a:buNone/>
              <a:defRPr sz="1000">
                <a:solidFill>
                  <a:schemeClr val="dk1"/>
                </a:solidFill>
                <a:latin typeface="Lato"/>
                <a:ea typeface="Lato"/>
                <a:cs typeface="Lato"/>
                <a:sym typeface="Lato"/>
              </a:defRPr>
            </a:lvl8pPr>
            <a:lvl9pPr lvl="8" algn="l">
              <a:buNone/>
              <a:defRPr sz="1000">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4" name="Shape 64"/>
        <p:cNvGrpSpPr/>
        <p:nvPr/>
      </p:nvGrpSpPr>
      <p:grpSpPr>
        <a:xfrm>
          <a:off x="0" y="0"/>
          <a:ext cx="0" cy="0"/>
          <a:chOff x="0" y="0"/>
          <a:chExt cx="0" cy="0"/>
        </a:xfrm>
      </p:grpSpPr>
      <p:sp>
        <p:nvSpPr>
          <p:cNvPr id="65" name="Google Shape;65;p17"/>
          <p:cNvSpPr/>
          <p:nvPr>
            <p:ph idx="2" type="pic"/>
          </p:nvPr>
        </p:nvSpPr>
        <p:spPr>
          <a:xfrm>
            <a:off x="0" y="0"/>
            <a:ext cx="5013993" cy="5143500"/>
          </a:xfrm>
          <a:prstGeom prst="rect">
            <a:avLst/>
          </a:prstGeom>
          <a:solidFill>
            <a:schemeClr val="lt1"/>
          </a:solidFill>
          <a:ln>
            <a:noFill/>
          </a:ln>
        </p:spPr>
      </p:sp>
      <p:sp>
        <p:nvSpPr>
          <p:cNvPr id="66" name="Google Shape;66;p17"/>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67" name="Shape 67"/>
        <p:cNvGrpSpPr/>
        <p:nvPr/>
      </p:nvGrpSpPr>
      <p:grpSpPr>
        <a:xfrm>
          <a:off x="0" y="0"/>
          <a:ext cx="0" cy="0"/>
          <a:chOff x="0" y="0"/>
          <a:chExt cx="0" cy="0"/>
        </a:xfrm>
      </p:grpSpPr>
      <p:sp>
        <p:nvSpPr>
          <p:cNvPr id="68" name="Google Shape;68;p18"/>
          <p:cNvSpPr/>
          <p:nvPr>
            <p:ph idx="2" type="pic"/>
          </p:nvPr>
        </p:nvSpPr>
        <p:spPr>
          <a:xfrm>
            <a:off x="5172075" y="114300"/>
            <a:ext cx="3071813" cy="3071813"/>
          </a:xfrm>
          <a:prstGeom prst="rect">
            <a:avLst/>
          </a:prstGeom>
          <a:solidFill>
            <a:schemeClr val="lt1"/>
          </a:solidFill>
          <a:ln>
            <a:noFill/>
          </a:ln>
        </p:spPr>
      </p:sp>
      <p:sp>
        <p:nvSpPr>
          <p:cNvPr id="69" name="Google Shape;69;p18"/>
          <p:cNvSpPr txBox="1"/>
          <p:nvPr>
            <p:ph idx="12" type="sldNum"/>
          </p:nvPr>
        </p:nvSpPr>
        <p:spPr>
          <a:xfrm>
            <a:off x="8632975" y="4881850"/>
            <a:ext cx="548700" cy="261600"/>
          </a:xfrm>
          <a:prstGeom prst="rect">
            <a:avLst/>
          </a:prstGeom>
        </p:spPr>
        <p:txBody>
          <a:bodyPr anchorCtr="0" anchor="t" bIns="34275" lIns="68575" spcFirstLastPara="1" rIns="68575" wrap="square" tIns="34275">
            <a:noAutofit/>
          </a:bodyPr>
          <a:lstStyle>
            <a:lvl1pPr lvl="0">
              <a:buNone/>
              <a:defRPr sz="1000">
                <a:solidFill>
                  <a:schemeClr val="dk1"/>
                </a:solidFill>
                <a:latin typeface="Lato"/>
                <a:ea typeface="Lato"/>
                <a:cs typeface="Lato"/>
                <a:sym typeface="Lato"/>
              </a:defRPr>
            </a:lvl1pPr>
            <a:lvl2pPr lvl="1">
              <a:buNone/>
              <a:defRPr sz="1000">
                <a:solidFill>
                  <a:schemeClr val="dk1"/>
                </a:solidFill>
                <a:latin typeface="Lato"/>
                <a:ea typeface="Lato"/>
                <a:cs typeface="Lato"/>
                <a:sym typeface="Lato"/>
              </a:defRPr>
            </a:lvl2pPr>
            <a:lvl3pPr lvl="2">
              <a:buNone/>
              <a:defRPr sz="1000">
                <a:solidFill>
                  <a:schemeClr val="dk1"/>
                </a:solidFill>
                <a:latin typeface="Lato"/>
                <a:ea typeface="Lato"/>
                <a:cs typeface="Lato"/>
                <a:sym typeface="Lato"/>
              </a:defRPr>
            </a:lvl3pPr>
            <a:lvl4pPr lvl="3">
              <a:buNone/>
              <a:defRPr sz="1000">
                <a:solidFill>
                  <a:schemeClr val="dk1"/>
                </a:solidFill>
                <a:latin typeface="Lato"/>
                <a:ea typeface="Lato"/>
                <a:cs typeface="Lato"/>
                <a:sym typeface="Lato"/>
              </a:defRPr>
            </a:lvl4pPr>
            <a:lvl5pPr lvl="4">
              <a:buNone/>
              <a:defRPr sz="1000">
                <a:solidFill>
                  <a:schemeClr val="dk1"/>
                </a:solidFill>
                <a:latin typeface="Lato"/>
                <a:ea typeface="Lato"/>
                <a:cs typeface="Lato"/>
                <a:sym typeface="Lato"/>
              </a:defRPr>
            </a:lvl5pPr>
            <a:lvl6pPr lvl="5">
              <a:buNone/>
              <a:defRPr sz="1000">
                <a:solidFill>
                  <a:schemeClr val="dk1"/>
                </a:solidFill>
                <a:latin typeface="Lato"/>
                <a:ea typeface="Lato"/>
                <a:cs typeface="Lato"/>
                <a:sym typeface="Lato"/>
              </a:defRPr>
            </a:lvl6pPr>
            <a:lvl7pPr lvl="6">
              <a:buNone/>
              <a:defRPr sz="1000">
                <a:solidFill>
                  <a:schemeClr val="dk1"/>
                </a:solidFill>
                <a:latin typeface="Lato"/>
                <a:ea typeface="Lato"/>
                <a:cs typeface="Lato"/>
                <a:sym typeface="Lato"/>
              </a:defRPr>
            </a:lvl7pPr>
            <a:lvl8pPr lvl="7">
              <a:buNone/>
              <a:defRPr sz="1000">
                <a:solidFill>
                  <a:schemeClr val="dk1"/>
                </a:solidFill>
                <a:latin typeface="Lato"/>
                <a:ea typeface="Lato"/>
                <a:cs typeface="Lato"/>
                <a:sym typeface="Lato"/>
              </a:defRPr>
            </a:lvl8pPr>
            <a:lvl9pPr lvl="8">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0" name="Shape 70"/>
        <p:cNvGrpSpPr/>
        <p:nvPr/>
      </p:nvGrpSpPr>
      <p:grpSpPr>
        <a:xfrm>
          <a:off x="0" y="0"/>
          <a:ext cx="0" cy="0"/>
          <a:chOff x="0" y="0"/>
          <a:chExt cx="0" cy="0"/>
        </a:xfrm>
      </p:grpSpPr>
      <p:sp>
        <p:nvSpPr>
          <p:cNvPr id="71" name="Google Shape;71;p19"/>
          <p:cNvSpPr/>
          <p:nvPr>
            <p:ph idx="2" type="pic"/>
          </p:nvPr>
        </p:nvSpPr>
        <p:spPr>
          <a:xfrm>
            <a:off x="4786313" y="200025"/>
            <a:ext cx="4357688" cy="4943475"/>
          </a:xfrm>
          <a:prstGeom prst="rect">
            <a:avLst/>
          </a:prstGeom>
          <a:solidFill>
            <a:schemeClr val="lt1"/>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72" name="Shape 72"/>
        <p:cNvGrpSpPr/>
        <p:nvPr/>
      </p:nvGrpSpPr>
      <p:grpSpPr>
        <a:xfrm>
          <a:off x="0" y="0"/>
          <a:ext cx="0" cy="0"/>
          <a:chOff x="0" y="0"/>
          <a:chExt cx="0" cy="0"/>
        </a:xfrm>
      </p:grpSpPr>
      <p:sp>
        <p:nvSpPr>
          <p:cNvPr id="73" name="Google Shape;73;p20"/>
          <p:cNvSpPr/>
          <p:nvPr>
            <p:ph idx="2" type="pic"/>
          </p:nvPr>
        </p:nvSpPr>
        <p:spPr>
          <a:xfrm>
            <a:off x="4333740" y="2035278"/>
            <a:ext cx="4810260" cy="3108222"/>
          </a:xfrm>
          <a:prstGeom prst="rect">
            <a:avLst/>
          </a:prstGeom>
          <a:solidFill>
            <a:schemeClr val="l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74" name="Shape 74"/>
        <p:cNvGrpSpPr/>
        <p:nvPr/>
      </p:nvGrpSpPr>
      <p:grpSpPr>
        <a:xfrm>
          <a:off x="0" y="0"/>
          <a:ext cx="0" cy="0"/>
          <a:chOff x="0" y="0"/>
          <a:chExt cx="0" cy="0"/>
        </a:xfrm>
      </p:grpSpPr>
      <p:sp>
        <p:nvSpPr>
          <p:cNvPr id="75" name="Google Shape;75;p21"/>
          <p:cNvSpPr/>
          <p:nvPr>
            <p:ph idx="2" type="pic"/>
          </p:nvPr>
        </p:nvSpPr>
        <p:spPr>
          <a:xfrm>
            <a:off x="2200561" y="0"/>
            <a:ext cx="6314504" cy="5143500"/>
          </a:xfrm>
          <a:prstGeom prst="rect">
            <a:avLst/>
          </a:prstGeom>
          <a:solidFill>
            <a:schemeClr val="lt1"/>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76" name="Shape 76"/>
        <p:cNvGrpSpPr/>
        <p:nvPr/>
      </p:nvGrpSpPr>
      <p:grpSpPr>
        <a:xfrm>
          <a:off x="0" y="0"/>
          <a:ext cx="0" cy="0"/>
          <a:chOff x="0" y="0"/>
          <a:chExt cx="0" cy="0"/>
        </a:xfrm>
      </p:grpSpPr>
      <p:sp>
        <p:nvSpPr>
          <p:cNvPr id="77" name="Google Shape;77;p22"/>
          <p:cNvSpPr/>
          <p:nvPr>
            <p:ph idx="2" type="pic"/>
          </p:nvPr>
        </p:nvSpPr>
        <p:spPr>
          <a:xfrm>
            <a:off x="584689" y="516988"/>
            <a:ext cx="3002573" cy="4109525"/>
          </a:xfrm>
          <a:prstGeom prst="rect">
            <a:avLst/>
          </a:prstGeom>
          <a:solidFill>
            <a:schemeClr val="lt1"/>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78" name="Shape 78"/>
        <p:cNvGrpSpPr/>
        <p:nvPr/>
      </p:nvGrpSpPr>
      <p:grpSpPr>
        <a:xfrm>
          <a:off x="0" y="0"/>
          <a:ext cx="0" cy="0"/>
          <a:chOff x="0" y="0"/>
          <a:chExt cx="0" cy="0"/>
        </a:xfrm>
      </p:grpSpPr>
      <p:sp>
        <p:nvSpPr>
          <p:cNvPr id="79" name="Google Shape;79;p23"/>
          <p:cNvSpPr/>
          <p:nvPr>
            <p:ph idx="2" type="pic"/>
          </p:nvPr>
        </p:nvSpPr>
        <p:spPr>
          <a:xfrm>
            <a:off x="751114" y="0"/>
            <a:ext cx="3701144" cy="5143500"/>
          </a:xfrm>
          <a:prstGeom prst="rect">
            <a:avLst/>
          </a:prstGeom>
          <a:solidFill>
            <a:schemeClr val="lt1"/>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80" name="Shape 80"/>
        <p:cNvGrpSpPr/>
        <p:nvPr/>
      </p:nvGrpSpPr>
      <p:grpSpPr>
        <a:xfrm>
          <a:off x="0" y="0"/>
          <a:ext cx="0" cy="0"/>
          <a:chOff x="0" y="0"/>
          <a:chExt cx="0" cy="0"/>
        </a:xfrm>
      </p:grpSpPr>
      <p:sp>
        <p:nvSpPr>
          <p:cNvPr id="81" name="Google Shape;81;p24"/>
          <p:cNvSpPr/>
          <p:nvPr>
            <p:ph idx="2" type="pic"/>
          </p:nvPr>
        </p:nvSpPr>
        <p:spPr>
          <a:xfrm>
            <a:off x="666217" y="1428750"/>
            <a:ext cx="2286000" cy="2286000"/>
          </a:xfrm>
          <a:prstGeom prst="rect">
            <a:avLst/>
          </a:prstGeom>
          <a:solidFill>
            <a:schemeClr val="lt1"/>
          </a:solidFill>
          <a:ln>
            <a:noFill/>
          </a:ln>
        </p:spPr>
      </p:sp>
      <p:sp>
        <p:nvSpPr>
          <p:cNvPr id="82" name="Google Shape;82;p24"/>
          <p:cNvSpPr/>
          <p:nvPr>
            <p:ph idx="3" type="pic"/>
          </p:nvPr>
        </p:nvSpPr>
        <p:spPr>
          <a:xfrm>
            <a:off x="5500688" y="1428750"/>
            <a:ext cx="2286000" cy="2286000"/>
          </a:xfrm>
          <a:prstGeom prst="rect">
            <a:avLst/>
          </a:prstGeom>
          <a:solidFill>
            <a:schemeClr val="lt1"/>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83" name="Shape 83"/>
        <p:cNvGrpSpPr/>
        <p:nvPr/>
      </p:nvGrpSpPr>
      <p:grpSpPr>
        <a:xfrm>
          <a:off x="0" y="0"/>
          <a:ext cx="0" cy="0"/>
          <a:chOff x="0" y="0"/>
          <a:chExt cx="0" cy="0"/>
        </a:xfrm>
      </p:grpSpPr>
      <p:sp>
        <p:nvSpPr>
          <p:cNvPr id="84" name="Google Shape;84;p25"/>
          <p:cNvSpPr/>
          <p:nvPr>
            <p:ph idx="2" type="pic"/>
          </p:nvPr>
        </p:nvSpPr>
        <p:spPr>
          <a:xfrm>
            <a:off x="385763" y="0"/>
            <a:ext cx="5229225" cy="5143500"/>
          </a:xfrm>
          <a:prstGeom prst="rect">
            <a:avLst/>
          </a:prstGeom>
          <a:solidFill>
            <a:schemeClr val="lt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85" name="Shape 85"/>
        <p:cNvGrpSpPr/>
        <p:nvPr/>
      </p:nvGrpSpPr>
      <p:grpSpPr>
        <a:xfrm>
          <a:off x="0" y="0"/>
          <a:ext cx="0" cy="0"/>
          <a:chOff x="0" y="0"/>
          <a:chExt cx="0" cy="0"/>
        </a:xfrm>
      </p:grpSpPr>
      <p:sp>
        <p:nvSpPr>
          <p:cNvPr id="86" name="Google Shape;86;p26"/>
          <p:cNvSpPr/>
          <p:nvPr>
            <p:ph idx="2" type="pic"/>
          </p:nvPr>
        </p:nvSpPr>
        <p:spPr>
          <a:xfrm>
            <a:off x="0" y="0"/>
            <a:ext cx="9144000" cy="5143500"/>
          </a:xfrm>
          <a:prstGeom prst="rect">
            <a:avLst/>
          </a:prstGeom>
          <a:solidFill>
            <a:schemeClr val="lt1"/>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87" name="Shape 87"/>
        <p:cNvGrpSpPr/>
        <p:nvPr/>
      </p:nvGrpSpPr>
      <p:grpSpPr>
        <a:xfrm>
          <a:off x="0" y="0"/>
          <a:ext cx="0" cy="0"/>
          <a:chOff x="0" y="0"/>
          <a:chExt cx="0" cy="0"/>
        </a:xfrm>
      </p:grpSpPr>
      <p:sp>
        <p:nvSpPr>
          <p:cNvPr id="88" name="Google Shape;88;p27"/>
          <p:cNvSpPr/>
          <p:nvPr>
            <p:ph idx="2" type="pic"/>
          </p:nvPr>
        </p:nvSpPr>
        <p:spPr>
          <a:xfrm>
            <a:off x="751114" y="0"/>
            <a:ext cx="3701144" cy="5143500"/>
          </a:xfrm>
          <a:prstGeom prst="rect">
            <a:avLst/>
          </a:prstGeom>
          <a:solidFill>
            <a:schemeClr val="lt1"/>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89" name="Shape 89"/>
        <p:cNvGrpSpPr/>
        <p:nvPr/>
      </p:nvGrpSpPr>
      <p:grpSpPr>
        <a:xfrm>
          <a:off x="0" y="0"/>
          <a:ext cx="0" cy="0"/>
          <a:chOff x="0" y="0"/>
          <a:chExt cx="0" cy="0"/>
        </a:xfrm>
      </p:grpSpPr>
      <p:sp>
        <p:nvSpPr>
          <p:cNvPr id="90" name="Google Shape;90;p28"/>
          <p:cNvSpPr/>
          <p:nvPr>
            <p:ph idx="2" type="pic"/>
          </p:nvPr>
        </p:nvSpPr>
        <p:spPr>
          <a:xfrm>
            <a:off x="545306" y="495300"/>
            <a:ext cx="1938338" cy="1938338"/>
          </a:xfrm>
          <a:prstGeom prst="rect">
            <a:avLst/>
          </a:prstGeom>
          <a:solidFill>
            <a:schemeClr val="lt1"/>
          </a:solidFill>
          <a:ln>
            <a:noFill/>
          </a:ln>
        </p:spPr>
      </p:sp>
      <p:sp>
        <p:nvSpPr>
          <p:cNvPr id="91" name="Google Shape;91;p28"/>
          <p:cNvSpPr/>
          <p:nvPr>
            <p:ph idx="3" type="pic"/>
          </p:nvPr>
        </p:nvSpPr>
        <p:spPr>
          <a:xfrm>
            <a:off x="545306" y="2709863"/>
            <a:ext cx="1938338" cy="1938338"/>
          </a:xfrm>
          <a:prstGeom prst="rect">
            <a:avLst/>
          </a:prstGeom>
          <a:solidFill>
            <a:schemeClr val="lt1"/>
          </a:solidFill>
          <a:ln>
            <a:noFill/>
          </a:ln>
        </p:spPr>
      </p:sp>
      <p:sp>
        <p:nvSpPr>
          <p:cNvPr id="92" name="Google Shape;92;p28"/>
          <p:cNvSpPr/>
          <p:nvPr>
            <p:ph idx="4" type="pic"/>
          </p:nvPr>
        </p:nvSpPr>
        <p:spPr>
          <a:xfrm>
            <a:off x="2759869" y="2709863"/>
            <a:ext cx="1938338" cy="1938338"/>
          </a:xfrm>
          <a:prstGeom prst="rect">
            <a:avLst/>
          </a:prstGeom>
          <a:solidFill>
            <a:schemeClr val="lt1"/>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93" name="Shape 93"/>
        <p:cNvGrpSpPr/>
        <p:nvPr/>
      </p:nvGrpSpPr>
      <p:grpSpPr>
        <a:xfrm>
          <a:off x="0" y="0"/>
          <a:ext cx="0" cy="0"/>
          <a:chOff x="0" y="0"/>
          <a:chExt cx="0" cy="0"/>
        </a:xfrm>
      </p:grpSpPr>
      <p:sp>
        <p:nvSpPr>
          <p:cNvPr id="94" name="Google Shape;94;p29"/>
          <p:cNvSpPr/>
          <p:nvPr>
            <p:ph idx="2" type="pic"/>
          </p:nvPr>
        </p:nvSpPr>
        <p:spPr>
          <a:xfrm>
            <a:off x="4169228" y="489857"/>
            <a:ext cx="4974772" cy="1934935"/>
          </a:xfrm>
          <a:prstGeom prst="rect">
            <a:avLst/>
          </a:prstGeom>
          <a:solidFill>
            <a:schemeClr val="lt1"/>
          </a:solidFill>
          <a:ln>
            <a:noFill/>
          </a:ln>
        </p:spPr>
      </p:sp>
      <p:sp>
        <p:nvSpPr>
          <p:cNvPr id="95" name="Google Shape;95;p29"/>
          <p:cNvSpPr/>
          <p:nvPr>
            <p:ph idx="3" type="pic"/>
          </p:nvPr>
        </p:nvSpPr>
        <p:spPr>
          <a:xfrm>
            <a:off x="4169228" y="2718707"/>
            <a:ext cx="4974772" cy="1934936"/>
          </a:xfrm>
          <a:prstGeom prst="rect">
            <a:avLst/>
          </a:prstGeom>
          <a:solidFill>
            <a:schemeClr val="lt1"/>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96" name="Shape 96"/>
        <p:cNvGrpSpPr/>
        <p:nvPr/>
      </p:nvGrpSpPr>
      <p:grpSpPr>
        <a:xfrm>
          <a:off x="0" y="0"/>
          <a:ext cx="0" cy="0"/>
          <a:chOff x="0" y="0"/>
          <a:chExt cx="0" cy="0"/>
        </a:xfrm>
      </p:grpSpPr>
      <p:sp>
        <p:nvSpPr>
          <p:cNvPr id="97" name="Google Shape;97;p30"/>
          <p:cNvSpPr/>
          <p:nvPr>
            <p:ph idx="2" type="pic"/>
          </p:nvPr>
        </p:nvSpPr>
        <p:spPr>
          <a:xfrm>
            <a:off x="4086225" y="442913"/>
            <a:ext cx="2114550" cy="2114550"/>
          </a:xfrm>
          <a:prstGeom prst="rect">
            <a:avLst/>
          </a:prstGeom>
          <a:solidFill>
            <a:schemeClr val="lt1"/>
          </a:solidFill>
          <a:ln>
            <a:noFill/>
          </a:ln>
        </p:spPr>
      </p:sp>
      <p:sp>
        <p:nvSpPr>
          <p:cNvPr id="98" name="Google Shape;98;p30"/>
          <p:cNvSpPr/>
          <p:nvPr>
            <p:ph idx="3" type="pic"/>
          </p:nvPr>
        </p:nvSpPr>
        <p:spPr>
          <a:xfrm>
            <a:off x="6472238" y="442913"/>
            <a:ext cx="2114550" cy="2114550"/>
          </a:xfrm>
          <a:prstGeom prst="rect">
            <a:avLst/>
          </a:prstGeom>
          <a:solidFill>
            <a:schemeClr val="lt1"/>
          </a:solidFill>
          <a:ln>
            <a:noFill/>
          </a:ln>
        </p:spPr>
      </p:sp>
      <p:sp>
        <p:nvSpPr>
          <p:cNvPr id="99" name="Google Shape;99;p30"/>
          <p:cNvSpPr/>
          <p:nvPr>
            <p:ph idx="4" type="pic"/>
          </p:nvPr>
        </p:nvSpPr>
        <p:spPr>
          <a:xfrm>
            <a:off x="485775" y="2614613"/>
            <a:ext cx="2114550" cy="2114550"/>
          </a:xfrm>
          <a:prstGeom prst="rect">
            <a:avLst/>
          </a:prstGeom>
          <a:solidFill>
            <a:schemeClr val="lt1"/>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100" name="Shape 100"/>
        <p:cNvGrpSpPr/>
        <p:nvPr/>
      </p:nvGrpSpPr>
      <p:grpSpPr>
        <a:xfrm>
          <a:off x="0" y="0"/>
          <a:ext cx="0" cy="0"/>
          <a:chOff x="0" y="0"/>
          <a:chExt cx="0" cy="0"/>
        </a:xfrm>
      </p:grpSpPr>
      <p:sp>
        <p:nvSpPr>
          <p:cNvPr id="101" name="Google Shape;101;p31"/>
          <p:cNvSpPr/>
          <p:nvPr>
            <p:ph idx="2" type="pic"/>
          </p:nvPr>
        </p:nvSpPr>
        <p:spPr>
          <a:xfrm>
            <a:off x="458560" y="390525"/>
            <a:ext cx="3569154" cy="2362200"/>
          </a:xfrm>
          <a:prstGeom prst="rect">
            <a:avLst/>
          </a:prstGeom>
          <a:solidFill>
            <a:schemeClr val="lt1"/>
          </a:solidFill>
          <a:ln>
            <a:noFill/>
          </a:ln>
        </p:spPr>
      </p:sp>
      <p:sp>
        <p:nvSpPr>
          <p:cNvPr id="102" name="Google Shape;102;p31"/>
          <p:cNvSpPr/>
          <p:nvPr>
            <p:ph idx="3" type="pic"/>
          </p:nvPr>
        </p:nvSpPr>
        <p:spPr>
          <a:xfrm>
            <a:off x="5379746" y="2095500"/>
            <a:ext cx="3285120" cy="2638425"/>
          </a:xfrm>
          <a:prstGeom prst="rect">
            <a:avLst/>
          </a:prstGeom>
          <a:solidFill>
            <a:schemeClr val="lt1"/>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103" name="Shape 103"/>
        <p:cNvGrpSpPr/>
        <p:nvPr/>
      </p:nvGrpSpPr>
      <p:grpSpPr>
        <a:xfrm>
          <a:off x="0" y="0"/>
          <a:ext cx="0" cy="0"/>
          <a:chOff x="0" y="0"/>
          <a:chExt cx="0" cy="0"/>
        </a:xfrm>
      </p:grpSpPr>
      <p:sp>
        <p:nvSpPr>
          <p:cNvPr id="104" name="Google Shape;104;p32"/>
          <p:cNvSpPr/>
          <p:nvPr>
            <p:ph idx="2" type="pic"/>
          </p:nvPr>
        </p:nvSpPr>
        <p:spPr>
          <a:xfrm>
            <a:off x="751114" y="0"/>
            <a:ext cx="3701144" cy="5143500"/>
          </a:xfrm>
          <a:prstGeom prst="rect">
            <a:avLst/>
          </a:prstGeom>
          <a:solidFill>
            <a:schemeClr val="lt1"/>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05" name="Shape 105"/>
        <p:cNvGrpSpPr/>
        <p:nvPr/>
      </p:nvGrpSpPr>
      <p:grpSpPr>
        <a:xfrm>
          <a:off x="0" y="0"/>
          <a:ext cx="0" cy="0"/>
          <a:chOff x="0" y="0"/>
          <a:chExt cx="0" cy="0"/>
        </a:xfrm>
      </p:grpSpPr>
      <p:sp>
        <p:nvSpPr>
          <p:cNvPr id="106" name="Google Shape;106;p33"/>
          <p:cNvSpPr/>
          <p:nvPr>
            <p:ph idx="2" type="pic"/>
          </p:nvPr>
        </p:nvSpPr>
        <p:spPr>
          <a:xfrm>
            <a:off x="2501249" y="846537"/>
            <a:ext cx="1807369" cy="3200401"/>
          </a:xfrm>
          <a:prstGeom prst="rect">
            <a:avLst/>
          </a:prstGeom>
          <a:solidFill>
            <a:schemeClr val="l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107" name="Shape 107"/>
        <p:cNvGrpSpPr/>
        <p:nvPr/>
      </p:nvGrpSpPr>
      <p:grpSpPr>
        <a:xfrm>
          <a:off x="0" y="0"/>
          <a:ext cx="0" cy="0"/>
          <a:chOff x="0" y="0"/>
          <a:chExt cx="0" cy="0"/>
        </a:xfrm>
      </p:grpSpPr>
      <p:sp>
        <p:nvSpPr>
          <p:cNvPr id="108" name="Google Shape;108;p34"/>
          <p:cNvSpPr/>
          <p:nvPr>
            <p:ph idx="2" type="pic"/>
          </p:nvPr>
        </p:nvSpPr>
        <p:spPr>
          <a:xfrm>
            <a:off x="5488139" y="902504"/>
            <a:ext cx="2489598" cy="3318272"/>
          </a:xfrm>
          <a:prstGeom prst="rect">
            <a:avLst/>
          </a:prstGeom>
          <a:solidFill>
            <a:schemeClr val="l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09" name="Shape 109"/>
        <p:cNvGrpSpPr/>
        <p:nvPr/>
      </p:nvGrpSpPr>
      <p:grpSpPr>
        <a:xfrm>
          <a:off x="0" y="0"/>
          <a:ext cx="0" cy="0"/>
          <a:chOff x="0" y="0"/>
          <a:chExt cx="0" cy="0"/>
        </a:xfrm>
      </p:grpSpPr>
      <p:sp>
        <p:nvSpPr>
          <p:cNvPr id="110" name="Google Shape;110;p35"/>
          <p:cNvSpPr/>
          <p:nvPr>
            <p:ph idx="2" type="pic"/>
          </p:nvPr>
        </p:nvSpPr>
        <p:spPr>
          <a:xfrm>
            <a:off x="767210" y="679823"/>
            <a:ext cx="4479287" cy="2552806"/>
          </a:xfrm>
          <a:prstGeom prst="rect">
            <a:avLst/>
          </a:prstGeom>
          <a:solidFill>
            <a:schemeClr val="l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111" name="Shape 111"/>
        <p:cNvGrpSpPr/>
        <p:nvPr/>
      </p:nvGrpSpPr>
      <p:grpSpPr>
        <a:xfrm>
          <a:off x="0" y="0"/>
          <a:ext cx="0" cy="0"/>
          <a:chOff x="0" y="0"/>
          <a:chExt cx="0" cy="0"/>
        </a:xfrm>
      </p:grpSpPr>
      <p:sp>
        <p:nvSpPr>
          <p:cNvPr id="112" name="Google Shape;112;p36"/>
          <p:cNvSpPr/>
          <p:nvPr>
            <p:ph idx="2" type="pic"/>
          </p:nvPr>
        </p:nvSpPr>
        <p:spPr>
          <a:xfrm>
            <a:off x="471488" y="0"/>
            <a:ext cx="5343525" cy="4414838"/>
          </a:xfrm>
          <a:prstGeom prst="rect">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37"/>
          <p:cNvSpPr/>
          <p:nvPr>
            <p:ph idx="2" type="pic"/>
          </p:nvPr>
        </p:nvSpPr>
        <p:spPr>
          <a:xfrm>
            <a:off x="0" y="0"/>
            <a:ext cx="9144000"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15" name="Shape 11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heme" Target="../theme/theme2.xml"/><Relationship Id="rId25" Type="http://schemas.openxmlformats.org/officeDocument/2006/relationships/slideLayout" Target="../slideLayouts/slideLayout36.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Raleway"/>
              <a:buNone/>
              <a:defRPr b="0" i="0" sz="3300" u="none" cap="none" strike="noStrike">
                <a:solidFill>
                  <a:schemeClr val="dk1"/>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Lato"/>
                <a:ea typeface="Lato"/>
                <a:cs typeface="Lato"/>
                <a:sym typeface="Lat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Lato"/>
                <a:ea typeface="Lato"/>
                <a:cs typeface="Lato"/>
                <a:sym typeface="Lat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Lato"/>
                <a:ea typeface="Lato"/>
                <a:cs typeface="Lato"/>
                <a:sym typeface="Lat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Lato"/>
                <a:ea typeface="Lato"/>
                <a:cs typeface="Lato"/>
                <a:sym typeface="Lato"/>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Rubik"/>
                <a:ea typeface="Rubik"/>
                <a:cs typeface="Rubik"/>
                <a:sym typeface="Rubi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Rubik"/>
                <a:ea typeface="Rubik"/>
                <a:cs typeface="Rubik"/>
                <a:sym typeface="Rubik"/>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Lato"/>
                <a:ea typeface="Lato"/>
                <a:cs typeface="Lato"/>
                <a:sym typeface="Lato"/>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ubik"/>
                <a:ea typeface="Rubik"/>
                <a:cs typeface="Rubik"/>
                <a:sym typeface="Rubik"/>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comments" Target="../comments/comment2.xml"/><Relationship Id="rId4" Type="http://schemas.openxmlformats.org/officeDocument/2006/relationships/image" Target="../media/image24.png"/><Relationship Id="rId9"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31.png"/><Relationship Id="rId11" Type="http://schemas.openxmlformats.org/officeDocument/2006/relationships/image" Target="../media/image34.png"/><Relationship Id="rId10"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s://sf.gov/shared-spaces" TargetMode="External"/><Relationship Id="rId4" Type="http://schemas.openxmlformats.org/officeDocument/2006/relationships/image" Target="../media/image11.png"/><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5.jpg"/><Relationship Id="rId5" Type="http://schemas.openxmlformats.org/officeDocument/2006/relationships/image" Target="../media/image1.jp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image" Target="../media/image1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image" Target="../media/image11.png"/><Relationship Id="rId6"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jpg"/><Relationship Id="rId5" Type="http://schemas.openxmlformats.org/officeDocument/2006/relationships/hyperlink" Target="https://sf.gov/roadmap-downtown-san-franciscos-future" TargetMode="External"/><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20.png"/><Relationship Id="rId11" Type="http://schemas.openxmlformats.org/officeDocument/2006/relationships/image" Target="../media/image15.png"/><Relationship Id="rId10" Type="http://schemas.openxmlformats.org/officeDocument/2006/relationships/image" Target="../media/image30.png"/><Relationship Id="rId12"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39"/>
          <p:cNvPicPr preferRelativeResize="0"/>
          <p:nvPr>
            <p:ph idx="2" type="pic"/>
          </p:nvPr>
        </p:nvPicPr>
        <p:blipFill rotWithShape="1">
          <a:blip r:embed="rId3">
            <a:alphaModFix/>
          </a:blip>
          <a:srcRect b="0" l="8755" r="8831" t="2610"/>
          <a:stretch/>
        </p:blipFill>
        <p:spPr>
          <a:xfrm>
            <a:off x="-8373" y="0"/>
            <a:ext cx="9152374" cy="5143500"/>
          </a:xfrm>
          <a:prstGeom prst="rect">
            <a:avLst/>
          </a:prstGeom>
          <a:blipFill rotWithShape="1">
            <a:blip r:embed="rId4">
              <a:alphaModFix/>
            </a:blip>
            <a:tile algn="tl" flip="none" tx="0" sx="100000" ty="0" sy="100000"/>
          </a:blipFill>
          <a:ln>
            <a:noFill/>
          </a:ln>
        </p:spPr>
      </p:pic>
      <p:sp>
        <p:nvSpPr>
          <p:cNvPr id="121" name="Google Shape;121;p39"/>
          <p:cNvSpPr txBox="1"/>
          <p:nvPr/>
        </p:nvSpPr>
        <p:spPr>
          <a:xfrm>
            <a:off x="-8374" y="3223393"/>
            <a:ext cx="9144000" cy="1300500"/>
          </a:xfrm>
          <a:prstGeom prst="rect">
            <a:avLst/>
          </a:prstGeom>
          <a:noFill/>
          <a:ln>
            <a:noFill/>
          </a:ln>
          <a:effectLst>
            <a:outerShdw blurRad="57150" rotWithShape="0" algn="bl" dir="5400000" dist="19050">
              <a:srgbClr val="000000">
                <a:alpha val="8196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3200" u="none" cap="none" strike="noStrike">
                <a:solidFill>
                  <a:schemeClr val="lt1"/>
                </a:solidFill>
                <a:latin typeface="Rubik ExtraBold"/>
                <a:ea typeface="Rubik ExtraBold"/>
                <a:cs typeface="Rubik ExtraBold"/>
                <a:sym typeface="Rubik ExtraBold"/>
              </a:rPr>
              <a:t>ROADMAP TO DOWNTOWN</a:t>
            </a:r>
            <a:endParaRPr b="1" i="0" sz="3200" u="none" cap="none" strike="noStrike">
              <a:solidFill>
                <a:schemeClr val="lt1"/>
              </a:solidFill>
              <a:latin typeface="Rubik ExtraBold"/>
              <a:ea typeface="Rubik ExtraBold"/>
              <a:cs typeface="Rubik ExtraBold"/>
              <a:sym typeface="Rubik ExtraBold"/>
            </a:endParaRPr>
          </a:p>
          <a:p>
            <a:pPr indent="0" lvl="0" marL="0" marR="0" rtl="0" algn="ctr">
              <a:lnSpc>
                <a:spcPct val="100000"/>
              </a:lnSpc>
              <a:spcBef>
                <a:spcPts val="0"/>
              </a:spcBef>
              <a:spcAft>
                <a:spcPts val="0"/>
              </a:spcAft>
              <a:buClr>
                <a:srgbClr val="000000"/>
              </a:buClr>
              <a:buSzPts val="1100"/>
              <a:buFont typeface="Arial"/>
              <a:buNone/>
            </a:pPr>
            <a:r>
              <a:rPr b="1" i="0" lang="en" sz="3200" u="none" cap="none" strike="noStrike">
                <a:solidFill>
                  <a:schemeClr val="lt1"/>
                </a:solidFill>
                <a:latin typeface="Rubik ExtraBold"/>
                <a:ea typeface="Rubik ExtraBold"/>
                <a:cs typeface="Rubik ExtraBold"/>
                <a:sym typeface="Rubik ExtraBold"/>
              </a:rPr>
              <a:t>SAN FRANCISCO'S FUTURE</a:t>
            </a:r>
            <a:endParaRPr b="1" i="0" sz="3200" u="none" cap="none" strike="noStrike">
              <a:solidFill>
                <a:schemeClr val="lt1"/>
              </a:solidFill>
              <a:latin typeface="Rubik ExtraBold"/>
              <a:ea typeface="Rubik ExtraBold"/>
              <a:cs typeface="Rubik ExtraBold"/>
              <a:sym typeface="Rubik ExtraBold"/>
            </a:endParaRPr>
          </a:p>
        </p:txBody>
      </p:sp>
      <p:cxnSp>
        <p:nvCxnSpPr>
          <p:cNvPr id="122" name="Google Shape;122;p39"/>
          <p:cNvCxnSpPr/>
          <p:nvPr/>
        </p:nvCxnSpPr>
        <p:spPr>
          <a:xfrm>
            <a:off x="-1981349" y="3873655"/>
            <a:ext cx="2645100" cy="0"/>
          </a:xfrm>
          <a:prstGeom prst="straightConnector1">
            <a:avLst/>
          </a:prstGeom>
          <a:noFill/>
          <a:ln cap="flat" cmpd="sng" w="38100">
            <a:solidFill>
              <a:schemeClr val="accent5"/>
            </a:solidFill>
            <a:prstDash val="solid"/>
            <a:miter lim="800000"/>
            <a:headEnd len="sm" w="sm" type="none"/>
            <a:tailEnd len="sm" w="sm" type="none"/>
          </a:ln>
          <a:effectLst>
            <a:outerShdw blurRad="57150" rotWithShape="0" algn="bl" dir="5400000" dist="19050">
              <a:srgbClr val="000000">
                <a:alpha val="49803"/>
              </a:srgbClr>
            </a:outerShdw>
          </a:effectLst>
        </p:spPr>
      </p:cxnSp>
      <p:cxnSp>
        <p:nvCxnSpPr>
          <p:cNvPr id="123" name="Google Shape;123;p39"/>
          <p:cNvCxnSpPr/>
          <p:nvPr/>
        </p:nvCxnSpPr>
        <p:spPr>
          <a:xfrm>
            <a:off x="8480248" y="3873655"/>
            <a:ext cx="2645100" cy="0"/>
          </a:xfrm>
          <a:prstGeom prst="straightConnector1">
            <a:avLst/>
          </a:prstGeom>
          <a:noFill/>
          <a:ln cap="flat" cmpd="sng" w="38100">
            <a:solidFill>
              <a:schemeClr val="accent5"/>
            </a:solidFill>
            <a:prstDash val="solid"/>
            <a:miter lim="800000"/>
            <a:headEnd len="sm" w="sm" type="none"/>
            <a:tailEnd len="sm" w="sm" type="none"/>
          </a:ln>
          <a:effectLst>
            <a:outerShdw blurRad="57150" rotWithShape="0" algn="bl" dir="5400000" dist="19050">
              <a:srgbClr val="000000">
                <a:alpha val="49803"/>
              </a:srgbClr>
            </a:outerShdw>
          </a:effectLst>
        </p:spPr>
      </p:cxnSp>
      <p:sp>
        <p:nvSpPr>
          <p:cNvPr id="124" name="Google Shape;124;p39"/>
          <p:cNvSpPr/>
          <p:nvPr/>
        </p:nvSpPr>
        <p:spPr>
          <a:xfrm>
            <a:off x="907725" y="3148243"/>
            <a:ext cx="7328550" cy="1450800"/>
          </a:xfrm>
          <a:prstGeom prst="rect">
            <a:avLst/>
          </a:prstGeom>
          <a:noFill/>
          <a:ln cap="flat" cmpd="sng" w="57150">
            <a:solidFill>
              <a:schemeClr val="accent5"/>
            </a:solidFill>
            <a:prstDash val="solid"/>
            <a:round/>
            <a:headEnd len="sm" w="sm" type="none"/>
            <a:tailEnd len="sm" w="sm" type="none"/>
          </a:ln>
          <a:effectLst>
            <a:outerShdw blurRad="57150" rotWithShape="0" algn="bl" dir="5400000" dist="19050">
              <a:srgbClr val="000000">
                <a:alpha val="8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bik"/>
              <a:ea typeface="Rubik"/>
              <a:cs typeface="Rubik"/>
              <a:sym typeface="Rubik"/>
            </a:endParaRPr>
          </a:p>
        </p:txBody>
      </p:sp>
      <p:pic>
        <p:nvPicPr>
          <p:cNvPr id="125" name="Google Shape;125;p39"/>
          <p:cNvPicPr preferRelativeResize="0"/>
          <p:nvPr/>
        </p:nvPicPr>
        <p:blipFill rotWithShape="1">
          <a:blip r:embed="rId5">
            <a:alphaModFix/>
          </a:blip>
          <a:srcRect b="0" l="0" r="0" t="0"/>
          <a:stretch/>
        </p:blipFill>
        <p:spPr>
          <a:xfrm>
            <a:off x="7913220" y="239263"/>
            <a:ext cx="887226" cy="8872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8"/>
          <p:cNvSpPr/>
          <p:nvPr>
            <p:ph idx="2" type="pic"/>
          </p:nvPr>
        </p:nvSpPr>
        <p:spPr>
          <a:xfrm>
            <a:off x="9144000" y="-789467"/>
            <a:ext cx="98400" cy="98400"/>
          </a:xfrm>
          <a:prstGeom prst="rect">
            <a:avLst/>
          </a:prstGeom>
          <a:noFill/>
          <a:ln>
            <a:noFill/>
          </a:ln>
        </p:spPr>
      </p:sp>
      <p:sp>
        <p:nvSpPr>
          <p:cNvPr id="217" name="Google Shape;217;p48"/>
          <p:cNvSpPr txBox="1"/>
          <p:nvPr/>
        </p:nvSpPr>
        <p:spPr>
          <a:xfrm>
            <a:off x="2696000" y="1081675"/>
            <a:ext cx="5983800" cy="3394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Support businesses recovery with ongoing </a:t>
            </a:r>
            <a:r>
              <a:rPr b="1" lang="en">
                <a:solidFill>
                  <a:srgbClr val="1C3E57"/>
                </a:solidFill>
                <a:latin typeface="Rubik"/>
                <a:ea typeface="Rubik"/>
                <a:cs typeface="Rubik"/>
                <a:sym typeface="Rubik"/>
              </a:rPr>
              <a:t>tax relief and incentives</a:t>
            </a:r>
            <a:r>
              <a:rPr lang="en">
                <a:solidFill>
                  <a:srgbClr val="1C3E57"/>
                </a:solidFill>
                <a:latin typeface="Rubik"/>
                <a:ea typeface="Rubik"/>
                <a:cs typeface="Rubik"/>
                <a:sym typeface="Rubik"/>
              </a:rPr>
              <a:t> in key sectors.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Explore business tax reform</a:t>
            </a:r>
            <a:r>
              <a:rPr lang="en">
                <a:solidFill>
                  <a:srgbClr val="1C3E57"/>
                </a:solidFill>
                <a:latin typeface="Rubik"/>
                <a:ea typeface="Rubik"/>
                <a:cs typeface="Rubik"/>
                <a:sym typeface="Rubik"/>
              </a:rPr>
              <a:t> to adapt to shifting work patterns and make our tax base more resilient and competitive.</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Complete a </a:t>
            </a:r>
            <a:r>
              <a:rPr b="1" lang="en">
                <a:solidFill>
                  <a:srgbClr val="1C3E57"/>
                </a:solidFill>
                <a:latin typeface="Rubik"/>
                <a:ea typeface="Rubik"/>
                <a:cs typeface="Rubik"/>
                <a:sym typeface="Rubik"/>
              </a:rPr>
              <a:t>Competitive Industries Assessment</a:t>
            </a:r>
            <a:r>
              <a:rPr lang="en">
                <a:solidFill>
                  <a:srgbClr val="1C3E57"/>
                </a:solidFill>
                <a:latin typeface="Rubik"/>
                <a:ea typeface="Rubik"/>
                <a:cs typeface="Rubik"/>
                <a:sym typeface="Rubik"/>
              </a:rPr>
              <a:t> to identify high-potential industries and supporting strategies.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Launch a </a:t>
            </a:r>
            <a:r>
              <a:rPr b="1" lang="en">
                <a:solidFill>
                  <a:srgbClr val="1C3E57"/>
                </a:solidFill>
                <a:latin typeface="Rubik"/>
                <a:ea typeface="Rubik"/>
                <a:cs typeface="Rubik"/>
                <a:sym typeface="Rubik"/>
              </a:rPr>
              <a:t>business attraction campaign</a:t>
            </a:r>
            <a:r>
              <a:rPr lang="en">
                <a:solidFill>
                  <a:srgbClr val="1C3E57"/>
                </a:solidFill>
                <a:latin typeface="Rubik"/>
                <a:ea typeface="Rubik"/>
                <a:cs typeface="Rubik"/>
                <a:sym typeface="Rubik"/>
              </a:rPr>
              <a:t> to bring new ventures in high-potential industries to San Francisco.</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attracting convention and business travel with the </a:t>
            </a:r>
            <a:r>
              <a:rPr b="1" lang="en">
                <a:solidFill>
                  <a:srgbClr val="1C3E57"/>
                </a:solidFill>
                <a:latin typeface="Rubik"/>
                <a:ea typeface="Rubik"/>
                <a:cs typeface="Rubik"/>
                <a:sym typeface="Rubik"/>
              </a:rPr>
              <a:t>Moscone Recovery Fund.</a:t>
            </a:r>
            <a:endParaRPr b="1">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Increase filming in Downtown</a:t>
            </a:r>
            <a:r>
              <a:rPr lang="en">
                <a:solidFill>
                  <a:srgbClr val="1C3E57"/>
                </a:solidFill>
                <a:latin typeface="Rubik"/>
                <a:ea typeface="Rubik"/>
                <a:cs typeface="Rubik"/>
                <a:sym typeface="Rubik"/>
              </a:rPr>
              <a:t> to promote San Francisco’s image and develop the local film industry.</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18" name="Google Shape;218;p48"/>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19" name="Google Shape;219;p48"/>
          <p:cNvPicPr preferRelativeResize="0"/>
          <p:nvPr/>
        </p:nvPicPr>
        <p:blipFill rotWithShape="1">
          <a:blip r:embed="rId4">
            <a:alphaModFix/>
          </a:blip>
          <a:srcRect b="1095" l="0" r="0" t="1095"/>
          <a:stretch/>
        </p:blipFill>
        <p:spPr>
          <a:xfrm>
            <a:off x="130325" y="1157800"/>
            <a:ext cx="2579274" cy="1875843"/>
          </a:xfrm>
          <a:prstGeom prst="rect">
            <a:avLst/>
          </a:prstGeom>
          <a:noFill/>
          <a:ln>
            <a:noFill/>
          </a:ln>
        </p:spPr>
      </p:pic>
      <p:cxnSp>
        <p:nvCxnSpPr>
          <p:cNvPr id="220" name="Google Shape;220;p48"/>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21" name="Google Shape;221;p48"/>
          <p:cNvSpPr txBox="1"/>
          <p:nvPr/>
        </p:nvSpPr>
        <p:spPr>
          <a:xfrm>
            <a:off x="101575" y="266041"/>
            <a:ext cx="84540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400">
                <a:solidFill>
                  <a:srgbClr val="3F3F3F"/>
                </a:solidFill>
                <a:latin typeface="Rubik"/>
                <a:ea typeface="Rubik"/>
                <a:cs typeface="Rubik"/>
                <a:sym typeface="Rubik"/>
              </a:rPr>
              <a:t>ATTRACT AND RETAIN A DIVERSE RANGE OF INDUSTRIES AND EMPLOYERS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9"/>
          <p:cNvSpPr/>
          <p:nvPr>
            <p:ph idx="2" type="pic"/>
          </p:nvPr>
        </p:nvSpPr>
        <p:spPr>
          <a:xfrm>
            <a:off x="9144000" y="-789467"/>
            <a:ext cx="98400" cy="98400"/>
          </a:xfrm>
          <a:prstGeom prst="rect">
            <a:avLst/>
          </a:prstGeom>
          <a:noFill/>
          <a:ln>
            <a:noFill/>
          </a:ln>
        </p:spPr>
      </p:sp>
      <p:sp>
        <p:nvSpPr>
          <p:cNvPr id="227" name="Google Shape;227;p49"/>
          <p:cNvSpPr txBox="1"/>
          <p:nvPr/>
        </p:nvSpPr>
        <p:spPr>
          <a:xfrm>
            <a:off x="2696000" y="1081675"/>
            <a:ext cx="5983800" cy="26511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Amend the Planning Code to ensure </a:t>
            </a:r>
            <a:r>
              <a:rPr b="1" lang="en">
                <a:solidFill>
                  <a:srgbClr val="1C3E57"/>
                </a:solidFill>
                <a:latin typeface="Rubik"/>
                <a:ea typeface="Rubik"/>
                <a:cs typeface="Rubik"/>
                <a:sym typeface="Rubik"/>
              </a:rPr>
              <a:t>flexible zoning Downtown</a:t>
            </a:r>
            <a:r>
              <a:rPr lang="en">
                <a:solidFill>
                  <a:srgbClr val="1C3E57"/>
                </a:solidFill>
                <a:latin typeface="Rubik"/>
                <a:ea typeface="Rubik"/>
                <a:cs typeface="Rubik"/>
                <a:sym typeface="Rubik"/>
              </a:rPr>
              <a:t> to accommodate the widest possible range of activities and uses.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Prepare a </a:t>
            </a:r>
            <a:r>
              <a:rPr b="1" lang="en">
                <a:solidFill>
                  <a:srgbClr val="1C3E57"/>
                </a:solidFill>
                <a:latin typeface="Rubik"/>
                <a:ea typeface="Rubik"/>
                <a:cs typeface="Rubik"/>
                <a:sym typeface="Rubik"/>
              </a:rPr>
              <a:t>housing conversion analysis</a:t>
            </a:r>
            <a:r>
              <a:rPr lang="en">
                <a:solidFill>
                  <a:srgbClr val="1C3E57"/>
                </a:solidFill>
                <a:latin typeface="Rubik"/>
                <a:ea typeface="Rubik"/>
                <a:cs typeface="Rubik"/>
                <a:sym typeface="Rubik"/>
              </a:rPr>
              <a:t> to identify the feasibility of office-to-residential conversions and recommend supporting policy changes.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Develop a </a:t>
            </a:r>
            <a:r>
              <a:rPr b="1" lang="en">
                <a:solidFill>
                  <a:srgbClr val="1C3E57"/>
                </a:solidFill>
                <a:latin typeface="Rubik"/>
                <a:ea typeface="Rubik"/>
                <a:cs typeface="Rubik"/>
                <a:sym typeface="Rubik"/>
              </a:rPr>
              <a:t>recovery entitlement program</a:t>
            </a:r>
            <a:r>
              <a:rPr lang="en">
                <a:solidFill>
                  <a:srgbClr val="1C3E57"/>
                </a:solidFill>
                <a:latin typeface="Rubik"/>
                <a:ea typeface="Rubik"/>
                <a:cs typeface="Rubik"/>
                <a:sym typeface="Rubik"/>
              </a:rPr>
              <a:t> that would allow time and flexibility for previously entitled development projects to adjust to market conditions.</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28" name="Google Shape;228;p49"/>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29" name="Google Shape;229;p49"/>
          <p:cNvPicPr preferRelativeResize="0"/>
          <p:nvPr/>
        </p:nvPicPr>
        <p:blipFill rotWithShape="1">
          <a:blip r:embed="rId4">
            <a:alphaModFix/>
          </a:blip>
          <a:srcRect b="1095" l="0" r="0" t="1095"/>
          <a:stretch/>
        </p:blipFill>
        <p:spPr>
          <a:xfrm>
            <a:off x="130325" y="1157800"/>
            <a:ext cx="2579274" cy="1875843"/>
          </a:xfrm>
          <a:prstGeom prst="rect">
            <a:avLst/>
          </a:prstGeom>
          <a:noFill/>
          <a:ln>
            <a:noFill/>
          </a:ln>
        </p:spPr>
      </p:pic>
      <p:cxnSp>
        <p:nvCxnSpPr>
          <p:cNvPr id="230" name="Google Shape;230;p49"/>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31" name="Google Shape;231;p49"/>
          <p:cNvSpPr txBox="1"/>
          <p:nvPr/>
        </p:nvSpPr>
        <p:spPr>
          <a:xfrm>
            <a:off x="101575" y="266041"/>
            <a:ext cx="8454000" cy="808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rgbClr val="000000"/>
              </a:buClr>
              <a:buSzPts val="2400"/>
              <a:buFont typeface="Arial"/>
              <a:buNone/>
            </a:pPr>
            <a:r>
              <a:rPr b="1" lang="en" sz="2400">
                <a:solidFill>
                  <a:srgbClr val="3F3F3F"/>
                </a:solidFill>
                <a:latin typeface="Rubik"/>
                <a:ea typeface="Rubik"/>
                <a:cs typeface="Rubik"/>
                <a:sym typeface="Rubik"/>
              </a:rPr>
              <a:t>FACILITATE NEW USES AND FLEXIBILITY IN BUILDINGS</a:t>
            </a:r>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3F3F3F"/>
              </a:solidFill>
              <a:latin typeface="Rubik"/>
              <a:ea typeface="Rubik"/>
              <a:cs typeface="Rubik"/>
              <a:sym typeface="Rubi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50"/>
          <p:cNvSpPr/>
          <p:nvPr>
            <p:ph idx="2" type="pic"/>
          </p:nvPr>
        </p:nvSpPr>
        <p:spPr>
          <a:xfrm>
            <a:off x="9144000" y="-789467"/>
            <a:ext cx="98400" cy="98400"/>
          </a:xfrm>
          <a:prstGeom prst="rect">
            <a:avLst/>
          </a:prstGeom>
          <a:noFill/>
          <a:ln>
            <a:noFill/>
          </a:ln>
        </p:spPr>
      </p:sp>
      <p:sp>
        <p:nvSpPr>
          <p:cNvPr id="237" name="Google Shape;237;p50"/>
          <p:cNvSpPr txBox="1"/>
          <p:nvPr/>
        </p:nvSpPr>
        <p:spPr>
          <a:xfrm>
            <a:off x="2696000" y="1081675"/>
            <a:ext cx="5983800" cy="38901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Provide direct </a:t>
            </a:r>
            <a:r>
              <a:rPr b="1" lang="en">
                <a:solidFill>
                  <a:srgbClr val="1C3E57"/>
                </a:solidFill>
                <a:latin typeface="Rubik"/>
                <a:ea typeface="Rubik"/>
                <a:cs typeface="Rubik"/>
                <a:sym typeface="Rubik"/>
              </a:rPr>
              <a:t>business recovery assistance</a:t>
            </a:r>
            <a:r>
              <a:rPr lang="en">
                <a:solidFill>
                  <a:srgbClr val="1C3E57"/>
                </a:solidFill>
                <a:latin typeface="Rubik"/>
                <a:ea typeface="Rubik"/>
                <a:cs typeface="Rubik"/>
                <a:sym typeface="Rubik"/>
              </a:rPr>
              <a:t> including grants and loans.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Expanded the </a:t>
            </a:r>
            <a:r>
              <a:rPr b="1" lang="en">
                <a:solidFill>
                  <a:srgbClr val="1C3E57"/>
                </a:solidFill>
                <a:latin typeface="Rubik"/>
                <a:ea typeface="Rubik"/>
                <a:cs typeface="Rubik"/>
                <a:sym typeface="Rubik"/>
              </a:rPr>
              <a:t>First Year Free</a:t>
            </a:r>
            <a:r>
              <a:rPr lang="en">
                <a:solidFill>
                  <a:srgbClr val="1C3E57"/>
                </a:solidFill>
                <a:latin typeface="Rubik"/>
                <a:ea typeface="Rubik"/>
                <a:cs typeface="Rubik"/>
                <a:sym typeface="Rubik"/>
              </a:rPr>
              <a:t> program to reduce permit costs for new business ventures.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Right-size local employer healthcare contributions</a:t>
            </a:r>
            <a:r>
              <a:rPr lang="en">
                <a:solidFill>
                  <a:srgbClr val="1C3E57"/>
                </a:solidFill>
                <a:latin typeface="Rubik"/>
                <a:ea typeface="Rubik"/>
                <a:cs typeface="Rubik"/>
                <a:sym typeface="Rubik"/>
              </a:rPr>
              <a:t> under the Health Care Security Ordinance (HCSO).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Connect new ventures to ground floor vacancies and provide support through a new </a:t>
            </a:r>
            <a:r>
              <a:rPr b="1" lang="en">
                <a:solidFill>
                  <a:srgbClr val="1C3E57"/>
                </a:solidFill>
                <a:latin typeface="Rubik"/>
                <a:ea typeface="Rubik"/>
                <a:cs typeface="Rubik"/>
                <a:sym typeface="Rubik"/>
              </a:rPr>
              <a:t>Vacant to Vibrant</a:t>
            </a:r>
            <a:r>
              <a:rPr lang="en">
                <a:solidFill>
                  <a:srgbClr val="1C3E57"/>
                </a:solidFill>
                <a:latin typeface="Rubik"/>
                <a:ea typeface="Rubik"/>
                <a:cs typeface="Rubik"/>
                <a:sym typeface="Rubik"/>
              </a:rPr>
              <a:t> program.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Build on the Save Our Small Business Initiative and SBRA to deliver </a:t>
            </a:r>
            <a:r>
              <a:rPr b="1" lang="en">
                <a:solidFill>
                  <a:srgbClr val="1C3E57"/>
                </a:solidFill>
                <a:latin typeface="Rubik"/>
                <a:ea typeface="Rubik"/>
                <a:cs typeface="Rubik"/>
                <a:sym typeface="Rubik"/>
              </a:rPr>
              <a:t>smoother business permitting</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Modernize processes and add resources to </a:t>
            </a:r>
            <a:r>
              <a:rPr b="1" lang="en">
                <a:solidFill>
                  <a:srgbClr val="1C3E57"/>
                </a:solidFill>
                <a:latin typeface="Rubik"/>
                <a:ea typeface="Rubik"/>
                <a:cs typeface="Rubik"/>
                <a:sym typeface="Rubik"/>
              </a:rPr>
              <a:t>support businesses at the Permit Center</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Streamline business inspections</a:t>
            </a:r>
            <a:r>
              <a:rPr lang="en">
                <a:solidFill>
                  <a:srgbClr val="1C3E57"/>
                </a:solidFill>
                <a:latin typeface="Rubik"/>
                <a:ea typeface="Rubik"/>
                <a:cs typeface="Rubik"/>
                <a:sym typeface="Rubik"/>
              </a:rPr>
              <a:t> to reduce delays and unexpected costs for new and existing businesses.</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38" name="Google Shape;238;p50"/>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39" name="Google Shape;239;p50"/>
          <p:cNvPicPr preferRelativeResize="0"/>
          <p:nvPr/>
        </p:nvPicPr>
        <p:blipFill rotWithShape="1">
          <a:blip r:embed="rId4">
            <a:alphaModFix/>
          </a:blip>
          <a:srcRect b="0" l="268" r="268" t="0"/>
          <a:stretch/>
        </p:blipFill>
        <p:spPr>
          <a:xfrm>
            <a:off x="130325" y="1157800"/>
            <a:ext cx="2579274" cy="1875843"/>
          </a:xfrm>
          <a:prstGeom prst="rect">
            <a:avLst/>
          </a:prstGeom>
          <a:noFill/>
          <a:ln>
            <a:noFill/>
          </a:ln>
        </p:spPr>
      </p:pic>
      <p:cxnSp>
        <p:nvCxnSpPr>
          <p:cNvPr id="240" name="Google Shape;240;p50"/>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41" name="Google Shape;241;p50"/>
          <p:cNvSpPr txBox="1"/>
          <p:nvPr/>
        </p:nvSpPr>
        <p:spPr>
          <a:xfrm>
            <a:off x="101575" y="266041"/>
            <a:ext cx="8454000" cy="11775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MAKE IT EASIER TO START AND GROW A BUSINESS</a:t>
            </a:r>
            <a:endParaRPr b="1" sz="2400">
              <a:solidFill>
                <a:srgbClr val="3F3F3F"/>
              </a:solidFill>
              <a:latin typeface="Rubik"/>
              <a:ea typeface="Rubik"/>
              <a:cs typeface="Rubik"/>
              <a:sym typeface="Rubik"/>
            </a:endParaRPr>
          </a:p>
          <a:p>
            <a:pPr indent="0" lvl="0" marL="0" rtl="0" algn="l">
              <a:spcBef>
                <a:spcPts val="0"/>
              </a:spcBef>
              <a:spcAft>
                <a:spcPts val="0"/>
              </a:spcAft>
              <a:buClr>
                <a:srgbClr val="000000"/>
              </a:buClr>
              <a:buSzPts val="2400"/>
              <a:buFont typeface="Arial"/>
              <a:buNone/>
            </a:pPr>
            <a:r>
              <a:t/>
            </a:r>
            <a:endParaRPr b="1" sz="2400">
              <a:solidFill>
                <a:srgbClr val="3F3F3F"/>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3F3F3F"/>
              </a:solidFill>
              <a:latin typeface="Rubik"/>
              <a:ea typeface="Rubik"/>
              <a:cs typeface="Rubik"/>
              <a:sym typeface="Rubi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1"/>
          <p:cNvSpPr/>
          <p:nvPr>
            <p:ph idx="2" type="pic"/>
          </p:nvPr>
        </p:nvSpPr>
        <p:spPr>
          <a:xfrm>
            <a:off x="9144000" y="-789467"/>
            <a:ext cx="98400" cy="98400"/>
          </a:xfrm>
          <a:prstGeom prst="rect">
            <a:avLst/>
          </a:prstGeom>
          <a:noFill/>
          <a:ln>
            <a:noFill/>
          </a:ln>
        </p:spPr>
      </p:sp>
      <p:sp>
        <p:nvSpPr>
          <p:cNvPr id="247" name="Google Shape;247;p51"/>
          <p:cNvSpPr txBox="1"/>
          <p:nvPr/>
        </p:nvSpPr>
        <p:spPr>
          <a:xfrm>
            <a:off x="2696000" y="1081675"/>
            <a:ext cx="5983800" cy="3394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Implement the Mayor’s Housing for All plan to </a:t>
            </a:r>
            <a:r>
              <a:rPr b="1" lang="en">
                <a:solidFill>
                  <a:srgbClr val="1C3E57"/>
                </a:solidFill>
                <a:latin typeface="Rubik"/>
                <a:ea typeface="Rubik"/>
                <a:cs typeface="Rubik"/>
                <a:sym typeface="Rubik"/>
              </a:rPr>
              <a:t>deliver housing for our workforce</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1" marL="9144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Potrero Power Station IFD approved in March</a:t>
            </a:r>
            <a:endParaRPr>
              <a:solidFill>
                <a:srgbClr val="1C3E57"/>
              </a:solidFill>
              <a:latin typeface="Rubik"/>
              <a:ea typeface="Rubik"/>
              <a:cs typeface="Rubik"/>
              <a:sym typeface="Rubik"/>
            </a:endParaRPr>
          </a:p>
          <a:p>
            <a:pPr indent="-317500" lvl="1" marL="9144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Site permit reform legislation announced in March</a:t>
            </a:r>
            <a:endParaRPr>
              <a:solidFill>
                <a:srgbClr val="1C3E57"/>
              </a:solidFill>
              <a:latin typeface="Rubik"/>
              <a:ea typeface="Rubik"/>
              <a:cs typeface="Rubik"/>
              <a:sym typeface="Rubik"/>
            </a:endParaRPr>
          </a:p>
          <a:p>
            <a:pPr indent="-317500" lvl="1" marL="9144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Housing streamlining legislation introduced in April</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Provide </a:t>
            </a:r>
            <a:r>
              <a:rPr b="1" lang="en">
                <a:solidFill>
                  <a:srgbClr val="1C3E57"/>
                </a:solidFill>
                <a:latin typeface="Rubik"/>
                <a:ea typeface="Rubik"/>
                <a:cs typeface="Rubik"/>
                <a:sym typeface="Rubik"/>
              </a:rPr>
              <a:t>industry-informed training programs</a:t>
            </a:r>
            <a:r>
              <a:rPr lang="en">
                <a:solidFill>
                  <a:srgbClr val="1C3E57"/>
                </a:solidFill>
                <a:latin typeface="Rubik"/>
                <a:ea typeface="Rubik"/>
                <a:cs typeface="Rubik"/>
                <a:sym typeface="Rubik"/>
              </a:rPr>
              <a:t> that target resources to employers’ shifting needs.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Expand outreach to grow the workforce</a:t>
            </a:r>
            <a:r>
              <a:rPr lang="en">
                <a:solidFill>
                  <a:srgbClr val="1C3E57"/>
                </a:solidFill>
                <a:latin typeface="Rubik"/>
                <a:ea typeface="Rubik"/>
                <a:cs typeface="Rubik"/>
                <a:sym typeface="Rubik"/>
              </a:rPr>
              <a:t> through programs that match new job seekers and those outside the labor force with emerging opportunities.</a:t>
            </a:r>
            <a:endParaRPr>
              <a:solidFill>
                <a:srgbClr val="1C3E57"/>
              </a:solidFill>
              <a:latin typeface="Rubik"/>
              <a:ea typeface="Rubik"/>
              <a:cs typeface="Rubik"/>
              <a:sym typeface="Rubik"/>
            </a:endParaRPr>
          </a:p>
          <a:p>
            <a:pPr indent="-317500" lvl="1" marL="9144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Hospitality &amp; Small Business Job Fair in April</a:t>
            </a:r>
            <a:endParaRPr>
              <a:solidFill>
                <a:srgbClr val="1C3E57"/>
              </a:solidFill>
              <a:latin typeface="Rubik"/>
              <a:ea typeface="Rubik"/>
              <a:cs typeface="Rubik"/>
              <a:sym typeface="Rubik"/>
            </a:endParaRPr>
          </a:p>
          <a:p>
            <a:pPr indent="-317500" lvl="1" marL="9144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Committee on City Workforce Alignment launched in April</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48" name="Google Shape;248;p51"/>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49" name="Google Shape;249;p51"/>
          <p:cNvPicPr preferRelativeResize="0"/>
          <p:nvPr/>
        </p:nvPicPr>
        <p:blipFill rotWithShape="1">
          <a:blip r:embed="rId4">
            <a:alphaModFix/>
          </a:blip>
          <a:srcRect b="159" l="0" r="0" t="159"/>
          <a:stretch/>
        </p:blipFill>
        <p:spPr>
          <a:xfrm>
            <a:off x="130325" y="1157800"/>
            <a:ext cx="2579274" cy="1875843"/>
          </a:xfrm>
          <a:prstGeom prst="rect">
            <a:avLst/>
          </a:prstGeom>
          <a:noFill/>
          <a:ln>
            <a:noFill/>
          </a:ln>
        </p:spPr>
      </p:pic>
      <p:cxnSp>
        <p:nvCxnSpPr>
          <p:cNvPr id="250" name="Google Shape;250;p51"/>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51" name="Google Shape;251;p51"/>
          <p:cNvSpPr txBox="1"/>
          <p:nvPr/>
        </p:nvSpPr>
        <p:spPr>
          <a:xfrm>
            <a:off x="101575" y="266041"/>
            <a:ext cx="8454000" cy="808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GROW AND PREPARE OUR WORKFORCE</a:t>
            </a:r>
            <a:endParaRPr b="1" sz="2400">
              <a:solidFill>
                <a:srgbClr val="3F3F3F"/>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3F3F3F"/>
              </a:solidFill>
              <a:latin typeface="Rubik"/>
              <a:ea typeface="Rubik"/>
              <a:cs typeface="Rubik"/>
              <a:sym typeface="Rubi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52"/>
          <p:cNvSpPr/>
          <p:nvPr>
            <p:ph idx="2" type="pic"/>
          </p:nvPr>
        </p:nvSpPr>
        <p:spPr>
          <a:xfrm>
            <a:off x="9144000" y="-789467"/>
            <a:ext cx="98400" cy="98400"/>
          </a:xfrm>
          <a:prstGeom prst="rect">
            <a:avLst/>
          </a:prstGeom>
          <a:noFill/>
          <a:ln>
            <a:noFill/>
          </a:ln>
        </p:spPr>
      </p:sp>
      <p:sp>
        <p:nvSpPr>
          <p:cNvPr id="257" name="Google Shape;257;p52"/>
          <p:cNvSpPr txBox="1"/>
          <p:nvPr/>
        </p:nvSpPr>
        <p:spPr>
          <a:xfrm>
            <a:off x="2696000" y="1081675"/>
            <a:ext cx="5983800" cy="33945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Designate an </a:t>
            </a:r>
            <a:r>
              <a:rPr b="1" lang="en">
                <a:solidFill>
                  <a:srgbClr val="1C3E57"/>
                </a:solidFill>
                <a:latin typeface="Rubik"/>
                <a:ea typeface="Rubik"/>
                <a:cs typeface="Rubik"/>
                <a:sym typeface="Rubik"/>
              </a:rPr>
              <a:t>Arts, Culture and Entertainment (ACE) Zone</a:t>
            </a:r>
            <a:r>
              <a:rPr lang="en">
                <a:solidFill>
                  <a:srgbClr val="1C3E57"/>
                </a:solidFill>
                <a:latin typeface="Rubik"/>
                <a:ea typeface="Rubik"/>
                <a:cs typeface="Rubik"/>
                <a:sym typeface="Rubik"/>
              </a:rPr>
              <a:t> with targeted City programs and incentives to foster new arts and culture establishments.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supporting </a:t>
            </a:r>
            <a:r>
              <a:rPr b="1" lang="en">
                <a:solidFill>
                  <a:srgbClr val="1C3E57"/>
                </a:solidFill>
                <a:latin typeface="Rubik"/>
                <a:ea typeface="Rubik"/>
                <a:cs typeface="Rubik"/>
                <a:sym typeface="Rubik"/>
              </a:rPr>
              <a:t>public space events and activations</a:t>
            </a:r>
            <a:r>
              <a:rPr lang="en">
                <a:solidFill>
                  <a:srgbClr val="1C3E57"/>
                </a:solidFill>
                <a:latin typeface="Rubik"/>
                <a:ea typeface="Rubik"/>
                <a:cs typeface="Rubik"/>
                <a:sym typeface="Rubik"/>
              </a:rPr>
              <a:t> that showcase local talent, entrepreneurs and culture.</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Permitting improvements for community events</a:t>
            </a:r>
            <a:r>
              <a:rPr lang="en">
                <a:solidFill>
                  <a:srgbClr val="1C3E57"/>
                </a:solidFill>
                <a:latin typeface="Rubik"/>
                <a:ea typeface="Rubik"/>
                <a:cs typeface="Rubik"/>
                <a:sym typeface="Rubik"/>
              </a:rPr>
              <a:t> to support neighborhood festivals and street fairs.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Advocate for and implement state legislation to allow for </a:t>
            </a:r>
            <a:r>
              <a:rPr b="1" lang="en">
                <a:solidFill>
                  <a:srgbClr val="1C3E57"/>
                </a:solidFill>
                <a:latin typeface="Rubik"/>
                <a:ea typeface="Rubik"/>
                <a:cs typeface="Rubik"/>
                <a:sym typeface="Rubik"/>
              </a:rPr>
              <a:t>outdoor alcohol consumption in Entertainment Zones</a:t>
            </a:r>
            <a:r>
              <a:rPr lang="en">
                <a:solidFill>
                  <a:srgbClr val="1C3E57"/>
                </a:solidFill>
                <a:latin typeface="Rubik"/>
                <a:ea typeface="Rubik"/>
                <a:cs typeface="Rubik"/>
                <a:sym typeface="Rubik"/>
              </a:rPr>
              <a:t> in select areas.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Leverage the Moscone Visitor Center</a:t>
            </a:r>
            <a:r>
              <a:rPr lang="en">
                <a:solidFill>
                  <a:srgbClr val="1C3E57"/>
                </a:solidFill>
                <a:latin typeface="Rubik"/>
                <a:ea typeface="Rubik"/>
                <a:cs typeface="Rubik"/>
                <a:sym typeface="Rubik"/>
              </a:rPr>
              <a:t> as a point to connect guests to local arts, culture, and entertainment offerings.</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58" name="Google Shape;258;p52"/>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59" name="Google Shape;259;p52"/>
          <p:cNvPicPr preferRelativeResize="0"/>
          <p:nvPr/>
        </p:nvPicPr>
        <p:blipFill rotWithShape="1">
          <a:blip r:embed="rId4">
            <a:alphaModFix/>
          </a:blip>
          <a:srcRect b="19" l="0" r="0" t="29"/>
          <a:stretch/>
        </p:blipFill>
        <p:spPr>
          <a:xfrm>
            <a:off x="130325" y="1157800"/>
            <a:ext cx="2579274" cy="1875843"/>
          </a:xfrm>
          <a:prstGeom prst="rect">
            <a:avLst/>
          </a:prstGeom>
          <a:noFill/>
          <a:ln>
            <a:noFill/>
          </a:ln>
        </p:spPr>
      </p:pic>
      <p:cxnSp>
        <p:nvCxnSpPr>
          <p:cNvPr id="260" name="Google Shape;260;p52"/>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61" name="Google Shape;261;p52"/>
          <p:cNvSpPr txBox="1"/>
          <p:nvPr/>
        </p:nvSpPr>
        <p:spPr>
          <a:xfrm>
            <a:off x="101575" y="266041"/>
            <a:ext cx="8454000" cy="11775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TRANSFORM DOWNTOWN INTO A LEADING</a:t>
            </a:r>
            <a:endParaRPr b="1" sz="2400">
              <a:solidFill>
                <a:srgbClr val="3F3F3F"/>
              </a:solidFill>
              <a:latin typeface="Rubik"/>
              <a:ea typeface="Rubik"/>
              <a:cs typeface="Rubik"/>
              <a:sym typeface="Rubik"/>
            </a:endParaRPr>
          </a:p>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ARTS, CULTURE, AND NIGHTLIFE DESTINATION</a:t>
            </a:r>
            <a:endParaRPr b="1" sz="2400">
              <a:solidFill>
                <a:srgbClr val="3F3F3F"/>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2400"/>
              <a:buFont typeface="Arial"/>
              <a:buNone/>
            </a:pPr>
            <a:r>
              <a:t/>
            </a:r>
            <a:endParaRPr b="1" sz="2400">
              <a:solidFill>
                <a:srgbClr val="3F3F3F"/>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53"/>
          <p:cNvPicPr preferRelativeResize="0"/>
          <p:nvPr/>
        </p:nvPicPr>
        <p:blipFill>
          <a:blip r:embed="rId4">
            <a:alphaModFix/>
          </a:blip>
          <a:stretch>
            <a:fillRect/>
          </a:stretch>
        </p:blipFill>
        <p:spPr>
          <a:xfrm>
            <a:off x="0" y="0"/>
            <a:ext cx="3231275" cy="1891997"/>
          </a:xfrm>
          <a:prstGeom prst="rect">
            <a:avLst/>
          </a:prstGeom>
          <a:noFill/>
          <a:ln>
            <a:noFill/>
          </a:ln>
        </p:spPr>
      </p:pic>
      <p:sp>
        <p:nvSpPr>
          <p:cNvPr id="267" name="Google Shape;267;p53"/>
          <p:cNvSpPr/>
          <p:nvPr>
            <p:ph idx="2" type="pic"/>
          </p:nvPr>
        </p:nvSpPr>
        <p:spPr>
          <a:xfrm>
            <a:off x="9144000" y="-789467"/>
            <a:ext cx="98400" cy="98400"/>
          </a:xfrm>
          <a:prstGeom prst="rect">
            <a:avLst/>
          </a:prstGeom>
          <a:noFill/>
          <a:ln>
            <a:noFill/>
          </a:ln>
        </p:spPr>
      </p:sp>
      <p:sp>
        <p:nvSpPr>
          <p:cNvPr id="268" name="Google Shape;268;p53"/>
          <p:cNvSpPr txBox="1"/>
          <p:nvPr/>
        </p:nvSpPr>
        <p:spPr>
          <a:xfrm>
            <a:off x="2696000" y="1081675"/>
            <a:ext cx="5983800" cy="10830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1300"/>
              </a:spcBef>
              <a:spcAft>
                <a:spcPts val="0"/>
              </a:spcAft>
              <a:buNone/>
            </a:pPr>
            <a:r>
              <a:t/>
            </a:r>
            <a:endParaRPr>
              <a:solidFill>
                <a:srgbClr val="1C3E57"/>
              </a:solidFill>
              <a:latin typeface="Rubik"/>
              <a:ea typeface="Rubik"/>
              <a:cs typeface="Rubik"/>
              <a:sym typeface="Rubik"/>
            </a:endParaRPr>
          </a:p>
          <a:p>
            <a:pPr indent="-317500" lvl="1" marL="914400" rtl="0" algn="l">
              <a:lnSpc>
                <a:spcPct val="115000"/>
              </a:lnSpc>
              <a:spcBef>
                <a:spcPts val="1300"/>
              </a:spcBef>
              <a:spcAft>
                <a:spcPts val="0"/>
              </a:spcAft>
              <a:buClr>
                <a:srgbClr val="1C3E57"/>
              </a:buClr>
              <a:buSzPts val="1400"/>
              <a:buFont typeface="Rubik"/>
              <a:buChar char="○"/>
            </a:pPr>
            <a:r>
              <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69" name="Google Shape;269;p53"/>
          <p:cNvPicPr preferRelativeResize="0"/>
          <p:nvPr/>
        </p:nvPicPr>
        <p:blipFill rotWithShape="1">
          <a:blip r:embed="rId5">
            <a:alphaModFix/>
          </a:blip>
          <a:srcRect b="0" l="0" r="0" t="0"/>
          <a:stretch/>
        </p:blipFill>
        <p:spPr>
          <a:xfrm>
            <a:off x="8584086" y="4534956"/>
            <a:ext cx="454914" cy="454914"/>
          </a:xfrm>
          <a:prstGeom prst="rect">
            <a:avLst/>
          </a:prstGeom>
          <a:noFill/>
          <a:ln>
            <a:noFill/>
          </a:ln>
        </p:spPr>
      </p:pic>
      <p:grpSp>
        <p:nvGrpSpPr>
          <p:cNvPr id="270" name="Google Shape;270;p53"/>
          <p:cNvGrpSpPr/>
          <p:nvPr/>
        </p:nvGrpSpPr>
        <p:grpSpPr>
          <a:xfrm>
            <a:off x="0" y="3162359"/>
            <a:ext cx="2990869" cy="2000797"/>
            <a:chOff x="0" y="2970850"/>
            <a:chExt cx="3231276" cy="2205950"/>
          </a:xfrm>
        </p:grpSpPr>
        <p:pic>
          <p:nvPicPr>
            <p:cNvPr id="271" name="Google Shape;271;p53"/>
            <p:cNvPicPr preferRelativeResize="0"/>
            <p:nvPr/>
          </p:nvPicPr>
          <p:blipFill>
            <a:blip r:embed="rId6">
              <a:alphaModFix/>
            </a:blip>
            <a:stretch>
              <a:fillRect/>
            </a:stretch>
          </p:blipFill>
          <p:spPr>
            <a:xfrm>
              <a:off x="61750" y="2970850"/>
              <a:ext cx="3169526" cy="2114051"/>
            </a:xfrm>
            <a:prstGeom prst="rect">
              <a:avLst/>
            </a:prstGeom>
            <a:noFill/>
            <a:ln>
              <a:noFill/>
            </a:ln>
          </p:spPr>
        </p:pic>
        <p:sp>
          <p:nvSpPr>
            <p:cNvPr id="272" name="Google Shape;272;p53"/>
            <p:cNvSpPr txBox="1"/>
            <p:nvPr/>
          </p:nvSpPr>
          <p:spPr>
            <a:xfrm>
              <a:off x="0" y="4820400"/>
              <a:ext cx="3000000" cy="3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Montserrat"/>
                  <a:ea typeface="Montserrat"/>
                  <a:cs typeface="Montserrat"/>
                  <a:sym typeface="Montserrat"/>
                </a:rPr>
                <a:t>Photo courtesy of Downtown SF</a:t>
              </a:r>
              <a:endParaRPr/>
            </a:p>
          </p:txBody>
        </p:sp>
      </p:grpSp>
      <p:pic>
        <p:nvPicPr>
          <p:cNvPr id="273" name="Google Shape;273;p53"/>
          <p:cNvPicPr preferRelativeResize="0"/>
          <p:nvPr/>
        </p:nvPicPr>
        <p:blipFill rotWithShape="1">
          <a:blip r:embed="rId7">
            <a:alphaModFix/>
          </a:blip>
          <a:srcRect b="15909" l="0" r="0" t="0"/>
          <a:stretch/>
        </p:blipFill>
        <p:spPr>
          <a:xfrm>
            <a:off x="3314800" y="2598561"/>
            <a:ext cx="1743926" cy="2248551"/>
          </a:xfrm>
          <a:prstGeom prst="rect">
            <a:avLst/>
          </a:prstGeom>
          <a:noFill/>
          <a:ln>
            <a:noFill/>
          </a:ln>
        </p:spPr>
      </p:pic>
      <p:pic>
        <p:nvPicPr>
          <p:cNvPr id="274" name="Google Shape;274;p53"/>
          <p:cNvPicPr preferRelativeResize="0"/>
          <p:nvPr/>
        </p:nvPicPr>
        <p:blipFill>
          <a:blip r:embed="rId8">
            <a:alphaModFix/>
          </a:blip>
          <a:stretch>
            <a:fillRect/>
          </a:stretch>
        </p:blipFill>
        <p:spPr>
          <a:xfrm>
            <a:off x="528100" y="1892000"/>
            <a:ext cx="1976975" cy="1223600"/>
          </a:xfrm>
          <a:prstGeom prst="rect">
            <a:avLst/>
          </a:prstGeom>
          <a:noFill/>
          <a:ln>
            <a:noFill/>
          </a:ln>
        </p:spPr>
      </p:pic>
      <p:pic>
        <p:nvPicPr>
          <p:cNvPr id="275" name="Google Shape;275;p53"/>
          <p:cNvPicPr preferRelativeResize="0"/>
          <p:nvPr/>
        </p:nvPicPr>
        <p:blipFill rotWithShape="1">
          <a:blip r:embed="rId9">
            <a:alphaModFix/>
          </a:blip>
          <a:srcRect b="27837" l="5490" r="62772" t="8080"/>
          <a:stretch/>
        </p:blipFill>
        <p:spPr>
          <a:xfrm>
            <a:off x="5962650" y="282338"/>
            <a:ext cx="2902052" cy="1882625"/>
          </a:xfrm>
          <a:prstGeom prst="rect">
            <a:avLst/>
          </a:prstGeom>
          <a:noFill/>
          <a:ln>
            <a:noFill/>
          </a:ln>
        </p:spPr>
      </p:pic>
      <p:pic>
        <p:nvPicPr>
          <p:cNvPr id="276" name="Google Shape;276;p53"/>
          <p:cNvPicPr preferRelativeResize="0"/>
          <p:nvPr/>
        </p:nvPicPr>
        <p:blipFill rotWithShape="1">
          <a:blip r:embed="rId10">
            <a:alphaModFix/>
          </a:blip>
          <a:srcRect b="35798" l="12173" r="69632" t="8422"/>
          <a:stretch/>
        </p:blipFill>
        <p:spPr>
          <a:xfrm>
            <a:off x="3518325" y="99375"/>
            <a:ext cx="2282875" cy="2248551"/>
          </a:xfrm>
          <a:prstGeom prst="rect">
            <a:avLst/>
          </a:prstGeom>
          <a:noFill/>
          <a:ln>
            <a:noFill/>
          </a:ln>
        </p:spPr>
      </p:pic>
      <p:pic>
        <p:nvPicPr>
          <p:cNvPr id="277" name="Google Shape;277;p53"/>
          <p:cNvPicPr preferRelativeResize="0"/>
          <p:nvPr/>
        </p:nvPicPr>
        <p:blipFill>
          <a:blip r:embed="rId11">
            <a:alphaModFix/>
          </a:blip>
          <a:stretch>
            <a:fillRect/>
          </a:stretch>
        </p:blipFill>
        <p:spPr>
          <a:xfrm>
            <a:off x="5256550" y="2465616"/>
            <a:ext cx="3658849" cy="24386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4"/>
          <p:cNvSpPr/>
          <p:nvPr>
            <p:ph idx="2" type="pic"/>
          </p:nvPr>
        </p:nvSpPr>
        <p:spPr>
          <a:xfrm>
            <a:off x="9144000" y="-789467"/>
            <a:ext cx="98400" cy="98400"/>
          </a:xfrm>
          <a:prstGeom prst="rect">
            <a:avLst/>
          </a:prstGeom>
          <a:noFill/>
          <a:ln>
            <a:noFill/>
          </a:ln>
        </p:spPr>
      </p:sp>
      <p:sp>
        <p:nvSpPr>
          <p:cNvPr id="283" name="Google Shape;283;p54"/>
          <p:cNvSpPr txBox="1"/>
          <p:nvPr/>
        </p:nvSpPr>
        <p:spPr>
          <a:xfrm>
            <a:off x="2696000" y="1081675"/>
            <a:ext cx="5983800" cy="31467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Complete the transition of </a:t>
            </a:r>
            <a:r>
              <a:rPr b="1" lang="en">
                <a:solidFill>
                  <a:srgbClr val="1C3E57"/>
                </a:solidFill>
                <a:uFill>
                  <a:noFill/>
                </a:uFill>
                <a:latin typeface="Rubik"/>
                <a:ea typeface="Rubik"/>
                <a:cs typeface="Rubik"/>
                <a:sym typeface="Rubik"/>
                <a:hlinkClick r:id="rId3">
                  <a:extLst>
                    <a:ext uri="{A12FA001-AC4F-418D-AE19-62706E023703}">
                      <ahyp:hlinkClr val="tx"/>
                    </a:ext>
                  </a:extLst>
                </a:hlinkClick>
              </a:rPr>
              <a:t>Shared Spaces</a:t>
            </a:r>
            <a:r>
              <a:rPr lang="en">
                <a:solidFill>
                  <a:srgbClr val="1C3E57"/>
                </a:solidFill>
                <a:latin typeface="Rubik"/>
                <a:ea typeface="Rubik"/>
                <a:cs typeface="Rubik"/>
                <a:sym typeface="Rubik"/>
              </a:rPr>
              <a:t> to a permanent program allowing businesses to activate streets, plazas, and sidewalks.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adding </a:t>
            </a:r>
            <a:r>
              <a:rPr b="1" lang="en">
                <a:solidFill>
                  <a:srgbClr val="1C3E57"/>
                </a:solidFill>
                <a:latin typeface="Rubik"/>
                <a:ea typeface="Rubik"/>
                <a:cs typeface="Rubik"/>
                <a:sym typeface="Rubik"/>
              </a:rPr>
              <a:t>new design elements</a:t>
            </a:r>
            <a:r>
              <a:rPr lang="en">
                <a:solidFill>
                  <a:srgbClr val="1C3E57"/>
                </a:solidFill>
                <a:latin typeface="Rubik"/>
                <a:ea typeface="Rubik"/>
                <a:cs typeface="Rubik"/>
                <a:sym typeface="Rubik"/>
              </a:rPr>
              <a:t> in public spaces to showcase Downtown’s environment and support community activities.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Create </a:t>
            </a:r>
            <a:r>
              <a:rPr b="1" lang="en">
                <a:solidFill>
                  <a:srgbClr val="1C3E57"/>
                </a:solidFill>
                <a:latin typeface="Rubik"/>
                <a:ea typeface="Rubik"/>
                <a:cs typeface="Rubik"/>
                <a:sym typeface="Rubik"/>
              </a:rPr>
              <a:t>new points of interest</a:t>
            </a:r>
            <a:r>
              <a:rPr lang="en">
                <a:solidFill>
                  <a:srgbClr val="1C3E57"/>
                </a:solidFill>
                <a:latin typeface="Rubik"/>
                <a:ea typeface="Rubik"/>
                <a:cs typeface="Rubik"/>
                <a:sym typeface="Rubik"/>
              </a:rPr>
              <a:t> that attract visitors and encourage gatherings in public spaces like the Landing at Leidesdorff.</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b="1" lang="en">
                <a:solidFill>
                  <a:srgbClr val="1C3E57"/>
                </a:solidFill>
                <a:latin typeface="Rubik"/>
                <a:ea typeface="Rubik"/>
                <a:cs typeface="Rubik"/>
                <a:sym typeface="Rubik"/>
              </a:rPr>
              <a:t>Reimagine transit stations</a:t>
            </a:r>
            <a:r>
              <a:rPr lang="en">
                <a:solidFill>
                  <a:srgbClr val="1C3E57"/>
                </a:solidFill>
                <a:latin typeface="Rubik"/>
                <a:ea typeface="Rubik"/>
                <a:cs typeface="Rubik"/>
                <a:sym typeface="Rubik"/>
              </a:rPr>
              <a:t> as platforms for local art and talent to support local artists and spark interest Downtown.</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84" name="Google Shape;284;p54"/>
          <p:cNvPicPr preferRelativeResize="0"/>
          <p:nvPr/>
        </p:nvPicPr>
        <p:blipFill rotWithShape="1">
          <a:blip r:embed="rId4">
            <a:alphaModFix/>
          </a:blip>
          <a:srcRect b="0" l="0" r="0" t="0"/>
          <a:stretch/>
        </p:blipFill>
        <p:spPr>
          <a:xfrm>
            <a:off x="8584086" y="4534956"/>
            <a:ext cx="454914" cy="454914"/>
          </a:xfrm>
          <a:prstGeom prst="rect">
            <a:avLst/>
          </a:prstGeom>
          <a:noFill/>
          <a:ln>
            <a:noFill/>
          </a:ln>
        </p:spPr>
      </p:pic>
      <p:pic>
        <p:nvPicPr>
          <p:cNvPr id="285" name="Google Shape;285;p54"/>
          <p:cNvPicPr preferRelativeResize="0"/>
          <p:nvPr/>
        </p:nvPicPr>
        <p:blipFill rotWithShape="1">
          <a:blip r:embed="rId5">
            <a:alphaModFix/>
          </a:blip>
          <a:srcRect b="1162" l="0" r="0" t="1171"/>
          <a:stretch/>
        </p:blipFill>
        <p:spPr>
          <a:xfrm>
            <a:off x="130325" y="1157800"/>
            <a:ext cx="2579274" cy="1875843"/>
          </a:xfrm>
          <a:prstGeom prst="rect">
            <a:avLst/>
          </a:prstGeom>
          <a:noFill/>
          <a:ln>
            <a:noFill/>
          </a:ln>
        </p:spPr>
      </p:pic>
      <p:cxnSp>
        <p:nvCxnSpPr>
          <p:cNvPr id="286" name="Google Shape;286;p54"/>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87" name="Google Shape;287;p54"/>
          <p:cNvSpPr txBox="1"/>
          <p:nvPr/>
        </p:nvSpPr>
        <p:spPr>
          <a:xfrm>
            <a:off x="101575" y="266041"/>
            <a:ext cx="8454000" cy="438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ENHANCE PUBLIC SPACES TO SHOWCASE DOWNTOWN</a:t>
            </a:r>
            <a:endParaRPr b="1" sz="2400">
              <a:solidFill>
                <a:srgbClr val="3F3F3F"/>
              </a:solidFill>
              <a:latin typeface="Rubik"/>
              <a:ea typeface="Rubik"/>
              <a:cs typeface="Rubik"/>
              <a:sym typeface="Rubi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5"/>
          <p:cNvSpPr/>
          <p:nvPr>
            <p:ph idx="2" type="pic"/>
          </p:nvPr>
        </p:nvSpPr>
        <p:spPr>
          <a:xfrm>
            <a:off x="9144000" y="-789467"/>
            <a:ext cx="98400" cy="98400"/>
          </a:xfrm>
          <a:prstGeom prst="rect">
            <a:avLst/>
          </a:prstGeom>
          <a:noFill/>
          <a:ln>
            <a:noFill/>
          </a:ln>
        </p:spPr>
      </p:sp>
      <p:sp>
        <p:nvSpPr>
          <p:cNvPr id="293" name="Google Shape;293;p55"/>
          <p:cNvSpPr txBox="1"/>
          <p:nvPr/>
        </p:nvSpPr>
        <p:spPr>
          <a:xfrm>
            <a:off x="2696000" y="1081675"/>
            <a:ext cx="5983800" cy="41379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Make it easy for workers, residents and visitors to travel Downtown with </a:t>
            </a:r>
            <a:r>
              <a:rPr b="1" lang="en">
                <a:solidFill>
                  <a:srgbClr val="1C3E57"/>
                </a:solidFill>
                <a:latin typeface="Rubik"/>
                <a:ea typeface="Rubik"/>
                <a:cs typeface="Rubik"/>
                <a:sym typeface="Rubik"/>
              </a:rPr>
              <a:t>improved Muni connections</a:t>
            </a:r>
            <a:r>
              <a:rPr lang="en">
                <a:solidFill>
                  <a:srgbClr val="1C3E57"/>
                </a:solidFill>
                <a:latin typeface="Rubik"/>
                <a:ea typeface="Rubik"/>
                <a:cs typeface="Rubik"/>
                <a:sym typeface="Rubik"/>
              </a:rPr>
              <a:t>.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Provide </a:t>
            </a:r>
            <a:r>
              <a:rPr b="1" lang="en">
                <a:solidFill>
                  <a:srgbClr val="1C3E57"/>
                </a:solidFill>
                <a:latin typeface="Rubik"/>
                <a:ea typeface="Rubik"/>
                <a:cs typeface="Rubik"/>
                <a:sym typeface="Rubik"/>
              </a:rPr>
              <a:t>faster trips to Downtown</a:t>
            </a:r>
            <a:r>
              <a:rPr lang="en">
                <a:solidFill>
                  <a:srgbClr val="1C3E57"/>
                </a:solidFill>
                <a:latin typeface="Rubik"/>
                <a:ea typeface="Rubik"/>
                <a:cs typeface="Rubik"/>
                <a:sym typeface="Rubik"/>
              </a:rPr>
              <a:t> with ongoing Muni Forward improvements on key lines.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Work with City and regional partners to </a:t>
            </a:r>
            <a:r>
              <a:rPr b="1" lang="en">
                <a:solidFill>
                  <a:srgbClr val="1C3E57"/>
                </a:solidFill>
                <a:latin typeface="Rubik"/>
                <a:ea typeface="Rubik"/>
                <a:cs typeface="Rubik"/>
                <a:sym typeface="Rubik"/>
              </a:rPr>
              <a:t>bring high-speed rail to the Salesforce Transit Center</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Pursue new strategies to ensure </a:t>
            </a:r>
            <a:r>
              <a:rPr b="1" lang="en">
                <a:solidFill>
                  <a:srgbClr val="1C3E57"/>
                </a:solidFill>
                <a:latin typeface="Rubik"/>
                <a:ea typeface="Rubik"/>
                <a:cs typeface="Rubik"/>
                <a:sym typeface="Rubik"/>
              </a:rPr>
              <a:t>long-term financial stability for Muni</a:t>
            </a:r>
            <a:r>
              <a:rPr lang="en">
                <a:solidFill>
                  <a:srgbClr val="1C3E57"/>
                </a:solidFill>
                <a:latin typeface="Rubik"/>
                <a:ea typeface="Rubik"/>
                <a:cs typeface="Rubik"/>
                <a:sym typeface="Rubik"/>
              </a:rPr>
              <a:t>.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Ensure biking is safe and convenient with a more connected and protected </a:t>
            </a:r>
            <a:r>
              <a:rPr b="1" lang="en">
                <a:solidFill>
                  <a:srgbClr val="1C3E57"/>
                </a:solidFill>
                <a:latin typeface="Rubik"/>
                <a:ea typeface="Rubik"/>
                <a:cs typeface="Rubik"/>
                <a:sym typeface="Rubik"/>
              </a:rPr>
              <a:t>Downtown bike network</a:t>
            </a:r>
            <a:r>
              <a:rPr lang="en">
                <a:solidFill>
                  <a:srgbClr val="1C3E57"/>
                </a:solidFill>
                <a:latin typeface="Rubik"/>
                <a:ea typeface="Rubik"/>
                <a:cs typeface="Rubik"/>
                <a:sym typeface="Rubik"/>
              </a:rPr>
              <a:t>.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Strategically deploy traffic control officers to </a:t>
            </a:r>
            <a:r>
              <a:rPr b="1" lang="en">
                <a:solidFill>
                  <a:srgbClr val="1C3E57"/>
                </a:solidFill>
                <a:latin typeface="Rubik"/>
                <a:ea typeface="Rubik"/>
                <a:cs typeface="Rubik"/>
                <a:sym typeface="Rubik"/>
              </a:rPr>
              <a:t>keep traffic moving Downtown</a:t>
            </a:r>
            <a:r>
              <a:rPr lang="en">
                <a:solidFill>
                  <a:srgbClr val="1C3E57"/>
                </a:solidFill>
                <a:latin typeface="Rubik"/>
                <a:ea typeface="Rubik"/>
                <a:cs typeface="Rubik"/>
                <a:sym typeface="Rubik"/>
              </a:rPr>
              <a:t>. </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Make Muni a more attractive option with </a:t>
            </a:r>
            <a:r>
              <a:rPr b="1" lang="en">
                <a:solidFill>
                  <a:srgbClr val="1C3E57"/>
                </a:solidFill>
                <a:latin typeface="Rubik"/>
                <a:ea typeface="Rubik"/>
                <a:cs typeface="Rubik"/>
                <a:sym typeface="Rubik"/>
              </a:rPr>
              <a:t>cellular service in the Metro</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Launch additional </a:t>
            </a:r>
            <a:r>
              <a:rPr b="1" lang="en">
                <a:solidFill>
                  <a:srgbClr val="1C3E57"/>
                </a:solidFill>
                <a:latin typeface="Rubik"/>
                <a:ea typeface="Rubik"/>
                <a:cs typeface="Rubik"/>
                <a:sym typeface="Rubik"/>
              </a:rPr>
              <a:t>fare pass programs </a:t>
            </a:r>
            <a:r>
              <a:rPr lang="en">
                <a:solidFill>
                  <a:srgbClr val="1C3E57"/>
                </a:solidFill>
                <a:latin typeface="Rubik"/>
                <a:ea typeface="Rubik"/>
                <a:cs typeface="Rubik"/>
                <a:sym typeface="Rubik"/>
              </a:rPr>
              <a:t>to boost Muni ridership.</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94" name="Google Shape;294;p55"/>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95" name="Google Shape;295;p55"/>
          <p:cNvPicPr preferRelativeResize="0"/>
          <p:nvPr/>
        </p:nvPicPr>
        <p:blipFill rotWithShape="1">
          <a:blip r:embed="rId4">
            <a:alphaModFix/>
          </a:blip>
          <a:srcRect b="238" l="0" r="0" t="238"/>
          <a:stretch/>
        </p:blipFill>
        <p:spPr>
          <a:xfrm>
            <a:off x="130325" y="1157800"/>
            <a:ext cx="2579274" cy="1875843"/>
          </a:xfrm>
          <a:prstGeom prst="rect">
            <a:avLst/>
          </a:prstGeom>
          <a:noFill/>
          <a:ln>
            <a:noFill/>
          </a:ln>
        </p:spPr>
      </p:pic>
      <p:cxnSp>
        <p:nvCxnSpPr>
          <p:cNvPr id="296" name="Google Shape;296;p55"/>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97" name="Google Shape;297;p55"/>
          <p:cNvSpPr txBox="1"/>
          <p:nvPr/>
        </p:nvSpPr>
        <p:spPr>
          <a:xfrm>
            <a:off x="101575" y="266041"/>
            <a:ext cx="8454000" cy="438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INVEST IN TRANSPORTATION CONNECTIONS</a:t>
            </a:r>
            <a:endParaRPr b="1" sz="2400">
              <a:solidFill>
                <a:srgbClr val="3F3F3F"/>
              </a:solidFill>
              <a:latin typeface="Rubik"/>
              <a:ea typeface="Rubik"/>
              <a:cs typeface="Rubik"/>
              <a:sym typeface="Rubi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6"/>
          <p:cNvSpPr/>
          <p:nvPr>
            <p:ph idx="2" type="pic"/>
          </p:nvPr>
        </p:nvSpPr>
        <p:spPr>
          <a:xfrm>
            <a:off x="9144000" y="-789467"/>
            <a:ext cx="98400" cy="98400"/>
          </a:xfrm>
          <a:prstGeom prst="rect">
            <a:avLst/>
          </a:prstGeom>
          <a:noFill/>
          <a:ln>
            <a:noFill/>
          </a:ln>
        </p:spPr>
      </p:sp>
      <p:sp>
        <p:nvSpPr>
          <p:cNvPr id="303" name="Google Shape;303;p56"/>
          <p:cNvSpPr txBox="1"/>
          <p:nvPr/>
        </p:nvSpPr>
        <p:spPr>
          <a:xfrm>
            <a:off x="2696000" y="1081675"/>
            <a:ext cx="5983800" cy="27861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Promote a national </a:t>
            </a:r>
            <a:r>
              <a:rPr b="1" lang="en">
                <a:solidFill>
                  <a:srgbClr val="1C3E57"/>
                </a:solidFill>
                <a:latin typeface="Rubik"/>
                <a:ea typeface="Rubik"/>
                <a:cs typeface="Rubik"/>
                <a:sym typeface="Rubik"/>
              </a:rPr>
              <a:t>visitor attraction campaign</a:t>
            </a:r>
            <a:r>
              <a:rPr lang="en">
                <a:solidFill>
                  <a:srgbClr val="1C3E57"/>
                </a:solidFill>
                <a:latin typeface="Rubik"/>
                <a:ea typeface="Rubik"/>
                <a:cs typeface="Rubik"/>
                <a:sym typeface="Rubik"/>
              </a:rPr>
              <a:t> in targeted markets to remind potential visitors of San Francisco’s unique allure. </a:t>
            </a:r>
            <a:r>
              <a:rPr b="1" lang="en">
                <a:solidFill>
                  <a:srgbClr val="1C3E57"/>
                </a:solidFill>
                <a:latin typeface="Rubik"/>
                <a:ea typeface="Rubik"/>
                <a:cs typeface="Rubik"/>
                <a:sym typeface="Rubik"/>
              </a:rPr>
              <a:t>Always San Francisco </a:t>
            </a:r>
            <a:r>
              <a:rPr lang="en">
                <a:solidFill>
                  <a:srgbClr val="1C3E57"/>
                </a:solidFill>
                <a:latin typeface="Rubik"/>
                <a:ea typeface="Rubik"/>
                <a:cs typeface="Rubik"/>
                <a:sym typeface="Rubik"/>
              </a:rPr>
              <a:t>campaign launching late May.</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Launched the </a:t>
            </a:r>
            <a:r>
              <a:rPr b="1" lang="en">
                <a:solidFill>
                  <a:srgbClr val="1C3E57"/>
                </a:solidFill>
                <a:latin typeface="Rubik"/>
                <a:ea typeface="Rubik"/>
                <a:cs typeface="Rubik"/>
                <a:sym typeface="Rubik"/>
              </a:rPr>
              <a:t>Heart of SF</a:t>
            </a:r>
            <a:r>
              <a:rPr lang="en">
                <a:solidFill>
                  <a:srgbClr val="1C3E57"/>
                </a:solidFill>
                <a:latin typeface="Rubik"/>
                <a:ea typeface="Rubik"/>
                <a:cs typeface="Rubik"/>
                <a:sym typeface="Rubik"/>
              </a:rPr>
              <a:t> </a:t>
            </a:r>
            <a:r>
              <a:rPr b="1" lang="en">
                <a:solidFill>
                  <a:srgbClr val="1C3E57"/>
                </a:solidFill>
                <a:latin typeface="Rubik"/>
                <a:ea typeface="Rubik"/>
                <a:cs typeface="Rubik"/>
                <a:sym typeface="Rubik"/>
              </a:rPr>
              <a:t>social media campaign</a:t>
            </a:r>
            <a:r>
              <a:rPr lang="en">
                <a:solidFill>
                  <a:srgbClr val="1C3E57"/>
                </a:solidFill>
                <a:latin typeface="Rubik"/>
                <a:ea typeface="Rubik"/>
                <a:cs typeface="Rubik"/>
                <a:sym typeface="Rubik"/>
              </a:rPr>
              <a:t> to amplify a cohesive narrative around Downtown’s evolving identity.</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Launched the </a:t>
            </a:r>
            <a:r>
              <a:rPr b="1" lang="en">
                <a:solidFill>
                  <a:srgbClr val="1C3E57"/>
                </a:solidFill>
                <a:latin typeface="Rubik"/>
                <a:ea typeface="Rubik"/>
                <a:cs typeface="Rubik"/>
                <a:sym typeface="Rubik"/>
              </a:rPr>
              <a:t>Make Your Future San Francisco </a:t>
            </a:r>
            <a:r>
              <a:rPr lang="en">
                <a:solidFill>
                  <a:srgbClr val="1C3E57"/>
                </a:solidFill>
                <a:latin typeface="Rubik"/>
                <a:ea typeface="Rubik"/>
                <a:cs typeface="Rubik"/>
                <a:sym typeface="Rubik"/>
              </a:rPr>
              <a:t>campaign with business leaders to inspire </a:t>
            </a:r>
            <a:r>
              <a:rPr lang="en">
                <a:solidFill>
                  <a:srgbClr val="1C3E57"/>
                </a:solidFill>
                <a:latin typeface="Rubik"/>
                <a:ea typeface="Rubik"/>
                <a:cs typeface="Rubik"/>
                <a:sym typeface="Rubik"/>
              </a:rPr>
              <a:t>entrepreneurs to locate Downtown.</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Develop a </a:t>
            </a:r>
            <a:r>
              <a:rPr b="1" lang="en">
                <a:solidFill>
                  <a:srgbClr val="1C3E57"/>
                </a:solidFill>
                <a:latin typeface="Rubik"/>
                <a:ea typeface="Rubik"/>
                <a:cs typeface="Rubik"/>
                <a:sym typeface="Rubik"/>
              </a:rPr>
              <a:t>San Francisco recovery campaign</a:t>
            </a:r>
            <a:r>
              <a:rPr lang="en">
                <a:solidFill>
                  <a:srgbClr val="1C3E57"/>
                </a:solidFill>
                <a:latin typeface="Rubik"/>
                <a:ea typeface="Rubik"/>
                <a:cs typeface="Rubik"/>
                <a:sym typeface="Rubik"/>
              </a:rPr>
              <a:t> to put forward overall positive stories of San Francisco.</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Update this Roadmap as our story evolves at </a:t>
            </a:r>
            <a:r>
              <a:rPr b="1" lang="en">
                <a:solidFill>
                  <a:srgbClr val="1C3E57"/>
                </a:solidFill>
                <a:latin typeface="Rubik"/>
                <a:ea typeface="Rubik"/>
                <a:cs typeface="Rubik"/>
                <a:sym typeface="Rubik"/>
              </a:rPr>
              <a:t>sf.gov/roadmap-downtown-san-franciscos-future</a:t>
            </a:r>
            <a:r>
              <a:rPr b="1" lang="en">
                <a:solidFill>
                  <a:srgbClr val="0FA3B1"/>
                </a:solidFill>
              </a:rPr>
              <a:t> </a:t>
            </a:r>
            <a:endParaRPr sz="1050">
              <a:solidFill>
                <a:srgbClr val="1C3E57"/>
              </a:solidFill>
              <a:latin typeface="Rubik"/>
              <a:ea typeface="Rubik"/>
              <a:cs typeface="Rubik"/>
              <a:sym typeface="Rubik"/>
            </a:endParaRPr>
          </a:p>
        </p:txBody>
      </p:sp>
      <p:pic>
        <p:nvPicPr>
          <p:cNvPr id="304" name="Google Shape;304;p56"/>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305" name="Google Shape;305;p56"/>
          <p:cNvPicPr preferRelativeResize="0"/>
          <p:nvPr/>
        </p:nvPicPr>
        <p:blipFill rotWithShape="1">
          <a:blip r:embed="rId4">
            <a:alphaModFix/>
          </a:blip>
          <a:srcRect b="816" l="0" r="0" t="816"/>
          <a:stretch/>
        </p:blipFill>
        <p:spPr>
          <a:xfrm>
            <a:off x="130325" y="1157800"/>
            <a:ext cx="2579274" cy="1875842"/>
          </a:xfrm>
          <a:prstGeom prst="rect">
            <a:avLst/>
          </a:prstGeom>
          <a:noFill/>
          <a:ln>
            <a:noFill/>
          </a:ln>
        </p:spPr>
      </p:pic>
      <p:cxnSp>
        <p:nvCxnSpPr>
          <p:cNvPr id="306" name="Google Shape;306;p56"/>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307" name="Google Shape;307;p56"/>
          <p:cNvSpPr txBox="1"/>
          <p:nvPr/>
        </p:nvSpPr>
        <p:spPr>
          <a:xfrm>
            <a:off x="101575" y="266041"/>
            <a:ext cx="8454000" cy="438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400"/>
              <a:buFont typeface="Arial"/>
              <a:buNone/>
            </a:pPr>
            <a:r>
              <a:rPr b="1" lang="en" sz="2400">
                <a:solidFill>
                  <a:srgbClr val="3F3F3F"/>
                </a:solidFill>
                <a:latin typeface="Rubik"/>
                <a:ea typeface="Rubik"/>
                <a:cs typeface="Rubik"/>
                <a:sym typeface="Rubik"/>
              </a:rPr>
              <a:t>TELL OUR STORY</a:t>
            </a:r>
            <a:endParaRPr b="1" sz="2400">
              <a:solidFill>
                <a:srgbClr val="3F3F3F"/>
              </a:solidFill>
              <a:latin typeface="Rubik"/>
              <a:ea typeface="Rubik"/>
              <a:cs typeface="Rubik"/>
              <a:sym typeface="Rubi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outdoor, mountain, ocean floor&#10;&#10;Description automatically generated" id="130" name="Google Shape;130;p40"/>
          <p:cNvPicPr preferRelativeResize="0"/>
          <p:nvPr/>
        </p:nvPicPr>
        <p:blipFill rotWithShape="1">
          <a:blip r:embed="rId3">
            <a:alphaModFix/>
          </a:blip>
          <a:srcRect b="0" l="0" r="0" t="0"/>
          <a:stretch/>
        </p:blipFill>
        <p:spPr>
          <a:xfrm>
            <a:off x="712443" y="0"/>
            <a:ext cx="8442190" cy="5143500"/>
          </a:xfrm>
          <a:prstGeom prst="rect">
            <a:avLst/>
          </a:prstGeom>
          <a:noFill/>
          <a:ln>
            <a:noFill/>
          </a:ln>
        </p:spPr>
      </p:pic>
      <p:sp>
        <p:nvSpPr>
          <p:cNvPr id="131" name="Google Shape;131;p40"/>
          <p:cNvSpPr/>
          <p:nvPr/>
        </p:nvSpPr>
        <p:spPr>
          <a:xfrm>
            <a:off x="-14879" y="0"/>
            <a:ext cx="3555521" cy="5143500"/>
          </a:xfrm>
          <a:custGeom>
            <a:rect b="b" l="l" r="r" t="t"/>
            <a:pathLst>
              <a:path extrusionOk="0" h="6858000" w="6872661">
                <a:moveTo>
                  <a:pt x="0" y="0"/>
                </a:moveTo>
                <a:lnTo>
                  <a:pt x="2895021" y="0"/>
                </a:lnTo>
                <a:lnTo>
                  <a:pt x="6872661" y="6858000"/>
                </a:lnTo>
                <a:lnTo>
                  <a:pt x="0" y="6858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cxnSp>
        <p:nvCxnSpPr>
          <p:cNvPr id="132" name="Google Shape;132;p40"/>
          <p:cNvCxnSpPr/>
          <p:nvPr/>
        </p:nvCxnSpPr>
        <p:spPr>
          <a:xfrm>
            <a:off x="1752826" y="0"/>
            <a:ext cx="2082165" cy="5143500"/>
          </a:xfrm>
          <a:prstGeom prst="straightConnector1">
            <a:avLst/>
          </a:prstGeom>
          <a:noFill/>
          <a:ln cap="flat" cmpd="sng" w="38100">
            <a:solidFill>
              <a:schemeClr val="accent5">
                <a:alpha val="49803"/>
              </a:schemeClr>
            </a:solidFill>
            <a:prstDash val="solid"/>
            <a:miter lim="800000"/>
            <a:headEnd len="sm" w="sm" type="none"/>
            <a:tailEnd len="sm" w="sm" type="none"/>
          </a:ln>
        </p:spPr>
      </p:cxnSp>
      <p:sp>
        <p:nvSpPr>
          <p:cNvPr id="133" name="Google Shape;133;p40"/>
          <p:cNvSpPr/>
          <p:nvPr/>
        </p:nvSpPr>
        <p:spPr>
          <a:xfrm>
            <a:off x="180750" y="294100"/>
            <a:ext cx="8782500" cy="4397700"/>
          </a:xfrm>
          <a:prstGeom prst="rect">
            <a:avLst/>
          </a:prstGeom>
          <a:solidFill>
            <a:schemeClr val="lt1">
              <a:alpha val="89803"/>
            </a:schemeClr>
          </a:solidFill>
          <a:ln cap="flat" cmpd="sng" w="95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4" name="Google Shape;134;p40"/>
          <p:cNvSpPr txBox="1"/>
          <p:nvPr/>
        </p:nvSpPr>
        <p:spPr>
          <a:xfrm>
            <a:off x="406225" y="952021"/>
            <a:ext cx="8386800" cy="3671100"/>
          </a:xfrm>
          <a:prstGeom prst="rect">
            <a:avLst/>
          </a:prstGeom>
          <a:noFill/>
          <a:ln>
            <a:noFill/>
          </a:ln>
        </p:spPr>
        <p:txBody>
          <a:bodyPr anchorCtr="0" anchor="t" bIns="34275" lIns="68575" spcFirstLastPara="1" rIns="68575" wrap="square" tIns="34275">
            <a:spAutoFit/>
          </a:bodyPr>
          <a:lstStyle/>
          <a:p>
            <a:pPr indent="-342900" lvl="0" marL="4572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Downtown is the engine of San Francisco’s economy</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Nearly </a:t>
            </a:r>
            <a:r>
              <a:rPr b="1" lang="en" sz="1800">
                <a:solidFill>
                  <a:schemeClr val="dk2"/>
                </a:solidFill>
                <a:latin typeface="Rubik"/>
                <a:ea typeface="Rubik"/>
                <a:cs typeface="Rubik"/>
                <a:sym typeface="Rubik"/>
              </a:rPr>
              <a:t>80% of San Francisco’s GDP came from Downtown</a:t>
            </a:r>
            <a:r>
              <a:rPr lang="en" sz="1800">
                <a:solidFill>
                  <a:schemeClr val="dk2"/>
                </a:solidFill>
                <a:latin typeface="Rubik"/>
                <a:ea typeface="Rubik"/>
                <a:cs typeface="Rubik"/>
                <a:sym typeface="Rubik"/>
              </a:rPr>
              <a:t> companies in 2021</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Downtown and office core was home to </a:t>
            </a:r>
            <a:r>
              <a:rPr b="1" lang="en" sz="1800">
                <a:solidFill>
                  <a:schemeClr val="dk2"/>
                </a:solidFill>
                <a:latin typeface="Rubik"/>
                <a:ea typeface="Rubik"/>
                <a:cs typeface="Rubik"/>
                <a:sym typeface="Rubik"/>
              </a:rPr>
              <a:t>70% of San Francisco jobs</a:t>
            </a:r>
            <a:r>
              <a:rPr lang="en" sz="1800">
                <a:solidFill>
                  <a:schemeClr val="dk2"/>
                </a:solidFill>
                <a:latin typeface="Rubik"/>
                <a:ea typeface="Rubik"/>
                <a:cs typeface="Rubik"/>
                <a:sym typeface="Rubik"/>
              </a:rPr>
              <a:t> pre-pandemic</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Nearly </a:t>
            </a:r>
            <a:r>
              <a:rPr b="1" lang="en" sz="1800">
                <a:solidFill>
                  <a:schemeClr val="dk2"/>
                </a:solidFill>
                <a:latin typeface="Rubik"/>
                <a:ea typeface="Rubik"/>
                <a:cs typeface="Rubik"/>
                <a:sym typeface="Rubik"/>
              </a:rPr>
              <a:t>half of our sales tax revenue and 95% of business tax revenue</a:t>
            </a:r>
            <a:r>
              <a:rPr lang="en" sz="1800">
                <a:solidFill>
                  <a:schemeClr val="dk2"/>
                </a:solidFill>
                <a:latin typeface="Rubik"/>
                <a:ea typeface="Rubik"/>
                <a:cs typeface="Rubik"/>
                <a:sym typeface="Rubik"/>
              </a:rPr>
              <a:t> comes from Downtown</a:t>
            </a:r>
            <a:br>
              <a:rPr lang="en" sz="1800">
                <a:solidFill>
                  <a:schemeClr val="dk2"/>
                </a:solidFill>
                <a:latin typeface="Rubik"/>
                <a:ea typeface="Rubik"/>
                <a:cs typeface="Rubik"/>
                <a:sym typeface="Rubik"/>
              </a:rPr>
            </a:br>
            <a:endParaRPr sz="1800">
              <a:solidFill>
                <a:schemeClr val="dk2"/>
              </a:solidFill>
              <a:latin typeface="Rubik"/>
              <a:ea typeface="Rubik"/>
              <a:cs typeface="Rubik"/>
              <a:sym typeface="Rubik"/>
            </a:endParaRPr>
          </a:p>
          <a:p>
            <a:pPr indent="-342900" lvl="0" marL="4572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Downtown offers unique advantages</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Downtown’s </a:t>
            </a:r>
            <a:r>
              <a:rPr b="1" lang="en" sz="1800">
                <a:solidFill>
                  <a:schemeClr val="dk2"/>
                </a:solidFill>
                <a:latin typeface="Rubik"/>
                <a:ea typeface="Rubik"/>
                <a:cs typeface="Rubik"/>
                <a:sym typeface="Rubik"/>
              </a:rPr>
              <a:t>transportation </a:t>
            </a:r>
            <a:r>
              <a:rPr b="1" lang="en" sz="1800">
                <a:solidFill>
                  <a:schemeClr val="dk2"/>
                </a:solidFill>
                <a:latin typeface="Rubik"/>
                <a:ea typeface="Rubik"/>
                <a:cs typeface="Rubik"/>
                <a:sym typeface="Rubik"/>
              </a:rPr>
              <a:t>network</a:t>
            </a:r>
            <a:r>
              <a:rPr lang="en" sz="1800">
                <a:solidFill>
                  <a:schemeClr val="dk2"/>
                </a:solidFill>
                <a:latin typeface="Rubik"/>
                <a:ea typeface="Rubik"/>
                <a:cs typeface="Rubik"/>
                <a:sym typeface="Rubik"/>
              </a:rPr>
              <a:t> makes it more connected to the Bay Area’s high-skilled workforce than anywhere else </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Medium"/>
              <a:buChar char="○"/>
            </a:pPr>
            <a:r>
              <a:rPr lang="en" sz="1800">
                <a:solidFill>
                  <a:schemeClr val="dk2"/>
                </a:solidFill>
                <a:latin typeface="Rubik"/>
                <a:ea typeface="Rubik"/>
                <a:cs typeface="Rubik"/>
                <a:sym typeface="Rubik"/>
              </a:rPr>
              <a:t>Downtown’s </a:t>
            </a:r>
            <a:r>
              <a:rPr b="1" lang="en" sz="1800">
                <a:solidFill>
                  <a:schemeClr val="dk2"/>
                </a:solidFill>
                <a:latin typeface="Rubik"/>
                <a:ea typeface="Rubik"/>
                <a:cs typeface="Rubik"/>
                <a:sym typeface="Rubik"/>
              </a:rPr>
              <a:t>built environment</a:t>
            </a:r>
            <a:r>
              <a:rPr lang="en" sz="1800">
                <a:solidFill>
                  <a:schemeClr val="dk2"/>
                </a:solidFill>
                <a:latin typeface="Rubik"/>
                <a:ea typeface="Rubik"/>
                <a:cs typeface="Rubik"/>
                <a:sym typeface="Rubik"/>
              </a:rPr>
              <a:t> features a dynamic public realm, </a:t>
            </a:r>
            <a:r>
              <a:rPr lang="en" sz="1800">
                <a:solidFill>
                  <a:schemeClr val="dk2"/>
                </a:solidFill>
                <a:latin typeface="Rubik"/>
                <a:ea typeface="Rubik"/>
                <a:cs typeface="Rubik"/>
                <a:sym typeface="Rubik"/>
              </a:rPr>
              <a:t>cultural institutions, and millions of square feet of existing space</a:t>
            </a:r>
            <a:endParaRPr sz="1800">
              <a:solidFill>
                <a:srgbClr val="980000"/>
              </a:solidFill>
            </a:endParaRPr>
          </a:p>
        </p:txBody>
      </p:sp>
      <p:sp>
        <p:nvSpPr>
          <p:cNvPr id="135" name="Google Shape;135;p40"/>
          <p:cNvSpPr txBox="1"/>
          <p:nvPr/>
        </p:nvSpPr>
        <p:spPr>
          <a:xfrm>
            <a:off x="406217" y="454798"/>
            <a:ext cx="84984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3F3F3F"/>
                </a:solidFill>
                <a:latin typeface="Rubik"/>
                <a:ea typeface="Rubik"/>
                <a:cs typeface="Rubik"/>
                <a:sym typeface="Rubik"/>
              </a:rPr>
              <a:t>WHY DOWNTOWN SAN FRANCISCO?</a:t>
            </a:r>
            <a:endParaRPr/>
          </a:p>
        </p:txBody>
      </p:sp>
      <p:pic>
        <p:nvPicPr>
          <p:cNvPr id="136" name="Google Shape;136;p40"/>
          <p:cNvPicPr preferRelativeResize="0"/>
          <p:nvPr/>
        </p:nvPicPr>
        <p:blipFill rotWithShape="1">
          <a:blip r:embed="rId4">
            <a:alphaModFix/>
          </a:blip>
          <a:srcRect b="0" l="0" r="0" t="0"/>
          <a:stretch/>
        </p:blipFill>
        <p:spPr>
          <a:xfrm>
            <a:off x="202725" y="4734671"/>
            <a:ext cx="292114" cy="2921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41"/>
          <p:cNvPicPr preferRelativeResize="0"/>
          <p:nvPr>
            <p:ph idx="2" type="pic"/>
          </p:nvPr>
        </p:nvPicPr>
        <p:blipFill rotWithShape="1">
          <a:blip r:embed="rId4">
            <a:alphaModFix/>
          </a:blip>
          <a:srcRect b="0" l="8752" r="8834" t="2610"/>
          <a:stretch/>
        </p:blipFill>
        <p:spPr>
          <a:xfrm>
            <a:off x="-8373" y="0"/>
            <a:ext cx="9152374" cy="5143499"/>
          </a:xfrm>
          <a:prstGeom prst="rect">
            <a:avLst/>
          </a:prstGeom>
          <a:blipFill rotWithShape="1">
            <a:blip r:embed="rId5">
              <a:alphaModFix/>
            </a:blip>
            <a:tile algn="tl" flip="none" tx="0" sx="99997" ty="0" sy="99997"/>
          </a:blipFill>
          <a:ln>
            <a:noFill/>
          </a:ln>
        </p:spPr>
      </p:pic>
      <p:sp>
        <p:nvSpPr>
          <p:cNvPr id="142" name="Google Shape;142;p41"/>
          <p:cNvSpPr/>
          <p:nvPr/>
        </p:nvSpPr>
        <p:spPr>
          <a:xfrm>
            <a:off x="-14879" y="0"/>
            <a:ext cx="3556602" cy="5143500"/>
          </a:xfrm>
          <a:custGeom>
            <a:rect b="b" l="l" r="r" t="t"/>
            <a:pathLst>
              <a:path extrusionOk="0" h="6858000" w="6872661">
                <a:moveTo>
                  <a:pt x="0" y="0"/>
                </a:moveTo>
                <a:lnTo>
                  <a:pt x="2895021" y="0"/>
                </a:lnTo>
                <a:lnTo>
                  <a:pt x="6872661" y="6858000"/>
                </a:lnTo>
                <a:lnTo>
                  <a:pt x="0" y="6858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cxnSp>
        <p:nvCxnSpPr>
          <p:cNvPr id="143" name="Google Shape;143;p41"/>
          <p:cNvCxnSpPr/>
          <p:nvPr/>
        </p:nvCxnSpPr>
        <p:spPr>
          <a:xfrm>
            <a:off x="1752826" y="0"/>
            <a:ext cx="2082300" cy="5143500"/>
          </a:xfrm>
          <a:prstGeom prst="straightConnector1">
            <a:avLst/>
          </a:prstGeom>
          <a:noFill/>
          <a:ln cap="flat" cmpd="sng" w="38100">
            <a:solidFill>
              <a:schemeClr val="accent5">
                <a:alpha val="49800"/>
              </a:schemeClr>
            </a:solidFill>
            <a:prstDash val="solid"/>
            <a:miter lim="800000"/>
            <a:headEnd len="sm" w="sm" type="none"/>
            <a:tailEnd len="sm" w="sm" type="none"/>
          </a:ln>
        </p:spPr>
      </p:cxnSp>
      <p:sp>
        <p:nvSpPr>
          <p:cNvPr id="144" name="Google Shape;144;p41"/>
          <p:cNvSpPr/>
          <p:nvPr/>
        </p:nvSpPr>
        <p:spPr>
          <a:xfrm>
            <a:off x="180750" y="294100"/>
            <a:ext cx="8782500" cy="4397700"/>
          </a:xfrm>
          <a:prstGeom prst="rect">
            <a:avLst/>
          </a:prstGeom>
          <a:solidFill>
            <a:schemeClr val="lt1">
              <a:alpha val="89800"/>
            </a:schemeClr>
          </a:solidFill>
          <a:ln cap="flat" cmpd="sng" w="95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5" name="Google Shape;145;p41"/>
          <p:cNvSpPr txBox="1"/>
          <p:nvPr/>
        </p:nvSpPr>
        <p:spPr>
          <a:xfrm>
            <a:off x="406225" y="952021"/>
            <a:ext cx="8386800" cy="3671100"/>
          </a:xfrm>
          <a:prstGeom prst="rect">
            <a:avLst/>
          </a:prstGeom>
          <a:noFill/>
          <a:ln>
            <a:noFill/>
          </a:ln>
        </p:spPr>
        <p:txBody>
          <a:bodyPr anchorCtr="0" anchor="t" bIns="34275" lIns="68575" spcFirstLastPara="1" rIns="68575" wrap="square" tIns="34275">
            <a:spAutoFit/>
          </a:bodyPr>
          <a:lstStyle/>
          <a:p>
            <a:pPr indent="-342900" lvl="0" marL="457200" marR="0" rtl="0" algn="l">
              <a:lnSpc>
                <a:spcPct val="100000"/>
              </a:lnSpc>
              <a:spcBef>
                <a:spcPts val="0"/>
              </a:spcBef>
              <a:spcAft>
                <a:spcPts val="0"/>
              </a:spcAft>
              <a:buClr>
                <a:schemeClr val="dk2"/>
              </a:buClr>
              <a:buSzPts val="1800"/>
              <a:buFont typeface="Rubik Medium"/>
              <a:buChar char="●"/>
            </a:pPr>
            <a:r>
              <a:rPr b="1" lang="en" sz="1800">
                <a:solidFill>
                  <a:schemeClr val="dk2"/>
                </a:solidFill>
                <a:latin typeface="Rubik"/>
                <a:ea typeface="Rubik"/>
                <a:cs typeface="Rubik"/>
                <a:sym typeface="Rubik"/>
              </a:rPr>
              <a:t>Office attendance </a:t>
            </a:r>
            <a:r>
              <a:rPr lang="en" sz="1800">
                <a:solidFill>
                  <a:schemeClr val="dk2"/>
                </a:solidFill>
                <a:latin typeface="Rubik"/>
                <a:ea typeface="Rubik"/>
                <a:cs typeface="Rubik"/>
                <a:sym typeface="Rubik"/>
              </a:rPr>
              <a:t>remains at 40% of pre-pandemic levels, contributing to an </a:t>
            </a:r>
            <a:r>
              <a:rPr b="1" lang="en" sz="1800">
                <a:solidFill>
                  <a:schemeClr val="dk2"/>
                </a:solidFill>
                <a:latin typeface="Rubik"/>
                <a:ea typeface="Rubik"/>
                <a:cs typeface="Rubik"/>
                <a:sym typeface="Rubik"/>
              </a:rPr>
              <a:t>office </a:t>
            </a:r>
            <a:r>
              <a:rPr b="1" lang="en" sz="1800">
                <a:solidFill>
                  <a:schemeClr val="dk2"/>
                </a:solidFill>
                <a:latin typeface="Rubik"/>
                <a:ea typeface="Rubik"/>
                <a:cs typeface="Rubik"/>
                <a:sym typeface="Rubik"/>
              </a:rPr>
              <a:t>vacancy</a:t>
            </a:r>
            <a:r>
              <a:rPr lang="en" sz="1800">
                <a:solidFill>
                  <a:schemeClr val="dk2"/>
                </a:solidFill>
                <a:latin typeface="Rubik"/>
                <a:ea typeface="Rubik"/>
                <a:cs typeface="Rubik"/>
                <a:sym typeface="Rubik"/>
              </a:rPr>
              <a:t> </a:t>
            </a:r>
            <a:r>
              <a:rPr b="1" lang="en" sz="1800">
                <a:solidFill>
                  <a:schemeClr val="dk2"/>
                </a:solidFill>
                <a:latin typeface="Rubik"/>
                <a:ea typeface="Rubik"/>
                <a:cs typeface="Rubik"/>
                <a:sym typeface="Rubik"/>
              </a:rPr>
              <a:t>rate </a:t>
            </a:r>
            <a:r>
              <a:rPr lang="en" sz="1800">
                <a:solidFill>
                  <a:schemeClr val="dk2"/>
                </a:solidFill>
                <a:latin typeface="Rubik"/>
                <a:ea typeface="Rubik"/>
                <a:cs typeface="Rubik"/>
                <a:sym typeface="Rubik"/>
              </a:rPr>
              <a:t>of 26% (vs 6% pre-pandemic)</a:t>
            </a:r>
            <a:endParaRPr sz="1800">
              <a:solidFill>
                <a:schemeClr val="dk2"/>
              </a:solidFill>
              <a:latin typeface="Rubik"/>
              <a:ea typeface="Rubik"/>
              <a:cs typeface="Rubik"/>
              <a:sym typeface="Rubik"/>
            </a:endParaRPr>
          </a:p>
          <a:p>
            <a:pPr indent="-342900" lvl="0" marL="4572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Downtown BART exits</a:t>
            </a:r>
            <a:r>
              <a:rPr lang="en" sz="1800">
                <a:solidFill>
                  <a:schemeClr val="dk2"/>
                </a:solidFill>
                <a:latin typeface="Rubik"/>
                <a:ea typeface="Rubik"/>
                <a:cs typeface="Rubik"/>
                <a:sym typeface="Rubik"/>
              </a:rPr>
              <a:t> are 36% of pre-pandemic levels, but increasing</a:t>
            </a:r>
            <a:endParaRPr sz="1800">
              <a:solidFill>
                <a:schemeClr val="dk2"/>
              </a:solidFill>
              <a:latin typeface="Rubik"/>
              <a:ea typeface="Rubik"/>
              <a:cs typeface="Rubik"/>
              <a:sym typeface="Rubik"/>
            </a:endParaRPr>
          </a:p>
          <a:p>
            <a:pPr indent="-342900" lvl="0" marL="4572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Air travel and hotel stays</a:t>
            </a:r>
            <a:r>
              <a:rPr lang="en" sz="1800">
                <a:solidFill>
                  <a:schemeClr val="dk2"/>
                </a:solidFill>
                <a:latin typeface="Rubik"/>
                <a:ea typeface="Rubik"/>
                <a:cs typeface="Rubik"/>
                <a:sym typeface="Rubik"/>
              </a:rPr>
              <a:t> began rebounding in 2022, but remain down </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lang="en" sz="1800">
                <a:solidFill>
                  <a:schemeClr val="dk2"/>
                </a:solidFill>
                <a:latin typeface="Rubik"/>
                <a:ea typeface="Rubik"/>
                <a:cs typeface="Rubik"/>
                <a:sym typeface="Rubik"/>
              </a:rPr>
              <a:t>Air travel is at 80% of 2019 levels</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lang="en" sz="1800">
                <a:solidFill>
                  <a:schemeClr val="dk2"/>
                </a:solidFill>
                <a:latin typeface="Rubik"/>
                <a:ea typeface="Rubik"/>
                <a:cs typeface="Rubik"/>
                <a:sym typeface="Rubik"/>
              </a:rPr>
              <a:t>Hotel </a:t>
            </a:r>
            <a:r>
              <a:rPr lang="en" sz="1800">
                <a:solidFill>
                  <a:schemeClr val="dk2"/>
                </a:solidFill>
                <a:latin typeface="Rubik"/>
                <a:ea typeface="Rubik"/>
                <a:cs typeface="Rubik"/>
                <a:sym typeface="Rubik"/>
              </a:rPr>
              <a:t>occupancy</a:t>
            </a:r>
            <a:r>
              <a:rPr lang="en" sz="1800">
                <a:solidFill>
                  <a:schemeClr val="dk2"/>
                </a:solidFill>
                <a:latin typeface="Rubik"/>
                <a:ea typeface="Rubik"/>
                <a:cs typeface="Rubik"/>
                <a:sym typeface="Rubik"/>
              </a:rPr>
              <a:t> is at 67% of 2019 levels</a:t>
            </a:r>
            <a:endParaRPr sz="1800">
              <a:solidFill>
                <a:schemeClr val="dk2"/>
              </a:solidFill>
              <a:latin typeface="Rubik"/>
              <a:ea typeface="Rubik"/>
              <a:cs typeface="Rubik"/>
              <a:sym typeface="Rubik"/>
            </a:endParaRPr>
          </a:p>
          <a:p>
            <a:pPr indent="-342900" lvl="0" marL="457200" marR="0" rtl="0" algn="l">
              <a:lnSpc>
                <a:spcPct val="100000"/>
              </a:lnSpc>
              <a:spcBef>
                <a:spcPts val="0"/>
              </a:spcBef>
              <a:spcAft>
                <a:spcPts val="0"/>
              </a:spcAft>
              <a:buClr>
                <a:schemeClr val="dk2"/>
              </a:buClr>
              <a:buSzPts val="1800"/>
              <a:buFont typeface="Rubik"/>
              <a:buChar char="●"/>
            </a:pPr>
            <a:r>
              <a:rPr lang="en" sz="1800">
                <a:solidFill>
                  <a:schemeClr val="dk2"/>
                </a:solidFill>
                <a:latin typeface="Rubik"/>
                <a:ea typeface="Rubik"/>
                <a:cs typeface="Rubik"/>
                <a:sym typeface="Rubik"/>
              </a:rPr>
              <a:t>These impacts are reflected in the</a:t>
            </a:r>
            <a:r>
              <a:rPr lang="en" sz="1800">
                <a:solidFill>
                  <a:schemeClr val="dk2"/>
                </a:solidFill>
                <a:latin typeface="Rubik"/>
                <a:ea typeface="Rubik"/>
                <a:cs typeface="Rubik"/>
                <a:sym typeface="Rubik"/>
              </a:rPr>
              <a:t> </a:t>
            </a:r>
            <a:r>
              <a:rPr b="1" lang="en" sz="1800">
                <a:solidFill>
                  <a:schemeClr val="dk2"/>
                </a:solidFill>
                <a:latin typeface="Rubik"/>
                <a:ea typeface="Rubik"/>
                <a:cs typeface="Rubik"/>
                <a:sym typeface="Rubik"/>
              </a:rPr>
              <a:t>City’s tax base</a:t>
            </a:r>
            <a:r>
              <a:rPr lang="en" sz="1800">
                <a:solidFill>
                  <a:schemeClr val="dk2"/>
                </a:solidFill>
                <a:latin typeface="Rubik"/>
                <a:ea typeface="Rubik"/>
                <a:cs typeface="Rubik"/>
                <a:sym typeface="Rubik"/>
              </a:rPr>
              <a:t>: </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Property tax</a:t>
            </a:r>
            <a:r>
              <a:rPr lang="en" sz="1800">
                <a:solidFill>
                  <a:schemeClr val="dk2"/>
                </a:solidFill>
                <a:latin typeface="Rubik"/>
                <a:ea typeface="Rubik"/>
                <a:cs typeface="Rubik"/>
                <a:sym typeface="Rubik"/>
              </a:rPr>
              <a:t> </a:t>
            </a:r>
            <a:r>
              <a:rPr lang="en" sz="1800">
                <a:solidFill>
                  <a:schemeClr val="dk2"/>
                </a:solidFill>
                <a:latin typeface="Rubik"/>
                <a:ea typeface="Rubik"/>
                <a:cs typeface="Rubik"/>
                <a:sym typeface="Rubik"/>
              </a:rPr>
              <a:t>growth</a:t>
            </a:r>
            <a:r>
              <a:rPr lang="en" sz="1800">
                <a:solidFill>
                  <a:schemeClr val="dk2"/>
                </a:solidFill>
                <a:latin typeface="Rubik"/>
                <a:ea typeface="Rubik"/>
                <a:cs typeface="Rubik"/>
                <a:sym typeface="Rubik"/>
              </a:rPr>
              <a:t> is projected to slow and some office property valuations are likely to be reassessed downward</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Business tax</a:t>
            </a:r>
            <a:r>
              <a:rPr lang="en" sz="1800">
                <a:solidFill>
                  <a:schemeClr val="dk2"/>
                </a:solidFill>
                <a:latin typeface="Rubik"/>
                <a:ea typeface="Rubik"/>
                <a:cs typeface="Rubik"/>
                <a:sym typeface="Rubik"/>
              </a:rPr>
              <a:t> is down 10% and not </a:t>
            </a:r>
            <a:r>
              <a:rPr lang="en" sz="1800">
                <a:solidFill>
                  <a:schemeClr val="dk2"/>
                </a:solidFill>
                <a:latin typeface="Rubik"/>
                <a:ea typeface="Rubik"/>
                <a:cs typeface="Rubik"/>
                <a:sym typeface="Rubik"/>
              </a:rPr>
              <a:t>projected to recover until 2025</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Hotel tax</a:t>
            </a:r>
            <a:r>
              <a:rPr lang="en" sz="1800">
                <a:solidFill>
                  <a:schemeClr val="dk2"/>
                </a:solidFill>
                <a:latin typeface="Rubik"/>
                <a:ea typeface="Rubik"/>
                <a:cs typeface="Rubik"/>
                <a:sym typeface="Rubik"/>
              </a:rPr>
              <a:t> is down 37% and not projected to recover until 2027</a:t>
            </a:r>
            <a:endParaRPr sz="1800">
              <a:solidFill>
                <a:schemeClr val="dk2"/>
              </a:solidFill>
              <a:latin typeface="Rubik"/>
              <a:ea typeface="Rubik"/>
              <a:cs typeface="Rubik"/>
              <a:sym typeface="Rubik"/>
            </a:endParaRPr>
          </a:p>
          <a:p>
            <a:pPr indent="-342900" lvl="1" marL="9144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Sales tax</a:t>
            </a:r>
            <a:r>
              <a:rPr lang="en" sz="1800">
                <a:solidFill>
                  <a:schemeClr val="dk2"/>
                </a:solidFill>
                <a:latin typeface="Rubik"/>
                <a:ea typeface="Rubik"/>
                <a:cs typeface="Rubik"/>
                <a:sym typeface="Rubik"/>
              </a:rPr>
              <a:t> is down 12% and not projected to recover before 2028</a:t>
            </a:r>
            <a:endParaRPr sz="1800">
              <a:solidFill>
                <a:schemeClr val="dk2"/>
              </a:solidFill>
              <a:latin typeface="Rubik"/>
              <a:ea typeface="Rubik"/>
              <a:cs typeface="Rubik"/>
              <a:sym typeface="Rubik"/>
            </a:endParaRPr>
          </a:p>
          <a:p>
            <a:pPr indent="-342900" lvl="0" marL="457200" marR="0" rtl="0" algn="l">
              <a:lnSpc>
                <a:spcPct val="100000"/>
              </a:lnSpc>
              <a:spcBef>
                <a:spcPts val="0"/>
              </a:spcBef>
              <a:spcAft>
                <a:spcPts val="0"/>
              </a:spcAft>
              <a:buClr>
                <a:schemeClr val="dk2"/>
              </a:buClr>
              <a:buSzPts val="1800"/>
              <a:buFont typeface="Rubik"/>
              <a:buChar char="●"/>
            </a:pPr>
            <a:r>
              <a:rPr b="1" lang="en" sz="1800">
                <a:solidFill>
                  <a:schemeClr val="dk2"/>
                </a:solidFill>
                <a:latin typeface="Rubik"/>
                <a:ea typeface="Rubik"/>
                <a:cs typeface="Rubik"/>
                <a:sym typeface="Rubik"/>
              </a:rPr>
              <a:t>Small businesses </a:t>
            </a:r>
            <a:r>
              <a:rPr lang="en" sz="1800">
                <a:solidFill>
                  <a:schemeClr val="dk2"/>
                </a:solidFill>
                <a:latin typeface="Rubik"/>
                <a:ea typeface="Rubik"/>
                <a:cs typeface="Rubik"/>
                <a:sym typeface="Rubik"/>
              </a:rPr>
              <a:t>are struggling, and business starts inconsistent </a:t>
            </a:r>
            <a:endParaRPr sz="1800">
              <a:solidFill>
                <a:schemeClr val="dk2"/>
              </a:solidFill>
              <a:latin typeface="Rubik"/>
              <a:ea typeface="Rubik"/>
              <a:cs typeface="Rubik"/>
              <a:sym typeface="Rubik"/>
            </a:endParaRPr>
          </a:p>
        </p:txBody>
      </p:sp>
      <p:sp>
        <p:nvSpPr>
          <p:cNvPr id="146" name="Google Shape;146;p41"/>
          <p:cNvSpPr txBox="1"/>
          <p:nvPr/>
        </p:nvSpPr>
        <p:spPr>
          <a:xfrm>
            <a:off x="406217" y="454798"/>
            <a:ext cx="84984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400">
                <a:solidFill>
                  <a:srgbClr val="3F3F3F"/>
                </a:solidFill>
                <a:latin typeface="Rubik"/>
                <a:ea typeface="Rubik"/>
                <a:cs typeface="Rubik"/>
                <a:sym typeface="Rubik"/>
              </a:rPr>
              <a:t>COVID ECONOMIC IMPACTS</a:t>
            </a:r>
            <a:endParaRPr/>
          </a:p>
        </p:txBody>
      </p:sp>
      <p:pic>
        <p:nvPicPr>
          <p:cNvPr id="147" name="Google Shape;147;p41"/>
          <p:cNvPicPr preferRelativeResize="0"/>
          <p:nvPr/>
        </p:nvPicPr>
        <p:blipFill rotWithShape="1">
          <a:blip r:embed="rId6">
            <a:alphaModFix/>
          </a:blip>
          <a:srcRect b="0" l="0" r="0" t="0"/>
          <a:stretch/>
        </p:blipFill>
        <p:spPr>
          <a:xfrm>
            <a:off x="202725" y="4734671"/>
            <a:ext cx="292113" cy="2921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42"/>
          <p:cNvPicPr preferRelativeResize="0"/>
          <p:nvPr>
            <p:ph idx="2" type="pic"/>
          </p:nvPr>
        </p:nvPicPr>
        <p:blipFill rotWithShape="1">
          <a:blip r:embed="rId3">
            <a:alphaModFix/>
          </a:blip>
          <a:srcRect b="0" l="8752" r="8834" t="2610"/>
          <a:stretch/>
        </p:blipFill>
        <p:spPr>
          <a:xfrm>
            <a:off x="-8373" y="0"/>
            <a:ext cx="9152374" cy="5143499"/>
          </a:xfrm>
          <a:prstGeom prst="rect">
            <a:avLst/>
          </a:prstGeom>
          <a:blipFill rotWithShape="1">
            <a:blip r:embed="rId4">
              <a:alphaModFix/>
            </a:blip>
            <a:tile algn="tl" flip="none" tx="0" sx="99997" ty="0" sy="99997"/>
          </a:blipFill>
          <a:ln>
            <a:noFill/>
          </a:ln>
        </p:spPr>
      </p:pic>
      <p:sp>
        <p:nvSpPr>
          <p:cNvPr id="153" name="Google Shape;153;p42"/>
          <p:cNvSpPr/>
          <p:nvPr/>
        </p:nvSpPr>
        <p:spPr>
          <a:xfrm>
            <a:off x="-14879" y="0"/>
            <a:ext cx="3556602" cy="5143500"/>
          </a:xfrm>
          <a:custGeom>
            <a:rect b="b" l="l" r="r" t="t"/>
            <a:pathLst>
              <a:path extrusionOk="0" h="6858000" w="6872661">
                <a:moveTo>
                  <a:pt x="0" y="0"/>
                </a:moveTo>
                <a:lnTo>
                  <a:pt x="2895021" y="0"/>
                </a:lnTo>
                <a:lnTo>
                  <a:pt x="6872661" y="6858000"/>
                </a:lnTo>
                <a:lnTo>
                  <a:pt x="0" y="6858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cxnSp>
        <p:nvCxnSpPr>
          <p:cNvPr id="154" name="Google Shape;154;p42"/>
          <p:cNvCxnSpPr/>
          <p:nvPr/>
        </p:nvCxnSpPr>
        <p:spPr>
          <a:xfrm>
            <a:off x="1752826" y="0"/>
            <a:ext cx="2082300" cy="5143500"/>
          </a:xfrm>
          <a:prstGeom prst="straightConnector1">
            <a:avLst/>
          </a:prstGeom>
          <a:noFill/>
          <a:ln cap="flat" cmpd="sng" w="38100">
            <a:solidFill>
              <a:schemeClr val="accent5">
                <a:alpha val="49800"/>
              </a:schemeClr>
            </a:solidFill>
            <a:prstDash val="solid"/>
            <a:miter lim="800000"/>
            <a:headEnd len="sm" w="sm" type="none"/>
            <a:tailEnd len="sm" w="sm" type="none"/>
          </a:ln>
        </p:spPr>
      </p:cxnSp>
      <p:sp>
        <p:nvSpPr>
          <p:cNvPr id="155" name="Google Shape;155;p42"/>
          <p:cNvSpPr/>
          <p:nvPr/>
        </p:nvSpPr>
        <p:spPr>
          <a:xfrm>
            <a:off x="-8375" y="0"/>
            <a:ext cx="9144000" cy="5143500"/>
          </a:xfrm>
          <a:prstGeom prst="rect">
            <a:avLst/>
          </a:prstGeom>
          <a:solidFill>
            <a:schemeClr val="lt1">
              <a:alpha val="89800"/>
            </a:schemeClr>
          </a:solidFill>
          <a:ln cap="flat" cmpd="sng" w="95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56" name="Google Shape;156;p42"/>
          <p:cNvPicPr preferRelativeResize="0"/>
          <p:nvPr/>
        </p:nvPicPr>
        <p:blipFill rotWithShape="1">
          <a:blip r:embed="rId5">
            <a:alphaModFix/>
          </a:blip>
          <a:srcRect b="0" l="0" r="0" t="0"/>
          <a:stretch/>
        </p:blipFill>
        <p:spPr>
          <a:xfrm>
            <a:off x="202725" y="4734671"/>
            <a:ext cx="292113" cy="292113"/>
          </a:xfrm>
          <a:prstGeom prst="rect">
            <a:avLst/>
          </a:prstGeom>
          <a:noFill/>
          <a:ln>
            <a:noFill/>
          </a:ln>
        </p:spPr>
      </p:pic>
      <p:pic>
        <p:nvPicPr>
          <p:cNvPr id="157" name="Google Shape;157;p42"/>
          <p:cNvPicPr preferRelativeResize="0"/>
          <p:nvPr/>
        </p:nvPicPr>
        <p:blipFill rotWithShape="1">
          <a:blip r:embed="rId6">
            <a:alphaModFix/>
          </a:blip>
          <a:srcRect b="38752" l="3898" r="74418" t="10364"/>
          <a:stretch/>
        </p:blipFill>
        <p:spPr>
          <a:xfrm>
            <a:off x="1338450" y="300226"/>
            <a:ext cx="5929226" cy="4470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43"/>
          <p:cNvPicPr preferRelativeResize="0"/>
          <p:nvPr>
            <p:ph idx="2" type="pic"/>
          </p:nvPr>
        </p:nvPicPr>
        <p:blipFill rotWithShape="1">
          <a:blip r:embed="rId3">
            <a:alphaModFix/>
          </a:blip>
          <a:srcRect b="0" l="8752" r="8834" t="2610"/>
          <a:stretch/>
        </p:blipFill>
        <p:spPr>
          <a:xfrm>
            <a:off x="-8373" y="0"/>
            <a:ext cx="9152374" cy="5143499"/>
          </a:xfrm>
          <a:prstGeom prst="rect">
            <a:avLst/>
          </a:prstGeom>
          <a:blipFill rotWithShape="1">
            <a:blip r:embed="rId4">
              <a:alphaModFix/>
            </a:blip>
            <a:tile algn="tl" flip="none" tx="0" sx="99997" ty="0" sy="99997"/>
          </a:blipFill>
          <a:ln>
            <a:noFill/>
          </a:ln>
        </p:spPr>
      </p:pic>
      <p:sp>
        <p:nvSpPr>
          <p:cNvPr id="163" name="Google Shape;163;p43"/>
          <p:cNvSpPr/>
          <p:nvPr/>
        </p:nvSpPr>
        <p:spPr>
          <a:xfrm>
            <a:off x="-14879" y="0"/>
            <a:ext cx="3556602" cy="5143500"/>
          </a:xfrm>
          <a:custGeom>
            <a:rect b="b" l="l" r="r" t="t"/>
            <a:pathLst>
              <a:path extrusionOk="0" h="6858000" w="6872661">
                <a:moveTo>
                  <a:pt x="0" y="0"/>
                </a:moveTo>
                <a:lnTo>
                  <a:pt x="2895021" y="0"/>
                </a:lnTo>
                <a:lnTo>
                  <a:pt x="6872661" y="6858000"/>
                </a:lnTo>
                <a:lnTo>
                  <a:pt x="0" y="68580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cxnSp>
        <p:nvCxnSpPr>
          <p:cNvPr id="164" name="Google Shape;164;p43"/>
          <p:cNvCxnSpPr/>
          <p:nvPr/>
        </p:nvCxnSpPr>
        <p:spPr>
          <a:xfrm>
            <a:off x="1752826" y="0"/>
            <a:ext cx="2082300" cy="5143500"/>
          </a:xfrm>
          <a:prstGeom prst="straightConnector1">
            <a:avLst/>
          </a:prstGeom>
          <a:noFill/>
          <a:ln cap="flat" cmpd="sng" w="38100">
            <a:solidFill>
              <a:schemeClr val="accent5">
                <a:alpha val="49800"/>
              </a:schemeClr>
            </a:solidFill>
            <a:prstDash val="solid"/>
            <a:miter lim="800000"/>
            <a:headEnd len="sm" w="sm" type="none"/>
            <a:tailEnd len="sm" w="sm" type="none"/>
          </a:ln>
        </p:spPr>
      </p:cxnSp>
      <p:sp>
        <p:nvSpPr>
          <p:cNvPr id="165" name="Google Shape;165;p43"/>
          <p:cNvSpPr/>
          <p:nvPr/>
        </p:nvSpPr>
        <p:spPr>
          <a:xfrm>
            <a:off x="-14875" y="0"/>
            <a:ext cx="9144000" cy="5178600"/>
          </a:xfrm>
          <a:prstGeom prst="rect">
            <a:avLst/>
          </a:prstGeom>
          <a:solidFill>
            <a:schemeClr val="lt1">
              <a:alpha val="89800"/>
            </a:schemeClr>
          </a:solidFill>
          <a:ln cap="flat" cmpd="sng" w="95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6" name="Google Shape;166;p43"/>
          <p:cNvPicPr preferRelativeResize="0"/>
          <p:nvPr/>
        </p:nvPicPr>
        <p:blipFill rotWithShape="1">
          <a:blip r:embed="rId5">
            <a:alphaModFix/>
          </a:blip>
          <a:srcRect b="0" l="0" r="0" t="0"/>
          <a:stretch/>
        </p:blipFill>
        <p:spPr>
          <a:xfrm>
            <a:off x="202725" y="4734671"/>
            <a:ext cx="292113" cy="292113"/>
          </a:xfrm>
          <a:prstGeom prst="rect">
            <a:avLst/>
          </a:prstGeom>
          <a:noFill/>
          <a:ln>
            <a:noFill/>
          </a:ln>
        </p:spPr>
      </p:pic>
      <p:pic>
        <p:nvPicPr>
          <p:cNvPr id="167" name="Google Shape;167;p43"/>
          <p:cNvPicPr preferRelativeResize="0"/>
          <p:nvPr/>
        </p:nvPicPr>
        <p:blipFill>
          <a:blip r:embed="rId6">
            <a:alphaModFix/>
          </a:blip>
          <a:stretch>
            <a:fillRect/>
          </a:stretch>
        </p:blipFill>
        <p:spPr>
          <a:xfrm>
            <a:off x="1375975" y="217300"/>
            <a:ext cx="6278550" cy="4708901"/>
          </a:xfrm>
          <a:prstGeom prst="rect">
            <a:avLst/>
          </a:prstGeom>
          <a:noFill/>
          <a:ln cap="flat" cmpd="sng" w="9525">
            <a:solidFill>
              <a:srgbClr val="D8D8D8"/>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4"/>
          <p:cNvSpPr txBox="1"/>
          <p:nvPr/>
        </p:nvSpPr>
        <p:spPr>
          <a:xfrm>
            <a:off x="4266841" y="508507"/>
            <a:ext cx="44598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3F3F3F"/>
                </a:solidFill>
                <a:latin typeface="Rubik"/>
                <a:ea typeface="Rubik"/>
                <a:cs typeface="Rubik"/>
                <a:sym typeface="Rubik"/>
              </a:rPr>
              <a:t>MAYOR BREED’S VISION</a:t>
            </a:r>
            <a:endParaRPr b="1" i="0" sz="2400" u="none" cap="none" strike="noStrike">
              <a:solidFill>
                <a:srgbClr val="3F3F3F"/>
              </a:solidFill>
              <a:latin typeface="Rubik"/>
              <a:ea typeface="Rubik"/>
              <a:cs typeface="Rubik"/>
              <a:sym typeface="Rubik"/>
            </a:endParaRPr>
          </a:p>
        </p:txBody>
      </p:sp>
      <p:sp>
        <p:nvSpPr>
          <p:cNvPr id="173" name="Google Shape;173;p44"/>
          <p:cNvSpPr/>
          <p:nvPr/>
        </p:nvSpPr>
        <p:spPr>
          <a:xfrm>
            <a:off x="1" y="1"/>
            <a:ext cx="4074300" cy="5143500"/>
          </a:xfrm>
          <a:prstGeom prst="homePlate">
            <a:avLst>
              <a:gd fmla="val 2403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sp>
        <p:nvSpPr>
          <p:cNvPr id="174" name="Google Shape;174;p44"/>
          <p:cNvSpPr txBox="1"/>
          <p:nvPr/>
        </p:nvSpPr>
        <p:spPr>
          <a:xfrm>
            <a:off x="4356850" y="997800"/>
            <a:ext cx="45555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600">
                <a:solidFill>
                  <a:srgbClr val="0FA3B1"/>
                </a:solidFill>
                <a:latin typeface="Rubik"/>
                <a:ea typeface="Rubik"/>
                <a:cs typeface="Rubik"/>
                <a:sym typeface="Rubik"/>
              </a:rPr>
              <a:t>Five</a:t>
            </a:r>
            <a:r>
              <a:rPr b="1" i="0" lang="en" sz="1600" u="none" cap="none" strike="noStrike">
                <a:solidFill>
                  <a:srgbClr val="0FA3B1"/>
                </a:solidFill>
                <a:latin typeface="Rubik"/>
                <a:ea typeface="Rubik"/>
                <a:cs typeface="Rubik"/>
                <a:sym typeface="Rubik"/>
              </a:rPr>
              <a:t> priorities for Downtown</a:t>
            </a:r>
            <a:endParaRPr sz="1600"/>
          </a:p>
          <a:p>
            <a:pPr indent="0" lvl="0" marL="457200" marR="0" rtl="0" algn="l">
              <a:lnSpc>
                <a:spcPct val="150000"/>
              </a:lnSpc>
              <a:spcBef>
                <a:spcPts val="0"/>
              </a:spcBef>
              <a:spcAft>
                <a:spcPts val="0"/>
              </a:spcAft>
              <a:buNone/>
            </a:pPr>
            <a:r>
              <a:t/>
            </a:r>
            <a:endParaRPr sz="1600">
              <a:solidFill>
                <a:schemeClr val="dk2"/>
              </a:solidFill>
              <a:latin typeface="Rubik"/>
              <a:ea typeface="Rubik"/>
              <a:cs typeface="Rubik"/>
              <a:sym typeface="Rubik"/>
            </a:endParaRPr>
          </a:p>
          <a:p>
            <a:pPr indent="-196850" lvl="0" marL="171450" marR="0" rtl="0" algn="l">
              <a:lnSpc>
                <a:spcPct val="150000"/>
              </a:lnSpc>
              <a:spcBef>
                <a:spcPts val="0"/>
              </a:spcBef>
              <a:spcAft>
                <a:spcPts val="0"/>
              </a:spcAft>
              <a:buClr>
                <a:srgbClr val="000000"/>
              </a:buClr>
              <a:buSzPts val="1600"/>
              <a:buChar char="•"/>
            </a:pPr>
            <a:r>
              <a:rPr i="0" lang="en" sz="1600" u="none" cap="none" strike="noStrike">
                <a:solidFill>
                  <a:schemeClr val="dk2"/>
                </a:solidFill>
                <a:latin typeface="Rubik"/>
                <a:ea typeface="Rubik"/>
                <a:cs typeface="Rubik"/>
                <a:sym typeface="Rubik"/>
              </a:rPr>
              <a:t>An economically diverse and resilient job engine </a:t>
            </a:r>
            <a:endParaRPr sz="1600"/>
          </a:p>
          <a:p>
            <a:pPr indent="-196850" lvl="0" marL="171450" marR="0" rtl="0" algn="l">
              <a:lnSpc>
                <a:spcPct val="150000"/>
              </a:lnSpc>
              <a:spcBef>
                <a:spcPts val="0"/>
              </a:spcBef>
              <a:spcAft>
                <a:spcPts val="0"/>
              </a:spcAft>
              <a:buClr>
                <a:srgbClr val="000000"/>
              </a:buClr>
              <a:buSzPts val="1600"/>
              <a:buFont typeface="Arial"/>
              <a:buChar char="•"/>
            </a:pPr>
            <a:r>
              <a:rPr b="0" i="0" lang="en" sz="1600" u="none" cap="none" strike="noStrike">
                <a:solidFill>
                  <a:schemeClr val="dk2"/>
                </a:solidFill>
                <a:latin typeface="Rubik"/>
                <a:ea typeface="Rubik"/>
                <a:cs typeface="Rubik"/>
                <a:sym typeface="Rubik"/>
              </a:rPr>
              <a:t>A welcoming, clean, and safe environment </a:t>
            </a:r>
            <a:endParaRPr sz="1600"/>
          </a:p>
          <a:p>
            <a:pPr indent="-196850" lvl="0" marL="171450" marR="0" rtl="0" algn="l">
              <a:lnSpc>
                <a:spcPct val="150000"/>
              </a:lnSpc>
              <a:spcBef>
                <a:spcPts val="0"/>
              </a:spcBef>
              <a:spcAft>
                <a:spcPts val="0"/>
              </a:spcAft>
              <a:buClr>
                <a:srgbClr val="000000"/>
              </a:buClr>
              <a:buSzPts val="1600"/>
              <a:buFont typeface="Arial"/>
              <a:buChar char="•"/>
            </a:pPr>
            <a:r>
              <a:rPr b="0" i="0" lang="en" sz="1600" u="none" cap="none" strike="noStrike">
                <a:solidFill>
                  <a:schemeClr val="dk2"/>
                </a:solidFill>
                <a:latin typeface="Rubik"/>
                <a:ea typeface="Rubik"/>
                <a:cs typeface="Rubik"/>
                <a:sym typeface="Rubik"/>
              </a:rPr>
              <a:t>A dynamic destination active at all hours, every day </a:t>
            </a:r>
            <a:endParaRPr sz="1600"/>
          </a:p>
          <a:p>
            <a:pPr indent="-196850" lvl="0" marL="171450" marR="0" rtl="0" algn="l">
              <a:lnSpc>
                <a:spcPct val="150000"/>
              </a:lnSpc>
              <a:spcBef>
                <a:spcPts val="0"/>
              </a:spcBef>
              <a:spcAft>
                <a:spcPts val="0"/>
              </a:spcAft>
              <a:buClr>
                <a:srgbClr val="000000"/>
              </a:buClr>
              <a:buSzPts val="1600"/>
              <a:buFont typeface="Arial"/>
              <a:buChar char="•"/>
            </a:pPr>
            <a:r>
              <a:rPr b="0" i="0" lang="en" sz="1600" u="none" cap="none" strike="noStrike">
                <a:solidFill>
                  <a:schemeClr val="dk2"/>
                </a:solidFill>
                <a:latin typeface="Rubik"/>
                <a:ea typeface="Rubik"/>
                <a:cs typeface="Rubik"/>
                <a:sym typeface="Rubik"/>
              </a:rPr>
              <a:t>A world-class transportation experience </a:t>
            </a:r>
            <a:endParaRPr sz="1600"/>
          </a:p>
          <a:p>
            <a:pPr indent="-196850" lvl="0" marL="171450" marR="0" rtl="0" algn="l">
              <a:lnSpc>
                <a:spcPct val="150000"/>
              </a:lnSpc>
              <a:spcBef>
                <a:spcPts val="0"/>
              </a:spcBef>
              <a:spcAft>
                <a:spcPts val="0"/>
              </a:spcAft>
              <a:buClr>
                <a:srgbClr val="000000"/>
              </a:buClr>
              <a:buSzPts val="1600"/>
              <a:buFont typeface="Arial"/>
              <a:buChar char="•"/>
            </a:pPr>
            <a:r>
              <a:rPr b="0" i="0" lang="en" sz="1600" u="none" cap="none" strike="noStrike">
                <a:solidFill>
                  <a:schemeClr val="dk2"/>
                </a:solidFill>
                <a:latin typeface="Rubik"/>
                <a:ea typeface="Rubik"/>
                <a:cs typeface="Rubik"/>
                <a:sym typeface="Rubik"/>
              </a:rPr>
              <a:t>An equitable economy that supports full participation by all</a:t>
            </a:r>
            <a:endParaRPr sz="1600"/>
          </a:p>
        </p:txBody>
      </p:sp>
      <p:pic>
        <p:nvPicPr>
          <p:cNvPr id="175" name="Google Shape;175;p44"/>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176" name="Google Shape;176;p44"/>
          <p:cNvPicPr preferRelativeResize="0"/>
          <p:nvPr/>
        </p:nvPicPr>
        <p:blipFill>
          <a:blip r:embed="rId4">
            <a:alphaModFix/>
          </a:blip>
          <a:stretch>
            <a:fillRect/>
          </a:stretch>
        </p:blipFill>
        <p:spPr>
          <a:xfrm>
            <a:off x="142149" y="994125"/>
            <a:ext cx="3948075" cy="3006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5"/>
          <p:cNvSpPr/>
          <p:nvPr>
            <p:ph idx="2" type="pic"/>
          </p:nvPr>
        </p:nvSpPr>
        <p:spPr>
          <a:xfrm>
            <a:off x="0" y="0"/>
            <a:ext cx="9144000" cy="5143500"/>
          </a:xfrm>
          <a:prstGeom prst="rect">
            <a:avLst/>
          </a:prstGeom>
        </p:spPr>
      </p:sp>
      <p:pic>
        <p:nvPicPr>
          <p:cNvPr id="182" name="Google Shape;182;p45"/>
          <p:cNvPicPr preferRelativeResize="0"/>
          <p:nvPr>
            <p:ph idx="2" type="pic"/>
          </p:nvPr>
        </p:nvPicPr>
        <p:blipFill rotWithShape="1">
          <a:blip r:embed="rId3">
            <a:alphaModFix/>
          </a:blip>
          <a:srcRect b="0" l="8752" r="8834" t="2610"/>
          <a:stretch/>
        </p:blipFill>
        <p:spPr>
          <a:xfrm>
            <a:off x="-8373" y="0"/>
            <a:ext cx="9152374" cy="5143499"/>
          </a:xfrm>
          <a:prstGeom prst="rect">
            <a:avLst/>
          </a:prstGeom>
          <a:blipFill rotWithShape="1">
            <a:blip r:embed="rId4">
              <a:alphaModFix/>
            </a:blip>
            <a:tile algn="tl" flip="none" tx="0" sx="99997" ty="0" sy="99997"/>
          </a:blipFill>
          <a:ln>
            <a:noFill/>
          </a:ln>
        </p:spPr>
      </p:pic>
      <p:sp>
        <p:nvSpPr>
          <p:cNvPr id="183" name="Google Shape;183;p45"/>
          <p:cNvSpPr/>
          <p:nvPr/>
        </p:nvSpPr>
        <p:spPr>
          <a:xfrm>
            <a:off x="-8375" y="0"/>
            <a:ext cx="9144000" cy="5143500"/>
          </a:xfrm>
          <a:prstGeom prst="rect">
            <a:avLst/>
          </a:prstGeom>
          <a:solidFill>
            <a:schemeClr val="lt1">
              <a:alpha val="89800"/>
            </a:schemeClr>
          </a:solidFill>
          <a:ln cap="flat" cmpd="sng" w="9525">
            <a:solidFill>
              <a:srgbClr val="D8D8D8"/>
            </a:solidFill>
            <a:prstDash val="solid"/>
            <a:round/>
            <a:headEnd len="sm" w="sm" type="none"/>
            <a:tailEnd len="sm" w="sm" type="none"/>
          </a:ln>
          <a:effectLst>
            <a:outerShdw blurRad="50800" rotWithShape="0" algn="tl" dir="2700000" dist="38100">
              <a:srgbClr val="000000">
                <a:alpha val="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84" name="Google Shape;184;p45">
            <a:hlinkClick r:id="rId5"/>
          </p:cNvPr>
          <p:cNvPicPr preferRelativeResize="0"/>
          <p:nvPr/>
        </p:nvPicPr>
        <p:blipFill rotWithShape="1">
          <a:blip r:embed="rId6">
            <a:alphaModFix/>
          </a:blip>
          <a:srcRect b="0" l="0" r="0" t="0"/>
          <a:stretch/>
        </p:blipFill>
        <p:spPr>
          <a:xfrm>
            <a:off x="2607775" y="158600"/>
            <a:ext cx="3928448" cy="4826399"/>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6"/>
          <p:cNvSpPr/>
          <p:nvPr/>
        </p:nvSpPr>
        <p:spPr>
          <a:xfrm>
            <a:off x="1" y="1"/>
            <a:ext cx="4074300" cy="5143500"/>
          </a:xfrm>
          <a:prstGeom prst="homePlate">
            <a:avLst>
              <a:gd fmla="val 2403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Rubik"/>
              <a:ea typeface="Rubik"/>
              <a:cs typeface="Rubik"/>
              <a:sym typeface="Rubik"/>
            </a:endParaRPr>
          </a:p>
        </p:txBody>
      </p:sp>
      <p:pic>
        <p:nvPicPr>
          <p:cNvPr id="190" name="Google Shape;190;p46"/>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grpSp>
        <p:nvGrpSpPr>
          <p:cNvPr id="191" name="Google Shape;191;p46"/>
          <p:cNvGrpSpPr/>
          <p:nvPr/>
        </p:nvGrpSpPr>
        <p:grpSpPr>
          <a:xfrm>
            <a:off x="960825" y="550525"/>
            <a:ext cx="6104765" cy="4471638"/>
            <a:chOff x="1494225" y="550525"/>
            <a:chExt cx="6104765" cy="4471638"/>
          </a:xfrm>
        </p:grpSpPr>
        <p:pic>
          <p:nvPicPr>
            <p:cNvPr id="192" name="Google Shape;192;p46"/>
            <p:cNvPicPr preferRelativeResize="0"/>
            <p:nvPr/>
          </p:nvPicPr>
          <p:blipFill rotWithShape="1">
            <a:blip r:embed="rId4">
              <a:alphaModFix/>
            </a:blip>
            <a:srcRect b="0" l="268" r="258" t="0"/>
            <a:stretch/>
          </p:blipFill>
          <p:spPr>
            <a:xfrm>
              <a:off x="1494225" y="2071425"/>
              <a:ext cx="1920240" cy="1396538"/>
            </a:xfrm>
            <a:prstGeom prst="rect">
              <a:avLst/>
            </a:prstGeom>
            <a:noFill/>
            <a:ln>
              <a:noFill/>
            </a:ln>
          </p:spPr>
        </p:pic>
        <p:pic>
          <p:nvPicPr>
            <p:cNvPr id="193" name="Google Shape;193;p46"/>
            <p:cNvPicPr preferRelativeResize="0"/>
            <p:nvPr/>
          </p:nvPicPr>
          <p:blipFill rotWithShape="1">
            <a:blip r:embed="rId5">
              <a:alphaModFix/>
            </a:blip>
            <a:srcRect b="1162" l="0" r="0" t="1171"/>
            <a:stretch/>
          </p:blipFill>
          <p:spPr>
            <a:xfrm>
              <a:off x="1494225" y="3592325"/>
              <a:ext cx="1920240" cy="1396539"/>
            </a:xfrm>
            <a:prstGeom prst="rect">
              <a:avLst/>
            </a:prstGeom>
            <a:noFill/>
            <a:ln>
              <a:noFill/>
            </a:ln>
          </p:spPr>
        </p:pic>
        <p:pic>
          <p:nvPicPr>
            <p:cNvPr id="194" name="Google Shape;194;p46"/>
            <p:cNvPicPr preferRelativeResize="0"/>
            <p:nvPr/>
          </p:nvPicPr>
          <p:blipFill rotWithShape="1">
            <a:blip r:embed="rId6">
              <a:alphaModFix/>
            </a:blip>
            <a:srcRect b="1095" l="0" r="0" t="1095"/>
            <a:stretch/>
          </p:blipFill>
          <p:spPr>
            <a:xfrm>
              <a:off x="3611875" y="550525"/>
              <a:ext cx="1920240" cy="1396539"/>
            </a:xfrm>
            <a:prstGeom prst="rect">
              <a:avLst/>
            </a:prstGeom>
            <a:noFill/>
            <a:ln>
              <a:noFill/>
            </a:ln>
          </p:spPr>
        </p:pic>
        <p:pic>
          <p:nvPicPr>
            <p:cNvPr id="195" name="Google Shape;195;p46"/>
            <p:cNvPicPr preferRelativeResize="0"/>
            <p:nvPr/>
          </p:nvPicPr>
          <p:blipFill rotWithShape="1">
            <a:blip r:embed="rId7">
              <a:alphaModFix/>
            </a:blip>
            <a:srcRect b="159" l="0" r="0" t="159"/>
            <a:stretch/>
          </p:blipFill>
          <p:spPr>
            <a:xfrm>
              <a:off x="3611875" y="2071425"/>
              <a:ext cx="1920240" cy="1396538"/>
            </a:xfrm>
            <a:prstGeom prst="rect">
              <a:avLst/>
            </a:prstGeom>
            <a:noFill/>
            <a:ln>
              <a:noFill/>
            </a:ln>
          </p:spPr>
        </p:pic>
        <p:pic>
          <p:nvPicPr>
            <p:cNvPr id="196" name="Google Shape;196;p46"/>
            <p:cNvPicPr preferRelativeResize="0"/>
            <p:nvPr/>
          </p:nvPicPr>
          <p:blipFill rotWithShape="1">
            <a:blip r:embed="rId8">
              <a:alphaModFix/>
            </a:blip>
            <a:srcRect b="238" l="0" r="0" t="238"/>
            <a:stretch/>
          </p:blipFill>
          <p:spPr>
            <a:xfrm>
              <a:off x="3611875" y="3592325"/>
              <a:ext cx="1920240" cy="1396538"/>
            </a:xfrm>
            <a:prstGeom prst="rect">
              <a:avLst/>
            </a:prstGeom>
            <a:noFill/>
            <a:ln>
              <a:noFill/>
            </a:ln>
          </p:spPr>
        </p:pic>
        <p:pic>
          <p:nvPicPr>
            <p:cNvPr id="197" name="Google Shape;197;p46"/>
            <p:cNvPicPr preferRelativeResize="0"/>
            <p:nvPr/>
          </p:nvPicPr>
          <p:blipFill rotWithShape="1">
            <a:blip r:embed="rId9">
              <a:alphaModFix/>
            </a:blip>
            <a:srcRect b="1095" l="0" r="0" t="1095"/>
            <a:stretch/>
          </p:blipFill>
          <p:spPr>
            <a:xfrm>
              <a:off x="5678750" y="583825"/>
              <a:ext cx="1920240" cy="1396539"/>
            </a:xfrm>
            <a:prstGeom prst="rect">
              <a:avLst/>
            </a:prstGeom>
            <a:noFill/>
            <a:ln>
              <a:noFill/>
            </a:ln>
          </p:spPr>
        </p:pic>
        <p:pic>
          <p:nvPicPr>
            <p:cNvPr id="198" name="Google Shape;198;p46"/>
            <p:cNvPicPr preferRelativeResize="0"/>
            <p:nvPr/>
          </p:nvPicPr>
          <p:blipFill rotWithShape="1">
            <a:blip r:embed="rId10">
              <a:alphaModFix/>
            </a:blip>
            <a:srcRect b="19" l="0" r="0" t="29"/>
            <a:stretch/>
          </p:blipFill>
          <p:spPr>
            <a:xfrm>
              <a:off x="5678750" y="2104725"/>
              <a:ext cx="1920240" cy="1396538"/>
            </a:xfrm>
            <a:prstGeom prst="rect">
              <a:avLst/>
            </a:prstGeom>
            <a:noFill/>
            <a:ln>
              <a:noFill/>
            </a:ln>
          </p:spPr>
        </p:pic>
        <p:pic>
          <p:nvPicPr>
            <p:cNvPr id="199" name="Google Shape;199;p46"/>
            <p:cNvPicPr preferRelativeResize="0"/>
            <p:nvPr/>
          </p:nvPicPr>
          <p:blipFill>
            <a:blip r:embed="rId11">
              <a:alphaModFix/>
            </a:blip>
            <a:stretch>
              <a:fillRect/>
            </a:stretch>
          </p:blipFill>
          <p:spPr>
            <a:xfrm>
              <a:off x="1494225" y="550525"/>
              <a:ext cx="1920240" cy="1396539"/>
            </a:xfrm>
            <a:prstGeom prst="rect">
              <a:avLst/>
            </a:prstGeom>
            <a:noFill/>
            <a:ln>
              <a:noFill/>
            </a:ln>
          </p:spPr>
        </p:pic>
        <p:pic>
          <p:nvPicPr>
            <p:cNvPr id="200" name="Google Shape;200;p46"/>
            <p:cNvPicPr preferRelativeResize="0"/>
            <p:nvPr/>
          </p:nvPicPr>
          <p:blipFill rotWithShape="1">
            <a:blip r:embed="rId12">
              <a:alphaModFix/>
            </a:blip>
            <a:srcRect b="816" l="0" r="0" t="816"/>
            <a:stretch/>
          </p:blipFill>
          <p:spPr>
            <a:xfrm>
              <a:off x="5678750" y="3625625"/>
              <a:ext cx="1920240" cy="1396538"/>
            </a:xfrm>
            <a:prstGeom prst="rect">
              <a:avLst/>
            </a:prstGeom>
            <a:noFill/>
            <a:ln>
              <a:noFill/>
            </a:ln>
          </p:spPr>
        </p:pic>
      </p:grpSp>
      <p:sp>
        <p:nvSpPr>
          <p:cNvPr id="201" name="Google Shape;201;p46"/>
          <p:cNvSpPr txBox="1"/>
          <p:nvPr/>
        </p:nvSpPr>
        <p:spPr>
          <a:xfrm>
            <a:off x="808415" y="111915"/>
            <a:ext cx="54438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 sz="2400">
                <a:solidFill>
                  <a:srgbClr val="3F3F3F"/>
                </a:solidFill>
                <a:latin typeface="Rubik"/>
                <a:ea typeface="Rubik"/>
                <a:cs typeface="Rubik"/>
                <a:sym typeface="Rubik"/>
              </a:rPr>
              <a:t>Our Strategies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cxnSp>
        <p:nvCxnSpPr>
          <p:cNvPr id="206" name="Google Shape;206;p47"/>
          <p:cNvCxnSpPr/>
          <p:nvPr/>
        </p:nvCxnSpPr>
        <p:spPr>
          <a:xfrm>
            <a:off x="0" y="1045536"/>
            <a:ext cx="2709600" cy="0"/>
          </a:xfrm>
          <a:prstGeom prst="straightConnector1">
            <a:avLst/>
          </a:prstGeom>
          <a:noFill/>
          <a:ln cap="flat" cmpd="sng" w="38100">
            <a:solidFill>
              <a:schemeClr val="accent5"/>
            </a:solidFill>
            <a:prstDash val="solid"/>
            <a:miter lim="800000"/>
            <a:headEnd len="sm" w="sm" type="none"/>
            <a:tailEnd len="sm" w="sm" type="none"/>
          </a:ln>
        </p:spPr>
      </p:cxnSp>
      <p:sp>
        <p:nvSpPr>
          <p:cNvPr id="207" name="Google Shape;207;p47"/>
          <p:cNvSpPr txBox="1"/>
          <p:nvPr/>
        </p:nvSpPr>
        <p:spPr>
          <a:xfrm>
            <a:off x="101575" y="266041"/>
            <a:ext cx="84540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3F3F3F"/>
                </a:solidFill>
                <a:latin typeface="Rubik"/>
                <a:ea typeface="Rubik"/>
                <a:cs typeface="Rubik"/>
                <a:sym typeface="Rubik"/>
              </a:rPr>
              <a:t>ENSURE DOWNTOWN IS CLEAN, SAFE, AND INVITING</a:t>
            </a:r>
            <a:endParaRPr/>
          </a:p>
        </p:txBody>
      </p:sp>
      <p:sp>
        <p:nvSpPr>
          <p:cNvPr id="208" name="Google Shape;208;p47"/>
          <p:cNvSpPr/>
          <p:nvPr>
            <p:ph idx="2" type="pic"/>
          </p:nvPr>
        </p:nvSpPr>
        <p:spPr>
          <a:xfrm>
            <a:off x="9144000" y="-789467"/>
            <a:ext cx="98400" cy="98400"/>
          </a:xfrm>
          <a:prstGeom prst="rect">
            <a:avLst/>
          </a:prstGeom>
          <a:noFill/>
          <a:ln>
            <a:noFill/>
          </a:ln>
        </p:spPr>
      </p:sp>
      <p:sp>
        <p:nvSpPr>
          <p:cNvPr id="209" name="Google Shape;209;p47"/>
          <p:cNvSpPr txBox="1"/>
          <p:nvPr/>
        </p:nvSpPr>
        <p:spPr>
          <a:xfrm>
            <a:off x="2696000" y="1081675"/>
            <a:ext cx="5983800" cy="4137900"/>
          </a:xfrm>
          <a:prstGeom prst="rect">
            <a:avLst/>
          </a:prstGeom>
          <a:noFill/>
          <a:ln>
            <a:noFill/>
          </a:ln>
        </p:spPr>
        <p:txBody>
          <a:bodyPr anchorCtr="0" anchor="t" bIns="45700" lIns="91425" spcFirstLastPara="1" rIns="91425" wrap="square" tIns="45700">
            <a:spAutoFit/>
          </a:bodyPr>
          <a:lstStyle/>
          <a:p>
            <a:pPr indent="-317500" lvl="0" marL="457200" rtl="0" algn="l">
              <a:lnSpc>
                <a:spcPct val="115000"/>
              </a:lnSpc>
              <a:spcBef>
                <a:spcPts val="1300"/>
              </a:spcBef>
              <a:spcAft>
                <a:spcPts val="0"/>
              </a:spcAft>
              <a:buClr>
                <a:srgbClr val="1C3E57"/>
              </a:buClr>
              <a:buSzPts val="1400"/>
              <a:buFont typeface="Rubik"/>
              <a:buChar char="•"/>
            </a:pPr>
            <a:r>
              <a:rPr lang="en">
                <a:solidFill>
                  <a:srgbClr val="1C3E57"/>
                </a:solidFill>
                <a:latin typeface="Rubik"/>
                <a:ea typeface="Rubik"/>
                <a:cs typeface="Rubik"/>
                <a:sym typeface="Rubik"/>
              </a:rPr>
              <a:t>Support businesses, residents, and visitors with an </a:t>
            </a:r>
            <a:r>
              <a:rPr b="1" lang="en">
                <a:solidFill>
                  <a:srgbClr val="1C3E57"/>
                </a:solidFill>
                <a:latin typeface="Rubik"/>
                <a:ea typeface="Rubik"/>
                <a:cs typeface="Rubik"/>
                <a:sym typeface="Rubik"/>
              </a:rPr>
              <a:t>enhanced public safety presence</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and grow </a:t>
            </a:r>
            <a:r>
              <a:rPr b="1" lang="en">
                <a:solidFill>
                  <a:srgbClr val="1C3E57"/>
                </a:solidFill>
                <a:latin typeface="Rubik"/>
                <a:ea typeface="Rubik"/>
                <a:cs typeface="Rubik"/>
                <a:sym typeface="Rubik"/>
              </a:rPr>
              <a:t>Healthy Streets coordinated response</a:t>
            </a:r>
            <a:r>
              <a:rPr lang="en">
                <a:solidFill>
                  <a:srgbClr val="1C3E57"/>
                </a:solidFill>
                <a:latin typeface="Rubik"/>
                <a:ea typeface="Rubik"/>
                <a:cs typeface="Rubik"/>
                <a:sym typeface="Rubik"/>
              </a:rPr>
              <a:t> programs that connect people with services while keeping streets and sidewalks safe for everyone.</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Implement </a:t>
            </a:r>
            <a:r>
              <a:rPr b="1" lang="en">
                <a:solidFill>
                  <a:srgbClr val="1C3E57"/>
                </a:solidFill>
                <a:latin typeface="Rubik"/>
                <a:ea typeface="Rubik"/>
                <a:cs typeface="Rubik"/>
                <a:sym typeface="Rubik"/>
              </a:rPr>
              <a:t>street vending regulations</a:t>
            </a:r>
            <a:r>
              <a:rPr lang="en">
                <a:solidFill>
                  <a:srgbClr val="1C3E57"/>
                </a:solidFill>
                <a:latin typeface="Rubik"/>
                <a:ea typeface="Rubik"/>
                <a:cs typeface="Rubik"/>
                <a:sym typeface="Rubik"/>
              </a:rPr>
              <a:t> to discourage resale of stolen merchandise and keeping sidewalks accessible.</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Provide a welcoming gateway to Downtown attractions through increased </a:t>
            </a:r>
            <a:r>
              <a:rPr b="1" lang="en">
                <a:solidFill>
                  <a:srgbClr val="1C3E57"/>
                </a:solidFill>
                <a:latin typeface="Rubik"/>
                <a:ea typeface="Rubik"/>
                <a:cs typeface="Rubik"/>
                <a:sym typeface="Rubik"/>
              </a:rPr>
              <a:t>parking garage security</a:t>
            </a:r>
            <a:r>
              <a:rPr lang="en">
                <a:solidFill>
                  <a:srgbClr val="1C3E57"/>
                </a:solidFill>
                <a:latin typeface="Rubik"/>
                <a:ea typeface="Rubik"/>
                <a:cs typeface="Rubik"/>
                <a:sym typeface="Rubik"/>
              </a:rPr>
              <a:t> at City garages.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to partner with CBDs to keep sidewalks and plazas clean through the </a:t>
            </a:r>
            <a:r>
              <a:rPr b="1" lang="en">
                <a:solidFill>
                  <a:srgbClr val="1C3E57"/>
                </a:solidFill>
                <a:latin typeface="Rubik"/>
                <a:ea typeface="Rubik"/>
                <a:cs typeface="Rubik"/>
                <a:sym typeface="Rubik"/>
              </a:rPr>
              <a:t>311 Connected Worker App.</a:t>
            </a:r>
            <a:endParaRPr b="1">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Continue to fund and expand </a:t>
            </a:r>
            <a:r>
              <a:rPr b="1" lang="en">
                <a:solidFill>
                  <a:srgbClr val="1C3E57"/>
                </a:solidFill>
                <a:latin typeface="Rubik"/>
                <a:ea typeface="Rubik"/>
                <a:cs typeface="Rubik"/>
                <a:sym typeface="Rubik"/>
              </a:rPr>
              <a:t>targeted cleaning crews</a:t>
            </a:r>
            <a:r>
              <a:rPr lang="en">
                <a:solidFill>
                  <a:srgbClr val="1C3E57"/>
                </a:solidFill>
                <a:latin typeface="Rubik"/>
                <a:ea typeface="Rubik"/>
                <a:cs typeface="Rubik"/>
                <a:sym typeface="Rubik"/>
              </a:rPr>
              <a:t> in key areas and hot spots.</a:t>
            </a:r>
            <a:endParaRPr>
              <a:solidFill>
                <a:srgbClr val="1C3E57"/>
              </a:solidFill>
              <a:latin typeface="Rubik"/>
              <a:ea typeface="Rubik"/>
              <a:cs typeface="Rubik"/>
              <a:sym typeface="Rubik"/>
            </a:endParaRPr>
          </a:p>
          <a:p>
            <a:pPr indent="-317500" lvl="0" marL="457200" rtl="0" algn="l">
              <a:lnSpc>
                <a:spcPct val="115000"/>
              </a:lnSpc>
              <a:spcBef>
                <a:spcPts val="0"/>
              </a:spcBef>
              <a:spcAft>
                <a:spcPts val="0"/>
              </a:spcAft>
              <a:buClr>
                <a:srgbClr val="1C3E57"/>
              </a:buClr>
              <a:buSzPts val="1400"/>
              <a:buFont typeface="Rubik"/>
              <a:buChar char="•"/>
            </a:pPr>
            <a:r>
              <a:rPr lang="en">
                <a:solidFill>
                  <a:srgbClr val="1C3E57"/>
                </a:solidFill>
                <a:latin typeface="Rubik"/>
                <a:ea typeface="Rubik"/>
                <a:cs typeface="Rubik"/>
                <a:sym typeface="Rubik"/>
              </a:rPr>
              <a:t>Welcome transit riders and visitors Downtown with </a:t>
            </a:r>
            <a:r>
              <a:rPr b="1" lang="en">
                <a:solidFill>
                  <a:srgbClr val="1C3E57"/>
                </a:solidFill>
                <a:latin typeface="Rubik"/>
                <a:ea typeface="Rubik"/>
                <a:cs typeface="Rubik"/>
                <a:sym typeface="Rubik"/>
              </a:rPr>
              <a:t>refurbished transit platforms, and shelters</a:t>
            </a:r>
            <a:r>
              <a:rPr lang="en">
                <a:solidFill>
                  <a:srgbClr val="1C3E57"/>
                </a:solidFill>
                <a:latin typeface="Rubik"/>
                <a:ea typeface="Rubik"/>
                <a:cs typeface="Rubik"/>
                <a:sym typeface="Rubik"/>
              </a:rPr>
              <a:t>.</a:t>
            </a:r>
            <a:endParaRPr>
              <a:solidFill>
                <a:srgbClr val="1C3E57"/>
              </a:solidFill>
              <a:latin typeface="Rubik"/>
              <a:ea typeface="Rubik"/>
              <a:cs typeface="Rubik"/>
              <a:sym typeface="Rubik"/>
            </a:endParaRPr>
          </a:p>
          <a:p>
            <a:pPr indent="0" lvl="0" marL="457200" marR="0" rtl="0" algn="l">
              <a:lnSpc>
                <a:spcPct val="100000"/>
              </a:lnSpc>
              <a:spcBef>
                <a:spcPts val="1300"/>
              </a:spcBef>
              <a:spcAft>
                <a:spcPts val="0"/>
              </a:spcAft>
              <a:buNone/>
            </a:pPr>
            <a:r>
              <a:t/>
            </a:r>
            <a:endParaRPr sz="1050">
              <a:solidFill>
                <a:srgbClr val="1C3E57"/>
              </a:solidFill>
              <a:latin typeface="Rubik"/>
              <a:ea typeface="Rubik"/>
              <a:cs typeface="Rubik"/>
              <a:sym typeface="Rubik"/>
            </a:endParaRPr>
          </a:p>
        </p:txBody>
      </p:sp>
      <p:pic>
        <p:nvPicPr>
          <p:cNvPr id="210" name="Google Shape;210;p47"/>
          <p:cNvPicPr preferRelativeResize="0"/>
          <p:nvPr/>
        </p:nvPicPr>
        <p:blipFill rotWithShape="1">
          <a:blip r:embed="rId3">
            <a:alphaModFix/>
          </a:blip>
          <a:srcRect b="0" l="0" r="0" t="0"/>
          <a:stretch/>
        </p:blipFill>
        <p:spPr>
          <a:xfrm>
            <a:off x="8584086" y="4534956"/>
            <a:ext cx="454914" cy="454914"/>
          </a:xfrm>
          <a:prstGeom prst="rect">
            <a:avLst/>
          </a:prstGeom>
          <a:noFill/>
          <a:ln>
            <a:noFill/>
          </a:ln>
        </p:spPr>
      </p:pic>
      <p:pic>
        <p:nvPicPr>
          <p:cNvPr id="211" name="Google Shape;211;p47"/>
          <p:cNvPicPr preferRelativeResize="0"/>
          <p:nvPr/>
        </p:nvPicPr>
        <p:blipFill>
          <a:blip r:embed="rId4">
            <a:alphaModFix/>
          </a:blip>
          <a:stretch>
            <a:fillRect/>
          </a:stretch>
        </p:blipFill>
        <p:spPr>
          <a:xfrm>
            <a:off x="130325" y="1157800"/>
            <a:ext cx="2579275" cy="18758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