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3" r:id="rId1"/>
  </p:sldMasterIdLst>
  <p:sldIdLst>
    <p:sldId id="260" r:id="rId2"/>
    <p:sldId id="340" r:id="rId3"/>
    <p:sldId id="302" r:id="rId4"/>
    <p:sldId id="303" r:id="rId5"/>
    <p:sldId id="305" r:id="rId6"/>
    <p:sldId id="338" r:id="rId7"/>
    <p:sldId id="325" r:id="rId8"/>
    <p:sldId id="311" r:id="rId9"/>
    <p:sldId id="339" r:id="rId10"/>
    <p:sldId id="326" r:id="rId11"/>
    <p:sldId id="328" r:id="rId12"/>
    <p:sldId id="335" r:id="rId13"/>
    <p:sldId id="333" r:id="rId14"/>
    <p:sldId id="320" r:id="rId15"/>
    <p:sldId id="341" r:id="rId16"/>
    <p:sldId id="269" r:id="rId17"/>
    <p:sldId id="284" r:id="rId18"/>
    <p:sldId id="270" r:id="rId19"/>
    <p:sldId id="290" r:id="rId20"/>
    <p:sldId id="292" r:id="rId21"/>
    <p:sldId id="323" r:id="rId22"/>
    <p:sldId id="297" r:id="rId23"/>
    <p:sldId id="296" r:id="rId24"/>
    <p:sldId id="322"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1270"/>
    <a:srgbClr val="005E1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06"/>
    <p:restoredTop sz="94607"/>
  </p:normalViewPr>
  <p:slideViewPr>
    <p:cSldViewPr snapToGrid="0" snapToObjects="1">
      <p:cViewPr varScale="1">
        <p:scale>
          <a:sx n="124" d="100"/>
          <a:sy n="124" d="100"/>
        </p:scale>
        <p:origin x="2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519CBE-51C5-FC49-AB73-0B69B07F38E0}"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43F7BAC-C18C-3C4C-AE77-B92CCEE7D00C}" type="slidenum">
              <a:rPr lang="en-US" smtClean="0"/>
              <a:t>‹#›</a:t>
            </a:fld>
            <a:endParaRPr lang="en-US"/>
          </a:p>
        </p:txBody>
      </p:sp>
    </p:spTree>
    <p:extLst>
      <p:ext uri="{BB962C8B-B14F-4D97-AF65-F5344CB8AC3E}">
        <p14:creationId xmlns:p14="http://schemas.microsoft.com/office/powerpoint/2010/main" val="1222878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19CBE-51C5-FC49-AB73-0B69B07F38E0}"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F7BAC-C18C-3C4C-AE77-B92CCEE7D00C}" type="slidenum">
              <a:rPr lang="en-US" smtClean="0"/>
              <a:t>‹#›</a:t>
            </a:fld>
            <a:endParaRPr lang="en-US"/>
          </a:p>
        </p:txBody>
      </p:sp>
    </p:spTree>
    <p:extLst>
      <p:ext uri="{BB962C8B-B14F-4D97-AF65-F5344CB8AC3E}">
        <p14:creationId xmlns:p14="http://schemas.microsoft.com/office/powerpoint/2010/main" val="289896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519CBE-51C5-FC49-AB73-0B69B07F38E0}"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F7BAC-C18C-3C4C-AE77-B92CCEE7D00C}" type="slidenum">
              <a:rPr lang="en-US" smtClean="0"/>
              <a:t>‹#›</a:t>
            </a:fld>
            <a:endParaRPr lang="en-US"/>
          </a:p>
        </p:txBody>
      </p:sp>
    </p:spTree>
    <p:extLst>
      <p:ext uri="{BB962C8B-B14F-4D97-AF65-F5344CB8AC3E}">
        <p14:creationId xmlns:p14="http://schemas.microsoft.com/office/powerpoint/2010/main" val="31287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519CBE-51C5-FC49-AB73-0B69B07F38E0}"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F7BAC-C18C-3C4C-AE77-B92CCEE7D00C}" type="slidenum">
              <a:rPr lang="en-US" smtClean="0"/>
              <a:t>‹#›</a:t>
            </a:fld>
            <a:endParaRPr lang="en-US"/>
          </a:p>
        </p:txBody>
      </p:sp>
    </p:spTree>
    <p:extLst>
      <p:ext uri="{BB962C8B-B14F-4D97-AF65-F5344CB8AC3E}">
        <p14:creationId xmlns:p14="http://schemas.microsoft.com/office/powerpoint/2010/main" val="729998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15519CBE-51C5-FC49-AB73-0B69B07F38E0}" type="datetimeFigureOut">
              <a:rPr lang="en-US" smtClean="0"/>
              <a:t>5/8/23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43F7BAC-C18C-3C4C-AE77-B92CCEE7D00C}" type="slidenum">
              <a:rPr lang="en-US" smtClean="0"/>
              <a:t>‹#›</a:t>
            </a:fld>
            <a:endParaRPr lang="en-US"/>
          </a:p>
        </p:txBody>
      </p:sp>
    </p:spTree>
    <p:extLst>
      <p:ext uri="{BB962C8B-B14F-4D97-AF65-F5344CB8AC3E}">
        <p14:creationId xmlns:p14="http://schemas.microsoft.com/office/powerpoint/2010/main" val="2267988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519CBE-51C5-FC49-AB73-0B69B07F38E0}" type="datetimeFigureOut">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3F7BAC-C18C-3C4C-AE77-B92CCEE7D00C}" type="slidenum">
              <a:rPr lang="en-US" smtClean="0"/>
              <a:t>‹#›</a:t>
            </a:fld>
            <a:endParaRPr lang="en-US"/>
          </a:p>
        </p:txBody>
      </p:sp>
    </p:spTree>
    <p:extLst>
      <p:ext uri="{BB962C8B-B14F-4D97-AF65-F5344CB8AC3E}">
        <p14:creationId xmlns:p14="http://schemas.microsoft.com/office/powerpoint/2010/main" val="5214033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519CBE-51C5-FC49-AB73-0B69B07F38E0}" type="datetimeFigureOut">
              <a:rPr lang="en-US" smtClean="0"/>
              <a:t>5/8/23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3F7BAC-C18C-3C4C-AE77-B92CCEE7D00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02735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5519CBE-51C5-FC49-AB73-0B69B07F38E0}" type="datetimeFigureOut">
              <a:rPr lang="en-US" smtClean="0"/>
              <a:t>5/8/23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3F7BAC-C18C-3C4C-AE77-B92CCEE7D00C}"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6206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19CBE-51C5-FC49-AB73-0B69B07F38E0}" type="datetimeFigureOut">
              <a:rPr lang="en-US" smtClean="0"/>
              <a:t>5/8/23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3F7BAC-C18C-3C4C-AE77-B92CCEE7D00C}" type="slidenum">
              <a:rPr lang="en-US" smtClean="0"/>
              <a:t>‹#›</a:t>
            </a:fld>
            <a:endParaRPr lang="en-US"/>
          </a:p>
        </p:txBody>
      </p:sp>
    </p:spTree>
    <p:extLst>
      <p:ext uri="{BB962C8B-B14F-4D97-AF65-F5344CB8AC3E}">
        <p14:creationId xmlns:p14="http://schemas.microsoft.com/office/powerpoint/2010/main" val="34498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19CBE-51C5-FC49-AB73-0B69B07F38E0}" type="datetimeFigureOut">
              <a:rPr lang="en-US" smtClean="0"/>
              <a:t>5/8/23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43F7BAC-C18C-3C4C-AE77-B92CCEE7D00C}" type="slidenum">
              <a:rPr lang="en-US" smtClean="0"/>
              <a:t>‹#›</a:t>
            </a:fld>
            <a:endParaRPr lang="en-US"/>
          </a:p>
        </p:txBody>
      </p:sp>
    </p:spTree>
    <p:extLst>
      <p:ext uri="{BB962C8B-B14F-4D97-AF65-F5344CB8AC3E}">
        <p14:creationId xmlns:p14="http://schemas.microsoft.com/office/powerpoint/2010/main" val="191064916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19CBE-51C5-FC49-AB73-0B69B07F38E0}" type="datetimeFigureOut">
              <a:rPr lang="en-US" smtClean="0"/>
              <a:t>5/8/23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43F7BAC-C18C-3C4C-AE77-B92CCEE7D00C}" type="slidenum">
              <a:rPr lang="en-US" smtClean="0"/>
              <a:t>‹#›</a:t>
            </a:fld>
            <a:endParaRPr lang="en-US"/>
          </a:p>
        </p:txBody>
      </p:sp>
    </p:spTree>
    <p:extLst>
      <p:ext uri="{BB962C8B-B14F-4D97-AF65-F5344CB8AC3E}">
        <p14:creationId xmlns:p14="http://schemas.microsoft.com/office/powerpoint/2010/main" val="3942845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15519CBE-51C5-FC49-AB73-0B69B07F38E0}" type="datetimeFigureOut">
              <a:rPr lang="en-US" smtClean="0"/>
              <a:t>5/8/23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43F7BAC-C18C-3C4C-AE77-B92CCEE7D00C}" type="slidenum">
              <a:rPr lang="en-US" smtClean="0"/>
              <a:t>‹#›</a:t>
            </a:fld>
            <a:endParaRPr lang="en-US"/>
          </a:p>
        </p:txBody>
      </p:sp>
    </p:spTree>
    <p:extLst>
      <p:ext uri="{BB962C8B-B14F-4D97-AF65-F5344CB8AC3E}">
        <p14:creationId xmlns:p14="http://schemas.microsoft.com/office/powerpoint/2010/main" val="289686485"/>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0E74-4261-8D4C-82A0-109ED0F2612E}"/>
              </a:ext>
            </a:extLst>
          </p:cNvPr>
          <p:cNvSpPr>
            <a:spLocks noGrp="1"/>
          </p:cNvSpPr>
          <p:nvPr>
            <p:ph type="title"/>
          </p:nvPr>
        </p:nvSpPr>
        <p:spPr>
          <a:xfrm>
            <a:off x="210526" y="2740223"/>
            <a:ext cx="11757355" cy="1609344"/>
          </a:xfrm>
        </p:spPr>
        <p:txBody>
          <a:bodyPr/>
          <a:lstStyle/>
          <a:p>
            <a:pPr algn="ctr"/>
            <a:r>
              <a:rPr lang="en-US"/>
              <a:t>Research </a:t>
            </a:r>
            <a:r>
              <a:rPr lang="en-US" dirty="0"/>
              <a:t>Partnership </a:t>
            </a:r>
          </a:p>
        </p:txBody>
      </p:sp>
      <p:sp>
        <p:nvSpPr>
          <p:cNvPr id="4" name="Subtitle 2">
            <a:extLst>
              <a:ext uri="{FF2B5EF4-FFF2-40B4-BE49-F238E27FC236}">
                <a16:creationId xmlns:a16="http://schemas.microsoft.com/office/drawing/2014/main" id="{7DA37C02-A3FF-CC4B-B4C3-53E956AEB2FD}"/>
              </a:ext>
            </a:extLst>
          </p:cNvPr>
          <p:cNvSpPr txBox="1">
            <a:spLocks/>
          </p:cNvSpPr>
          <p:nvPr/>
        </p:nvSpPr>
        <p:spPr>
          <a:xfrm>
            <a:off x="224119" y="4046432"/>
            <a:ext cx="11636187" cy="106984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None/>
            </a:pPr>
            <a:r>
              <a:rPr lang="en-US" sz="3200" dirty="0">
                <a:solidFill>
                  <a:schemeClr val="accent2">
                    <a:lumMod val="75000"/>
                  </a:schemeClr>
                </a:solidFill>
              </a:rPr>
              <a:t>Draft Findings from graduate student research</a:t>
            </a:r>
          </a:p>
          <a:p>
            <a:pPr marL="0" indent="0" algn="ctr">
              <a:buNone/>
            </a:pPr>
            <a:endParaRPr lang="en-US" sz="3200" dirty="0">
              <a:solidFill>
                <a:schemeClr val="accent2">
                  <a:lumMod val="75000"/>
                </a:schemeClr>
              </a:solidFill>
            </a:endParaRPr>
          </a:p>
          <a:p>
            <a:pPr marL="0" indent="0" algn="ctr">
              <a:buNone/>
            </a:pPr>
            <a:r>
              <a:rPr lang="en-US" sz="3200" dirty="0">
                <a:solidFill>
                  <a:schemeClr val="accent2">
                    <a:lumMod val="75000"/>
                  </a:schemeClr>
                </a:solidFill>
              </a:rPr>
              <a:t>Presented by USF Prof. Rachel Brahinsky, </a:t>
            </a:r>
            <a:r>
              <a:rPr lang="en-US" sz="3200" dirty="0" err="1">
                <a:solidFill>
                  <a:schemeClr val="accent2">
                    <a:lumMod val="75000"/>
                  </a:schemeClr>
                </a:solidFill>
              </a:rPr>
              <a:t>Ph.D</a:t>
            </a:r>
            <a:endParaRPr lang="en-US" sz="3200" dirty="0">
              <a:solidFill>
                <a:schemeClr val="accent2">
                  <a:lumMod val="75000"/>
                </a:schemeClr>
              </a:solidFill>
            </a:endParaRPr>
          </a:p>
          <a:p>
            <a:pPr marL="0" indent="0" algn="ctr">
              <a:buNone/>
            </a:pPr>
            <a:r>
              <a:rPr lang="en-US" sz="2400" dirty="0">
                <a:solidFill>
                  <a:schemeClr val="accent2">
                    <a:lumMod val="75000"/>
                  </a:schemeClr>
                </a:solidFill>
              </a:rPr>
              <a:t>May 8, 2023</a:t>
            </a:r>
          </a:p>
        </p:txBody>
      </p:sp>
      <p:pic>
        <p:nvPicPr>
          <p:cNvPr id="5" name="Picture 4">
            <a:extLst>
              <a:ext uri="{FF2B5EF4-FFF2-40B4-BE49-F238E27FC236}">
                <a16:creationId xmlns:a16="http://schemas.microsoft.com/office/drawing/2014/main" id="{CF4EB5E4-7E0A-734B-8D49-A33594794B65}"/>
              </a:ext>
            </a:extLst>
          </p:cNvPr>
          <p:cNvPicPr>
            <a:picLocks noChangeAspect="1"/>
          </p:cNvPicPr>
          <p:nvPr/>
        </p:nvPicPr>
        <p:blipFill>
          <a:blip r:embed="rId2"/>
          <a:stretch>
            <a:fillRect/>
          </a:stretch>
        </p:blipFill>
        <p:spPr>
          <a:xfrm>
            <a:off x="1356443" y="117506"/>
            <a:ext cx="9311558" cy="2188726"/>
          </a:xfrm>
          <a:prstGeom prst="rect">
            <a:avLst/>
          </a:prstGeom>
        </p:spPr>
      </p:pic>
    </p:spTree>
    <p:extLst>
      <p:ext uri="{BB962C8B-B14F-4D97-AF65-F5344CB8AC3E}">
        <p14:creationId xmlns:p14="http://schemas.microsoft.com/office/powerpoint/2010/main" val="2216055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618286-BE22-7C41-81BE-9040CC3315F2}"/>
              </a:ext>
            </a:extLst>
          </p:cNvPr>
          <p:cNvSpPr>
            <a:spLocks noGrp="1"/>
          </p:cNvSpPr>
          <p:nvPr>
            <p:ph type="title"/>
          </p:nvPr>
        </p:nvSpPr>
        <p:spPr>
          <a:xfrm>
            <a:off x="143874" y="-165172"/>
            <a:ext cx="10058400" cy="1609344"/>
          </a:xfrm>
        </p:spPr>
        <p:txBody>
          <a:bodyPr/>
          <a:lstStyle/>
          <a:p>
            <a:r>
              <a:rPr lang="en-US" dirty="0"/>
              <a:t>Who did we reach out to?</a:t>
            </a:r>
          </a:p>
        </p:txBody>
      </p:sp>
      <p:sp>
        <p:nvSpPr>
          <p:cNvPr id="7" name="Content Placeholder 2">
            <a:extLst>
              <a:ext uri="{FF2B5EF4-FFF2-40B4-BE49-F238E27FC236}">
                <a16:creationId xmlns:a16="http://schemas.microsoft.com/office/drawing/2014/main" id="{D52FA7B3-7F7F-7845-A0F0-8CAC3B22233E}"/>
              </a:ext>
            </a:extLst>
          </p:cNvPr>
          <p:cNvSpPr txBox="1">
            <a:spLocks/>
          </p:cNvSpPr>
          <p:nvPr/>
        </p:nvSpPr>
        <p:spPr>
          <a:xfrm>
            <a:off x="143874" y="1045931"/>
            <a:ext cx="11904252" cy="1075477"/>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700" dirty="0"/>
              <a:t>More than 60 people expressed interest</a:t>
            </a:r>
          </a:p>
        </p:txBody>
      </p:sp>
      <p:pic>
        <p:nvPicPr>
          <p:cNvPr id="11" name="Picture 10">
            <a:extLst>
              <a:ext uri="{FF2B5EF4-FFF2-40B4-BE49-F238E27FC236}">
                <a16:creationId xmlns:a16="http://schemas.microsoft.com/office/drawing/2014/main" id="{FD142C4A-00C5-3940-B322-BCBE75BDE7BB}"/>
              </a:ext>
            </a:extLst>
          </p:cNvPr>
          <p:cNvPicPr>
            <a:picLocks noChangeAspect="1"/>
          </p:cNvPicPr>
          <p:nvPr/>
        </p:nvPicPr>
        <p:blipFill rotWithShape="1">
          <a:blip r:embed="rId2"/>
          <a:srcRect l="11106" r="28991"/>
          <a:stretch/>
        </p:blipFill>
        <p:spPr>
          <a:xfrm rot="5400000">
            <a:off x="3418829" y="-1287018"/>
            <a:ext cx="5354343" cy="11567162"/>
          </a:xfrm>
          <a:prstGeom prst="rect">
            <a:avLst/>
          </a:prstGeom>
        </p:spPr>
      </p:pic>
      <p:sp>
        <p:nvSpPr>
          <p:cNvPr id="16" name="Content Placeholder 2">
            <a:extLst>
              <a:ext uri="{FF2B5EF4-FFF2-40B4-BE49-F238E27FC236}">
                <a16:creationId xmlns:a16="http://schemas.microsoft.com/office/drawing/2014/main" id="{590FC2CE-8133-054D-A87A-B6E70293BD83}"/>
              </a:ext>
            </a:extLst>
          </p:cNvPr>
          <p:cNvSpPr txBox="1">
            <a:spLocks/>
          </p:cNvSpPr>
          <p:nvPr/>
        </p:nvSpPr>
        <p:spPr>
          <a:xfrm>
            <a:off x="6096000" y="1045931"/>
            <a:ext cx="6277786" cy="748579"/>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700" dirty="0"/>
              <a:t>Students managed RSVPs and scheduling</a:t>
            </a:r>
          </a:p>
        </p:txBody>
      </p:sp>
    </p:spTree>
    <p:extLst>
      <p:ext uri="{BB962C8B-B14F-4D97-AF65-F5344CB8AC3E}">
        <p14:creationId xmlns:p14="http://schemas.microsoft.com/office/powerpoint/2010/main" val="3666108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357FC200-A1BC-7141-A684-B13B5BEBCC5D}"/>
              </a:ext>
            </a:extLst>
          </p:cNvPr>
          <p:cNvPicPr>
            <a:picLocks noChangeAspect="1"/>
          </p:cNvPicPr>
          <p:nvPr/>
        </p:nvPicPr>
        <p:blipFill>
          <a:blip r:embed="rId2"/>
          <a:stretch>
            <a:fillRect/>
          </a:stretch>
        </p:blipFill>
        <p:spPr>
          <a:xfrm>
            <a:off x="7313485" y="776579"/>
            <a:ext cx="4879501" cy="3659626"/>
          </a:xfrm>
          <a:prstGeom prst="rect">
            <a:avLst/>
          </a:prstGeom>
        </p:spPr>
      </p:pic>
      <p:sp>
        <p:nvSpPr>
          <p:cNvPr id="2" name="Title 1">
            <a:extLst>
              <a:ext uri="{FF2B5EF4-FFF2-40B4-BE49-F238E27FC236}">
                <a16:creationId xmlns:a16="http://schemas.microsoft.com/office/drawing/2014/main" id="{5AAFA012-50F8-B445-A6EE-A51B72A201A1}"/>
              </a:ext>
            </a:extLst>
          </p:cNvPr>
          <p:cNvSpPr>
            <a:spLocks noGrp="1"/>
          </p:cNvSpPr>
          <p:nvPr>
            <p:ph type="title"/>
          </p:nvPr>
        </p:nvSpPr>
        <p:spPr>
          <a:xfrm>
            <a:off x="604911" y="-118872"/>
            <a:ext cx="10058400" cy="1609344"/>
          </a:xfrm>
        </p:spPr>
        <p:txBody>
          <a:bodyPr/>
          <a:lstStyle/>
          <a:p>
            <a:r>
              <a:rPr lang="en-US" dirty="0"/>
              <a:t>Who participated?</a:t>
            </a:r>
          </a:p>
        </p:txBody>
      </p:sp>
      <p:sp>
        <p:nvSpPr>
          <p:cNvPr id="3" name="Content Placeholder 2">
            <a:extLst>
              <a:ext uri="{FF2B5EF4-FFF2-40B4-BE49-F238E27FC236}">
                <a16:creationId xmlns:a16="http://schemas.microsoft.com/office/drawing/2014/main" id="{5E797F20-D348-684E-AEC8-DCFE0CF2043D}"/>
              </a:ext>
            </a:extLst>
          </p:cNvPr>
          <p:cNvSpPr>
            <a:spLocks noGrp="1"/>
          </p:cNvSpPr>
          <p:nvPr>
            <p:ph idx="1"/>
          </p:nvPr>
        </p:nvSpPr>
        <p:spPr>
          <a:xfrm>
            <a:off x="414011" y="1323418"/>
            <a:ext cx="6860760" cy="4050792"/>
          </a:xfrm>
        </p:spPr>
        <p:txBody>
          <a:bodyPr>
            <a:normAutofit/>
          </a:bodyPr>
          <a:lstStyle/>
          <a:p>
            <a:r>
              <a:rPr lang="en-US" sz="2800" dirty="0"/>
              <a:t>28 participants</a:t>
            </a:r>
          </a:p>
          <a:p>
            <a:r>
              <a:rPr lang="en-US" sz="2800" dirty="0"/>
              <a:t>From all over the region</a:t>
            </a:r>
          </a:p>
          <a:p>
            <a:r>
              <a:rPr lang="en-US" sz="2800" dirty="0"/>
              <a:t>Majority identify as Black/ African American </a:t>
            </a:r>
          </a:p>
          <a:p>
            <a:r>
              <a:rPr lang="en-US" sz="2800" dirty="0"/>
              <a:t>Many from SF; some more recent arrivals</a:t>
            </a:r>
          </a:p>
        </p:txBody>
      </p:sp>
      <p:pic>
        <p:nvPicPr>
          <p:cNvPr id="9" name="Picture 8">
            <a:extLst>
              <a:ext uri="{FF2B5EF4-FFF2-40B4-BE49-F238E27FC236}">
                <a16:creationId xmlns:a16="http://schemas.microsoft.com/office/drawing/2014/main" id="{B179E39A-E10E-E041-8FE4-F3211116AA12}"/>
              </a:ext>
            </a:extLst>
          </p:cNvPr>
          <p:cNvPicPr>
            <a:picLocks noChangeAspect="1"/>
          </p:cNvPicPr>
          <p:nvPr/>
        </p:nvPicPr>
        <p:blipFill rotWithShape="1">
          <a:blip r:embed="rId3"/>
          <a:srcRect l="944" t="8799" r="-944" b="27009"/>
          <a:stretch/>
        </p:blipFill>
        <p:spPr>
          <a:xfrm>
            <a:off x="189914" y="4021953"/>
            <a:ext cx="11812172" cy="2704514"/>
          </a:xfrm>
          <a:prstGeom prst="rect">
            <a:avLst/>
          </a:prstGeom>
        </p:spPr>
      </p:pic>
    </p:spTree>
    <p:extLst>
      <p:ext uri="{BB962C8B-B14F-4D97-AF65-F5344CB8AC3E}">
        <p14:creationId xmlns:p14="http://schemas.microsoft.com/office/powerpoint/2010/main" val="3438256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B8758-5865-A945-BDBB-B21B80D31FB3}"/>
              </a:ext>
            </a:extLst>
          </p:cNvPr>
          <p:cNvSpPr>
            <a:spLocks noGrp="1"/>
          </p:cNvSpPr>
          <p:nvPr>
            <p:ph type="title"/>
          </p:nvPr>
        </p:nvSpPr>
        <p:spPr>
          <a:xfrm>
            <a:off x="507141" y="0"/>
            <a:ext cx="10058400" cy="1609344"/>
          </a:xfrm>
        </p:spPr>
        <p:txBody>
          <a:bodyPr/>
          <a:lstStyle/>
          <a:p>
            <a:r>
              <a:rPr lang="en-US" dirty="0"/>
              <a:t>A few notes on process</a:t>
            </a:r>
          </a:p>
        </p:txBody>
      </p:sp>
      <p:sp>
        <p:nvSpPr>
          <p:cNvPr id="3" name="Content Placeholder 2">
            <a:extLst>
              <a:ext uri="{FF2B5EF4-FFF2-40B4-BE49-F238E27FC236}">
                <a16:creationId xmlns:a16="http://schemas.microsoft.com/office/drawing/2014/main" id="{21CDE83E-4627-684E-A24C-312BC998B82E}"/>
              </a:ext>
            </a:extLst>
          </p:cNvPr>
          <p:cNvSpPr>
            <a:spLocks noGrp="1"/>
          </p:cNvSpPr>
          <p:nvPr>
            <p:ph idx="1"/>
          </p:nvPr>
        </p:nvSpPr>
        <p:spPr>
          <a:xfrm>
            <a:off x="507141" y="1783740"/>
            <a:ext cx="7638053" cy="3848916"/>
          </a:xfrm>
        </p:spPr>
        <p:txBody>
          <a:bodyPr>
            <a:noAutofit/>
          </a:bodyPr>
          <a:lstStyle/>
          <a:p>
            <a:r>
              <a:rPr lang="en-US" sz="2800" dirty="0"/>
              <a:t>Interviews were recorded</a:t>
            </a:r>
          </a:p>
          <a:p>
            <a:r>
              <a:rPr lang="en-US" sz="2800" dirty="0"/>
              <a:t>Students took notes by hand as a back-up</a:t>
            </a:r>
          </a:p>
          <a:p>
            <a:r>
              <a:rPr lang="en-US" sz="2800" dirty="0"/>
              <a:t>Professional transcriptions; corrected by students</a:t>
            </a:r>
          </a:p>
          <a:p>
            <a:endParaRPr lang="en-US" sz="2800" dirty="0"/>
          </a:p>
          <a:p>
            <a:r>
              <a:rPr lang="en-US" sz="2800" dirty="0"/>
              <a:t>Limited by time: short research cycle </a:t>
            </a:r>
          </a:p>
          <a:p>
            <a:r>
              <a:rPr lang="en-US" sz="2800" dirty="0"/>
              <a:t>Qualitative research  </a:t>
            </a:r>
            <a:endParaRPr lang="en-US" sz="2600" dirty="0"/>
          </a:p>
          <a:p>
            <a:endParaRPr lang="en-US" sz="2200" dirty="0"/>
          </a:p>
        </p:txBody>
      </p:sp>
      <p:pic>
        <p:nvPicPr>
          <p:cNvPr id="5" name="Picture 4">
            <a:extLst>
              <a:ext uri="{FF2B5EF4-FFF2-40B4-BE49-F238E27FC236}">
                <a16:creationId xmlns:a16="http://schemas.microsoft.com/office/drawing/2014/main" id="{C7C9C935-8D94-F940-A856-6260E5AAB3AD}"/>
              </a:ext>
            </a:extLst>
          </p:cNvPr>
          <p:cNvPicPr>
            <a:picLocks noChangeAspect="1"/>
          </p:cNvPicPr>
          <p:nvPr/>
        </p:nvPicPr>
        <p:blipFill>
          <a:blip r:embed="rId2"/>
          <a:stretch>
            <a:fillRect/>
          </a:stretch>
        </p:blipFill>
        <p:spPr>
          <a:xfrm>
            <a:off x="8636054" y="2225509"/>
            <a:ext cx="3007306" cy="2683603"/>
          </a:xfrm>
          <a:prstGeom prst="rect">
            <a:avLst/>
          </a:prstGeom>
        </p:spPr>
      </p:pic>
    </p:spTree>
    <p:extLst>
      <p:ext uri="{BB962C8B-B14F-4D97-AF65-F5344CB8AC3E}">
        <p14:creationId xmlns:p14="http://schemas.microsoft.com/office/powerpoint/2010/main" val="2439972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19FFD-C65A-5649-8B14-731572C36D4C}"/>
              </a:ext>
            </a:extLst>
          </p:cNvPr>
          <p:cNvSpPr>
            <a:spLocks noGrp="1"/>
          </p:cNvSpPr>
          <p:nvPr>
            <p:ph type="title"/>
          </p:nvPr>
        </p:nvSpPr>
        <p:spPr>
          <a:xfrm>
            <a:off x="464936" y="132940"/>
            <a:ext cx="11337857" cy="1609344"/>
          </a:xfrm>
        </p:spPr>
        <p:txBody>
          <a:bodyPr/>
          <a:lstStyle/>
          <a:p>
            <a:r>
              <a:rPr lang="en-US" dirty="0"/>
              <a:t>What did participants tell us? </a:t>
            </a:r>
            <a:br>
              <a:rPr lang="en-US" dirty="0"/>
            </a:br>
            <a:r>
              <a:rPr lang="en-US" dirty="0"/>
              <a:t> </a:t>
            </a:r>
          </a:p>
        </p:txBody>
      </p:sp>
      <p:pic>
        <p:nvPicPr>
          <p:cNvPr id="9" name="Content Placeholder 4">
            <a:extLst>
              <a:ext uri="{FF2B5EF4-FFF2-40B4-BE49-F238E27FC236}">
                <a16:creationId xmlns:a16="http://schemas.microsoft.com/office/drawing/2014/main" id="{4B163FC7-AD40-9E43-8721-2B274759F0C6}"/>
              </a:ext>
            </a:extLst>
          </p:cNvPr>
          <p:cNvPicPr>
            <a:picLocks noChangeAspect="1"/>
          </p:cNvPicPr>
          <p:nvPr/>
        </p:nvPicPr>
        <p:blipFill rotWithShape="1">
          <a:blip r:embed="rId2"/>
          <a:srcRect l="24632" t="13700" r="23640" b="15217"/>
          <a:stretch/>
        </p:blipFill>
        <p:spPr>
          <a:xfrm>
            <a:off x="181475" y="1368362"/>
            <a:ext cx="5873528" cy="4991868"/>
          </a:xfrm>
          <a:prstGeom prst="rect">
            <a:avLst/>
          </a:prstGeom>
        </p:spPr>
      </p:pic>
      <p:pic>
        <p:nvPicPr>
          <p:cNvPr id="5" name="Picture 4">
            <a:extLst>
              <a:ext uri="{FF2B5EF4-FFF2-40B4-BE49-F238E27FC236}">
                <a16:creationId xmlns:a16="http://schemas.microsoft.com/office/drawing/2014/main" id="{F988CF8D-D492-284B-A7FD-7411B5C70FF2}"/>
              </a:ext>
            </a:extLst>
          </p:cNvPr>
          <p:cNvPicPr>
            <a:picLocks noChangeAspect="1"/>
          </p:cNvPicPr>
          <p:nvPr/>
        </p:nvPicPr>
        <p:blipFill rotWithShape="1">
          <a:blip r:embed="rId3"/>
          <a:srcRect l="7336" t="31935" r="6495" b="25841"/>
          <a:stretch/>
        </p:blipFill>
        <p:spPr>
          <a:xfrm>
            <a:off x="6378995" y="4661006"/>
            <a:ext cx="5631530" cy="2064054"/>
          </a:xfrm>
          <a:prstGeom prst="rect">
            <a:avLst/>
          </a:prstGeom>
        </p:spPr>
      </p:pic>
      <p:sp>
        <p:nvSpPr>
          <p:cNvPr id="7" name="TextBox 6">
            <a:extLst>
              <a:ext uri="{FF2B5EF4-FFF2-40B4-BE49-F238E27FC236}">
                <a16:creationId xmlns:a16="http://schemas.microsoft.com/office/drawing/2014/main" id="{C834A4BD-33A5-D54C-93A8-069BA91A09C4}"/>
              </a:ext>
            </a:extLst>
          </p:cNvPr>
          <p:cNvSpPr txBox="1"/>
          <p:nvPr/>
        </p:nvSpPr>
        <p:spPr>
          <a:xfrm>
            <a:off x="6660776" y="1574106"/>
            <a:ext cx="4867835" cy="1815882"/>
          </a:xfrm>
          <a:prstGeom prst="rect">
            <a:avLst/>
          </a:prstGeom>
          <a:noFill/>
        </p:spPr>
        <p:txBody>
          <a:bodyPr wrap="square" rtlCol="0">
            <a:spAutoFit/>
          </a:bodyPr>
          <a:lstStyle/>
          <a:p>
            <a:pPr marL="457200" indent="-457200">
              <a:buClr>
                <a:schemeClr val="accent2">
                  <a:lumMod val="50000"/>
                </a:schemeClr>
              </a:buClr>
              <a:buFont typeface="Arial" panose="020B0604020202020204" pitchFamily="34" charset="0"/>
              <a:buChar char="•"/>
            </a:pPr>
            <a:r>
              <a:rPr lang="en-US" sz="2800" dirty="0"/>
              <a:t>Richly detailed stories that support reparations claims</a:t>
            </a:r>
          </a:p>
          <a:p>
            <a:pPr marL="457200" indent="-457200">
              <a:buClr>
                <a:schemeClr val="accent2">
                  <a:lumMod val="50000"/>
                </a:schemeClr>
              </a:buClr>
              <a:buFont typeface="Arial" panose="020B0604020202020204" pitchFamily="34" charset="0"/>
              <a:buChar char="•"/>
            </a:pPr>
            <a:r>
              <a:rPr lang="en-US" sz="2800" dirty="0"/>
              <a:t>Community voices that can be cited or quoted</a:t>
            </a:r>
          </a:p>
        </p:txBody>
      </p:sp>
    </p:spTree>
    <p:extLst>
      <p:ext uri="{BB962C8B-B14F-4D97-AF65-F5344CB8AC3E}">
        <p14:creationId xmlns:p14="http://schemas.microsoft.com/office/powerpoint/2010/main" val="786075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19FFD-C65A-5649-8B14-731572C36D4C}"/>
              </a:ext>
            </a:extLst>
          </p:cNvPr>
          <p:cNvSpPr>
            <a:spLocks noGrp="1"/>
          </p:cNvSpPr>
          <p:nvPr>
            <p:ph type="title"/>
          </p:nvPr>
        </p:nvSpPr>
        <p:spPr>
          <a:xfrm>
            <a:off x="464936" y="132940"/>
            <a:ext cx="11337857" cy="1609344"/>
          </a:xfrm>
        </p:spPr>
        <p:txBody>
          <a:bodyPr/>
          <a:lstStyle/>
          <a:p>
            <a:r>
              <a:rPr lang="en-US" dirty="0"/>
              <a:t>Key themes:</a:t>
            </a:r>
          </a:p>
        </p:txBody>
      </p:sp>
      <p:sp>
        <p:nvSpPr>
          <p:cNvPr id="7" name="Content Placeholder 6">
            <a:extLst>
              <a:ext uri="{FF2B5EF4-FFF2-40B4-BE49-F238E27FC236}">
                <a16:creationId xmlns:a16="http://schemas.microsoft.com/office/drawing/2014/main" id="{898CB19F-FEC1-564E-A567-70E721576FD3}"/>
              </a:ext>
            </a:extLst>
          </p:cNvPr>
          <p:cNvSpPr>
            <a:spLocks noGrp="1"/>
          </p:cNvSpPr>
          <p:nvPr>
            <p:ph idx="1"/>
          </p:nvPr>
        </p:nvSpPr>
        <p:spPr>
          <a:xfrm>
            <a:off x="577477" y="2037705"/>
            <a:ext cx="11433048" cy="4050792"/>
          </a:xfrm>
        </p:spPr>
        <p:txBody>
          <a:bodyPr>
            <a:noAutofit/>
          </a:bodyPr>
          <a:lstStyle/>
          <a:p>
            <a:r>
              <a:rPr lang="en-US" sz="2800" b="0" i="0" u="none" strike="noStrike" dirty="0">
                <a:solidFill>
                  <a:schemeClr val="accent2">
                    <a:lumMod val="75000"/>
                  </a:schemeClr>
                </a:solidFill>
                <a:effectLst/>
                <a:latin typeface="Arial" panose="020B0604020202020204" pitchFamily="34" charset="0"/>
              </a:rPr>
              <a:t> Longing for Home &amp; Belonging  </a:t>
            </a:r>
          </a:p>
          <a:p>
            <a:r>
              <a:rPr lang="en-US" sz="2800" b="0" i="0" u="none" strike="noStrike" dirty="0">
                <a:solidFill>
                  <a:schemeClr val="accent2">
                    <a:lumMod val="75000"/>
                  </a:schemeClr>
                </a:solidFill>
                <a:effectLst/>
                <a:latin typeface="Arial" panose="020B0604020202020204" pitchFamily="34" charset="0"/>
              </a:rPr>
              <a:t> Long Overdue </a:t>
            </a:r>
          </a:p>
          <a:p>
            <a:r>
              <a:rPr lang="en-US" sz="2800" b="0" i="0" u="none" strike="noStrike" dirty="0">
                <a:solidFill>
                  <a:schemeClr val="accent2">
                    <a:lumMod val="75000"/>
                  </a:schemeClr>
                </a:solidFill>
                <a:effectLst/>
                <a:latin typeface="Arial" panose="020B0604020202020204" pitchFamily="34" charset="0"/>
              </a:rPr>
              <a:t> Equity </a:t>
            </a:r>
          </a:p>
          <a:p>
            <a:r>
              <a:rPr lang="en-US" sz="2800" b="0" i="0" u="none" strike="noStrike" dirty="0">
                <a:solidFill>
                  <a:schemeClr val="accent2">
                    <a:lumMod val="75000"/>
                  </a:schemeClr>
                </a:solidFill>
                <a:effectLst/>
                <a:latin typeface="Arial" panose="020B0604020202020204" pitchFamily="34" charset="0"/>
              </a:rPr>
              <a:t> Autonomy</a:t>
            </a:r>
          </a:p>
          <a:p>
            <a:r>
              <a:rPr lang="en-US" sz="2800" b="0" i="0" u="none" strike="noStrike" dirty="0">
                <a:solidFill>
                  <a:schemeClr val="accent2">
                    <a:lumMod val="75000"/>
                  </a:schemeClr>
                </a:solidFill>
                <a:effectLst/>
                <a:latin typeface="Arial" panose="020B0604020202020204" pitchFamily="34" charset="0"/>
              </a:rPr>
              <a:t> Culturally Relevant &amp; </a:t>
            </a:r>
          </a:p>
          <a:p>
            <a:pPr marL="0" indent="0">
              <a:buNone/>
            </a:pPr>
            <a:r>
              <a:rPr lang="en-US" sz="2800" dirty="0">
                <a:solidFill>
                  <a:schemeClr val="accent2">
                    <a:lumMod val="75000"/>
                  </a:schemeClr>
                </a:solidFill>
                <a:latin typeface="Arial" panose="020B0604020202020204" pitchFamily="34" charset="0"/>
              </a:rPr>
              <a:t>     </a:t>
            </a:r>
            <a:r>
              <a:rPr lang="en-US" sz="2800" b="0" i="0" u="none" strike="noStrike" dirty="0">
                <a:solidFill>
                  <a:schemeClr val="accent2">
                    <a:lumMod val="75000"/>
                  </a:schemeClr>
                </a:solidFill>
                <a:effectLst/>
                <a:latin typeface="Arial" panose="020B0604020202020204" pitchFamily="34" charset="0"/>
              </a:rPr>
              <a:t>Accessible Resources</a:t>
            </a:r>
          </a:p>
          <a:p>
            <a:r>
              <a:rPr lang="en-US" sz="2800" b="0" i="0" u="none" strike="noStrike" dirty="0">
                <a:solidFill>
                  <a:schemeClr val="accent2">
                    <a:lumMod val="75000"/>
                  </a:schemeClr>
                </a:solidFill>
                <a:effectLst/>
                <a:latin typeface="Arial" panose="020B0604020202020204" pitchFamily="34" charset="0"/>
              </a:rPr>
              <a:t> Education </a:t>
            </a:r>
          </a:p>
          <a:p>
            <a:r>
              <a:rPr lang="en-US" sz="2800" b="0" i="0" u="none" strike="noStrike" dirty="0">
                <a:solidFill>
                  <a:schemeClr val="accent2">
                    <a:lumMod val="75000"/>
                  </a:schemeClr>
                </a:solidFill>
                <a:effectLst/>
                <a:latin typeface="Arial" panose="020B0604020202020204" pitchFamily="34" charset="0"/>
              </a:rPr>
              <a:t> Monetary Compensation  </a:t>
            </a:r>
            <a:br>
              <a:rPr lang="en-US" sz="2800" b="0" i="0" u="none" strike="noStrike" dirty="0">
                <a:solidFill>
                  <a:srgbClr val="222222"/>
                </a:solidFill>
                <a:effectLst/>
                <a:latin typeface="Arial" panose="020B0604020202020204" pitchFamily="34" charset="0"/>
              </a:rPr>
            </a:br>
            <a:endParaRPr lang="en-US" sz="2800" b="0" i="0" u="none" strike="noStrike" dirty="0">
              <a:solidFill>
                <a:srgbClr val="222222"/>
              </a:solidFill>
              <a:effectLst/>
              <a:latin typeface="Arial" panose="020B0604020202020204" pitchFamily="34" charset="0"/>
            </a:endParaRPr>
          </a:p>
        </p:txBody>
      </p:sp>
      <p:pic>
        <p:nvPicPr>
          <p:cNvPr id="8" name="Picture 7">
            <a:extLst>
              <a:ext uri="{FF2B5EF4-FFF2-40B4-BE49-F238E27FC236}">
                <a16:creationId xmlns:a16="http://schemas.microsoft.com/office/drawing/2014/main" id="{2A19E072-41DC-2440-936C-1ECD7A1260B3}"/>
              </a:ext>
            </a:extLst>
          </p:cNvPr>
          <p:cNvPicPr>
            <a:picLocks noChangeAspect="1"/>
          </p:cNvPicPr>
          <p:nvPr/>
        </p:nvPicPr>
        <p:blipFill rotWithShape="1">
          <a:blip r:embed="rId2"/>
          <a:srcRect l="7336" t="31935" r="6495" b="25841"/>
          <a:stretch/>
        </p:blipFill>
        <p:spPr>
          <a:xfrm>
            <a:off x="6378995" y="4661006"/>
            <a:ext cx="5631530" cy="2064054"/>
          </a:xfrm>
          <a:prstGeom prst="rect">
            <a:avLst/>
          </a:prstGeom>
        </p:spPr>
      </p:pic>
    </p:spTree>
    <p:extLst>
      <p:ext uri="{BB962C8B-B14F-4D97-AF65-F5344CB8AC3E}">
        <p14:creationId xmlns:p14="http://schemas.microsoft.com/office/powerpoint/2010/main" val="3223427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19E072-41DC-2440-936C-1ECD7A1260B3}"/>
              </a:ext>
            </a:extLst>
          </p:cNvPr>
          <p:cNvPicPr>
            <a:picLocks noChangeAspect="1"/>
          </p:cNvPicPr>
          <p:nvPr/>
        </p:nvPicPr>
        <p:blipFill rotWithShape="1">
          <a:blip r:embed="rId2"/>
          <a:srcRect l="7336" t="31935" r="6495" b="25841"/>
          <a:stretch/>
        </p:blipFill>
        <p:spPr>
          <a:xfrm>
            <a:off x="6378995" y="4661006"/>
            <a:ext cx="5631530" cy="2064054"/>
          </a:xfrm>
          <a:prstGeom prst="rect">
            <a:avLst/>
          </a:prstGeom>
        </p:spPr>
      </p:pic>
      <p:sp>
        <p:nvSpPr>
          <p:cNvPr id="6" name="Content Placeholder 5">
            <a:extLst>
              <a:ext uri="{FF2B5EF4-FFF2-40B4-BE49-F238E27FC236}">
                <a16:creationId xmlns:a16="http://schemas.microsoft.com/office/drawing/2014/main" id="{D15BBFA8-B892-E144-A021-FC511BB6D287}"/>
              </a:ext>
            </a:extLst>
          </p:cNvPr>
          <p:cNvSpPr>
            <a:spLocks noGrp="1"/>
          </p:cNvSpPr>
          <p:nvPr>
            <p:ph idx="1"/>
          </p:nvPr>
        </p:nvSpPr>
        <p:spPr>
          <a:xfrm>
            <a:off x="869735" y="1847088"/>
            <a:ext cx="10058400" cy="4050792"/>
          </a:xfrm>
        </p:spPr>
        <p:txBody>
          <a:bodyPr>
            <a:normAutofit/>
          </a:bodyPr>
          <a:lstStyle/>
          <a:p>
            <a:pPr marL="0" indent="0">
              <a:buNone/>
            </a:pPr>
            <a:r>
              <a:rPr lang="en-US" sz="2800" i="1" dirty="0">
                <a:solidFill>
                  <a:schemeClr val="accent4">
                    <a:lumMod val="50000"/>
                  </a:schemeClr>
                </a:solidFill>
              </a:rPr>
              <a:t>In their own words…</a:t>
            </a:r>
          </a:p>
        </p:txBody>
      </p:sp>
    </p:spTree>
    <p:extLst>
      <p:ext uri="{BB962C8B-B14F-4D97-AF65-F5344CB8AC3E}">
        <p14:creationId xmlns:p14="http://schemas.microsoft.com/office/powerpoint/2010/main" val="1524898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BA053-320F-FF4A-ABCF-2285A5B7010F}"/>
              </a:ext>
            </a:extLst>
          </p:cNvPr>
          <p:cNvSpPr>
            <a:spLocks noGrp="1"/>
          </p:cNvSpPr>
          <p:nvPr>
            <p:ph type="title"/>
          </p:nvPr>
        </p:nvSpPr>
        <p:spPr>
          <a:xfrm>
            <a:off x="281354" y="273616"/>
            <a:ext cx="11910646" cy="1609344"/>
          </a:xfrm>
          <a:noFill/>
        </p:spPr>
        <p:txBody>
          <a:bodyPr>
            <a:normAutofit/>
          </a:bodyPr>
          <a:lstStyle/>
          <a:p>
            <a:r>
              <a:rPr lang="en-US" sz="3600" b="0" i="0" u="sng" strike="noStrike" dirty="0">
                <a:solidFill>
                  <a:schemeClr val="accent2">
                    <a:lumMod val="75000"/>
                  </a:schemeClr>
                </a:solidFill>
                <a:effectLst/>
                <a:latin typeface="Arial" panose="020B0604020202020204" pitchFamily="34" charset="0"/>
              </a:rPr>
              <a:t>Longing for Home &amp; Belonging</a:t>
            </a:r>
            <a:br>
              <a:rPr lang="en-US" sz="3600" b="0" i="0" u="sng" strike="noStrike" dirty="0">
                <a:solidFill>
                  <a:schemeClr val="accent2">
                    <a:lumMod val="75000"/>
                  </a:schemeClr>
                </a:solidFill>
                <a:effectLst/>
                <a:latin typeface="Arial" panose="020B0604020202020204" pitchFamily="34" charset="0"/>
              </a:rPr>
            </a:br>
            <a:endParaRPr lang="en-US" sz="3600" u="sng" dirty="0">
              <a:solidFill>
                <a:schemeClr val="accent2">
                  <a:lumMod val="75000"/>
                </a:schemeClr>
              </a:solidFill>
            </a:endParaRPr>
          </a:p>
        </p:txBody>
      </p:sp>
      <p:pic>
        <p:nvPicPr>
          <p:cNvPr id="5" name="Content Placeholder 4">
            <a:extLst>
              <a:ext uri="{FF2B5EF4-FFF2-40B4-BE49-F238E27FC236}">
                <a16:creationId xmlns:a16="http://schemas.microsoft.com/office/drawing/2014/main" id="{1A3BC59E-E5D9-9749-A066-6C4D29EB42DD}"/>
              </a:ext>
            </a:extLst>
          </p:cNvPr>
          <p:cNvPicPr>
            <a:picLocks noGrp="1" noChangeAspect="1"/>
          </p:cNvPicPr>
          <p:nvPr>
            <p:ph idx="1"/>
          </p:nvPr>
        </p:nvPicPr>
        <p:blipFill rotWithShape="1">
          <a:blip r:embed="rId2"/>
          <a:srcRect l="6401" t="26385" r="62695" b="27664"/>
          <a:stretch/>
        </p:blipFill>
        <p:spPr>
          <a:xfrm>
            <a:off x="11071274" y="5613760"/>
            <a:ext cx="970670" cy="1082461"/>
          </a:xfrm>
          <a:noFill/>
        </p:spPr>
      </p:pic>
      <p:sp>
        <p:nvSpPr>
          <p:cNvPr id="6" name="TextBox 5">
            <a:extLst>
              <a:ext uri="{FF2B5EF4-FFF2-40B4-BE49-F238E27FC236}">
                <a16:creationId xmlns:a16="http://schemas.microsoft.com/office/drawing/2014/main" id="{DE637EAB-26CE-484D-AD85-9AEC11A375CC}"/>
              </a:ext>
            </a:extLst>
          </p:cNvPr>
          <p:cNvSpPr txBox="1"/>
          <p:nvPr/>
        </p:nvSpPr>
        <p:spPr>
          <a:xfrm>
            <a:off x="281354" y="1164134"/>
            <a:ext cx="11057205" cy="5693866"/>
          </a:xfrm>
          <a:prstGeom prst="rect">
            <a:avLst/>
          </a:prstGeom>
          <a:noFill/>
        </p:spPr>
        <p:txBody>
          <a:bodyPr wrap="square" rtlCol="0">
            <a:spAutoFit/>
          </a:bodyPr>
          <a:lstStyle/>
          <a:p>
            <a:r>
              <a:rPr lang="en-US" sz="2700" b="0" i="0" u="none" strike="noStrike" dirty="0">
                <a:solidFill>
                  <a:srgbClr val="980000"/>
                </a:solidFill>
                <a:effectLst/>
                <a:latin typeface="Arial" panose="020B0604020202020204" pitchFamily="34" charset="0"/>
              </a:rPr>
              <a:t>“It's like we want to participate again. We want to be part of this again. It is about repair too, of course, but it's like: We love this city. It's a part of you when you grow up here. It's different than, ‘Everybody feels that way about their hometown,’ or it's not about better or best. It's like it's infectious. It's part of you. It just makes me feel comfortable. I want to feel that again. </a:t>
            </a:r>
          </a:p>
          <a:p>
            <a:endParaRPr lang="en-US" sz="2700" dirty="0">
              <a:solidFill>
                <a:srgbClr val="980000"/>
              </a:solidFill>
              <a:latin typeface="Arial" panose="020B0604020202020204" pitchFamily="34" charset="0"/>
            </a:endParaRPr>
          </a:p>
          <a:p>
            <a:r>
              <a:rPr lang="en-US" sz="2700" b="0" i="0" u="none" strike="noStrike" dirty="0">
                <a:solidFill>
                  <a:srgbClr val="980000"/>
                </a:solidFill>
                <a:effectLst/>
                <a:latin typeface="Arial" panose="020B0604020202020204" pitchFamily="34" charset="0"/>
              </a:rPr>
              <a:t>Usually, when we come into the city now, those of us who've moved away, it's like, having hope and wanting to build businesses here is like, I don't feel comfortable, how am I going to do this? Why would I give financial resources and the time and the effort into a place I don't feel comfortable? … We want to be part of the positive change, and that's what this means.” </a:t>
            </a:r>
            <a:endParaRPr lang="en-US" sz="2700" dirty="0"/>
          </a:p>
        </p:txBody>
      </p:sp>
    </p:spTree>
    <p:extLst>
      <p:ext uri="{BB962C8B-B14F-4D97-AF65-F5344CB8AC3E}">
        <p14:creationId xmlns:p14="http://schemas.microsoft.com/office/powerpoint/2010/main" val="139994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BA053-320F-FF4A-ABCF-2285A5B7010F}"/>
              </a:ext>
            </a:extLst>
          </p:cNvPr>
          <p:cNvSpPr>
            <a:spLocks noGrp="1"/>
          </p:cNvSpPr>
          <p:nvPr>
            <p:ph type="title"/>
          </p:nvPr>
        </p:nvSpPr>
        <p:spPr>
          <a:xfrm>
            <a:off x="281354" y="273616"/>
            <a:ext cx="11910646" cy="1609344"/>
          </a:xfrm>
        </p:spPr>
        <p:txBody>
          <a:bodyPr>
            <a:normAutofit/>
          </a:bodyPr>
          <a:lstStyle/>
          <a:p>
            <a:r>
              <a:rPr lang="en-US" sz="3600" b="0" i="0" u="sng" strike="noStrike" dirty="0">
                <a:solidFill>
                  <a:schemeClr val="accent2">
                    <a:lumMod val="75000"/>
                  </a:schemeClr>
                </a:solidFill>
                <a:effectLst/>
                <a:latin typeface="Arial" panose="020B0604020202020204" pitchFamily="34" charset="0"/>
              </a:rPr>
              <a:t>Longing for Home &amp; Belonging</a:t>
            </a:r>
            <a:br>
              <a:rPr lang="en-US" sz="3600" b="0" i="0" u="sng" strike="noStrike" dirty="0">
                <a:solidFill>
                  <a:schemeClr val="accent2">
                    <a:lumMod val="75000"/>
                  </a:schemeClr>
                </a:solidFill>
                <a:effectLst/>
                <a:latin typeface="Arial" panose="020B0604020202020204" pitchFamily="34" charset="0"/>
              </a:rPr>
            </a:br>
            <a:endParaRPr lang="en-US" sz="3600" dirty="0">
              <a:solidFill>
                <a:schemeClr val="accent2">
                  <a:lumMod val="75000"/>
                </a:schemeClr>
              </a:solidFill>
            </a:endParaRPr>
          </a:p>
        </p:txBody>
      </p:sp>
      <p:pic>
        <p:nvPicPr>
          <p:cNvPr id="5" name="Content Placeholder 4">
            <a:extLst>
              <a:ext uri="{FF2B5EF4-FFF2-40B4-BE49-F238E27FC236}">
                <a16:creationId xmlns:a16="http://schemas.microsoft.com/office/drawing/2014/main" id="{1A3BC59E-E5D9-9749-A066-6C4D29EB42DD}"/>
              </a:ext>
            </a:extLst>
          </p:cNvPr>
          <p:cNvPicPr>
            <a:picLocks noGrp="1" noChangeAspect="1"/>
          </p:cNvPicPr>
          <p:nvPr>
            <p:ph idx="1"/>
          </p:nvPr>
        </p:nvPicPr>
        <p:blipFill rotWithShape="1">
          <a:blip r:embed="rId2"/>
          <a:srcRect l="6401" t="26385" r="62695" b="27664"/>
          <a:stretch/>
        </p:blipFill>
        <p:spPr>
          <a:xfrm>
            <a:off x="10789919" y="5300002"/>
            <a:ext cx="1252025" cy="1396219"/>
          </a:xfrm>
        </p:spPr>
      </p:pic>
      <p:sp>
        <p:nvSpPr>
          <p:cNvPr id="6" name="TextBox 5">
            <a:extLst>
              <a:ext uri="{FF2B5EF4-FFF2-40B4-BE49-F238E27FC236}">
                <a16:creationId xmlns:a16="http://schemas.microsoft.com/office/drawing/2014/main" id="{569635A3-4102-D24F-8661-51D1323F5F27}"/>
              </a:ext>
            </a:extLst>
          </p:cNvPr>
          <p:cNvSpPr txBox="1"/>
          <p:nvPr/>
        </p:nvSpPr>
        <p:spPr>
          <a:xfrm>
            <a:off x="281354" y="1677215"/>
            <a:ext cx="10508565" cy="3970318"/>
          </a:xfrm>
          <a:prstGeom prst="rect">
            <a:avLst/>
          </a:prstGeom>
          <a:noFill/>
        </p:spPr>
        <p:txBody>
          <a:bodyPr wrap="square">
            <a:spAutoFit/>
          </a:bodyPr>
          <a:lstStyle/>
          <a:p>
            <a:r>
              <a:rPr lang="en-US" sz="2800" b="0" i="0" u="none" strike="noStrike" dirty="0">
                <a:solidFill>
                  <a:srgbClr val="A61C00"/>
                </a:solidFill>
                <a:effectLst/>
                <a:latin typeface="Arial" panose="020B0604020202020204" pitchFamily="34" charset="0"/>
              </a:rPr>
              <a:t>“My parents came here in the '50s. My father had a … business here in the area which was taken through eminent domain, so he lost his business, and we lost the opportunity for generational wealth. </a:t>
            </a:r>
          </a:p>
          <a:p>
            <a:endParaRPr lang="en-US" sz="2800" dirty="0">
              <a:solidFill>
                <a:srgbClr val="A61C00"/>
              </a:solidFill>
              <a:latin typeface="Arial" panose="020B0604020202020204" pitchFamily="34" charset="0"/>
            </a:endParaRPr>
          </a:p>
          <a:p>
            <a:r>
              <a:rPr lang="en-US" sz="2800" b="0" i="0" u="none" strike="noStrike" dirty="0">
                <a:solidFill>
                  <a:srgbClr val="A61C00"/>
                </a:solidFill>
                <a:effectLst/>
                <a:latin typeface="Arial" panose="020B0604020202020204" pitchFamily="34" charset="0"/>
              </a:rPr>
              <a:t>It's very expensive to live here, it's very expensive to get property here, and we had that, but we don't have it anymore. It was taken, and he was not adequately paid for it. It was just a lose-lose situation, and he never opened his own business again.”</a:t>
            </a:r>
            <a:endParaRPr lang="en-US" sz="2800" dirty="0"/>
          </a:p>
        </p:txBody>
      </p:sp>
    </p:spTree>
    <p:extLst>
      <p:ext uri="{BB962C8B-B14F-4D97-AF65-F5344CB8AC3E}">
        <p14:creationId xmlns:p14="http://schemas.microsoft.com/office/powerpoint/2010/main" val="396381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8A0B-29E7-064E-B8D8-87EDFD6F68ED}"/>
              </a:ext>
            </a:extLst>
          </p:cNvPr>
          <p:cNvSpPr>
            <a:spLocks noGrp="1"/>
          </p:cNvSpPr>
          <p:nvPr>
            <p:ph type="title"/>
          </p:nvPr>
        </p:nvSpPr>
        <p:spPr>
          <a:xfrm>
            <a:off x="366463" y="0"/>
            <a:ext cx="10058400" cy="1609344"/>
          </a:xfrm>
        </p:spPr>
        <p:txBody>
          <a:bodyPr>
            <a:normAutofit/>
          </a:bodyPr>
          <a:lstStyle/>
          <a:p>
            <a:r>
              <a:rPr lang="en-US" sz="3600" b="0" i="0" u="sng" strike="noStrike" dirty="0">
                <a:solidFill>
                  <a:schemeClr val="accent2">
                    <a:lumMod val="75000"/>
                  </a:schemeClr>
                </a:solidFill>
                <a:effectLst/>
                <a:latin typeface="Arial" panose="020B0604020202020204" pitchFamily="34" charset="0"/>
              </a:rPr>
              <a:t>Long Overdue </a:t>
            </a:r>
            <a:r>
              <a:rPr lang="en-US" sz="3600" u="sng" dirty="0">
                <a:solidFill>
                  <a:schemeClr val="accent2">
                    <a:lumMod val="75000"/>
                  </a:schemeClr>
                </a:solidFill>
                <a:latin typeface="Arial" panose="020B0604020202020204" pitchFamily="34" charset="0"/>
              </a:rPr>
              <a:t>/ AUTONOMY</a:t>
            </a:r>
            <a:endParaRPr lang="en-US" sz="3600" u="sng" dirty="0">
              <a:solidFill>
                <a:schemeClr val="accent2">
                  <a:lumMod val="75000"/>
                </a:schemeClr>
              </a:solidFill>
            </a:endParaRPr>
          </a:p>
        </p:txBody>
      </p:sp>
      <p:sp>
        <p:nvSpPr>
          <p:cNvPr id="3" name="Content Placeholder 2">
            <a:extLst>
              <a:ext uri="{FF2B5EF4-FFF2-40B4-BE49-F238E27FC236}">
                <a16:creationId xmlns:a16="http://schemas.microsoft.com/office/drawing/2014/main" id="{957CF98D-098B-3942-BA7E-A57EFEC5016B}"/>
              </a:ext>
            </a:extLst>
          </p:cNvPr>
          <p:cNvSpPr>
            <a:spLocks noGrp="1"/>
          </p:cNvSpPr>
          <p:nvPr>
            <p:ph idx="1"/>
          </p:nvPr>
        </p:nvSpPr>
        <p:spPr>
          <a:xfrm>
            <a:off x="366463" y="1947319"/>
            <a:ext cx="10058400" cy="4050792"/>
          </a:xfrm>
        </p:spPr>
        <p:txBody>
          <a:bodyPr>
            <a:normAutofit/>
          </a:bodyPr>
          <a:lstStyle/>
          <a:p>
            <a:pPr marL="0" indent="0">
              <a:buNone/>
            </a:pPr>
            <a:r>
              <a:rPr lang="en-US" sz="2800" b="0" i="0" u="none" strike="noStrike" dirty="0">
                <a:solidFill>
                  <a:srgbClr val="980000"/>
                </a:solidFill>
                <a:effectLst/>
                <a:latin typeface="Arial" panose="020B0604020202020204" pitchFamily="34" charset="0"/>
              </a:rPr>
              <a:t>“When it comes to the needs of African Americans, specifically, addressing our harms, that sets people off, and it is a political third rail as they say. It's time for that to just stop. It's time for it to stop: Address the harm, or let us take care of business the way we need to. If the state of California does it, awesome too. If it's federal, fine, but address our harm, and leave us alone after that.”</a:t>
            </a:r>
            <a:endParaRPr lang="en-US" sz="2800" dirty="0"/>
          </a:p>
        </p:txBody>
      </p:sp>
      <p:pic>
        <p:nvPicPr>
          <p:cNvPr id="4" name="Content Placeholder 4">
            <a:extLst>
              <a:ext uri="{FF2B5EF4-FFF2-40B4-BE49-F238E27FC236}">
                <a16:creationId xmlns:a16="http://schemas.microsoft.com/office/drawing/2014/main" id="{56F17417-D714-8F44-BCBC-4ACF4439DF7D}"/>
              </a:ext>
            </a:extLst>
          </p:cNvPr>
          <p:cNvPicPr>
            <a:picLocks noChangeAspect="1"/>
          </p:cNvPicPr>
          <p:nvPr/>
        </p:nvPicPr>
        <p:blipFill rotWithShape="1">
          <a:blip r:embed="rId2"/>
          <a:srcRect l="6401" t="26385" r="62695" b="27664"/>
          <a:stretch/>
        </p:blipFill>
        <p:spPr>
          <a:xfrm>
            <a:off x="10789919" y="5300002"/>
            <a:ext cx="1252025" cy="1396219"/>
          </a:xfrm>
          <a:prstGeom prst="rect">
            <a:avLst/>
          </a:prstGeom>
        </p:spPr>
      </p:pic>
    </p:spTree>
    <p:extLst>
      <p:ext uri="{BB962C8B-B14F-4D97-AF65-F5344CB8AC3E}">
        <p14:creationId xmlns:p14="http://schemas.microsoft.com/office/powerpoint/2010/main" val="54230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84F5-D0ED-7542-B036-6DCE96C610C6}"/>
              </a:ext>
            </a:extLst>
          </p:cNvPr>
          <p:cNvSpPr>
            <a:spLocks noGrp="1"/>
          </p:cNvSpPr>
          <p:nvPr>
            <p:ph type="title"/>
          </p:nvPr>
        </p:nvSpPr>
        <p:spPr>
          <a:xfrm>
            <a:off x="380531" y="189210"/>
            <a:ext cx="10058400" cy="1609344"/>
          </a:xfrm>
        </p:spPr>
        <p:txBody>
          <a:bodyPr>
            <a:normAutofit/>
          </a:bodyPr>
          <a:lstStyle/>
          <a:p>
            <a:r>
              <a:rPr lang="en-US" sz="3600" b="0" i="0" u="sng" strike="noStrike" dirty="0">
                <a:solidFill>
                  <a:schemeClr val="accent2">
                    <a:lumMod val="75000"/>
                  </a:schemeClr>
                </a:solidFill>
                <a:effectLst/>
                <a:latin typeface="Arial" panose="020B0604020202020204" pitchFamily="34" charset="0"/>
              </a:rPr>
              <a:t>Autonomy</a:t>
            </a:r>
            <a:endParaRPr lang="en-US" sz="3600" u="sng" dirty="0">
              <a:solidFill>
                <a:schemeClr val="accent2">
                  <a:lumMod val="75000"/>
                </a:schemeClr>
              </a:solidFill>
            </a:endParaRPr>
          </a:p>
        </p:txBody>
      </p:sp>
      <p:sp>
        <p:nvSpPr>
          <p:cNvPr id="3" name="Content Placeholder 2">
            <a:extLst>
              <a:ext uri="{FF2B5EF4-FFF2-40B4-BE49-F238E27FC236}">
                <a16:creationId xmlns:a16="http://schemas.microsoft.com/office/drawing/2014/main" id="{FB127412-8E6D-B947-A2BE-70104D8B067A}"/>
              </a:ext>
            </a:extLst>
          </p:cNvPr>
          <p:cNvSpPr>
            <a:spLocks noGrp="1"/>
          </p:cNvSpPr>
          <p:nvPr>
            <p:ph idx="1"/>
          </p:nvPr>
        </p:nvSpPr>
        <p:spPr>
          <a:xfrm>
            <a:off x="380531" y="1798554"/>
            <a:ext cx="10058400" cy="4050792"/>
          </a:xfrm>
        </p:spPr>
        <p:txBody>
          <a:bodyPr>
            <a:normAutofit/>
          </a:bodyPr>
          <a:lstStyle/>
          <a:p>
            <a:pPr marL="0" indent="0">
              <a:buNone/>
            </a:pPr>
            <a:r>
              <a:rPr lang="en-US" sz="2800" b="0" i="0" u="none" strike="noStrike" dirty="0">
                <a:solidFill>
                  <a:srgbClr val="A61C00"/>
                </a:solidFill>
                <a:effectLst/>
                <a:latin typeface="Arial" panose="020B0604020202020204" pitchFamily="34" charset="0"/>
              </a:rPr>
              <a:t>“I don't want programs… I don't want public housing, that's projects. That's what we came from. We're trying to get away from that type of lifestyle or environment, which actually perpetuates more violence within our communities and amongst ourselves because we're too tightly confined to an area. I don't want to see money going for job readiness or job training. I'm 67, I don't need another job. I'm trying to survive and enjoy the rest of my life.”</a:t>
            </a:r>
            <a:endParaRPr lang="en-US" sz="2800" dirty="0"/>
          </a:p>
        </p:txBody>
      </p:sp>
      <p:pic>
        <p:nvPicPr>
          <p:cNvPr id="4" name="Content Placeholder 4">
            <a:extLst>
              <a:ext uri="{FF2B5EF4-FFF2-40B4-BE49-F238E27FC236}">
                <a16:creationId xmlns:a16="http://schemas.microsoft.com/office/drawing/2014/main" id="{9B79758D-BE09-8346-A021-8CD4E0077978}"/>
              </a:ext>
            </a:extLst>
          </p:cNvPr>
          <p:cNvPicPr>
            <a:picLocks noChangeAspect="1"/>
          </p:cNvPicPr>
          <p:nvPr/>
        </p:nvPicPr>
        <p:blipFill rotWithShape="1">
          <a:blip r:embed="rId2"/>
          <a:srcRect l="6401" t="26385" r="62695" b="27664"/>
          <a:stretch/>
        </p:blipFill>
        <p:spPr>
          <a:xfrm>
            <a:off x="10789919" y="5300002"/>
            <a:ext cx="1252025" cy="1396219"/>
          </a:xfrm>
          <a:prstGeom prst="rect">
            <a:avLst/>
          </a:prstGeom>
        </p:spPr>
      </p:pic>
    </p:spTree>
    <p:extLst>
      <p:ext uri="{BB962C8B-B14F-4D97-AF65-F5344CB8AC3E}">
        <p14:creationId xmlns:p14="http://schemas.microsoft.com/office/powerpoint/2010/main" val="3370650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0E74-4261-8D4C-82A0-109ED0F2612E}"/>
              </a:ext>
            </a:extLst>
          </p:cNvPr>
          <p:cNvSpPr>
            <a:spLocks noGrp="1"/>
          </p:cNvSpPr>
          <p:nvPr>
            <p:ph type="title"/>
          </p:nvPr>
        </p:nvSpPr>
        <p:spPr>
          <a:xfrm>
            <a:off x="210526" y="2740223"/>
            <a:ext cx="11757355" cy="1609344"/>
          </a:xfrm>
        </p:spPr>
        <p:txBody>
          <a:bodyPr/>
          <a:lstStyle/>
          <a:p>
            <a:pPr algn="ctr"/>
            <a:r>
              <a:rPr lang="en-US" dirty="0"/>
              <a:t>Research Partnership </a:t>
            </a:r>
          </a:p>
        </p:txBody>
      </p:sp>
      <p:sp>
        <p:nvSpPr>
          <p:cNvPr id="4" name="Subtitle 2">
            <a:extLst>
              <a:ext uri="{FF2B5EF4-FFF2-40B4-BE49-F238E27FC236}">
                <a16:creationId xmlns:a16="http://schemas.microsoft.com/office/drawing/2014/main" id="{7DA37C02-A3FF-CC4B-B4C3-53E956AEB2FD}"/>
              </a:ext>
            </a:extLst>
          </p:cNvPr>
          <p:cNvSpPr txBox="1">
            <a:spLocks/>
          </p:cNvSpPr>
          <p:nvPr/>
        </p:nvSpPr>
        <p:spPr>
          <a:xfrm>
            <a:off x="1870039" y="4115012"/>
            <a:ext cx="9651401" cy="106984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514350" indent="-514350">
              <a:buFont typeface="+mj-lt"/>
              <a:buAutoNum type="arabicPeriod"/>
            </a:pPr>
            <a:r>
              <a:rPr lang="en-US" sz="3200" dirty="0">
                <a:solidFill>
                  <a:schemeClr val="accent2">
                    <a:lumMod val="75000"/>
                  </a:schemeClr>
                </a:solidFill>
              </a:rPr>
              <a:t>How the partnership developed</a:t>
            </a:r>
          </a:p>
          <a:p>
            <a:pPr marL="514350" indent="-514350">
              <a:buFont typeface="+mj-lt"/>
              <a:buAutoNum type="arabicPeriod"/>
            </a:pPr>
            <a:r>
              <a:rPr lang="en-US" sz="3200" dirty="0">
                <a:solidFill>
                  <a:schemeClr val="accent2">
                    <a:lumMod val="75000"/>
                  </a:schemeClr>
                </a:solidFill>
              </a:rPr>
              <a:t>Methodology</a:t>
            </a:r>
          </a:p>
          <a:p>
            <a:pPr marL="514350" indent="-514350">
              <a:buFont typeface="+mj-lt"/>
              <a:buAutoNum type="arabicPeriod"/>
            </a:pPr>
            <a:r>
              <a:rPr lang="en-US" sz="3200" dirty="0">
                <a:solidFill>
                  <a:schemeClr val="accent2">
                    <a:lumMod val="75000"/>
                  </a:schemeClr>
                </a:solidFill>
              </a:rPr>
              <a:t>Results, including quotes from participants</a:t>
            </a:r>
          </a:p>
          <a:p>
            <a:pPr marL="0" indent="0" algn="ctr">
              <a:buNone/>
            </a:pPr>
            <a:endParaRPr lang="en-US" sz="3200" dirty="0">
              <a:solidFill>
                <a:schemeClr val="accent2">
                  <a:lumMod val="75000"/>
                </a:schemeClr>
              </a:solidFill>
            </a:endParaRPr>
          </a:p>
        </p:txBody>
      </p:sp>
      <p:pic>
        <p:nvPicPr>
          <p:cNvPr id="5" name="Picture 4">
            <a:extLst>
              <a:ext uri="{FF2B5EF4-FFF2-40B4-BE49-F238E27FC236}">
                <a16:creationId xmlns:a16="http://schemas.microsoft.com/office/drawing/2014/main" id="{CF4EB5E4-7E0A-734B-8D49-A33594794B65}"/>
              </a:ext>
            </a:extLst>
          </p:cNvPr>
          <p:cNvPicPr>
            <a:picLocks noChangeAspect="1"/>
          </p:cNvPicPr>
          <p:nvPr/>
        </p:nvPicPr>
        <p:blipFill>
          <a:blip r:embed="rId2"/>
          <a:stretch>
            <a:fillRect/>
          </a:stretch>
        </p:blipFill>
        <p:spPr>
          <a:xfrm>
            <a:off x="1356443" y="117506"/>
            <a:ext cx="9311558" cy="2188726"/>
          </a:xfrm>
          <a:prstGeom prst="rect">
            <a:avLst/>
          </a:prstGeom>
        </p:spPr>
      </p:pic>
    </p:spTree>
    <p:extLst>
      <p:ext uri="{BB962C8B-B14F-4D97-AF65-F5344CB8AC3E}">
        <p14:creationId xmlns:p14="http://schemas.microsoft.com/office/powerpoint/2010/main" val="216567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5D94-BD51-674D-BA87-AED5DCFF6C2A}"/>
              </a:ext>
            </a:extLst>
          </p:cNvPr>
          <p:cNvSpPr>
            <a:spLocks noGrp="1"/>
          </p:cNvSpPr>
          <p:nvPr>
            <p:ph type="title"/>
          </p:nvPr>
        </p:nvSpPr>
        <p:spPr>
          <a:xfrm>
            <a:off x="71718" y="273616"/>
            <a:ext cx="12057529" cy="1609344"/>
          </a:xfrm>
        </p:spPr>
        <p:txBody>
          <a:bodyPr>
            <a:normAutofit/>
          </a:bodyPr>
          <a:lstStyle/>
          <a:p>
            <a:r>
              <a:rPr lang="en-US" sz="3600" b="0" i="0" u="sng" strike="noStrike" dirty="0">
                <a:solidFill>
                  <a:schemeClr val="accent2">
                    <a:lumMod val="75000"/>
                  </a:schemeClr>
                </a:solidFill>
                <a:effectLst/>
                <a:latin typeface="Arial" panose="020B0604020202020204" pitchFamily="34" charset="0"/>
              </a:rPr>
              <a:t>Culturally Relevant &amp; Accessible Resources</a:t>
            </a:r>
            <a:endParaRPr lang="en-US" sz="3600" dirty="0">
              <a:solidFill>
                <a:schemeClr val="accent2">
                  <a:lumMod val="75000"/>
                </a:schemeClr>
              </a:solidFill>
            </a:endParaRPr>
          </a:p>
        </p:txBody>
      </p:sp>
      <p:sp>
        <p:nvSpPr>
          <p:cNvPr id="3" name="Content Placeholder 2">
            <a:extLst>
              <a:ext uri="{FF2B5EF4-FFF2-40B4-BE49-F238E27FC236}">
                <a16:creationId xmlns:a16="http://schemas.microsoft.com/office/drawing/2014/main" id="{743EB26D-A062-2D43-A413-3001E943519C}"/>
              </a:ext>
            </a:extLst>
          </p:cNvPr>
          <p:cNvSpPr>
            <a:spLocks noGrp="1"/>
          </p:cNvSpPr>
          <p:nvPr>
            <p:ph idx="1"/>
          </p:nvPr>
        </p:nvSpPr>
        <p:spPr>
          <a:xfrm>
            <a:off x="464937" y="2262085"/>
            <a:ext cx="10058400" cy="4050792"/>
          </a:xfrm>
        </p:spPr>
        <p:txBody>
          <a:bodyPr>
            <a:normAutofit fontScale="92500"/>
          </a:bodyPr>
          <a:lstStyle/>
          <a:p>
            <a:pPr marL="0" indent="0">
              <a:buNone/>
            </a:pPr>
            <a:r>
              <a:rPr lang="en-US" sz="2800" b="1" i="0" u="none" strike="noStrike" dirty="0">
                <a:solidFill>
                  <a:srgbClr val="A61C00"/>
                </a:solidFill>
                <a:effectLst/>
                <a:latin typeface="Arial" panose="020B0604020202020204" pitchFamily="34" charset="0"/>
              </a:rPr>
              <a:t>“</a:t>
            </a:r>
            <a:r>
              <a:rPr lang="en-US" sz="2800" b="0" i="0" u="none" strike="noStrike" dirty="0">
                <a:solidFill>
                  <a:srgbClr val="A61C00"/>
                </a:solidFill>
                <a:effectLst/>
                <a:latin typeface="Arial" panose="020B0604020202020204" pitchFamily="34" charset="0"/>
              </a:rPr>
              <a:t>I think how San Francisco can pay its debt is multi-layered. I think financial is one way, land is another way, health care, mental health care, housing, education for not only Black children, but Black adults who may not have even ever been able to go to school because wages were less than stellar living in San Francisco.”</a:t>
            </a:r>
          </a:p>
          <a:p>
            <a:pPr marL="0" indent="0">
              <a:buNone/>
            </a:pPr>
            <a:endParaRPr lang="en-US" sz="2800" dirty="0">
              <a:solidFill>
                <a:srgbClr val="A61C00"/>
              </a:solidFill>
              <a:latin typeface="Arial" panose="020B0604020202020204" pitchFamily="34" charset="0"/>
            </a:endParaRPr>
          </a:p>
          <a:p>
            <a:pPr marL="0" indent="0">
              <a:buNone/>
            </a:pPr>
            <a:r>
              <a:rPr lang="en-US" sz="2800" b="0" i="0" u="none" strike="noStrike" dirty="0">
                <a:solidFill>
                  <a:srgbClr val="A61C00"/>
                </a:solidFill>
                <a:effectLst/>
                <a:latin typeface="Arial" panose="020B0604020202020204" pitchFamily="34" charset="0"/>
              </a:rPr>
              <a:t>“I'm 64, we are getting older. There's not a Black nursing home in San Francisco. I know some of us are lucky enough to have a family that can take care of us, but then some people aren't. It would be nice to establish that if possible.”</a:t>
            </a:r>
            <a:endParaRPr lang="en-US" sz="2800" dirty="0"/>
          </a:p>
          <a:p>
            <a:pPr marL="0" indent="0">
              <a:buNone/>
            </a:pPr>
            <a:endParaRPr lang="en-US" sz="2800" dirty="0"/>
          </a:p>
        </p:txBody>
      </p:sp>
      <p:pic>
        <p:nvPicPr>
          <p:cNvPr id="4" name="Content Placeholder 4">
            <a:extLst>
              <a:ext uri="{FF2B5EF4-FFF2-40B4-BE49-F238E27FC236}">
                <a16:creationId xmlns:a16="http://schemas.microsoft.com/office/drawing/2014/main" id="{4C1DBF0F-CE5D-3642-B942-25099D1FA1C9}"/>
              </a:ext>
            </a:extLst>
          </p:cNvPr>
          <p:cNvPicPr>
            <a:picLocks noChangeAspect="1"/>
          </p:cNvPicPr>
          <p:nvPr/>
        </p:nvPicPr>
        <p:blipFill rotWithShape="1">
          <a:blip r:embed="rId2"/>
          <a:srcRect l="6401" t="26385" r="62695" b="27664"/>
          <a:stretch/>
        </p:blipFill>
        <p:spPr>
          <a:xfrm>
            <a:off x="10789919" y="5300002"/>
            <a:ext cx="1252025" cy="1396219"/>
          </a:xfrm>
          <a:prstGeom prst="rect">
            <a:avLst/>
          </a:prstGeom>
        </p:spPr>
      </p:pic>
    </p:spTree>
    <p:extLst>
      <p:ext uri="{BB962C8B-B14F-4D97-AF65-F5344CB8AC3E}">
        <p14:creationId xmlns:p14="http://schemas.microsoft.com/office/powerpoint/2010/main" val="307657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3729-06DB-C04C-9528-FC992468224A}"/>
              </a:ext>
            </a:extLst>
          </p:cNvPr>
          <p:cNvSpPr>
            <a:spLocks noGrp="1"/>
          </p:cNvSpPr>
          <p:nvPr>
            <p:ph type="title"/>
          </p:nvPr>
        </p:nvSpPr>
        <p:spPr>
          <a:xfrm>
            <a:off x="296124" y="203278"/>
            <a:ext cx="10058400" cy="1609344"/>
          </a:xfrm>
        </p:spPr>
        <p:txBody>
          <a:bodyPr>
            <a:normAutofit/>
          </a:bodyPr>
          <a:lstStyle/>
          <a:p>
            <a:r>
              <a:rPr lang="en-US" sz="3600" b="0" i="0" u="sng" strike="noStrike" dirty="0">
                <a:solidFill>
                  <a:schemeClr val="accent2">
                    <a:lumMod val="75000"/>
                  </a:schemeClr>
                </a:solidFill>
                <a:effectLst/>
                <a:latin typeface="Arial" panose="020B0604020202020204" pitchFamily="34" charset="0"/>
              </a:rPr>
              <a:t>Education</a:t>
            </a:r>
            <a:endParaRPr lang="en-US" sz="3600" u="sng" dirty="0">
              <a:solidFill>
                <a:schemeClr val="accent2">
                  <a:lumMod val="75000"/>
                </a:schemeClr>
              </a:solidFill>
            </a:endParaRPr>
          </a:p>
        </p:txBody>
      </p:sp>
      <p:sp>
        <p:nvSpPr>
          <p:cNvPr id="3" name="Content Placeholder 2">
            <a:extLst>
              <a:ext uri="{FF2B5EF4-FFF2-40B4-BE49-F238E27FC236}">
                <a16:creationId xmlns:a16="http://schemas.microsoft.com/office/drawing/2014/main" id="{F7238057-BDF3-5042-9FBC-FC93AB1F0215}"/>
              </a:ext>
            </a:extLst>
          </p:cNvPr>
          <p:cNvSpPr>
            <a:spLocks noGrp="1"/>
          </p:cNvSpPr>
          <p:nvPr>
            <p:ph idx="1"/>
          </p:nvPr>
        </p:nvSpPr>
        <p:spPr>
          <a:xfrm>
            <a:off x="296124" y="2051070"/>
            <a:ext cx="10058400" cy="4050792"/>
          </a:xfrm>
        </p:spPr>
        <p:txBody>
          <a:bodyPr>
            <a:normAutofit/>
          </a:bodyPr>
          <a:lstStyle/>
          <a:p>
            <a:pPr marL="0" indent="0">
              <a:buNone/>
            </a:pPr>
            <a:r>
              <a:rPr lang="en-US" sz="2800" b="0" i="0" u="none" strike="noStrike" dirty="0">
                <a:solidFill>
                  <a:srgbClr val="980000"/>
                </a:solidFill>
                <a:effectLst/>
                <a:latin typeface="Arial" panose="020B0604020202020204" pitchFamily="34" charset="0"/>
              </a:rPr>
              <a:t>“We need a diverse group of people creating these curriculums for our children. For all children, really, because like I said, if you do it for my group, it's going to trickle down.”</a:t>
            </a:r>
            <a:endParaRPr lang="en-US" sz="2800" dirty="0"/>
          </a:p>
          <a:p>
            <a:pPr marL="0" indent="0">
              <a:buNone/>
            </a:pPr>
            <a:endParaRPr lang="en-US" sz="2800" dirty="0"/>
          </a:p>
        </p:txBody>
      </p:sp>
      <p:pic>
        <p:nvPicPr>
          <p:cNvPr id="4" name="Content Placeholder 4">
            <a:extLst>
              <a:ext uri="{FF2B5EF4-FFF2-40B4-BE49-F238E27FC236}">
                <a16:creationId xmlns:a16="http://schemas.microsoft.com/office/drawing/2014/main" id="{B8152643-B9C1-3B40-A26E-BA1BBA172EDC}"/>
              </a:ext>
            </a:extLst>
          </p:cNvPr>
          <p:cNvPicPr>
            <a:picLocks noChangeAspect="1"/>
          </p:cNvPicPr>
          <p:nvPr/>
        </p:nvPicPr>
        <p:blipFill rotWithShape="1">
          <a:blip r:embed="rId2"/>
          <a:srcRect l="6401" t="26385" r="62695" b="27664"/>
          <a:stretch/>
        </p:blipFill>
        <p:spPr>
          <a:xfrm>
            <a:off x="10789919" y="5300002"/>
            <a:ext cx="1252025" cy="1396219"/>
          </a:xfrm>
          <a:prstGeom prst="rect">
            <a:avLst/>
          </a:prstGeom>
        </p:spPr>
      </p:pic>
    </p:spTree>
    <p:extLst>
      <p:ext uri="{BB962C8B-B14F-4D97-AF65-F5344CB8AC3E}">
        <p14:creationId xmlns:p14="http://schemas.microsoft.com/office/powerpoint/2010/main" val="2562279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EBB8-9CCF-8840-B8BC-35CD30A9855F}"/>
              </a:ext>
            </a:extLst>
          </p:cNvPr>
          <p:cNvSpPr>
            <a:spLocks noGrp="1"/>
          </p:cNvSpPr>
          <p:nvPr>
            <p:ph type="title"/>
          </p:nvPr>
        </p:nvSpPr>
        <p:spPr>
          <a:xfrm>
            <a:off x="366463" y="301752"/>
            <a:ext cx="10058400" cy="1609344"/>
          </a:xfrm>
        </p:spPr>
        <p:txBody>
          <a:bodyPr>
            <a:normAutofit/>
          </a:bodyPr>
          <a:lstStyle/>
          <a:p>
            <a:r>
              <a:rPr lang="en-US" sz="3600" b="0" i="0" u="sng" strike="noStrike" dirty="0">
                <a:solidFill>
                  <a:schemeClr val="accent2">
                    <a:lumMod val="75000"/>
                  </a:schemeClr>
                </a:solidFill>
                <a:effectLst/>
                <a:latin typeface="Arial" panose="020B0604020202020204" pitchFamily="34" charset="0"/>
              </a:rPr>
              <a:t>Monetary Compensation  </a:t>
            </a:r>
            <a:endParaRPr lang="en-US" sz="3600" u="sng" dirty="0">
              <a:solidFill>
                <a:schemeClr val="accent2">
                  <a:lumMod val="75000"/>
                </a:schemeClr>
              </a:solidFill>
            </a:endParaRPr>
          </a:p>
        </p:txBody>
      </p:sp>
      <p:sp>
        <p:nvSpPr>
          <p:cNvPr id="3" name="Content Placeholder 2">
            <a:extLst>
              <a:ext uri="{FF2B5EF4-FFF2-40B4-BE49-F238E27FC236}">
                <a16:creationId xmlns:a16="http://schemas.microsoft.com/office/drawing/2014/main" id="{82763C0B-0F70-4A4F-9DAF-2A294CD43D96}"/>
              </a:ext>
            </a:extLst>
          </p:cNvPr>
          <p:cNvSpPr>
            <a:spLocks noGrp="1"/>
          </p:cNvSpPr>
          <p:nvPr>
            <p:ph idx="1"/>
          </p:nvPr>
        </p:nvSpPr>
        <p:spPr>
          <a:xfrm>
            <a:off x="366463" y="2205814"/>
            <a:ext cx="10058400" cy="4050792"/>
          </a:xfrm>
        </p:spPr>
        <p:txBody>
          <a:bodyPr>
            <a:normAutofit/>
          </a:bodyPr>
          <a:lstStyle/>
          <a:p>
            <a:pPr marL="0" indent="0">
              <a:buNone/>
            </a:pPr>
            <a:r>
              <a:rPr lang="en-US" sz="2800" b="0" i="0" u="none" strike="noStrike" dirty="0">
                <a:solidFill>
                  <a:srgbClr val="980000"/>
                </a:solidFill>
                <a:effectLst/>
                <a:latin typeface="Arial" panose="020B0604020202020204" pitchFamily="34" charset="0"/>
              </a:rPr>
              <a:t>“We knew what we meant by that: ‘Cut the check.’ Because all of us want to be paid. We want to be paid for our labor and our work that we did, not just being hired in the office, or anything. We want to be paid for what's due to us and our family, so we can start the healing and the repair in our families.”</a:t>
            </a:r>
            <a:endParaRPr lang="en-US" sz="2800" dirty="0"/>
          </a:p>
        </p:txBody>
      </p:sp>
      <p:pic>
        <p:nvPicPr>
          <p:cNvPr id="4" name="Content Placeholder 4">
            <a:extLst>
              <a:ext uri="{FF2B5EF4-FFF2-40B4-BE49-F238E27FC236}">
                <a16:creationId xmlns:a16="http://schemas.microsoft.com/office/drawing/2014/main" id="{217D0C40-CD7E-E44A-B409-B7D1C3BA1106}"/>
              </a:ext>
            </a:extLst>
          </p:cNvPr>
          <p:cNvPicPr>
            <a:picLocks noChangeAspect="1"/>
          </p:cNvPicPr>
          <p:nvPr/>
        </p:nvPicPr>
        <p:blipFill rotWithShape="1">
          <a:blip r:embed="rId2"/>
          <a:srcRect l="6401" t="26385" r="62695" b="27664"/>
          <a:stretch/>
        </p:blipFill>
        <p:spPr>
          <a:xfrm>
            <a:off x="10789919" y="5300002"/>
            <a:ext cx="1252025" cy="1396219"/>
          </a:xfrm>
          <a:prstGeom prst="rect">
            <a:avLst/>
          </a:prstGeom>
        </p:spPr>
      </p:pic>
    </p:spTree>
    <p:extLst>
      <p:ext uri="{BB962C8B-B14F-4D97-AF65-F5344CB8AC3E}">
        <p14:creationId xmlns:p14="http://schemas.microsoft.com/office/powerpoint/2010/main" val="1183532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EBB8-9CCF-8840-B8BC-35CD30A9855F}"/>
              </a:ext>
            </a:extLst>
          </p:cNvPr>
          <p:cNvSpPr>
            <a:spLocks noGrp="1"/>
          </p:cNvSpPr>
          <p:nvPr>
            <p:ph type="title"/>
          </p:nvPr>
        </p:nvSpPr>
        <p:spPr>
          <a:xfrm>
            <a:off x="366463" y="301752"/>
            <a:ext cx="10058400" cy="1609344"/>
          </a:xfrm>
        </p:spPr>
        <p:txBody>
          <a:bodyPr>
            <a:normAutofit/>
          </a:bodyPr>
          <a:lstStyle/>
          <a:p>
            <a:r>
              <a:rPr lang="en-US" sz="4000" b="0" i="0" u="sng" strike="noStrike" dirty="0">
                <a:solidFill>
                  <a:schemeClr val="accent2">
                    <a:lumMod val="75000"/>
                  </a:schemeClr>
                </a:solidFill>
                <a:effectLst/>
                <a:latin typeface="Arial" panose="020B0604020202020204" pitchFamily="34" charset="0"/>
              </a:rPr>
              <a:t>Reparations</a:t>
            </a:r>
            <a:endParaRPr lang="en-US" sz="4000" u="sng" dirty="0">
              <a:solidFill>
                <a:schemeClr val="accent2">
                  <a:lumMod val="75000"/>
                </a:schemeClr>
              </a:solidFill>
            </a:endParaRPr>
          </a:p>
        </p:txBody>
      </p:sp>
      <p:sp>
        <p:nvSpPr>
          <p:cNvPr id="3" name="Content Placeholder 2">
            <a:extLst>
              <a:ext uri="{FF2B5EF4-FFF2-40B4-BE49-F238E27FC236}">
                <a16:creationId xmlns:a16="http://schemas.microsoft.com/office/drawing/2014/main" id="{82763C0B-0F70-4A4F-9DAF-2A294CD43D96}"/>
              </a:ext>
            </a:extLst>
          </p:cNvPr>
          <p:cNvSpPr>
            <a:spLocks noGrp="1"/>
          </p:cNvSpPr>
          <p:nvPr>
            <p:ph idx="1"/>
          </p:nvPr>
        </p:nvSpPr>
        <p:spPr>
          <a:xfrm>
            <a:off x="366463" y="2276152"/>
            <a:ext cx="10058400" cy="4050792"/>
          </a:xfrm>
        </p:spPr>
        <p:txBody>
          <a:bodyPr>
            <a:normAutofit/>
          </a:bodyPr>
          <a:lstStyle/>
          <a:p>
            <a:pPr marL="0" indent="0">
              <a:buNone/>
            </a:pPr>
            <a:r>
              <a:rPr lang="en-US" sz="2800" b="0" i="0" u="none" strike="noStrike" dirty="0">
                <a:solidFill>
                  <a:srgbClr val="980000"/>
                </a:solidFill>
                <a:effectLst/>
                <a:latin typeface="Arial" panose="020B0604020202020204" pitchFamily="34" charset="0"/>
              </a:rPr>
              <a:t>Reparations, “would give us a – I was getting ready to say a leg up. It's beyond a leg up. It is freedom, is what it is, and maybe that's what's so scary.”</a:t>
            </a:r>
            <a:endParaRPr lang="en-US" sz="2800" dirty="0"/>
          </a:p>
        </p:txBody>
      </p:sp>
      <p:pic>
        <p:nvPicPr>
          <p:cNvPr id="4" name="Content Placeholder 4">
            <a:extLst>
              <a:ext uri="{FF2B5EF4-FFF2-40B4-BE49-F238E27FC236}">
                <a16:creationId xmlns:a16="http://schemas.microsoft.com/office/drawing/2014/main" id="{217D0C40-CD7E-E44A-B409-B7D1C3BA1106}"/>
              </a:ext>
            </a:extLst>
          </p:cNvPr>
          <p:cNvPicPr>
            <a:picLocks noChangeAspect="1"/>
          </p:cNvPicPr>
          <p:nvPr/>
        </p:nvPicPr>
        <p:blipFill rotWithShape="1">
          <a:blip r:embed="rId2"/>
          <a:srcRect l="6401" t="26385" r="62695" b="27664"/>
          <a:stretch/>
        </p:blipFill>
        <p:spPr>
          <a:xfrm>
            <a:off x="10789919" y="5300002"/>
            <a:ext cx="1252025" cy="1396219"/>
          </a:xfrm>
          <a:prstGeom prst="rect">
            <a:avLst/>
          </a:prstGeom>
        </p:spPr>
      </p:pic>
    </p:spTree>
    <p:extLst>
      <p:ext uri="{BB962C8B-B14F-4D97-AF65-F5344CB8AC3E}">
        <p14:creationId xmlns:p14="http://schemas.microsoft.com/office/powerpoint/2010/main" val="2435537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60CFE23-ADE1-CB49-85F8-4BFDA90F912D}"/>
              </a:ext>
            </a:extLst>
          </p:cNvPr>
          <p:cNvSpPr/>
          <p:nvPr/>
        </p:nvSpPr>
        <p:spPr>
          <a:xfrm>
            <a:off x="7484010" y="161779"/>
            <a:ext cx="4557934" cy="43820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E1994-7585-2B4A-B9D9-1B2E51022731}"/>
              </a:ext>
            </a:extLst>
          </p:cNvPr>
          <p:cNvSpPr>
            <a:spLocks noGrp="1"/>
          </p:cNvSpPr>
          <p:nvPr>
            <p:ph type="title"/>
          </p:nvPr>
        </p:nvSpPr>
        <p:spPr>
          <a:xfrm>
            <a:off x="347003" y="211112"/>
            <a:ext cx="10058400" cy="1609344"/>
          </a:xfrm>
        </p:spPr>
        <p:txBody>
          <a:bodyPr/>
          <a:lstStyle/>
          <a:p>
            <a:r>
              <a:rPr lang="en-US" dirty="0">
                <a:solidFill>
                  <a:schemeClr val="accent6">
                    <a:lumMod val="75000"/>
                  </a:schemeClr>
                </a:solidFill>
              </a:rPr>
              <a:t>What’s next</a:t>
            </a:r>
          </a:p>
        </p:txBody>
      </p:sp>
      <p:sp>
        <p:nvSpPr>
          <p:cNvPr id="3" name="Content Placeholder 2">
            <a:extLst>
              <a:ext uri="{FF2B5EF4-FFF2-40B4-BE49-F238E27FC236}">
                <a16:creationId xmlns:a16="http://schemas.microsoft.com/office/drawing/2014/main" id="{2DED2102-9620-484E-A199-FFB8FEA6E106}"/>
              </a:ext>
            </a:extLst>
          </p:cNvPr>
          <p:cNvSpPr>
            <a:spLocks noGrp="1"/>
          </p:cNvSpPr>
          <p:nvPr>
            <p:ph idx="1"/>
          </p:nvPr>
        </p:nvSpPr>
        <p:spPr>
          <a:xfrm>
            <a:off x="791937" y="2673835"/>
            <a:ext cx="6821441" cy="2375140"/>
          </a:xfrm>
        </p:spPr>
        <p:txBody>
          <a:bodyPr>
            <a:normAutofit/>
          </a:bodyPr>
          <a:lstStyle/>
          <a:p>
            <a:r>
              <a:rPr lang="en-US" sz="2800" dirty="0">
                <a:solidFill>
                  <a:schemeClr val="accent1">
                    <a:lumMod val="50000"/>
                  </a:schemeClr>
                </a:solidFill>
              </a:rPr>
              <a:t>Your feedback is welcome</a:t>
            </a:r>
          </a:p>
          <a:p>
            <a:r>
              <a:rPr lang="en-US" sz="2800" dirty="0">
                <a:solidFill>
                  <a:schemeClr val="accent1">
                    <a:lumMod val="50000"/>
                  </a:schemeClr>
                </a:solidFill>
              </a:rPr>
              <a:t>Students finalize analysis </a:t>
            </a:r>
          </a:p>
          <a:p>
            <a:r>
              <a:rPr lang="en-US" sz="2800" dirty="0">
                <a:solidFill>
                  <a:schemeClr val="accent1">
                    <a:lumMod val="50000"/>
                  </a:schemeClr>
                </a:solidFill>
              </a:rPr>
              <a:t>AARAC decides how to use this data</a:t>
            </a:r>
          </a:p>
          <a:p>
            <a:endParaRPr lang="en-US" sz="2800" dirty="0">
              <a:solidFill>
                <a:schemeClr val="accent1">
                  <a:lumMod val="50000"/>
                </a:schemeClr>
              </a:solidFill>
            </a:endParaRPr>
          </a:p>
          <a:p>
            <a:pPr marL="0" indent="0">
              <a:buNone/>
            </a:pPr>
            <a:endParaRPr lang="en-US" sz="2800" dirty="0">
              <a:solidFill>
                <a:schemeClr val="accent1">
                  <a:lumMod val="50000"/>
                </a:schemeClr>
              </a:solidFill>
            </a:endParaRPr>
          </a:p>
          <a:p>
            <a:pPr marL="0" indent="0">
              <a:buNone/>
            </a:pPr>
            <a:endParaRPr lang="en-US" sz="2800" dirty="0">
              <a:solidFill>
                <a:schemeClr val="accent1">
                  <a:lumMod val="50000"/>
                </a:schemeClr>
              </a:solidFill>
            </a:endParaRPr>
          </a:p>
        </p:txBody>
      </p:sp>
      <p:pic>
        <p:nvPicPr>
          <p:cNvPr id="6" name="Content Placeholder 4">
            <a:extLst>
              <a:ext uri="{FF2B5EF4-FFF2-40B4-BE49-F238E27FC236}">
                <a16:creationId xmlns:a16="http://schemas.microsoft.com/office/drawing/2014/main" id="{6E4D9083-FB70-B741-893E-DD5657624A93}"/>
              </a:ext>
            </a:extLst>
          </p:cNvPr>
          <p:cNvPicPr>
            <a:picLocks noChangeAspect="1"/>
          </p:cNvPicPr>
          <p:nvPr/>
        </p:nvPicPr>
        <p:blipFill rotWithShape="1">
          <a:blip r:embed="rId2"/>
          <a:srcRect l="28894" t="12571" r="28701" b="18753"/>
          <a:stretch/>
        </p:blipFill>
        <p:spPr>
          <a:xfrm>
            <a:off x="8398412" y="865164"/>
            <a:ext cx="3001651" cy="3006594"/>
          </a:xfrm>
          <a:prstGeom prst="rect">
            <a:avLst/>
          </a:prstGeom>
          <a:ln w="28575">
            <a:noFill/>
          </a:ln>
        </p:spPr>
      </p:pic>
      <p:pic>
        <p:nvPicPr>
          <p:cNvPr id="7" name="Content Placeholder 4">
            <a:extLst>
              <a:ext uri="{FF2B5EF4-FFF2-40B4-BE49-F238E27FC236}">
                <a16:creationId xmlns:a16="http://schemas.microsoft.com/office/drawing/2014/main" id="{7C231A81-40C6-4C4B-BAEB-19EBE14B1244}"/>
              </a:ext>
            </a:extLst>
          </p:cNvPr>
          <p:cNvPicPr>
            <a:picLocks noChangeAspect="1"/>
          </p:cNvPicPr>
          <p:nvPr/>
        </p:nvPicPr>
        <p:blipFill rotWithShape="1">
          <a:blip r:embed="rId3"/>
          <a:srcRect l="6401" t="26385" r="62695" b="27664"/>
          <a:stretch/>
        </p:blipFill>
        <p:spPr>
          <a:xfrm>
            <a:off x="10789919" y="5300002"/>
            <a:ext cx="1252025" cy="1396219"/>
          </a:xfrm>
          <a:prstGeom prst="rect">
            <a:avLst/>
          </a:prstGeom>
        </p:spPr>
      </p:pic>
    </p:spTree>
    <p:extLst>
      <p:ext uri="{BB962C8B-B14F-4D97-AF65-F5344CB8AC3E}">
        <p14:creationId xmlns:p14="http://schemas.microsoft.com/office/powerpoint/2010/main" val="288122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60CFE23-ADE1-CB49-85F8-4BFDA90F912D}"/>
              </a:ext>
            </a:extLst>
          </p:cNvPr>
          <p:cNvSpPr/>
          <p:nvPr/>
        </p:nvSpPr>
        <p:spPr>
          <a:xfrm>
            <a:off x="7484010" y="161779"/>
            <a:ext cx="4557934" cy="43820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E1994-7585-2B4A-B9D9-1B2E51022731}"/>
              </a:ext>
            </a:extLst>
          </p:cNvPr>
          <p:cNvSpPr>
            <a:spLocks noGrp="1"/>
          </p:cNvSpPr>
          <p:nvPr>
            <p:ph type="title"/>
          </p:nvPr>
        </p:nvSpPr>
        <p:spPr>
          <a:xfrm>
            <a:off x="409756" y="733262"/>
            <a:ext cx="6821442" cy="672628"/>
          </a:xfrm>
        </p:spPr>
        <p:txBody>
          <a:bodyPr>
            <a:normAutofit fontScale="90000"/>
          </a:bodyPr>
          <a:lstStyle/>
          <a:p>
            <a:r>
              <a:rPr lang="en-US" dirty="0">
                <a:solidFill>
                  <a:schemeClr val="accent6">
                    <a:lumMod val="75000"/>
                  </a:schemeClr>
                </a:solidFill>
              </a:rPr>
              <a:t>Thank you</a:t>
            </a:r>
            <a:br>
              <a:rPr lang="en-US" dirty="0">
                <a:solidFill>
                  <a:schemeClr val="accent6">
                    <a:lumMod val="75000"/>
                  </a:schemeClr>
                </a:solidFill>
              </a:rPr>
            </a:br>
            <a:endParaRPr lang="en-US" dirty="0">
              <a:solidFill>
                <a:schemeClr val="accent6">
                  <a:lumMod val="75000"/>
                </a:schemeClr>
              </a:solidFill>
            </a:endParaRPr>
          </a:p>
        </p:txBody>
      </p:sp>
      <p:pic>
        <p:nvPicPr>
          <p:cNvPr id="6" name="Content Placeholder 4">
            <a:extLst>
              <a:ext uri="{FF2B5EF4-FFF2-40B4-BE49-F238E27FC236}">
                <a16:creationId xmlns:a16="http://schemas.microsoft.com/office/drawing/2014/main" id="{6E4D9083-FB70-B741-893E-DD5657624A93}"/>
              </a:ext>
            </a:extLst>
          </p:cNvPr>
          <p:cNvPicPr>
            <a:picLocks noChangeAspect="1"/>
          </p:cNvPicPr>
          <p:nvPr/>
        </p:nvPicPr>
        <p:blipFill rotWithShape="1">
          <a:blip r:embed="rId2"/>
          <a:srcRect l="28894" t="12571" r="28701" b="18753"/>
          <a:stretch/>
        </p:blipFill>
        <p:spPr>
          <a:xfrm>
            <a:off x="8398412" y="865164"/>
            <a:ext cx="3001651" cy="3006594"/>
          </a:xfrm>
          <a:prstGeom prst="rect">
            <a:avLst/>
          </a:prstGeom>
          <a:ln w="28575">
            <a:noFill/>
          </a:ln>
        </p:spPr>
      </p:pic>
      <p:pic>
        <p:nvPicPr>
          <p:cNvPr id="7" name="Content Placeholder 4">
            <a:extLst>
              <a:ext uri="{FF2B5EF4-FFF2-40B4-BE49-F238E27FC236}">
                <a16:creationId xmlns:a16="http://schemas.microsoft.com/office/drawing/2014/main" id="{7C231A81-40C6-4C4B-BAEB-19EBE14B1244}"/>
              </a:ext>
            </a:extLst>
          </p:cNvPr>
          <p:cNvPicPr>
            <a:picLocks noChangeAspect="1"/>
          </p:cNvPicPr>
          <p:nvPr/>
        </p:nvPicPr>
        <p:blipFill rotWithShape="1">
          <a:blip r:embed="rId3"/>
          <a:srcRect l="6401" t="26385" r="62695" b="27664"/>
          <a:stretch/>
        </p:blipFill>
        <p:spPr>
          <a:xfrm>
            <a:off x="10789919" y="5300002"/>
            <a:ext cx="1252025" cy="1396219"/>
          </a:xfrm>
          <a:prstGeom prst="rect">
            <a:avLst/>
          </a:prstGeom>
        </p:spPr>
      </p:pic>
      <p:sp>
        <p:nvSpPr>
          <p:cNvPr id="12" name="Content Placeholder 2">
            <a:extLst>
              <a:ext uri="{FF2B5EF4-FFF2-40B4-BE49-F238E27FC236}">
                <a16:creationId xmlns:a16="http://schemas.microsoft.com/office/drawing/2014/main" id="{A82B2AEE-DF7B-F044-8118-582DC69295F3}"/>
              </a:ext>
            </a:extLst>
          </p:cNvPr>
          <p:cNvSpPr>
            <a:spLocks noGrp="1"/>
          </p:cNvSpPr>
          <p:nvPr>
            <p:ph idx="1"/>
          </p:nvPr>
        </p:nvSpPr>
        <p:spPr>
          <a:xfrm>
            <a:off x="662569" y="2684188"/>
            <a:ext cx="6821441" cy="2375140"/>
          </a:xfrm>
        </p:spPr>
        <p:txBody>
          <a:bodyPr>
            <a:normAutofit/>
          </a:bodyPr>
          <a:lstStyle/>
          <a:p>
            <a:r>
              <a:rPr lang="en-US" sz="2800" dirty="0">
                <a:solidFill>
                  <a:schemeClr val="accent1">
                    <a:lumMod val="50000"/>
                  </a:schemeClr>
                </a:solidFill>
              </a:rPr>
              <a:t>To the participants in the focus groups</a:t>
            </a:r>
          </a:p>
          <a:p>
            <a:r>
              <a:rPr lang="en-US" sz="2800" dirty="0">
                <a:solidFill>
                  <a:schemeClr val="accent1">
                    <a:lumMod val="50000"/>
                  </a:schemeClr>
                </a:solidFill>
              </a:rPr>
              <a:t>To the Chair, Vice Chair, and all members of the AARAC</a:t>
            </a:r>
          </a:p>
          <a:p>
            <a:r>
              <a:rPr lang="en-US" sz="2800" dirty="0">
                <a:solidFill>
                  <a:schemeClr val="accent1">
                    <a:lumMod val="50000"/>
                  </a:schemeClr>
                </a:solidFill>
              </a:rPr>
              <a:t>To the staff and interns at the HRC/AARAC </a:t>
            </a:r>
          </a:p>
          <a:p>
            <a:pPr marL="0" indent="0">
              <a:buNone/>
            </a:pPr>
            <a:endParaRPr lang="en-US" sz="2800" dirty="0">
              <a:solidFill>
                <a:schemeClr val="accent1">
                  <a:lumMod val="50000"/>
                </a:schemeClr>
              </a:solidFill>
            </a:endParaRPr>
          </a:p>
          <a:p>
            <a:pPr marL="0" indent="0">
              <a:buNone/>
            </a:pPr>
            <a:endParaRPr lang="en-US" sz="2800" dirty="0">
              <a:solidFill>
                <a:schemeClr val="accent1">
                  <a:lumMod val="50000"/>
                </a:schemeClr>
              </a:solidFill>
            </a:endParaRPr>
          </a:p>
        </p:txBody>
      </p:sp>
      <p:sp>
        <p:nvSpPr>
          <p:cNvPr id="9" name="TextBox 8">
            <a:extLst>
              <a:ext uri="{FF2B5EF4-FFF2-40B4-BE49-F238E27FC236}">
                <a16:creationId xmlns:a16="http://schemas.microsoft.com/office/drawing/2014/main" id="{4E2F85F6-6E3B-014C-A1A1-DDE81BF27B91}"/>
              </a:ext>
            </a:extLst>
          </p:cNvPr>
          <p:cNvSpPr txBox="1"/>
          <p:nvPr/>
        </p:nvSpPr>
        <p:spPr>
          <a:xfrm>
            <a:off x="409756" y="4543865"/>
            <a:ext cx="11024164" cy="1938992"/>
          </a:xfrm>
          <a:prstGeom prst="rect">
            <a:avLst/>
          </a:prstGeom>
          <a:noFill/>
          <a:ln>
            <a:noFill/>
          </a:ln>
        </p:spPr>
        <p:txBody>
          <a:bodyPr wrap="square" rtlCol="0">
            <a:spAutoFit/>
          </a:bodyPr>
          <a:lstStyle/>
          <a:p>
            <a:r>
              <a:rPr lang="en-US" sz="2400" dirty="0">
                <a:solidFill>
                  <a:srgbClr val="002060"/>
                </a:solidFill>
              </a:rPr>
              <a:t> </a:t>
            </a:r>
          </a:p>
          <a:p>
            <a:endParaRPr lang="en-US" sz="2400" dirty="0">
              <a:solidFill>
                <a:srgbClr val="002060"/>
              </a:solidFill>
            </a:endParaRPr>
          </a:p>
          <a:p>
            <a:endParaRPr lang="en-US" sz="2400" dirty="0">
              <a:solidFill>
                <a:schemeClr val="accent6">
                  <a:lumMod val="75000"/>
                </a:schemeClr>
              </a:solidFill>
            </a:endParaRPr>
          </a:p>
          <a:p>
            <a:r>
              <a:rPr lang="en-US" sz="2400" dirty="0">
                <a:solidFill>
                  <a:schemeClr val="accent6">
                    <a:lumMod val="75000"/>
                  </a:schemeClr>
                </a:solidFill>
              </a:rPr>
              <a:t>Questions or Follow-ups?  </a:t>
            </a:r>
          </a:p>
          <a:p>
            <a:r>
              <a:rPr lang="en-US" sz="2400" dirty="0">
                <a:solidFill>
                  <a:schemeClr val="accent6">
                    <a:lumMod val="75000"/>
                  </a:schemeClr>
                </a:solidFill>
              </a:rPr>
              <a:t>Contact: Dr. Rachel Brahinsky, University of San Francisco: </a:t>
            </a:r>
            <a:r>
              <a:rPr lang="en-US" sz="2400" dirty="0" err="1">
                <a:solidFill>
                  <a:schemeClr val="accent6">
                    <a:lumMod val="75000"/>
                  </a:schemeClr>
                </a:solidFill>
              </a:rPr>
              <a:t>rbrahinsky@usfca.edu</a:t>
            </a:r>
            <a:endParaRPr lang="en-US" sz="2400" dirty="0">
              <a:solidFill>
                <a:schemeClr val="accent6">
                  <a:lumMod val="75000"/>
                </a:schemeClr>
              </a:solidFill>
            </a:endParaRPr>
          </a:p>
        </p:txBody>
      </p:sp>
      <p:sp>
        <p:nvSpPr>
          <p:cNvPr id="3" name="TextBox 2">
            <a:extLst>
              <a:ext uri="{FF2B5EF4-FFF2-40B4-BE49-F238E27FC236}">
                <a16:creationId xmlns:a16="http://schemas.microsoft.com/office/drawing/2014/main" id="{63B9144A-97BE-3E4A-B31D-033C2F9FE03C}"/>
              </a:ext>
            </a:extLst>
          </p:cNvPr>
          <p:cNvSpPr txBox="1"/>
          <p:nvPr/>
        </p:nvSpPr>
        <p:spPr>
          <a:xfrm>
            <a:off x="409756" y="1053652"/>
            <a:ext cx="6935873" cy="400110"/>
          </a:xfrm>
          <a:prstGeom prst="rect">
            <a:avLst/>
          </a:prstGeom>
          <a:noFill/>
        </p:spPr>
        <p:txBody>
          <a:bodyPr wrap="none" rtlCol="0">
            <a:spAutoFit/>
          </a:bodyPr>
          <a:lstStyle/>
          <a:p>
            <a:r>
              <a:rPr lang="en-US" sz="2000" i="1" dirty="0">
                <a:solidFill>
                  <a:schemeClr val="accent4">
                    <a:lumMod val="50000"/>
                  </a:schemeClr>
                </a:solidFill>
              </a:rPr>
              <a:t>(on behalf of myself and the students in the UPA program at USF)</a:t>
            </a:r>
          </a:p>
        </p:txBody>
      </p:sp>
    </p:spTree>
    <p:extLst>
      <p:ext uri="{BB962C8B-B14F-4D97-AF65-F5344CB8AC3E}">
        <p14:creationId xmlns:p14="http://schemas.microsoft.com/office/powerpoint/2010/main" val="1506838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46B5F-24F0-DC43-81DF-288A9E86AEC0}"/>
              </a:ext>
            </a:extLst>
          </p:cNvPr>
          <p:cNvSpPr>
            <a:spLocks noGrp="1"/>
          </p:cNvSpPr>
          <p:nvPr>
            <p:ph idx="1"/>
          </p:nvPr>
        </p:nvSpPr>
        <p:spPr>
          <a:xfrm>
            <a:off x="293511" y="3217762"/>
            <a:ext cx="11898489" cy="3417767"/>
          </a:xfrm>
        </p:spPr>
        <p:txBody>
          <a:bodyPr>
            <a:normAutofit/>
          </a:bodyPr>
          <a:lstStyle/>
          <a:p>
            <a:r>
              <a:rPr lang="en-US" sz="2800" dirty="0"/>
              <a:t>October presentation for AARAC</a:t>
            </a:r>
          </a:p>
          <a:p>
            <a:r>
              <a:rPr lang="en-US" sz="2800" dirty="0"/>
              <a:t>Students: Desire to support reparations effort</a:t>
            </a:r>
          </a:p>
          <a:p>
            <a:r>
              <a:rPr lang="en-US" sz="2800" dirty="0"/>
              <a:t>Discussion: AARAC staff &amp; USF’s Urban &amp; Public Affairs research class</a:t>
            </a:r>
          </a:p>
          <a:p>
            <a:pPr lvl="1"/>
            <a:r>
              <a:rPr lang="en-US" sz="2800" dirty="0"/>
              <a:t>January MOU</a:t>
            </a:r>
          </a:p>
          <a:p>
            <a:r>
              <a:rPr lang="en-US" sz="2800" dirty="0"/>
              <a:t>Jan-April: Weekly meetings</a:t>
            </a:r>
          </a:p>
          <a:p>
            <a:pPr lvl="1"/>
            <a:r>
              <a:rPr lang="en-US" sz="2800" dirty="0"/>
              <a:t>Collaborated on research plan, materials, guest speakers</a:t>
            </a:r>
          </a:p>
        </p:txBody>
      </p:sp>
      <p:sp>
        <p:nvSpPr>
          <p:cNvPr id="5" name="Title 1">
            <a:extLst>
              <a:ext uri="{FF2B5EF4-FFF2-40B4-BE49-F238E27FC236}">
                <a16:creationId xmlns:a16="http://schemas.microsoft.com/office/drawing/2014/main" id="{B6EFF1AD-8532-2E49-8476-21069869AA06}"/>
              </a:ext>
            </a:extLst>
          </p:cNvPr>
          <p:cNvSpPr txBox="1">
            <a:spLocks/>
          </p:cNvSpPr>
          <p:nvPr/>
        </p:nvSpPr>
        <p:spPr>
          <a:xfrm>
            <a:off x="293511" y="222471"/>
            <a:ext cx="10011064" cy="2761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5400" dirty="0"/>
              <a:t>How did this </a:t>
            </a:r>
          </a:p>
          <a:p>
            <a:r>
              <a:rPr lang="en-US" sz="5400" dirty="0"/>
              <a:t>partnership </a:t>
            </a:r>
          </a:p>
          <a:p>
            <a:r>
              <a:rPr lang="en-US" sz="5400" dirty="0"/>
              <a:t>develop?</a:t>
            </a:r>
            <a:endParaRPr lang="en-US" dirty="0"/>
          </a:p>
        </p:txBody>
      </p:sp>
      <p:pic>
        <p:nvPicPr>
          <p:cNvPr id="6" name="Picture 5">
            <a:extLst>
              <a:ext uri="{FF2B5EF4-FFF2-40B4-BE49-F238E27FC236}">
                <a16:creationId xmlns:a16="http://schemas.microsoft.com/office/drawing/2014/main" id="{A0EF5D30-8366-D74A-8C07-CCC209ED816F}"/>
              </a:ext>
            </a:extLst>
          </p:cNvPr>
          <p:cNvPicPr>
            <a:picLocks noChangeAspect="1"/>
          </p:cNvPicPr>
          <p:nvPr/>
        </p:nvPicPr>
        <p:blipFill>
          <a:blip r:embed="rId3"/>
          <a:stretch>
            <a:fillRect/>
          </a:stretch>
        </p:blipFill>
        <p:spPr>
          <a:xfrm>
            <a:off x="6742956" y="649110"/>
            <a:ext cx="5523064" cy="1298222"/>
          </a:xfrm>
          <a:prstGeom prst="rect">
            <a:avLst/>
          </a:prstGeom>
        </p:spPr>
      </p:pic>
    </p:spTree>
    <p:extLst>
      <p:ext uri="{BB962C8B-B14F-4D97-AF65-F5344CB8AC3E}">
        <p14:creationId xmlns:p14="http://schemas.microsoft.com/office/powerpoint/2010/main" val="143965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E7A7-3D73-1C43-9B4F-4BCDC203E8A9}"/>
              </a:ext>
            </a:extLst>
          </p:cNvPr>
          <p:cNvSpPr>
            <a:spLocks noGrp="1"/>
          </p:cNvSpPr>
          <p:nvPr>
            <p:ph type="title"/>
          </p:nvPr>
        </p:nvSpPr>
        <p:spPr>
          <a:xfrm>
            <a:off x="246175" y="222471"/>
            <a:ext cx="10058400" cy="2151501"/>
          </a:xfrm>
        </p:spPr>
        <p:txBody>
          <a:bodyPr/>
          <a:lstStyle/>
          <a:p>
            <a:r>
              <a:rPr lang="en-US" dirty="0"/>
              <a:t>Research </a:t>
            </a:r>
            <a:br>
              <a:rPr lang="en-US" dirty="0"/>
            </a:br>
            <a:r>
              <a:rPr lang="en-US" dirty="0"/>
              <a:t>methodology</a:t>
            </a:r>
          </a:p>
        </p:txBody>
      </p:sp>
      <p:sp>
        <p:nvSpPr>
          <p:cNvPr id="3" name="Content Placeholder 2">
            <a:extLst>
              <a:ext uri="{FF2B5EF4-FFF2-40B4-BE49-F238E27FC236}">
                <a16:creationId xmlns:a16="http://schemas.microsoft.com/office/drawing/2014/main" id="{4184AB74-DDA7-1345-8279-75C4BE7A7180}"/>
              </a:ext>
            </a:extLst>
          </p:cNvPr>
          <p:cNvSpPr>
            <a:spLocks noGrp="1"/>
          </p:cNvSpPr>
          <p:nvPr>
            <p:ph idx="1"/>
          </p:nvPr>
        </p:nvSpPr>
        <p:spPr>
          <a:xfrm>
            <a:off x="385072" y="3219860"/>
            <a:ext cx="11085440" cy="3197158"/>
          </a:xfrm>
        </p:spPr>
        <p:txBody>
          <a:bodyPr>
            <a:normAutofit/>
          </a:bodyPr>
          <a:lstStyle/>
          <a:p>
            <a:r>
              <a:rPr lang="en-US" sz="2800" dirty="0"/>
              <a:t>Aim: Support final AARAC reparations report</a:t>
            </a:r>
          </a:p>
          <a:p>
            <a:r>
              <a:rPr lang="en-US" sz="2800" dirty="0"/>
              <a:t>Aim: Support AARAC in recording community voices  </a:t>
            </a:r>
          </a:p>
          <a:p>
            <a:endParaRPr lang="en-US" sz="2800" dirty="0"/>
          </a:p>
          <a:p>
            <a:r>
              <a:rPr lang="en-US" sz="2800" dirty="0"/>
              <a:t>Aim: Students learn, while contributing to important community effort</a:t>
            </a:r>
          </a:p>
          <a:p>
            <a:r>
              <a:rPr lang="en-US" sz="2800" dirty="0"/>
              <a:t>Aim: Students practice collaborative – not extractive – model of research</a:t>
            </a:r>
          </a:p>
        </p:txBody>
      </p:sp>
      <p:pic>
        <p:nvPicPr>
          <p:cNvPr id="5" name="Picture 4">
            <a:extLst>
              <a:ext uri="{FF2B5EF4-FFF2-40B4-BE49-F238E27FC236}">
                <a16:creationId xmlns:a16="http://schemas.microsoft.com/office/drawing/2014/main" id="{1533324D-8A17-9947-957F-E7D87D7FF5A0}"/>
              </a:ext>
            </a:extLst>
          </p:cNvPr>
          <p:cNvPicPr>
            <a:picLocks noChangeAspect="1"/>
          </p:cNvPicPr>
          <p:nvPr/>
        </p:nvPicPr>
        <p:blipFill>
          <a:blip r:embed="rId2"/>
          <a:stretch>
            <a:fillRect/>
          </a:stretch>
        </p:blipFill>
        <p:spPr>
          <a:xfrm>
            <a:off x="6742956" y="649110"/>
            <a:ext cx="5523064" cy="1298222"/>
          </a:xfrm>
          <a:prstGeom prst="rect">
            <a:avLst/>
          </a:prstGeom>
        </p:spPr>
      </p:pic>
    </p:spTree>
    <p:extLst>
      <p:ext uri="{BB962C8B-B14F-4D97-AF65-F5344CB8AC3E}">
        <p14:creationId xmlns:p14="http://schemas.microsoft.com/office/powerpoint/2010/main" val="355501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E7A7-3D73-1C43-9B4F-4BCDC203E8A9}"/>
              </a:ext>
            </a:extLst>
          </p:cNvPr>
          <p:cNvSpPr>
            <a:spLocks noGrp="1"/>
          </p:cNvSpPr>
          <p:nvPr>
            <p:ph type="title"/>
          </p:nvPr>
        </p:nvSpPr>
        <p:spPr>
          <a:xfrm>
            <a:off x="246175" y="222471"/>
            <a:ext cx="10058400" cy="2151501"/>
          </a:xfrm>
        </p:spPr>
        <p:txBody>
          <a:bodyPr/>
          <a:lstStyle/>
          <a:p>
            <a:r>
              <a:rPr lang="en-US" dirty="0"/>
              <a:t>Research </a:t>
            </a:r>
            <a:br>
              <a:rPr lang="en-US" dirty="0"/>
            </a:br>
            <a:r>
              <a:rPr lang="en-US" dirty="0"/>
              <a:t>methodology</a:t>
            </a:r>
          </a:p>
        </p:txBody>
      </p:sp>
      <p:sp>
        <p:nvSpPr>
          <p:cNvPr id="3" name="Content Placeholder 2">
            <a:extLst>
              <a:ext uri="{FF2B5EF4-FFF2-40B4-BE49-F238E27FC236}">
                <a16:creationId xmlns:a16="http://schemas.microsoft.com/office/drawing/2014/main" id="{4184AB74-DDA7-1345-8279-75C4BE7A7180}"/>
              </a:ext>
            </a:extLst>
          </p:cNvPr>
          <p:cNvSpPr>
            <a:spLocks noGrp="1"/>
          </p:cNvSpPr>
          <p:nvPr>
            <p:ph idx="1"/>
          </p:nvPr>
        </p:nvSpPr>
        <p:spPr>
          <a:xfrm>
            <a:off x="246175" y="3231435"/>
            <a:ext cx="10924823" cy="3197158"/>
          </a:xfrm>
        </p:spPr>
        <p:txBody>
          <a:bodyPr>
            <a:normAutofit/>
          </a:bodyPr>
          <a:lstStyle/>
          <a:p>
            <a:pPr marL="0" indent="0">
              <a:buNone/>
            </a:pPr>
            <a:r>
              <a:rPr lang="en-US" sz="2800" dirty="0"/>
              <a:t>Decision: </a:t>
            </a:r>
          </a:p>
          <a:p>
            <a:pPr lvl="1"/>
            <a:r>
              <a:rPr lang="en-US" sz="2800" dirty="0"/>
              <a:t>90-minute Focus Group Interviews, in multiple locations </a:t>
            </a:r>
          </a:p>
          <a:p>
            <a:pPr lvl="1"/>
            <a:r>
              <a:rPr lang="en-US" sz="2800" dirty="0"/>
              <a:t>Ideally: Create space for meaningful conversations </a:t>
            </a:r>
          </a:p>
          <a:p>
            <a:pPr lvl="1"/>
            <a:r>
              <a:rPr lang="en-US" sz="2800" dirty="0"/>
              <a:t>Ideally: Reach maximum people in a short research cycle</a:t>
            </a:r>
          </a:p>
        </p:txBody>
      </p:sp>
      <p:pic>
        <p:nvPicPr>
          <p:cNvPr id="5" name="Picture 4">
            <a:extLst>
              <a:ext uri="{FF2B5EF4-FFF2-40B4-BE49-F238E27FC236}">
                <a16:creationId xmlns:a16="http://schemas.microsoft.com/office/drawing/2014/main" id="{1533324D-8A17-9947-957F-E7D87D7FF5A0}"/>
              </a:ext>
            </a:extLst>
          </p:cNvPr>
          <p:cNvPicPr>
            <a:picLocks noChangeAspect="1"/>
          </p:cNvPicPr>
          <p:nvPr/>
        </p:nvPicPr>
        <p:blipFill>
          <a:blip r:embed="rId2"/>
          <a:stretch>
            <a:fillRect/>
          </a:stretch>
        </p:blipFill>
        <p:spPr>
          <a:xfrm>
            <a:off x="6742956" y="649110"/>
            <a:ext cx="5523064" cy="1298222"/>
          </a:xfrm>
          <a:prstGeom prst="rect">
            <a:avLst/>
          </a:prstGeom>
        </p:spPr>
      </p:pic>
    </p:spTree>
    <p:extLst>
      <p:ext uri="{BB962C8B-B14F-4D97-AF65-F5344CB8AC3E}">
        <p14:creationId xmlns:p14="http://schemas.microsoft.com/office/powerpoint/2010/main" val="2266079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EB879C-9578-9247-8C53-1DAC82250356}"/>
              </a:ext>
            </a:extLst>
          </p:cNvPr>
          <p:cNvSpPr>
            <a:spLocks noGrp="1"/>
          </p:cNvSpPr>
          <p:nvPr>
            <p:ph idx="1"/>
          </p:nvPr>
        </p:nvSpPr>
        <p:spPr>
          <a:xfrm>
            <a:off x="246175" y="3429000"/>
            <a:ext cx="11551378" cy="2779890"/>
          </a:xfrm>
        </p:spPr>
        <p:txBody>
          <a:bodyPr>
            <a:normAutofit/>
          </a:bodyPr>
          <a:lstStyle/>
          <a:p>
            <a:r>
              <a:rPr lang="en-US" sz="2800" dirty="0"/>
              <a:t>Aim: interview 20-40 African American San Franciscans  </a:t>
            </a:r>
          </a:p>
          <a:p>
            <a:r>
              <a:rPr lang="en-US" sz="2800" dirty="0"/>
              <a:t>Data: Record and transcribe interviews to provide rich source of data representing community voices</a:t>
            </a:r>
          </a:p>
          <a:p>
            <a:r>
              <a:rPr lang="en-US" sz="2800" dirty="0"/>
              <a:t>Data Ownership: All data gathered belongs to the HRC/ AARAC </a:t>
            </a:r>
          </a:p>
          <a:p>
            <a:pPr lvl="1"/>
            <a:r>
              <a:rPr lang="en-US" sz="2800" dirty="0"/>
              <a:t>The AARAC retains decision-making power around how to use</a:t>
            </a:r>
          </a:p>
          <a:p>
            <a:endParaRPr lang="en-US" sz="2800" dirty="0"/>
          </a:p>
          <a:p>
            <a:endParaRPr lang="en-US" dirty="0"/>
          </a:p>
        </p:txBody>
      </p:sp>
      <p:sp>
        <p:nvSpPr>
          <p:cNvPr id="5" name="Title 1">
            <a:extLst>
              <a:ext uri="{FF2B5EF4-FFF2-40B4-BE49-F238E27FC236}">
                <a16:creationId xmlns:a16="http://schemas.microsoft.com/office/drawing/2014/main" id="{8F21F61C-63DB-604E-AEC7-3C48C22D1A9C}"/>
              </a:ext>
            </a:extLst>
          </p:cNvPr>
          <p:cNvSpPr txBox="1">
            <a:spLocks/>
          </p:cNvSpPr>
          <p:nvPr/>
        </p:nvSpPr>
        <p:spPr>
          <a:xfrm>
            <a:off x="246175" y="222471"/>
            <a:ext cx="10058400" cy="2151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t>Research </a:t>
            </a:r>
            <a:br>
              <a:rPr lang="en-US"/>
            </a:br>
            <a:r>
              <a:rPr lang="en-US"/>
              <a:t>methodology</a:t>
            </a:r>
            <a:endParaRPr lang="en-US" dirty="0"/>
          </a:p>
        </p:txBody>
      </p:sp>
      <p:pic>
        <p:nvPicPr>
          <p:cNvPr id="6" name="Picture 5">
            <a:extLst>
              <a:ext uri="{FF2B5EF4-FFF2-40B4-BE49-F238E27FC236}">
                <a16:creationId xmlns:a16="http://schemas.microsoft.com/office/drawing/2014/main" id="{75C8E590-01D2-704C-9672-60CE073C5249}"/>
              </a:ext>
            </a:extLst>
          </p:cNvPr>
          <p:cNvPicPr>
            <a:picLocks noChangeAspect="1"/>
          </p:cNvPicPr>
          <p:nvPr/>
        </p:nvPicPr>
        <p:blipFill>
          <a:blip r:embed="rId3"/>
          <a:stretch>
            <a:fillRect/>
          </a:stretch>
        </p:blipFill>
        <p:spPr>
          <a:xfrm>
            <a:off x="6742956" y="649110"/>
            <a:ext cx="5523064" cy="1298222"/>
          </a:xfrm>
          <a:prstGeom prst="rect">
            <a:avLst/>
          </a:prstGeom>
        </p:spPr>
      </p:pic>
    </p:spTree>
    <p:extLst>
      <p:ext uri="{BB962C8B-B14F-4D97-AF65-F5344CB8AC3E}">
        <p14:creationId xmlns:p14="http://schemas.microsoft.com/office/powerpoint/2010/main" val="1443539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386B8-D246-C34A-A4A6-0DAD29F51F5D}"/>
              </a:ext>
            </a:extLst>
          </p:cNvPr>
          <p:cNvSpPr>
            <a:spLocks noGrp="1"/>
          </p:cNvSpPr>
          <p:nvPr>
            <p:ph type="title"/>
          </p:nvPr>
        </p:nvSpPr>
        <p:spPr>
          <a:xfrm>
            <a:off x="196769" y="313788"/>
            <a:ext cx="11748304" cy="1609344"/>
          </a:xfrm>
        </p:spPr>
        <p:txBody>
          <a:bodyPr/>
          <a:lstStyle/>
          <a:p>
            <a:r>
              <a:rPr lang="en-US" dirty="0"/>
              <a:t>How did we develop the questions?</a:t>
            </a:r>
          </a:p>
        </p:txBody>
      </p:sp>
      <p:sp>
        <p:nvSpPr>
          <p:cNvPr id="3" name="Content Placeholder 2">
            <a:extLst>
              <a:ext uri="{FF2B5EF4-FFF2-40B4-BE49-F238E27FC236}">
                <a16:creationId xmlns:a16="http://schemas.microsoft.com/office/drawing/2014/main" id="{C5F05CB9-970E-3849-8903-D20ACEAAD2E5}"/>
              </a:ext>
            </a:extLst>
          </p:cNvPr>
          <p:cNvSpPr>
            <a:spLocks noGrp="1"/>
          </p:cNvSpPr>
          <p:nvPr>
            <p:ph idx="1"/>
          </p:nvPr>
        </p:nvSpPr>
        <p:spPr>
          <a:xfrm>
            <a:off x="246927" y="3053799"/>
            <a:ext cx="3762365" cy="2016715"/>
          </a:xfrm>
        </p:spPr>
        <p:txBody>
          <a:bodyPr>
            <a:noAutofit/>
          </a:bodyPr>
          <a:lstStyle/>
          <a:p>
            <a:r>
              <a:rPr lang="en-US" sz="2400" dirty="0"/>
              <a:t>Students drafted, based on AARAC guidance </a:t>
            </a:r>
          </a:p>
          <a:p>
            <a:r>
              <a:rPr lang="en-US" sz="2400" dirty="0"/>
              <a:t>AARAC staff &amp; Prof edited</a:t>
            </a:r>
          </a:p>
          <a:p>
            <a:r>
              <a:rPr lang="en-US" sz="2400" dirty="0"/>
              <a:t>Back and forth a few times</a:t>
            </a:r>
          </a:p>
          <a:p>
            <a:endParaRPr lang="en-US" sz="2400" dirty="0"/>
          </a:p>
          <a:p>
            <a:r>
              <a:rPr lang="en-US" sz="2400" dirty="0"/>
              <a:t>Aim: Forward-looking questions</a:t>
            </a:r>
          </a:p>
        </p:txBody>
      </p:sp>
      <p:sp>
        <p:nvSpPr>
          <p:cNvPr id="4" name="TextBox 3">
            <a:extLst>
              <a:ext uri="{FF2B5EF4-FFF2-40B4-BE49-F238E27FC236}">
                <a16:creationId xmlns:a16="http://schemas.microsoft.com/office/drawing/2014/main" id="{AFEE4D04-EFBF-A04F-8E4C-AEDD6A08239D}"/>
              </a:ext>
            </a:extLst>
          </p:cNvPr>
          <p:cNvSpPr txBox="1"/>
          <p:nvPr/>
        </p:nvSpPr>
        <p:spPr>
          <a:xfrm>
            <a:off x="4166326" y="2384775"/>
            <a:ext cx="7778747" cy="3354765"/>
          </a:xfrm>
          <a:prstGeom prst="rect">
            <a:avLst/>
          </a:prstGeom>
          <a:solidFill>
            <a:schemeClr val="accent4">
              <a:lumMod val="40000"/>
              <a:lumOff val="60000"/>
              <a:alpha val="27843"/>
            </a:schemeClr>
          </a:solidFill>
          <a:ln w="25400">
            <a:solidFill>
              <a:schemeClr val="accent1">
                <a:lumMod val="75000"/>
              </a:schemeClr>
            </a:solidFill>
          </a:ln>
        </p:spPr>
        <p:txBody>
          <a:bodyPr wrap="square" rtlCol="0">
            <a:spAutoFit/>
          </a:bodyPr>
          <a:lstStyle/>
          <a:p>
            <a:pPr lvl="1"/>
            <a:endParaRPr lang="en-US" sz="10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lvl="1"/>
            <a:r>
              <a:rPr lang="en-US" sz="24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Sample Interview Questions</a:t>
            </a:r>
            <a:r>
              <a:rPr lang="en-US" sz="2400" b="1" u="sng" dirty="0">
                <a:effectLst/>
                <a:latin typeface="Calibri" panose="020F0502020204030204" pitchFamily="34" charset="0"/>
                <a:ea typeface="Times New Roman" panose="02020603050405020304" pitchFamily="18" charset="0"/>
                <a:cs typeface="Calibri" panose="020F0502020204030204" pitchFamily="34" charset="0"/>
              </a:rPr>
              <a:t> (just a few)</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fontAlgn="base">
              <a:buFont typeface="Arial" panose="020B0604020202020204" pitchFamily="34" charset="0"/>
              <a:buChar char="•"/>
              <a:tabLst>
                <a:tab pos="-228600" algn="l"/>
                <a:tab pos="-2286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would reparations change your life or the life of your children, your community?  </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p>
          <a:p>
            <a:pPr marL="800100" lvl="1" indent="-342900" fontAlgn="base">
              <a:buFont typeface="Arial" panose="020B0604020202020204" pitchFamily="34" charset="0"/>
              <a:buChar char="•"/>
              <a:tabLst>
                <a:tab pos="-228600" algn="l"/>
                <a:tab pos="-2286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 you have any concerns about the proposals in the draft plan and if so, what?</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fontAlgn="base">
              <a:buFont typeface="Arial" panose="020B0604020202020204" pitchFamily="34" charset="0"/>
              <a:buChar char="•"/>
              <a:tabLst>
                <a:tab pos="-228600" algn="l"/>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do you think will help bring more African Americans back to San Francisco, and help keep them here for generations to follow?</a:t>
            </a:r>
            <a:endPar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lvl="1" fontAlgn="base">
              <a:tabLst>
                <a:tab pos="-228600" algn="l"/>
                <a:tab pos="457200" algn="l"/>
              </a:tabLst>
            </a:pPr>
            <a:endParaRPr lang="en-US" sz="1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541206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092755-D690-1C46-9DA7-53FBF98981B4}"/>
              </a:ext>
            </a:extLst>
          </p:cNvPr>
          <p:cNvSpPr>
            <a:spLocks noGrp="1"/>
          </p:cNvSpPr>
          <p:nvPr>
            <p:ph idx="1"/>
          </p:nvPr>
        </p:nvSpPr>
        <p:spPr>
          <a:xfrm>
            <a:off x="591546" y="1502428"/>
            <a:ext cx="4458756" cy="5099539"/>
          </a:xfrm>
        </p:spPr>
        <p:txBody>
          <a:bodyPr>
            <a:normAutofit lnSpcReduction="10000"/>
          </a:bodyPr>
          <a:lstStyle/>
          <a:p>
            <a:r>
              <a:rPr lang="en-US" sz="2400" dirty="0"/>
              <a:t>Aim: A mix of locations to create maximum accessibility </a:t>
            </a:r>
          </a:p>
          <a:p>
            <a:r>
              <a:rPr lang="en-US" sz="2400" dirty="0"/>
              <a:t>Limitations: Some ideal places were not available during our timeline</a:t>
            </a:r>
          </a:p>
          <a:p>
            <a:pPr marL="0" indent="0">
              <a:buNone/>
            </a:pPr>
            <a:r>
              <a:rPr lang="en-US" sz="2400" dirty="0"/>
              <a:t>Decisions:</a:t>
            </a:r>
          </a:p>
          <a:p>
            <a:r>
              <a:rPr lang="en-US" sz="2400" dirty="0"/>
              <a:t>Public library community rooms in Bayview Hunter’s Point &amp; Fillmore</a:t>
            </a:r>
          </a:p>
          <a:p>
            <a:r>
              <a:rPr lang="en-US" sz="2400" dirty="0"/>
              <a:t>USF campus  </a:t>
            </a:r>
          </a:p>
          <a:p>
            <a:r>
              <a:rPr lang="en-US" sz="2400" dirty="0"/>
              <a:t>Zoom </a:t>
            </a:r>
          </a:p>
          <a:p>
            <a:r>
              <a:rPr lang="en-US" sz="2400" dirty="0"/>
              <a:t>Mix of days/ times: evening and weekend</a:t>
            </a:r>
          </a:p>
          <a:p>
            <a:pPr lvl="1"/>
            <a:endParaRPr lang="en-US" sz="2200" dirty="0"/>
          </a:p>
          <a:p>
            <a:endParaRPr lang="en-US" dirty="0"/>
          </a:p>
        </p:txBody>
      </p:sp>
      <p:pic>
        <p:nvPicPr>
          <p:cNvPr id="5" name="Picture 4">
            <a:extLst>
              <a:ext uri="{FF2B5EF4-FFF2-40B4-BE49-F238E27FC236}">
                <a16:creationId xmlns:a16="http://schemas.microsoft.com/office/drawing/2014/main" id="{6FF8436E-E8C5-3D40-8F1C-D2476AA7C719}"/>
              </a:ext>
            </a:extLst>
          </p:cNvPr>
          <p:cNvPicPr>
            <a:picLocks noChangeAspect="1"/>
          </p:cNvPicPr>
          <p:nvPr/>
        </p:nvPicPr>
        <p:blipFill rotWithShape="1">
          <a:blip r:embed="rId2"/>
          <a:srcRect l="6209" t="2573" r="7433" b="12745"/>
          <a:stretch/>
        </p:blipFill>
        <p:spPr>
          <a:xfrm>
            <a:off x="5763508" y="1533424"/>
            <a:ext cx="6194030" cy="5153818"/>
          </a:xfrm>
          <a:prstGeom prst="rect">
            <a:avLst/>
          </a:prstGeom>
        </p:spPr>
      </p:pic>
      <p:sp>
        <p:nvSpPr>
          <p:cNvPr id="2" name="Title 1">
            <a:extLst>
              <a:ext uri="{FF2B5EF4-FFF2-40B4-BE49-F238E27FC236}">
                <a16:creationId xmlns:a16="http://schemas.microsoft.com/office/drawing/2014/main" id="{E4EBB7B2-5A4A-FB42-ABD1-DAB8C0374C08}"/>
              </a:ext>
            </a:extLst>
          </p:cNvPr>
          <p:cNvSpPr>
            <a:spLocks noGrp="1"/>
          </p:cNvSpPr>
          <p:nvPr>
            <p:ph type="title"/>
          </p:nvPr>
        </p:nvSpPr>
        <p:spPr>
          <a:xfrm>
            <a:off x="248046" y="256032"/>
            <a:ext cx="11807966" cy="911586"/>
          </a:xfrm>
        </p:spPr>
        <p:txBody>
          <a:bodyPr/>
          <a:lstStyle/>
          <a:p>
            <a:r>
              <a:rPr lang="en-US" dirty="0"/>
              <a:t>How did we choose  locations?</a:t>
            </a:r>
          </a:p>
        </p:txBody>
      </p:sp>
      <p:sp>
        <p:nvSpPr>
          <p:cNvPr id="10" name="5-Point Star 9">
            <a:extLst>
              <a:ext uri="{FF2B5EF4-FFF2-40B4-BE49-F238E27FC236}">
                <a16:creationId xmlns:a16="http://schemas.microsoft.com/office/drawing/2014/main" id="{30244CBB-C903-6649-B18B-3C13FED03B79}"/>
              </a:ext>
            </a:extLst>
          </p:cNvPr>
          <p:cNvSpPr/>
          <p:nvPr/>
        </p:nvSpPr>
        <p:spPr>
          <a:xfrm>
            <a:off x="8214100" y="3152540"/>
            <a:ext cx="277344" cy="307456"/>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98DDE1D5-E37E-124F-A152-DCACC820C6B3}"/>
              </a:ext>
            </a:extLst>
          </p:cNvPr>
          <p:cNvSpPr/>
          <p:nvPr/>
        </p:nvSpPr>
        <p:spPr>
          <a:xfrm>
            <a:off x="8860523" y="2708071"/>
            <a:ext cx="277344" cy="307456"/>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248871F9-2F00-114D-83C3-C290B7D0FBDB}"/>
              </a:ext>
            </a:extLst>
          </p:cNvPr>
          <p:cNvSpPr/>
          <p:nvPr/>
        </p:nvSpPr>
        <p:spPr>
          <a:xfrm>
            <a:off x="10554987" y="5232840"/>
            <a:ext cx="277344" cy="307456"/>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86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2887-516B-E444-BFF6-27EF4E81BEDC}"/>
              </a:ext>
            </a:extLst>
          </p:cNvPr>
          <p:cNvSpPr>
            <a:spLocks noGrp="1"/>
          </p:cNvSpPr>
          <p:nvPr>
            <p:ph type="title"/>
          </p:nvPr>
        </p:nvSpPr>
        <p:spPr>
          <a:xfrm>
            <a:off x="143874" y="-165172"/>
            <a:ext cx="10058400" cy="1609344"/>
          </a:xfrm>
        </p:spPr>
        <p:txBody>
          <a:bodyPr/>
          <a:lstStyle/>
          <a:p>
            <a:r>
              <a:rPr lang="en-US" dirty="0"/>
              <a:t>Who did we reach out to?</a:t>
            </a:r>
          </a:p>
        </p:txBody>
      </p:sp>
      <p:sp>
        <p:nvSpPr>
          <p:cNvPr id="3" name="Content Placeholder 2">
            <a:extLst>
              <a:ext uri="{FF2B5EF4-FFF2-40B4-BE49-F238E27FC236}">
                <a16:creationId xmlns:a16="http://schemas.microsoft.com/office/drawing/2014/main" id="{E98CC196-ABA0-324F-8EE3-2BDC5F1F3FB3}"/>
              </a:ext>
            </a:extLst>
          </p:cNvPr>
          <p:cNvSpPr>
            <a:spLocks noGrp="1"/>
          </p:cNvSpPr>
          <p:nvPr>
            <p:ph idx="1"/>
          </p:nvPr>
        </p:nvSpPr>
        <p:spPr>
          <a:xfrm>
            <a:off x="264773" y="2355449"/>
            <a:ext cx="2872322" cy="4502551"/>
          </a:xfrm>
        </p:spPr>
        <p:txBody>
          <a:bodyPr>
            <a:noAutofit/>
          </a:bodyPr>
          <a:lstStyle/>
          <a:p>
            <a:r>
              <a:rPr lang="en-US" sz="2800" dirty="0"/>
              <a:t>Students drafted outreach materials</a:t>
            </a:r>
          </a:p>
          <a:p>
            <a:r>
              <a:rPr lang="en-US" sz="2800" dirty="0"/>
              <a:t>Prof &amp; AARAC staff revised  </a:t>
            </a:r>
          </a:p>
          <a:p>
            <a:endParaRPr lang="en-US" sz="2800" dirty="0"/>
          </a:p>
          <a:p>
            <a:r>
              <a:rPr lang="en-US" sz="2800" dirty="0"/>
              <a:t>AARAC staff sent to list from AARAC survey  </a:t>
            </a:r>
          </a:p>
        </p:txBody>
      </p:sp>
      <p:pic>
        <p:nvPicPr>
          <p:cNvPr id="9" name="Picture 8">
            <a:extLst>
              <a:ext uri="{FF2B5EF4-FFF2-40B4-BE49-F238E27FC236}">
                <a16:creationId xmlns:a16="http://schemas.microsoft.com/office/drawing/2014/main" id="{DB0E3AB9-13D0-DC42-B356-4814501E4F00}"/>
              </a:ext>
            </a:extLst>
          </p:cNvPr>
          <p:cNvPicPr>
            <a:picLocks noChangeAspect="1"/>
          </p:cNvPicPr>
          <p:nvPr/>
        </p:nvPicPr>
        <p:blipFill>
          <a:blip r:embed="rId2"/>
          <a:stretch>
            <a:fillRect/>
          </a:stretch>
        </p:blipFill>
        <p:spPr>
          <a:xfrm>
            <a:off x="3465809" y="1177724"/>
            <a:ext cx="10255714" cy="6858000"/>
          </a:xfrm>
          <a:prstGeom prst="rect">
            <a:avLst/>
          </a:prstGeom>
          <a:ln w="38100">
            <a:noFill/>
          </a:ln>
        </p:spPr>
      </p:pic>
    </p:spTree>
    <p:extLst>
      <p:ext uri="{BB962C8B-B14F-4D97-AF65-F5344CB8AC3E}">
        <p14:creationId xmlns:p14="http://schemas.microsoft.com/office/powerpoint/2010/main" val="8348541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{6C9D68F2-BA39-A545-8189-3D3CC05EDC2E}tf10001070</Template>
  <TotalTime>3869</TotalTime>
  <Words>1342</Words>
  <Application>Microsoft Macintosh PowerPoint</Application>
  <PresentationFormat>Widescreen</PresentationFormat>
  <Paragraphs>123</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Rockwell Extra Bold</vt:lpstr>
      <vt:lpstr>Wingdings</vt:lpstr>
      <vt:lpstr>Wood Type</vt:lpstr>
      <vt:lpstr>Research Partnership </vt:lpstr>
      <vt:lpstr>Research Partnership </vt:lpstr>
      <vt:lpstr>PowerPoint Presentation</vt:lpstr>
      <vt:lpstr>Research  methodology</vt:lpstr>
      <vt:lpstr>Research  methodology</vt:lpstr>
      <vt:lpstr>PowerPoint Presentation</vt:lpstr>
      <vt:lpstr>How did we develop the questions?</vt:lpstr>
      <vt:lpstr>How did we choose  locations?</vt:lpstr>
      <vt:lpstr>Who did we reach out to?</vt:lpstr>
      <vt:lpstr>Who did we reach out to?</vt:lpstr>
      <vt:lpstr>Who participated?</vt:lpstr>
      <vt:lpstr>A few notes on process</vt:lpstr>
      <vt:lpstr>What did participants tell us?   </vt:lpstr>
      <vt:lpstr>Key themes:</vt:lpstr>
      <vt:lpstr>PowerPoint Presentation</vt:lpstr>
      <vt:lpstr>Longing for Home &amp; Belonging </vt:lpstr>
      <vt:lpstr>Longing for Home &amp; Belonging </vt:lpstr>
      <vt:lpstr>Long Overdue / AUTONOMY</vt:lpstr>
      <vt:lpstr>Autonomy</vt:lpstr>
      <vt:lpstr>Culturally Relevant &amp; Accessible Resources</vt:lpstr>
      <vt:lpstr>Education</vt:lpstr>
      <vt:lpstr>Monetary Compensation  </vt:lpstr>
      <vt:lpstr>Reparations</vt:lpstr>
      <vt:lpstr>What’s next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Partnership:</dc:title>
  <dc:creator>r b</dc:creator>
  <cp:lastModifiedBy>r b</cp:lastModifiedBy>
  <cp:revision>30</cp:revision>
  <dcterms:created xsi:type="dcterms:W3CDTF">2023-05-03T20:14:17Z</dcterms:created>
  <dcterms:modified xsi:type="dcterms:W3CDTF">2023-05-08T21:05:30Z</dcterms:modified>
</cp:coreProperties>
</file>