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Lst>
  <p:notesMasterIdLst>
    <p:notesMasterId r:id="rId15"/>
  </p:notesMasterIdLst>
  <p:sldIdLst>
    <p:sldId id="256" r:id="rId6"/>
    <p:sldId id="467" r:id="rId7"/>
    <p:sldId id="468" r:id="rId8"/>
    <p:sldId id="447" r:id="rId9"/>
    <p:sldId id="461" r:id="rId10"/>
    <p:sldId id="469" r:id="rId11"/>
    <p:sldId id="470" r:id="rId12"/>
    <p:sldId id="477" r:id="rId13"/>
    <p:sldId id="43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dy Mitchell" initials="MM" lastIdx="29" clrIdx="0">
    <p:extLst>
      <p:ext uri="{19B8F6BF-5375-455C-9EA6-DF929625EA0E}">
        <p15:presenceInfo xmlns:p15="http://schemas.microsoft.com/office/powerpoint/2012/main" userId="S::MMitchell@naeh.org::c1712ae8-518e-4656-8e0c-0a4f8199f8f7" providerId="AD"/>
      </p:ext>
    </p:extLst>
  </p:cmAuthor>
  <p:cmAuthor id="2" name="Nan Roman" initials="NR" lastIdx="14" clrIdx="1">
    <p:extLst>
      <p:ext uri="{19B8F6BF-5375-455C-9EA6-DF929625EA0E}">
        <p15:presenceInfo xmlns:p15="http://schemas.microsoft.com/office/powerpoint/2012/main" userId="S::nroman@naeh.org::fbefb461-fe62-4eb0-9b10-953c4f5699c5" providerId="AD"/>
      </p:ext>
    </p:extLst>
  </p:cmAuthor>
  <p:cmAuthor id="3" name="Kay Moshier McDivitt" initials="KM" lastIdx="11" clrIdx="2">
    <p:extLst>
      <p:ext uri="{19B8F6BF-5375-455C-9EA6-DF929625EA0E}">
        <p15:presenceInfo xmlns:p15="http://schemas.microsoft.com/office/powerpoint/2012/main" userId="S::kmoshiermcdivitt@naeh.org::9a9914d8-5a6a-42e8-81ee-aa8526c1e4f5" providerId="AD"/>
      </p:ext>
    </p:extLst>
  </p:cmAuthor>
  <p:cmAuthor id="4" name="Kristi Schulenberg" initials="KS" lastIdx="1" clrIdx="3">
    <p:extLst>
      <p:ext uri="{19B8F6BF-5375-455C-9EA6-DF929625EA0E}">
        <p15:presenceInfo xmlns:p15="http://schemas.microsoft.com/office/powerpoint/2012/main" userId="S::KSchulenberg@naeh.org::253d01ee-db7b-41df-a037-2b129509a834" providerId="AD"/>
      </p:ext>
    </p:extLst>
  </p:cmAuthor>
  <p:cmAuthor id="5" name="Sharon McDonald" initials="SM" lastIdx="5" clrIdx="4">
    <p:extLst>
      <p:ext uri="{19B8F6BF-5375-455C-9EA6-DF929625EA0E}">
        <p15:presenceInfo xmlns:p15="http://schemas.microsoft.com/office/powerpoint/2012/main" userId="S::smcdonald@naeh.org::e3a14944-fe75-400c-9697-54c4df5b69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812" autoAdjust="0"/>
  </p:normalViewPr>
  <p:slideViewPr>
    <p:cSldViewPr snapToGrid="0">
      <p:cViewPr varScale="1">
        <p:scale>
          <a:sx n="68" d="100"/>
          <a:sy n="68" d="100"/>
        </p:scale>
        <p:origin x="21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F803F-C811-475E-9CCA-9583D4FA151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78B827A-B8B4-4A5F-95D3-42F0EBD91B7E}">
      <dgm:prSet phldrT="[Text]"/>
      <dgm:spPr/>
      <dgm:t>
        <a:bodyPr/>
        <a:lstStyle/>
        <a:p>
          <a:r>
            <a:rPr lang="en-US" b="1" dirty="0"/>
            <a:t>Policy and Programs</a:t>
          </a:r>
        </a:p>
      </dgm:t>
    </dgm:pt>
    <dgm:pt modelId="{3B2EE50B-E4B9-4C5E-B406-4EA50EBBBE99}" type="parTrans" cxnId="{F5490853-7CA4-45F5-AA40-4F36DD2FAF6E}">
      <dgm:prSet/>
      <dgm:spPr/>
      <dgm:t>
        <a:bodyPr/>
        <a:lstStyle/>
        <a:p>
          <a:endParaRPr lang="en-US"/>
        </a:p>
      </dgm:t>
    </dgm:pt>
    <dgm:pt modelId="{5862B0F0-90E0-4A9C-A885-FF77D39FB31B}" type="sibTrans" cxnId="{F5490853-7CA4-45F5-AA40-4F36DD2FAF6E}">
      <dgm:prSet/>
      <dgm:spPr/>
      <dgm:t>
        <a:bodyPr/>
        <a:lstStyle/>
        <a:p>
          <a:endParaRPr lang="en-US"/>
        </a:p>
      </dgm:t>
    </dgm:pt>
    <dgm:pt modelId="{E82CCBC5-6C3E-44F0-84FE-A888EAD35789}">
      <dgm:prSet phldrT="[Text]"/>
      <dgm:spPr/>
      <dgm:t>
        <a:bodyPr/>
        <a:lstStyle/>
        <a:p>
          <a:r>
            <a:rPr lang="en-US"/>
            <a:t>Carries out the vital work of educating policymakers and the field about key strategies and policies for ending and preventing homelessness. </a:t>
          </a:r>
        </a:p>
      </dgm:t>
    </dgm:pt>
    <dgm:pt modelId="{CB18C24C-6D92-4784-8301-478157D47155}" type="parTrans" cxnId="{DE7630D9-4F22-4617-8EFC-B33B5B4CBCFC}">
      <dgm:prSet/>
      <dgm:spPr/>
      <dgm:t>
        <a:bodyPr/>
        <a:lstStyle/>
        <a:p>
          <a:endParaRPr lang="en-US"/>
        </a:p>
      </dgm:t>
    </dgm:pt>
    <dgm:pt modelId="{5770D1D6-AC0F-4A8F-81A9-7CF64C2C4CAF}" type="sibTrans" cxnId="{DE7630D9-4F22-4617-8EFC-B33B5B4CBCFC}">
      <dgm:prSet/>
      <dgm:spPr/>
      <dgm:t>
        <a:bodyPr/>
        <a:lstStyle/>
        <a:p>
          <a:endParaRPr lang="en-US"/>
        </a:p>
      </dgm:t>
    </dgm:pt>
    <dgm:pt modelId="{D070F86E-2BD2-432B-9BE4-9EFB553F5D71}">
      <dgm:prSet phldrT="[Text]"/>
      <dgm:spPr/>
      <dgm:t>
        <a:bodyPr/>
        <a:lstStyle/>
        <a:p>
          <a:r>
            <a:rPr lang="en-US" b="1" dirty="0"/>
            <a:t>Capacity Building</a:t>
          </a:r>
        </a:p>
      </dgm:t>
    </dgm:pt>
    <dgm:pt modelId="{7C119DF9-796B-41A0-B977-947E8C12F83B}" type="parTrans" cxnId="{7D5D68B7-3CE6-437B-9970-1F024474F46C}">
      <dgm:prSet/>
      <dgm:spPr/>
      <dgm:t>
        <a:bodyPr/>
        <a:lstStyle/>
        <a:p>
          <a:endParaRPr lang="en-US"/>
        </a:p>
      </dgm:t>
    </dgm:pt>
    <dgm:pt modelId="{7C9DED6A-E057-4486-9683-C8BC2BC637BD}" type="sibTrans" cxnId="{7D5D68B7-3CE6-437B-9970-1F024474F46C}">
      <dgm:prSet/>
      <dgm:spPr/>
      <dgm:t>
        <a:bodyPr/>
        <a:lstStyle/>
        <a:p>
          <a:endParaRPr lang="en-US"/>
        </a:p>
      </dgm:t>
    </dgm:pt>
    <dgm:pt modelId="{713AD13D-C432-4B6E-941D-FEEB1FE917C0}">
      <dgm:prSet phldrT="[Text]"/>
      <dgm:spPr/>
      <dgm:t>
        <a:bodyPr/>
        <a:lstStyle/>
        <a:p>
          <a:r>
            <a:rPr lang="en-US" dirty="0">
              <a:solidFill>
                <a:schemeClr val="tx1"/>
              </a:solidFill>
            </a:rPr>
            <a:t>Supports efforts to end homelessness by offering training and technical assistance tailored to communities’ unique needs. </a:t>
          </a:r>
          <a:endParaRPr lang="en-US" dirty="0"/>
        </a:p>
      </dgm:t>
    </dgm:pt>
    <dgm:pt modelId="{24F56D25-2C41-4ABF-BDC0-B9E839EEAF17}" type="parTrans" cxnId="{89197C8C-CCD0-46AF-8F33-F9A24608B2FA}">
      <dgm:prSet/>
      <dgm:spPr/>
      <dgm:t>
        <a:bodyPr/>
        <a:lstStyle/>
        <a:p>
          <a:endParaRPr lang="en-US"/>
        </a:p>
      </dgm:t>
    </dgm:pt>
    <dgm:pt modelId="{7A704612-13E0-47FB-8DF0-7E0AA1938689}" type="sibTrans" cxnId="{89197C8C-CCD0-46AF-8F33-F9A24608B2FA}">
      <dgm:prSet/>
      <dgm:spPr/>
      <dgm:t>
        <a:bodyPr/>
        <a:lstStyle/>
        <a:p>
          <a:endParaRPr lang="en-US"/>
        </a:p>
      </dgm:t>
    </dgm:pt>
    <dgm:pt modelId="{CCC6A27B-34BA-43B3-B816-F2C934AEAD6A}">
      <dgm:prSet phldrT="[Text]"/>
      <dgm:spPr/>
      <dgm:t>
        <a:bodyPr/>
        <a:lstStyle/>
        <a:p>
          <a:r>
            <a:rPr lang="en-US" b="1" dirty="0"/>
            <a:t>Homelessness Research Institute</a:t>
          </a:r>
        </a:p>
      </dgm:t>
    </dgm:pt>
    <dgm:pt modelId="{3FC46659-271C-4C6D-9419-0F44E0CEA770}" type="parTrans" cxnId="{B6EA2305-3472-48D8-86CE-412BB397AEFE}">
      <dgm:prSet/>
      <dgm:spPr/>
      <dgm:t>
        <a:bodyPr/>
        <a:lstStyle/>
        <a:p>
          <a:endParaRPr lang="en-US"/>
        </a:p>
      </dgm:t>
    </dgm:pt>
    <dgm:pt modelId="{9894834E-E80E-4DEB-9F95-BA080554B819}" type="sibTrans" cxnId="{B6EA2305-3472-48D8-86CE-412BB397AEFE}">
      <dgm:prSet/>
      <dgm:spPr/>
      <dgm:t>
        <a:bodyPr/>
        <a:lstStyle/>
        <a:p>
          <a:endParaRPr lang="en-US"/>
        </a:p>
      </dgm:t>
    </dgm:pt>
    <dgm:pt modelId="{B30B8A27-FB4F-48C1-8DD7-FD4DFC39E98D}">
      <dgm:prSet phldrT="[Text]"/>
      <dgm:spPr/>
      <dgm:t>
        <a:bodyPr/>
        <a:lstStyle/>
        <a:p>
          <a:r>
            <a:rPr lang="en-US" dirty="0">
              <a:solidFill>
                <a:schemeClr val="tx1"/>
              </a:solidFill>
            </a:rPr>
            <a:t>Analyzes data to identify homelessness trends on national, local, and Continuum of Care levels.</a:t>
          </a:r>
          <a:endParaRPr lang="en-US" dirty="0"/>
        </a:p>
      </dgm:t>
    </dgm:pt>
    <dgm:pt modelId="{055A53F3-E86C-4A10-9F2F-F4DEBA53BCCF}" type="parTrans" cxnId="{1F0579A9-6EEB-430A-B6E3-1EA4F9C816E8}">
      <dgm:prSet/>
      <dgm:spPr/>
      <dgm:t>
        <a:bodyPr/>
        <a:lstStyle/>
        <a:p>
          <a:endParaRPr lang="en-US"/>
        </a:p>
      </dgm:t>
    </dgm:pt>
    <dgm:pt modelId="{66D6D3CA-47E7-40D4-8EFF-3B2E718935D2}" type="sibTrans" cxnId="{1F0579A9-6EEB-430A-B6E3-1EA4F9C816E8}">
      <dgm:prSet/>
      <dgm:spPr/>
      <dgm:t>
        <a:bodyPr/>
        <a:lstStyle/>
        <a:p>
          <a:endParaRPr lang="en-US"/>
        </a:p>
      </dgm:t>
    </dgm:pt>
    <dgm:pt modelId="{A759B499-5366-4B11-88C7-6363A2053761}">
      <dgm:prSet/>
      <dgm:spPr/>
      <dgm:t>
        <a:bodyPr/>
        <a:lstStyle/>
        <a:p>
          <a:r>
            <a:rPr lang="en-US"/>
            <a:t>Keeps federal policymakers and legislators informed of the needs of people experiencing homelessness and the programs serving them. </a:t>
          </a:r>
        </a:p>
      </dgm:t>
    </dgm:pt>
    <dgm:pt modelId="{EC6FF317-FE24-4164-A30A-00764BDEEE5A}" type="parTrans" cxnId="{01088BAD-6493-43CD-99CA-7BB7B3DE3B39}">
      <dgm:prSet/>
      <dgm:spPr/>
      <dgm:t>
        <a:bodyPr/>
        <a:lstStyle/>
        <a:p>
          <a:endParaRPr lang="en-US"/>
        </a:p>
      </dgm:t>
    </dgm:pt>
    <dgm:pt modelId="{29671B11-C829-4170-B885-64D0C96EFA81}" type="sibTrans" cxnId="{01088BAD-6493-43CD-99CA-7BB7B3DE3B39}">
      <dgm:prSet/>
      <dgm:spPr/>
      <dgm:t>
        <a:bodyPr/>
        <a:lstStyle/>
        <a:p>
          <a:endParaRPr lang="en-US"/>
        </a:p>
      </dgm:t>
    </dgm:pt>
    <dgm:pt modelId="{54F7FEF1-E1D9-455A-B7FE-FDA2ADE6179B}">
      <dgm:prSet/>
      <dgm:spPr/>
      <dgm:t>
        <a:bodyPr/>
        <a:lstStyle/>
        <a:p>
          <a:r>
            <a:rPr lang="en-US" dirty="0"/>
            <a:t>Leads advocacy efforts on a grassroots level. </a:t>
          </a:r>
        </a:p>
      </dgm:t>
    </dgm:pt>
    <dgm:pt modelId="{594A9AF5-FA93-45FA-8A87-10DCE1F54DC6}" type="parTrans" cxnId="{170F642B-3844-4B97-8AA8-09AACB79C88C}">
      <dgm:prSet/>
      <dgm:spPr/>
      <dgm:t>
        <a:bodyPr/>
        <a:lstStyle/>
        <a:p>
          <a:endParaRPr lang="en-US"/>
        </a:p>
      </dgm:t>
    </dgm:pt>
    <dgm:pt modelId="{D77DD8B4-CCFF-4486-A935-42EA713E68D3}" type="sibTrans" cxnId="{170F642B-3844-4B97-8AA8-09AACB79C88C}">
      <dgm:prSet/>
      <dgm:spPr/>
      <dgm:t>
        <a:bodyPr/>
        <a:lstStyle/>
        <a:p>
          <a:endParaRPr lang="en-US"/>
        </a:p>
      </dgm:t>
    </dgm:pt>
    <dgm:pt modelId="{3C2259F9-E56B-44BB-9F57-8969837471AA}">
      <dgm:prSet/>
      <dgm:spPr/>
      <dgm:t>
        <a:bodyPr/>
        <a:lstStyle/>
        <a:p>
          <a:r>
            <a:rPr lang="en-US">
              <a:solidFill>
                <a:schemeClr val="tx1"/>
              </a:solidFill>
            </a:rPr>
            <a:t>Helps design and implement crisis systems, improve systems’ performance, and utilize data to end homelessness, particularly with an equity lens.</a:t>
          </a:r>
          <a:endParaRPr lang="en-US" dirty="0">
            <a:solidFill>
              <a:schemeClr val="tx1"/>
            </a:solidFill>
          </a:endParaRPr>
        </a:p>
      </dgm:t>
    </dgm:pt>
    <dgm:pt modelId="{CC87D2A9-8578-415D-8FCD-7D79E65B6D53}" type="parTrans" cxnId="{82C1A64F-2EB9-42DE-A550-C50B9BD25171}">
      <dgm:prSet/>
      <dgm:spPr/>
      <dgm:t>
        <a:bodyPr/>
        <a:lstStyle/>
        <a:p>
          <a:endParaRPr lang="en-US"/>
        </a:p>
      </dgm:t>
    </dgm:pt>
    <dgm:pt modelId="{EC8AD3FC-0CFB-49BC-BDCB-CE26627970CC}" type="sibTrans" cxnId="{82C1A64F-2EB9-42DE-A550-C50B9BD25171}">
      <dgm:prSet/>
      <dgm:spPr/>
      <dgm:t>
        <a:bodyPr/>
        <a:lstStyle/>
        <a:p>
          <a:endParaRPr lang="en-US"/>
        </a:p>
      </dgm:t>
    </dgm:pt>
    <dgm:pt modelId="{1086D5C3-4081-45E9-846E-3C1CC6136FF8}">
      <dgm:prSet/>
      <dgm:spPr/>
      <dgm:t>
        <a:bodyPr/>
        <a:lstStyle/>
        <a:p>
          <a:r>
            <a:rPr lang="en-US" dirty="0">
              <a:solidFill>
                <a:schemeClr val="tx1"/>
              </a:solidFill>
            </a:rPr>
            <a:t>Provides online courses, trainings, and webinars to inform the field of best practices to end homelessness.</a:t>
          </a:r>
        </a:p>
      </dgm:t>
    </dgm:pt>
    <dgm:pt modelId="{A7472FFB-DBAA-4B2A-A183-52F7AB4D9336}" type="parTrans" cxnId="{36DAC695-2AE7-4E3C-B178-D39BD26B2884}">
      <dgm:prSet/>
      <dgm:spPr/>
      <dgm:t>
        <a:bodyPr/>
        <a:lstStyle/>
        <a:p>
          <a:endParaRPr lang="en-US"/>
        </a:p>
      </dgm:t>
    </dgm:pt>
    <dgm:pt modelId="{BC97A196-58D9-4970-9C8F-41636858D2EA}" type="sibTrans" cxnId="{36DAC695-2AE7-4E3C-B178-D39BD26B2884}">
      <dgm:prSet/>
      <dgm:spPr/>
      <dgm:t>
        <a:bodyPr/>
        <a:lstStyle/>
        <a:p>
          <a:endParaRPr lang="en-US"/>
        </a:p>
      </dgm:t>
    </dgm:pt>
    <dgm:pt modelId="{4F9F9548-A35F-459B-875E-A0674C185B5F}">
      <dgm:prSet/>
      <dgm:spPr/>
      <dgm:t>
        <a:bodyPr/>
        <a:lstStyle/>
        <a:p>
          <a:r>
            <a:rPr lang="en-US">
              <a:solidFill>
                <a:schemeClr val="tx1"/>
              </a:solidFill>
            </a:rPr>
            <a:t>Publishes research that ensures policymakers, practitioners, the media, and the public have the best information about trends and emerging solutions to the problem.</a:t>
          </a:r>
          <a:endParaRPr lang="en-US" dirty="0">
            <a:solidFill>
              <a:schemeClr val="tx1"/>
            </a:solidFill>
          </a:endParaRPr>
        </a:p>
      </dgm:t>
    </dgm:pt>
    <dgm:pt modelId="{4377057C-B4A0-4E44-8D11-71A065FDD2CE}" type="parTrans" cxnId="{5542D89E-A246-495C-85D8-51FC634FBE8F}">
      <dgm:prSet/>
      <dgm:spPr/>
      <dgm:t>
        <a:bodyPr/>
        <a:lstStyle/>
        <a:p>
          <a:endParaRPr lang="en-US"/>
        </a:p>
      </dgm:t>
    </dgm:pt>
    <dgm:pt modelId="{92F5944C-C519-48EB-AEDF-F3D177F9225E}" type="sibTrans" cxnId="{5542D89E-A246-495C-85D8-51FC634FBE8F}">
      <dgm:prSet/>
      <dgm:spPr/>
      <dgm:t>
        <a:bodyPr/>
        <a:lstStyle/>
        <a:p>
          <a:endParaRPr lang="en-US"/>
        </a:p>
      </dgm:t>
    </dgm:pt>
    <dgm:pt modelId="{449A4124-F0AF-4F74-930D-8B07586042D4}">
      <dgm:prSet/>
      <dgm:spPr/>
      <dgm:t>
        <a:bodyPr/>
        <a:lstStyle/>
        <a:p>
          <a:r>
            <a:rPr lang="en-US" dirty="0">
              <a:solidFill>
                <a:schemeClr val="tx1"/>
              </a:solidFill>
            </a:rPr>
            <a:t>Uses an equity lens to identify disparities in homelessness data. </a:t>
          </a:r>
        </a:p>
      </dgm:t>
    </dgm:pt>
    <dgm:pt modelId="{8BC8885B-00B9-40F5-B768-4CA094C50B71}" type="parTrans" cxnId="{5198FC1A-41BB-4C92-9E93-D4DFB134F254}">
      <dgm:prSet/>
      <dgm:spPr/>
      <dgm:t>
        <a:bodyPr/>
        <a:lstStyle/>
        <a:p>
          <a:endParaRPr lang="en-US"/>
        </a:p>
      </dgm:t>
    </dgm:pt>
    <dgm:pt modelId="{5C294F56-0005-40A2-ACE6-9D6EF225606B}" type="sibTrans" cxnId="{5198FC1A-41BB-4C92-9E93-D4DFB134F254}">
      <dgm:prSet/>
      <dgm:spPr/>
      <dgm:t>
        <a:bodyPr/>
        <a:lstStyle/>
        <a:p>
          <a:endParaRPr lang="en-US"/>
        </a:p>
      </dgm:t>
    </dgm:pt>
    <dgm:pt modelId="{E90253FA-9E66-4E9E-B5DA-5DB5C173CEF4}" type="pres">
      <dgm:prSet presAssocID="{255F803F-C811-475E-9CCA-9583D4FA1518}" presName="Name0" presStyleCnt="0">
        <dgm:presLayoutVars>
          <dgm:dir/>
          <dgm:animLvl val="lvl"/>
          <dgm:resizeHandles val="exact"/>
        </dgm:presLayoutVars>
      </dgm:prSet>
      <dgm:spPr/>
    </dgm:pt>
    <dgm:pt modelId="{A86681EC-1570-4D23-9ACB-1D63738D8520}" type="pres">
      <dgm:prSet presAssocID="{F78B827A-B8B4-4A5F-95D3-42F0EBD91B7E}" presName="composite" presStyleCnt="0"/>
      <dgm:spPr/>
    </dgm:pt>
    <dgm:pt modelId="{E94C3EF1-B650-4962-A728-E24DBA901DA0}" type="pres">
      <dgm:prSet presAssocID="{F78B827A-B8B4-4A5F-95D3-42F0EBD91B7E}" presName="parTx" presStyleLbl="alignNode1" presStyleIdx="0" presStyleCnt="3">
        <dgm:presLayoutVars>
          <dgm:chMax val="0"/>
          <dgm:chPref val="0"/>
          <dgm:bulletEnabled val="1"/>
        </dgm:presLayoutVars>
      </dgm:prSet>
      <dgm:spPr/>
    </dgm:pt>
    <dgm:pt modelId="{8361AB26-A8E9-4403-A258-7B85A8AA9327}" type="pres">
      <dgm:prSet presAssocID="{F78B827A-B8B4-4A5F-95D3-42F0EBD91B7E}" presName="desTx" presStyleLbl="alignAccFollowNode1" presStyleIdx="0" presStyleCnt="3">
        <dgm:presLayoutVars>
          <dgm:bulletEnabled val="1"/>
        </dgm:presLayoutVars>
      </dgm:prSet>
      <dgm:spPr/>
    </dgm:pt>
    <dgm:pt modelId="{557A06BB-99B8-4BEB-A716-227B9BF5CFB2}" type="pres">
      <dgm:prSet presAssocID="{5862B0F0-90E0-4A9C-A885-FF77D39FB31B}" presName="space" presStyleCnt="0"/>
      <dgm:spPr/>
    </dgm:pt>
    <dgm:pt modelId="{DC78724B-5863-498F-94D2-488D7F13B245}" type="pres">
      <dgm:prSet presAssocID="{D070F86E-2BD2-432B-9BE4-9EFB553F5D71}" presName="composite" presStyleCnt="0"/>
      <dgm:spPr/>
    </dgm:pt>
    <dgm:pt modelId="{0B18BA89-C6AD-4B16-B771-18E668940577}" type="pres">
      <dgm:prSet presAssocID="{D070F86E-2BD2-432B-9BE4-9EFB553F5D71}" presName="parTx" presStyleLbl="alignNode1" presStyleIdx="1" presStyleCnt="3">
        <dgm:presLayoutVars>
          <dgm:chMax val="0"/>
          <dgm:chPref val="0"/>
          <dgm:bulletEnabled val="1"/>
        </dgm:presLayoutVars>
      </dgm:prSet>
      <dgm:spPr/>
    </dgm:pt>
    <dgm:pt modelId="{4A4E8077-1838-4B3D-892E-F64AD7562915}" type="pres">
      <dgm:prSet presAssocID="{D070F86E-2BD2-432B-9BE4-9EFB553F5D71}" presName="desTx" presStyleLbl="alignAccFollowNode1" presStyleIdx="1" presStyleCnt="3">
        <dgm:presLayoutVars>
          <dgm:bulletEnabled val="1"/>
        </dgm:presLayoutVars>
      </dgm:prSet>
      <dgm:spPr/>
    </dgm:pt>
    <dgm:pt modelId="{FC66E873-075B-4E1A-B4E6-2BAD17C69AE5}" type="pres">
      <dgm:prSet presAssocID="{7C9DED6A-E057-4486-9683-C8BC2BC637BD}" presName="space" presStyleCnt="0"/>
      <dgm:spPr/>
    </dgm:pt>
    <dgm:pt modelId="{1E20C90D-E339-430F-9AA3-33F786752164}" type="pres">
      <dgm:prSet presAssocID="{CCC6A27B-34BA-43B3-B816-F2C934AEAD6A}" presName="composite" presStyleCnt="0"/>
      <dgm:spPr/>
    </dgm:pt>
    <dgm:pt modelId="{DE47B923-D6C5-43A6-B702-E1B7C43419D0}" type="pres">
      <dgm:prSet presAssocID="{CCC6A27B-34BA-43B3-B816-F2C934AEAD6A}" presName="parTx" presStyleLbl="alignNode1" presStyleIdx="2" presStyleCnt="3">
        <dgm:presLayoutVars>
          <dgm:chMax val="0"/>
          <dgm:chPref val="0"/>
          <dgm:bulletEnabled val="1"/>
        </dgm:presLayoutVars>
      </dgm:prSet>
      <dgm:spPr/>
    </dgm:pt>
    <dgm:pt modelId="{40C59978-5171-45CA-AFB8-A1DC2DD9C211}" type="pres">
      <dgm:prSet presAssocID="{CCC6A27B-34BA-43B3-B816-F2C934AEAD6A}" presName="desTx" presStyleLbl="alignAccFollowNode1" presStyleIdx="2" presStyleCnt="3">
        <dgm:presLayoutVars>
          <dgm:bulletEnabled val="1"/>
        </dgm:presLayoutVars>
      </dgm:prSet>
      <dgm:spPr/>
    </dgm:pt>
  </dgm:ptLst>
  <dgm:cxnLst>
    <dgm:cxn modelId="{B6EA2305-3472-48D8-86CE-412BB397AEFE}" srcId="{255F803F-C811-475E-9CCA-9583D4FA1518}" destId="{CCC6A27B-34BA-43B3-B816-F2C934AEAD6A}" srcOrd="2" destOrd="0" parTransId="{3FC46659-271C-4C6D-9419-0F44E0CEA770}" sibTransId="{9894834E-E80E-4DEB-9F95-BA080554B819}"/>
    <dgm:cxn modelId="{640F6A07-55C9-4D52-B3F9-6EBF2170D1DE}" type="presOf" srcId="{255F803F-C811-475E-9CCA-9583D4FA1518}" destId="{E90253FA-9E66-4E9E-B5DA-5DB5C173CEF4}" srcOrd="0" destOrd="0" presId="urn:microsoft.com/office/officeart/2005/8/layout/hList1"/>
    <dgm:cxn modelId="{5198FC1A-41BB-4C92-9E93-D4DFB134F254}" srcId="{CCC6A27B-34BA-43B3-B816-F2C934AEAD6A}" destId="{449A4124-F0AF-4F74-930D-8B07586042D4}" srcOrd="2" destOrd="0" parTransId="{8BC8885B-00B9-40F5-B768-4CA094C50B71}" sibTransId="{5C294F56-0005-40A2-ACE6-9D6EF225606B}"/>
    <dgm:cxn modelId="{1CDABF27-79D7-436B-ADA2-59CC09192051}" type="presOf" srcId="{A759B499-5366-4B11-88C7-6363A2053761}" destId="{8361AB26-A8E9-4403-A258-7B85A8AA9327}" srcOrd="0" destOrd="1" presId="urn:microsoft.com/office/officeart/2005/8/layout/hList1"/>
    <dgm:cxn modelId="{170F642B-3844-4B97-8AA8-09AACB79C88C}" srcId="{F78B827A-B8B4-4A5F-95D3-42F0EBD91B7E}" destId="{54F7FEF1-E1D9-455A-B7FE-FDA2ADE6179B}" srcOrd="2" destOrd="0" parTransId="{594A9AF5-FA93-45FA-8A87-10DCE1F54DC6}" sibTransId="{D77DD8B4-CCFF-4486-A935-42EA713E68D3}"/>
    <dgm:cxn modelId="{DD57B12D-0A6B-4CCF-A59C-BABE577748C7}" type="presOf" srcId="{F78B827A-B8B4-4A5F-95D3-42F0EBD91B7E}" destId="{E94C3EF1-B650-4962-A728-E24DBA901DA0}" srcOrd="0" destOrd="0" presId="urn:microsoft.com/office/officeart/2005/8/layout/hList1"/>
    <dgm:cxn modelId="{0FD5B935-8E11-4FE4-95F2-7F25D2A2833F}" type="presOf" srcId="{E82CCBC5-6C3E-44F0-84FE-A888EAD35789}" destId="{8361AB26-A8E9-4403-A258-7B85A8AA9327}" srcOrd="0" destOrd="0" presId="urn:microsoft.com/office/officeart/2005/8/layout/hList1"/>
    <dgm:cxn modelId="{B6D6ED35-03FF-45E5-9616-81DBA386D6B6}" type="presOf" srcId="{713AD13D-C432-4B6E-941D-FEEB1FE917C0}" destId="{4A4E8077-1838-4B3D-892E-F64AD7562915}" srcOrd="0" destOrd="0" presId="urn:microsoft.com/office/officeart/2005/8/layout/hList1"/>
    <dgm:cxn modelId="{9A7BD63A-212C-43AF-AC35-5E74D6FC748A}" type="presOf" srcId="{D070F86E-2BD2-432B-9BE4-9EFB553F5D71}" destId="{0B18BA89-C6AD-4B16-B771-18E668940577}" srcOrd="0" destOrd="0" presId="urn:microsoft.com/office/officeart/2005/8/layout/hList1"/>
    <dgm:cxn modelId="{82C1A64F-2EB9-42DE-A550-C50B9BD25171}" srcId="{D070F86E-2BD2-432B-9BE4-9EFB553F5D71}" destId="{3C2259F9-E56B-44BB-9F57-8969837471AA}" srcOrd="1" destOrd="0" parTransId="{CC87D2A9-8578-415D-8FCD-7D79E65B6D53}" sibTransId="{EC8AD3FC-0CFB-49BC-BDCB-CE26627970CC}"/>
    <dgm:cxn modelId="{F5490853-7CA4-45F5-AA40-4F36DD2FAF6E}" srcId="{255F803F-C811-475E-9CCA-9583D4FA1518}" destId="{F78B827A-B8B4-4A5F-95D3-42F0EBD91B7E}" srcOrd="0" destOrd="0" parTransId="{3B2EE50B-E4B9-4C5E-B406-4EA50EBBBE99}" sibTransId="{5862B0F0-90E0-4A9C-A885-FF77D39FB31B}"/>
    <dgm:cxn modelId="{BD317B55-98F6-4A09-B476-E8221253598C}" type="presOf" srcId="{CCC6A27B-34BA-43B3-B816-F2C934AEAD6A}" destId="{DE47B923-D6C5-43A6-B702-E1B7C43419D0}" srcOrd="0" destOrd="0" presId="urn:microsoft.com/office/officeart/2005/8/layout/hList1"/>
    <dgm:cxn modelId="{89197C8C-CCD0-46AF-8F33-F9A24608B2FA}" srcId="{D070F86E-2BD2-432B-9BE4-9EFB553F5D71}" destId="{713AD13D-C432-4B6E-941D-FEEB1FE917C0}" srcOrd="0" destOrd="0" parTransId="{24F56D25-2C41-4ABF-BDC0-B9E839EEAF17}" sibTransId="{7A704612-13E0-47FB-8DF0-7E0AA1938689}"/>
    <dgm:cxn modelId="{36DAC695-2AE7-4E3C-B178-D39BD26B2884}" srcId="{D070F86E-2BD2-432B-9BE4-9EFB553F5D71}" destId="{1086D5C3-4081-45E9-846E-3C1CC6136FF8}" srcOrd="2" destOrd="0" parTransId="{A7472FFB-DBAA-4B2A-A183-52F7AB4D9336}" sibTransId="{BC97A196-58D9-4970-9C8F-41636858D2EA}"/>
    <dgm:cxn modelId="{3A1AC59E-B312-4192-AE1D-57BD35B3799D}" type="presOf" srcId="{449A4124-F0AF-4F74-930D-8B07586042D4}" destId="{40C59978-5171-45CA-AFB8-A1DC2DD9C211}" srcOrd="0" destOrd="2" presId="urn:microsoft.com/office/officeart/2005/8/layout/hList1"/>
    <dgm:cxn modelId="{5542D89E-A246-495C-85D8-51FC634FBE8F}" srcId="{CCC6A27B-34BA-43B3-B816-F2C934AEAD6A}" destId="{4F9F9548-A35F-459B-875E-A0674C185B5F}" srcOrd="1" destOrd="0" parTransId="{4377057C-B4A0-4E44-8D11-71A065FDD2CE}" sibTransId="{92F5944C-C519-48EB-AEDF-F3D177F9225E}"/>
    <dgm:cxn modelId="{712FD7A0-E2EA-4B03-8A24-F48564BE4712}" type="presOf" srcId="{3C2259F9-E56B-44BB-9F57-8969837471AA}" destId="{4A4E8077-1838-4B3D-892E-F64AD7562915}" srcOrd="0" destOrd="1" presId="urn:microsoft.com/office/officeart/2005/8/layout/hList1"/>
    <dgm:cxn modelId="{8A652EA2-A1FA-4E8E-8764-212CD552D0CA}" type="presOf" srcId="{1086D5C3-4081-45E9-846E-3C1CC6136FF8}" destId="{4A4E8077-1838-4B3D-892E-F64AD7562915}" srcOrd="0" destOrd="2" presId="urn:microsoft.com/office/officeart/2005/8/layout/hList1"/>
    <dgm:cxn modelId="{1F0579A9-6EEB-430A-B6E3-1EA4F9C816E8}" srcId="{CCC6A27B-34BA-43B3-B816-F2C934AEAD6A}" destId="{B30B8A27-FB4F-48C1-8DD7-FD4DFC39E98D}" srcOrd="0" destOrd="0" parTransId="{055A53F3-E86C-4A10-9F2F-F4DEBA53BCCF}" sibTransId="{66D6D3CA-47E7-40D4-8EFF-3B2E718935D2}"/>
    <dgm:cxn modelId="{01088BAD-6493-43CD-99CA-7BB7B3DE3B39}" srcId="{F78B827A-B8B4-4A5F-95D3-42F0EBD91B7E}" destId="{A759B499-5366-4B11-88C7-6363A2053761}" srcOrd="1" destOrd="0" parTransId="{EC6FF317-FE24-4164-A30A-00764BDEEE5A}" sibTransId="{29671B11-C829-4170-B885-64D0C96EFA81}"/>
    <dgm:cxn modelId="{74E328B7-C1C9-4271-9430-27BD32506B36}" type="presOf" srcId="{B30B8A27-FB4F-48C1-8DD7-FD4DFC39E98D}" destId="{40C59978-5171-45CA-AFB8-A1DC2DD9C211}" srcOrd="0" destOrd="0" presId="urn:microsoft.com/office/officeart/2005/8/layout/hList1"/>
    <dgm:cxn modelId="{7D5D68B7-3CE6-437B-9970-1F024474F46C}" srcId="{255F803F-C811-475E-9CCA-9583D4FA1518}" destId="{D070F86E-2BD2-432B-9BE4-9EFB553F5D71}" srcOrd="1" destOrd="0" parTransId="{7C119DF9-796B-41A0-B977-947E8C12F83B}" sibTransId="{7C9DED6A-E057-4486-9683-C8BC2BC637BD}"/>
    <dgm:cxn modelId="{1A773EB8-6DFE-4A36-BAD0-0F2AD807E89D}" type="presOf" srcId="{54F7FEF1-E1D9-455A-B7FE-FDA2ADE6179B}" destId="{8361AB26-A8E9-4403-A258-7B85A8AA9327}" srcOrd="0" destOrd="2" presId="urn:microsoft.com/office/officeart/2005/8/layout/hList1"/>
    <dgm:cxn modelId="{DE7630D9-4F22-4617-8EFC-B33B5B4CBCFC}" srcId="{F78B827A-B8B4-4A5F-95D3-42F0EBD91B7E}" destId="{E82CCBC5-6C3E-44F0-84FE-A888EAD35789}" srcOrd="0" destOrd="0" parTransId="{CB18C24C-6D92-4784-8301-478157D47155}" sibTransId="{5770D1D6-AC0F-4A8F-81A9-7CF64C2C4CAF}"/>
    <dgm:cxn modelId="{31F4D6F3-C05A-46AE-B2BD-67F2F172D3FE}" type="presOf" srcId="{4F9F9548-A35F-459B-875E-A0674C185B5F}" destId="{40C59978-5171-45CA-AFB8-A1DC2DD9C211}" srcOrd="0" destOrd="1" presId="urn:microsoft.com/office/officeart/2005/8/layout/hList1"/>
    <dgm:cxn modelId="{D1188BF2-3658-4D37-92CA-85CC117EDF46}" type="presParOf" srcId="{E90253FA-9E66-4E9E-B5DA-5DB5C173CEF4}" destId="{A86681EC-1570-4D23-9ACB-1D63738D8520}" srcOrd="0" destOrd="0" presId="urn:microsoft.com/office/officeart/2005/8/layout/hList1"/>
    <dgm:cxn modelId="{A70F4C2B-9E4A-40FF-B4EF-60A407591612}" type="presParOf" srcId="{A86681EC-1570-4D23-9ACB-1D63738D8520}" destId="{E94C3EF1-B650-4962-A728-E24DBA901DA0}" srcOrd="0" destOrd="0" presId="urn:microsoft.com/office/officeart/2005/8/layout/hList1"/>
    <dgm:cxn modelId="{EBB8E081-7824-4F41-83F3-BB7262E041CB}" type="presParOf" srcId="{A86681EC-1570-4D23-9ACB-1D63738D8520}" destId="{8361AB26-A8E9-4403-A258-7B85A8AA9327}" srcOrd="1" destOrd="0" presId="urn:microsoft.com/office/officeart/2005/8/layout/hList1"/>
    <dgm:cxn modelId="{6D0F12BC-388B-419E-89D1-C1FFFA3061D4}" type="presParOf" srcId="{E90253FA-9E66-4E9E-B5DA-5DB5C173CEF4}" destId="{557A06BB-99B8-4BEB-A716-227B9BF5CFB2}" srcOrd="1" destOrd="0" presId="urn:microsoft.com/office/officeart/2005/8/layout/hList1"/>
    <dgm:cxn modelId="{0994CA48-8E1F-4411-86CE-7C204FBF3447}" type="presParOf" srcId="{E90253FA-9E66-4E9E-B5DA-5DB5C173CEF4}" destId="{DC78724B-5863-498F-94D2-488D7F13B245}" srcOrd="2" destOrd="0" presId="urn:microsoft.com/office/officeart/2005/8/layout/hList1"/>
    <dgm:cxn modelId="{952BED53-C7FC-4A11-9BAA-C23021ED0593}" type="presParOf" srcId="{DC78724B-5863-498F-94D2-488D7F13B245}" destId="{0B18BA89-C6AD-4B16-B771-18E668940577}" srcOrd="0" destOrd="0" presId="urn:microsoft.com/office/officeart/2005/8/layout/hList1"/>
    <dgm:cxn modelId="{7C9FA688-3C10-4FA7-8D53-3FA705630FEE}" type="presParOf" srcId="{DC78724B-5863-498F-94D2-488D7F13B245}" destId="{4A4E8077-1838-4B3D-892E-F64AD7562915}" srcOrd="1" destOrd="0" presId="urn:microsoft.com/office/officeart/2005/8/layout/hList1"/>
    <dgm:cxn modelId="{2A31AD19-5756-48D4-AA65-663348C7CC86}" type="presParOf" srcId="{E90253FA-9E66-4E9E-B5DA-5DB5C173CEF4}" destId="{FC66E873-075B-4E1A-B4E6-2BAD17C69AE5}" srcOrd="3" destOrd="0" presId="urn:microsoft.com/office/officeart/2005/8/layout/hList1"/>
    <dgm:cxn modelId="{52C43D57-850D-4B0B-A82D-44D368ECF79E}" type="presParOf" srcId="{E90253FA-9E66-4E9E-B5DA-5DB5C173CEF4}" destId="{1E20C90D-E339-430F-9AA3-33F786752164}" srcOrd="4" destOrd="0" presId="urn:microsoft.com/office/officeart/2005/8/layout/hList1"/>
    <dgm:cxn modelId="{F5D2A233-35E0-4490-A579-3D873FFCBFF8}" type="presParOf" srcId="{1E20C90D-E339-430F-9AA3-33F786752164}" destId="{DE47B923-D6C5-43A6-B702-E1B7C43419D0}" srcOrd="0" destOrd="0" presId="urn:microsoft.com/office/officeart/2005/8/layout/hList1"/>
    <dgm:cxn modelId="{50605ADE-F76B-455F-83E9-D6ABC880B6DC}" type="presParOf" srcId="{1E20C90D-E339-430F-9AA3-33F786752164}" destId="{40C59978-5171-45CA-AFB8-A1DC2DD9C2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C3EF1-B650-4962-A728-E24DBA901DA0}">
      <dsp:nvSpPr>
        <dsp:cNvPr id="0" name=""/>
        <dsp:cNvSpPr/>
      </dsp:nvSpPr>
      <dsp:spPr>
        <a:xfrm>
          <a:off x="3429" y="223041"/>
          <a:ext cx="3343274" cy="5703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Policy and Programs</a:t>
          </a:r>
        </a:p>
      </dsp:txBody>
      <dsp:txXfrm>
        <a:off x="3429" y="223041"/>
        <a:ext cx="3343274" cy="570363"/>
      </dsp:txXfrm>
    </dsp:sp>
    <dsp:sp modelId="{8361AB26-A8E9-4403-A258-7B85A8AA9327}">
      <dsp:nvSpPr>
        <dsp:cNvPr id="0" name=""/>
        <dsp:cNvSpPr/>
      </dsp:nvSpPr>
      <dsp:spPr>
        <a:xfrm>
          <a:off x="3429" y="793404"/>
          <a:ext cx="3343274" cy="3250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Carries out the vital work of educating policymakers and the field about key strategies and policies for ending and preventing homelessness. </a:t>
          </a:r>
        </a:p>
        <a:p>
          <a:pPr marL="171450" lvl="1" indent="-171450" algn="l" defTabSz="711200">
            <a:lnSpc>
              <a:spcPct val="90000"/>
            </a:lnSpc>
            <a:spcBef>
              <a:spcPct val="0"/>
            </a:spcBef>
            <a:spcAft>
              <a:spcPct val="15000"/>
            </a:spcAft>
            <a:buChar char="•"/>
          </a:pPr>
          <a:r>
            <a:rPr lang="en-US" sz="1600" kern="1200"/>
            <a:t>Keeps federal policymakers and legislators informed of the needs of people experiencing homelessness and the programs serving them. </a:t>
          </a:r>
        </a:p>
        <a:p>
          <a:pPr marL="171450" lvl="1" indent="-171450" algn="l" defTabSz="711200">
            <a:lnSpc>
              <a:spcPct val="90000"/>
            </a:lnSpc>
            <a:spcBef>
              <a:spcPct val="0"/>
            </a:spcBef>
            <a:spcAft>
              <a:spcPct val="15000"/>
            </a:spcAft>
            <a:buChar char="•"/>
          </a:pPr>
          <a:r>
            <a:rPr lang="en-US" sz="1600" kern="1200" dirty="0"/>
            <a:t>Leads advocacy efforts on a grassroots level. </a:t>
          </a:r>
        </a:p>
      </dsp:txBody>
      <dsp:txXfrm>
        <a:off x="3429" y="793404"/>
        <a:ext cx="3343274" cy="3250080"/>
      </dsp:txXfrm>
    </dsp:sp>
    <dsp:sp modelId="{0B18BA89-C6AD-4B16-B771-18E668940577}">
      <dsp:nvSpPr>
        <dsp:cNvPr id="0" name=""/>
        <dsp:cNvSpPr/>
      </dsp:nvSpPr>
      <dsp:spPr>
        <a:xfrm>
          <a:off x="3814762" y="223041"/>
          <a:ext cx="3343274" cy="5703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Capacity Building</a:t>
          </a:r>
        </a:p>
      </dsp:txBody>
      <dsp:txXfrm>
        <a:off x="3814762" y="223041"/>
        <a:ext cx="3343274" cy="570363"/>
      </dsp:txXfrm>
    </dsp:sp>
    <dsp:sp modelId="{4A4E8077-1838-4B3D-892E-F64AD7562915}">
      <dsp:nvSpPr>
        <dsp:cNvPr id="0" name=""/>
        <dsp:cNvSpPr/>
      </dsp:nvSpPr>
      <dsp:spPr>
        <a:xfrm>
          <a:off x="3814762" y="793404"/>
          <a:ext cx="3343274" cy="3250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Supports efforts to end homelessness by offering training and technical assistance tailored to communities’ unique needs. </a:t>
          </a:r>
          <a:endParaRPr lang="en-US" sz="1600" kern="1200" dirty="0"/>
        </a:p>
        <a:p>
          <a:pPr marL="171450" lvl="1" indent="-171450" algn="l" defTabSz="711200">
            <a:lnSpc>
              <a:spcPct val="90000"/>
            </a:lnSpc>
            <a:spcBef>
              <a:spcPct val="0"/>
            </a:spcBef>
            <a:spcAft>
              <a:spcPct val="15000"/>
            </a:spcAft>
            <a:buChar char="•"/>
          </a:pPr>
          <a:r>
            <a:rPr lang="en-US" sz="1600" kern="1200">
              <a:solidFill>
                <a:schemeClr val="tx1"/>
              </a:solidFill>
            </a:rPr>
            <a:t>Helps design and implement crisis systems, improve systems’ performance, and utilize data to end homelessness, particularly with an equity lens.</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Provides online courses, trainings, and webinars to inform the field of best practices to end homelessness.</a:t>
          </a:r>
        </a:p>
      </dsp:txBody>
      <dsp:txXfrm>
        <a:off x="3814762" y="793404"/>
        <a:ext cx="3343274" cy="3250080"/>
      </dsp:txXfrm>
    </dsp:sp>
    <dsp:sp modelId="{DE47B923-D6C5-43A6-B702-E1B7C43419D0}">
      <dsp:nvSpPr>
        <dsp:cNvPr id="0" name=""/>
        <dsp:cNvSpPr/>
      </dsp:nvSpPr>
      <dsp:spPr>
        <a:xfrm>
          <a:off x="7626096" y="223041"/>
          <a:ext cx="3343274" cy="5703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Homelessness Research Institute</a:t>
          </a:r>
        </a:p>
      </dsp:txBody>
      <dsp:txXfrm>
        <a:off x="7626096" y="223041"/>
        <a:ext cx="3343274" cy="570363"/>
      </dsp:txXfrm>
    </dsp:sp>
    <dsp:sp modelId="{40C59978-5171-45CA-AFB8-A1DC2DD9C211}">
      <dsp:nvSpPr>
        <dsp:cNvPr id="0" name=""/>
        <dsp:cNvSpPr/>
      </dsp:nvSpPr>
      <dsp:spPr>
        <a:xfrm>
          <a:off x="7626096" y="793404"/>
          <a:ext cx="3343274" cy="3250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Analyzes data to identify homelessness trends on national, local, and Continuum of Care levels.</a:t>
          </a:r>
          <a:endParaRPr lang="en-US" sz="1600" kern="1200" dirty="0"/>
        </a:p>
        <a:p>
          <a:pPr marL="171450" lvl="1" indent="-171450" algn="l" defTabSz="711200">
            <a:lnSpc>
              <a:spcPct val="90000"/>
            </a:lnSpc>
            <a:spcBef>
              <a:spcPct val="0"/>
            </a:spcBef>
            <a:spcAft>
              <a:spcPct val="15000"/>
            </a:spcAft>
            <a:buChar char="•"/>
          </a:pPr>
          <a:r>
            <a:rPr lang="en-US" sz="1600" kern="1200">
              <a:solidFill>
                <a:schemeClr val="tx1"/>
              </a:solidFill>
            </a:rPr>
            <a:t>Publishes research that ensures policymakers, practitioners, the media, and the public have the best information about trends and emerging solutions to the problem.</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Uses an equity lens to identify disparities in homelessness data. </a:t>
          </a:r>
        </a:p>
      </dsp:txBody>
      <dsp:txXfrm>
        <a:off x="7626096" y="793404"/>
        <a:ext cx="3343274" cy="3250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34A82-2903-48DB-9FD7-5B1290B2B1AF}"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7CB10-76CD-4B3E-980E-3F62513B73D9}" type="slidenum">
              <a:rPr lang="en-US" smtClean="0"/>
              <a:t>‹#›</a:t>
            </a:fld>
            <a:endParaRPr lang="en-US"/>
          </a:p>
        </p:txBody>
      </p:sp>
    </p:spTree>
    <p:extLst>
      <p:ext uri="{BB962C8B-B14F-4D97-AF65-F5344CB8AC3E}">
        <p14:creationId xmlns:p14="http://schemas.microsoft.com/office/powerpoint/2010/main" val="422590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7CB10-76CD-4B3E-980E-3F62513B73D9}" type="slidenum">
              <a:rPr lang="en-US" smtClean="0"/>
              <a:t>1</a:t>
            </a:fld>
            <a:endParaRPr lang="en-US"/>
          </a:p>
        </p:txBody>
      </p:sp>
    </p:spTree>
    <p:extLst>
      <p:ext uri="{BB962C8B-B14F-4D97-AF65-F5344CB8AC3E}">
        <p14:creationId xmlns:p14="http://schemas.microsoft.com/office/powerpoint/2010/main" val="273098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Even before the pandemic HUD reported an alarming 7% rise in the number of people living unsheltered and a 15% increase in chronic homelessness.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We know that 8 million extremely low-income households pay at least half of their incomes on rent, and that the pandemic has only increased housing instability for many struggling households.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Historically marginalized people – including people of color, people living with disabilities, LGBTQ people and others - bear the brunt of homelessness and housing instability, and we can act now to begin to repair the harm caused by racist practices and disinvestment in housing and communities that brought us to where we are today.</a:t>
            </a:r>
          </a:p>
          <a:p>
            <a:endParaRPr lang="en-US" dirty="0"/>
          </a:p>
        </p:txBody>
      </p:sp>
      <p:sp>
        <p:nvSpPr>
          <p:cNvPr id="4" name="Slide Number Placeholder 3"/>
          <p:cNvSpPr>
            <a:spLocks noGrp="1"/>
          </p:cNvSpPr>
          <p:nvPr>
            <p:ph type="sldNum" sz="quarter" idx="5"/>
          </p:nvPr>
        </p:nvSpPr>
        <p:spPr/>
        <p:txBody>
          <a:bodyPr/>
          <a:lstStyle/>
          <a:p>
            <a:fld id="{BFBCA9D5-999B-496C-8B83-EB3E7C3DB969}" type="slidenum">
              <a:rPr lang="en-US" smtClean="0"/>
              <a:t>4</a:t>
            </a:fld>
            <a:endParaRPr lang="en-US"/>
          </a:p>
        </p:txBody>
      </p:sp>
    </p:spTree>
    <p:extLst>
      <p:ext uri="{BB962C8B-B14F-4D97-AF65-F5344CB8AC3E}">
        <p14:creationId xmlns:p14="http://schemas.microsoft.com/office/powerpoint/2010/main" val="149583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Historically marginalized people – including people of color, people living with disabilities, LGBTQ people and others - bear the brunt of homelessness and housing instability, and we can act now to begin to repair the harm caused by racist practices and disinvestment in housing and communities that brought us to where we are today.</a:t>
            </a:r>
          </a:p>
          <a:p>
            <a:endParaRPr lang="en-US" dirty="0"/>
          </a:p>
        </p:txBody>
      </p:sp>
      <p:sp>
        <p:nvSpPr>
          <p:cNvPr id="4" name="Slide Number Placeholder 3"/>
          <p:cNvSpPr>
            <a:spLocks noGrp="1"/>
          </p:cNvSpPr>
          <p:nvPr>
            <p:ph type="sldNum" sz="quarter" idx="5"/>
          </p:nvPr>
        </p:nvSpPr>
        <p:spPr/>
        <p:txBody>
          <a:bodyPr/>
          <a:lstStyle/>
          <a:p>
            <a:fld id="{5C57CB10-76CD-4B3E-980E-3F62513B73D9}" type="slidenum">
              <a:rPr lang="en-US" smtClean="0"/>
              <a:t>5</a:t>
            </a:fld>
            <a:endParaRPr lang="en-US"/>
          </a:p>
        </p:txBody>
      </p:sp>
    </p:spTree>
    <p:extLst>
      <p:ext uri="{BB962C8B-B14F-4D97-AF65-F5344CB8AC3E}">
        <p14:creationId xmlns:p14="http://schemas.microsoft.com/office/powerpoint/2010/main" val="414407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57CB10-76CD-4B3E-980E-3F62513B73D9}" type="slidenum">
              <a:rPr lang="en-US" smtClean="0"/>
              <a:t>9</a:t>
            </a:fld>
            <a:endParaRPr lang="en-US"/>
          </a:p>
        </p:txBody>
      </p:sp>
    </p:spTree>
    <p:extLst>
      <p:ext uri="{BB962C8B-B14F-4D97-AF65-F5344CB8AC3E}">
        <p14:creationId xmlns:p14="http://schemas.microsoft.com/office/powerpoint/2010/main" val="57606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r="84168"/>
          <a:stretch/>
        </p:blipFill>
        <p:spPr>
          <a:xfrm>
            <a:off x="6272980" y="1"/>
            <a:ext cx="5983651" cy="6920917"/>
          </a:xfrm>
          <a:prstGeom prst="rect">
            <a:avLst/>
          </a:prstGeom>
        </p:spPr>
      </p:pic>
      <p:sp>
        <p:nvSpPr>
          <p:cNvPr id="2" name="Title 1"/>
          <p:cNvSpPr>
            <a:spLocks noGrp="1"/>
          </p:cNvSpPr>
          <p:nvPr>
            <p:ph type="ctrTitle" hasCustomPrompt="1"/>
          </p:nvPr>
        </p:nvSpPr>
        <p:spPr>
          <a:xfrm>
            <a:off x="629264" y="1761310"/>
            <a:ext cx="5319253" cy="1470025"/>
          </a:xfrm>
        </p:spPr>
        <p:txBody>
          <a:bodyPr>
            <a:noAutofit/>
          </a:bodyPr>
          <a:lstStyle>
            <a:lvl1pPr algn="l">
              <a:lnSpc>
                <a:spcPct val="90000"/>
              </a:lnSpc>
              <a:defRPr sz="2800" b="1">
                <a:solidFill>
                  <a:schemeClr val="accent5"/>
                </a:solidFill>
              </a:defRPr>
            </a:lvl1pPr>
          </a:lstStyle>
          <a:p>
            <a:r>
              <a:rPr lang="en-US"/>
              <a:t>CLICK TO EDIT MASTER TITLE STYLE</a:t>
            </a:r>
          </a:p>
        </p:txBody>
      </p:sp>
      <p:sp>
        <p:nvSpPr>
          <p:cNvPr id="3" name="Subtitle 2"/>
          <p:cNvSpPr>
            <a:spLocks noGrp="1"/>
          </p:cNvSpPr>
          <p:nvPr>
            <p:ph type="subTitle" idx="1"/>
          </p:nvPr>
        </p:nvSpPr>
        <p:spPr>
          <a:xfrm>
            <a:off x="629264" y="3231334"/>
            <a:ext cx="5319253" cy="924187"/>
          </a:xfrm>
        </p:spPr>
        <p:txBody>
          <a:bodyPr>
            <a:normAutofit/>
          </a:bodyPr>
          <a:lstStyle>
            <a:lvl1pPr marL="0" indent="0" algn="l">
              <a:buNone/>
              <a:defRPr sz="2000">
                <a:solidFill>
                  <a:srgbClr val="00B2A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685907" y="6356351"/>
            <a:ext cx="1479693" cy="365125"/>
          </a:xfrm>
        </p:spPr>
        <p:txBody>
          <a:bodyPr/>
          <a:lstStyle>
            <a:lvl1pPr>
              <a:defRPr>
                <a:solidFill>
                  <a:schemeClr val="bg2">
                    <a:lumMod val="90000"/>
                  </a:schemeClr>
                </a:solidFill>
              </a:defRPr>
            </a:lvl1pPr>
          </a:lstStyle>
          <a:p>
            <a:fld id="{BCBA7173-DAAE-4630-939A-9E1D60EDF967}" type="datetimeFigureOut">
              <a:rPr lang="en-US" smtClean="0"/>
              <a:t>4/10/2023</a:t>
            </a:fld>
            <a:endParaRPr lang="en-US"/>
          </a:p>
        </p:txBody>
      </p:sp>
      <p:sp>
        <p:nvSpPr>
          <p:cNvPr id="5" name="Footer Placeholder 4"/>
          <p:cNvSpPr>
            <a:spLocks noGrp="1"/>
          </p:cNvSpPr>
          <p:nvPr>
            <p:ph type="ftr" sz="quarter" idx="11"/>
          </p:nvPr>
        </p:nvSpPr>
        <p:spPr/>
        <p:txBody>
          <a:bodyPr/>
          <a:lstStyle>
            <a:lvl1pPr>
              <a:defRPr>
                <a:solidFill>
                  <a:schemeClr val="bg2">
                    <a:lumMod val="90000"/>
                  </a:schemeClr>
                </a:solidFill>
              </a:defRPr>
            </a:lvl1pPr>
          </a:lstStyle>
          <a:p>
            <a:endParaRPr lang="en-US"/>
          </a:p>
        </p:txBody>
      </p:sp>
      <p:sp>
        <p:nvSpPr>
          <p:cNvPr id="6" name="Slide Number Placeholder 5"/>
          <p:cNvSpPr>
            <a:spLocks noGrp="1"/>
          </p:cNvSpPr>
          <p:nvPr>
            <p:ph type="sldNum" sz="quarter" idx="12"/>
          </p:nvPr>
        </p:nvSpPr>
        <p:spPr>
          <a:xfrm>
            <a:off x="8026401" y="6356351"/>
            <a:ext cx="608836" cy="365125"/>
          </a:xfrm>
        </p:spPr>
        <p:txBody>
          <a:bodyPr/>
          <a:lstStyle>
            <a:lvl1pPr>
              <a:defRPr>
                <a:solidFill>
                  <a:schemeClr val="bg2">
                    <a:lumMod val="90000"/>
                  </a:schemeClr>
                </a:solidFill>
              </a:defRPr>
            </a:lvl1pPr>
          </a:lstStyle>
          <a:p>
            <a:fld id="{5CD4062D-C5C9-4EE7-8CB4-F4906052F941}" type="slidenum">
              <a:rPr lang="en-US" smtClean="0"/>
              <a:t>‹#›</a:t>
            </a:fld>
            <a:endParaRPr lang="en-US"/>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1182" y="280153"/>
            <a:ext cx="2438388" cy="446510"/>
          </a:xfrm>
          <a:prstGeom prst="rect">
            <a:avLst/>
          </a:prstGeom>
        </p:spPr>
      </p:pic>
    </p:spTree>
    <p:extLst>
      <p:ext uri="{BB962C8B-B14F-4D97-AF65-F5344CB8AC3E}">
        <p14:creationId xmlns:p14="http://schemas.microsoft.com/office/powerpoint/2010/main" val="272288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A7173-DAAE-4630-939A-9E1D60EDF967}"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319330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6006518"/>
            <a:ext cx="12192000" cy="851483"/>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12" name="Rectangle 11"/>
          <p:cNvSpPr/>
          <p:nvPr/>
        </p:nvSpPr>
        <p:spPr>
          <a:xfrm>
            <a:off x="1" y="1407943"/>
            <a:ext cx="4620684" cy="4571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1" y="273050"/>
            <a:ext cx="4011084" cy="113489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5969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53662"/>
            <a:ext cx="4011084" cy="4416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BA7173-DAAE-4630-939A-9E1D60EDF967}"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135753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 photos w content">
    <p:spTree>
      <p:nvGrpSpPr>
        <p:cNvPr id="1" name=""/>
        <p:cNvGrpSpPr/>
        <p:nvPr/>
      </p:nvGrpSpPr>
      <p:grpSpPr>
        <a:xfrm>
          <a:off x="0" y="0"/>
          <a:ext cx="0" cy="0"/>
          <a:chOff x="0" y="0"/>
          <a:chExt cx="0" cy="0"/>
        </a:xfrm>
      </p:grpSpPr>
      <p:grpSp>
        <p:nvGrpSpPr>
          <p:cNvPr id="8" name="Group 7"/>
          <p:cNvGrpSpPr/>
          <p:nvPr/>
        </p:nvGrpSpPr>
        <p:grpSpPr>
          <a:xfrm>
            <a:off x="0" y="6006518"/>
            <a:ext cx="12192000" cy="851483"/>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12" name="Rectangle 11"/>
          <p:cNvSpPr/>
          <p:nvPr/>
        </p:nvSpPr>
        <p:spPr>
          <a:xfrm>
            <a:off x="1" y="1407943"/>
            <a:ext cx="4620684" cy="4571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1" y="273050"/>
            <a:ext cx="4011084" cy="1134892"/>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1" y="1453662"/>
            <a:ext cx="4011084" cy="4416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BA7173-DAAE-4630-939A-9E1D60EDF967}"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a:p>
        </p:txBody>
      </p:sp>
      <p:sp>
        <p:nvSpPr>
          <p:cNvPr id="14" name="Picture Placeholder 13"/>
          <p:cNvSpPr>
            <a:spLocks noGrp="1"/>
          </p:cNvSpPr>
          <p:nvPr>
            <p:ph type="pic" sz="quarter" idx="13"/>
          </p:nvPr>
        </p:nvSpPr>
        <p:spPr>
          <a:xfrm>
            <a:off x="4830234" y="273050"/>
            <a:ext cx="4256617" cy="3194050"/>
          </a:xfrm>
          <a:ln w="19050">
            <a:solidFill>
              <a:srgbClr val="64CCC9"/>
            </a:solidFill>
          </a:ln>
        </p:spPr>
        <p:txBody>
          <a:bodyPr anchor="ctr"/>
          <a:lstStyle>
            <a:lvl1pPr marL="0" indent="0" algn="ctr">
              <a:buNone/>
              <a:defRPr/>
            </a:lvl1pPr>
          </a:lstStyle>
          <a:p>
            <a:r>
              <a:rPr lang="en-US"/>
              <a:t>Click icon to add picture</a:t>
            </a:r>
          </a:p>
        </p:txBody>
      </p:sp>
      <p:sp>
        <p:nvSpPr>
          <p:cNvPr id="16" name="Picture Placeholder 15"/>
          <p:cNvSpPr>
            <a:spLocks noGrp="1"/>
          </p:cNvSpPr>
          <p:nvPr>
            <p:ph type="pic" sz="quarter" idx="14"/>
          </p:nvPr>
        </p:nvSpPr>
        <p:spPr>
          <a:xfrm>
            <a:off x="7672462" y="2431910"/>
            <a:ext cx="4294716" cy="3221038"/>
          </a:xfrm>
          <a:ln w="19050">
            <a:solidFill>
              <a:srgbClr val="00B2A9"/>
            </a:solidFill>
          </a:ln>
        </p:spPr>
        <p:txBody>
          <a:bodyPr vert="horz" lIns="91440" tIns="45720" rIns="91440" bIns="45720" rtlCol="0" anchor="ctr">
            <a:normAutofit/>
          </a:bodyPr>
          <a:lstStyle>
            <a:lvl1pPr>
              <a:defRPr lang="en-US"/>
            </a:lvl1pPr>
          </a:lstStyle>
          <a:p>
            <a:pPr marL="0" lvl="0" indent="0" algn="ctr">
              <a:buNone/>
            </a:pPr>
            <a:r>
              <a:rPr lang="en-US"/>
              <a:t>Click icon to add picture</a:t>
            </a:r>
          </a:p>
        </p:txBody>
      </p:sp>
    </p:spTree>
    <p:extLst>
      <p:ext uri="{BB962C8B-B14F-4D97-AF65-F5344CB8AC3E}">
        <p14:creationId xmlns:p14="http://schemas.microsoft.com/office/powerpoint/2010/main" val="328851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0" y="6006518"/>
            <a:ext cx="12192000" cy="851483"/>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Title 1"/>
          <p:cNvSpPr>
            <a:spLocks noGrp="1"/>
          </p:cNvSpPr>
          <p:nvPr>
            <p:ph type="title"/>
          </p:nvPr>
        </p:nvSpPr>
        <p:spPr>
          <a:xfrm>
            <a:off x="7088624" y="1677074"/>
            <a:ext cx="4919827"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 y="1"/>
            <a:ext cx="6829677" cy="60065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88624" y="2349009"/>
            <a:ext cx="491982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BA7173-DAAE-4630-939A-9E1D60EDF967}"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3779718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Full frame photo">
    <p:spTree>
      <p:nvGrpSpPr>
        <p:cNvPr id="1" name=""/>
        <p:cNvGrpSpPr/>
        <p:nvPr/>
      </p:nvGrpSpPr>
      <p:grpSpPr>
        <a:xfrm>
          <a:off x="0" y="0"/>
          <a:ext cx="0" cy="0"/>
          <a:chOff x="0" y="0"/>
          <a:chExt cx="0" cy="0"/>
        </a:xfrm>
      </p:grpSpPr>
      <p:grpSp>
        <p:nvGrpSpPr>
          <p:cNvPr id="8" name="Group 7"/>
          <p:cNvGrpSpPr/>
          <p:nvPr/>
        </p:nvGrpSpPr>
        <p:grpSpPr>
          <a:xfrm>
            <a:off x="0" y="6006518"/>
            <a:ext cx="12192000" cy="851483"/>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3" name="Picture Placeholder 2"/>
          <p:cNvSpPr>
            <a:spLocks noGrp="1"/>
          </p:cNvSpPr>
          <p:nvPr>
            <p:ph type="pic" idx="1"/>
          </p:nvPr>
        </p:nvSpPr>
        <p:spPr>
          <a:xfrm>
            <a:off x="1" y="1"/>
            <a:ext cx="12191999" cy="60065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CBA7173-DAAE-4630-939A-9E1D60EDF967}"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1453286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839AE5-09EA-3542-AB0D-CA0BF76C733A}"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pPr/>
              <a:t>‹#›</a:t>
            </a:fld>
            <a:endParaRPr lang="en-US"/>
          </a:p>
        </p:txBody>
      </p:sp>
      <p:pic>
        <p:nvPicPr>
          <p:cNvPr id="7" name="Picture 6"/>
          <p:cNvPicPr>
            <a:picLocks noChangeAspect="1"/>
          </p:cNvPicPr>
          <p:nvPr userDrawn="1"/>
        </p:nvPicPr>
        <p:blipFill rotWithShape="1">
          <a:blip r:embed="rId2"/>
          <a:srcRect r="84168"/>
          <a:stretch/>
        </p:blipFill>
        <p:spPr>
          <a:xfrm>
            <a:off x="6272980" y="1"/>
            <a:ext cx="5983651" cy="692091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31182" y="280153"/>
            <a:ext cx="2438388" cy="446510"/>
          </a:xfrm>
          <a:prstGeom prst="rect">
            <a:avLst/>
          </a:prstGeom>
        </p:spPr>
      </p:pic>
    </p:spTree>
    <p:extLst>
      <p:ext uri="{BB962C8B-B14F-4D97-AF65-F5344CB8AC3E}">
        <p14:creationId xmlns:p14="http://schemas.microsoft.com/office/powerpoint/2010/main" val="167107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10630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a:p>
        </p:txBody>
      </p:sp>
      <p:pic>
        <p:nvPicPr>
          <p:cNvPr id="7" name="Picture 6"/>
          <p:cNvPicPr>
            <a:picLocks noChangeAspect="1"/>
          </p:cNvPicPr>
          <p:nvPr userDrawn="1"/>
        </p:nvPicPr>
        <p:blipFill rotWithShape="1">
          <a:blip r:embed="rId2"/>
          <a:srcRect l="-17842" t="2561" r="83923" b="-2561"/>
          <a:stretch/>
        </p:blipFill>
        <p:spPr>
          <a:xfrm>
            <a:off x="6030600" y="3605061"/>
            <a:ext cx="6230224" cy="3363511"/>
          </a:xfrm>
          <a:prstGeom prst="rect">
            <a:avLst/>
          </a:prstGeom>
        </p:spPr>
      </p:pic>
    </p:spTree>
    <p:extLst>
      <p:ext uri="{BB962C8B-B14F-4D97-AF65-F5344CB8AC3E}">
        <p14:creationId xmlns:p14="http://schemas.microsoft.com/office/powerpoint/2010/main" val="252169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839AE5-09EA-3542-AB0D-CA0BF76C733A}"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238793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39AE5-09EA-3542-AB0D-CA0BF76C733A}"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186088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609600" y="1600201"/>
            <a:ext cx="10972800" cy="4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A7173-DAAE-4630-939A-9E1D60EDF967}"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73965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39AE5-09EA-3542-AB0D-CA0BF76C733A}"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425936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4273347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a:p>
        </p:txBody>
      </p:sp>
      <p:grpSp>
        <p:nvGrpSpPr>
          <p:cNvPr id="8" name="Group 7"/>
          <p:cNvGrpSpPr/>
          <p:nvPr userDrawn="1"/>
        </p:nvGrpSpPr>
        <p:grpSpPr>
          <a:xfrm>
            <a:off x="0" y="6006518"/>
            <a:ext cx="12192000" cy="851483"/>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12" name="Rectangle 11"/>
          <p:cNvSpPr/>
          <p:nvPr userDrawn="1"/>
        </p:nvSpPr>
        <p:spPr>
          <a:xfrm>
            <a:off x="1" y="1407943"/>
            <a:ext cx="4620684" cy="4571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40799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a:p>
        </p:txBody>
      </p:sp>
      <p:grpSp>
        <p:nvGrpSpPr>
          <p:cNvPr id="8" name="Group 7"/>
          <p:cNvGrpSpPr/>
          <p:nvPr userDrawn="1"/>
        </p:nvGrpSpPr>
        <p:grpSpPr>
          <a:xfrm>
            <a:off x="0" y="6006518"/>
            <a:ext cx="12192000" cy="851483"/>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Tree>
    <p:extLst>
      <p:ext uri="{BB962C8B-B14F-4D97-AF65-F5344CB8AC3E}">
        <p14:creationId xmlns:p14="http://schemas.microsoft.com/office/powerpoint/2010/main" val="165759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pPr/>
              <a:t>‹#›</a:t>
            </a:fld>
            <a:endParaRPr lang="en-US"/>
          </a:p>
        </p:txBody>
      </p:sp>
    </p:spTree>
    <p:extLst>
      <p:ext uri="{BB962C8B-B14F-4D97-AF65-F5344CB8AC3E}">
        <p14:creationId xmlns:p14="http://schemas.microsoft.com/office/powerpoint/2010/main" val="374528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pPr/>
              <a:t>‹#›</a:t>
            </a:fld>
            <a:endParaRPr lang="en-US"/>
          </a:p>
        </p:txBody>
      </p:sp>
    </p:spTree>
    <p:extLst>
      <p:ext uri="{BB962C8B-B14F-4D97-AF65-F5344CB8AC3E}">
        <p14:creationId xmlns:p14="http://schemas.microsoft.com/office/powerpoint/2010/main" val="389440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Text">
    <p:spTree>
      <p:nvGrpSpPr>
        <p:cNvPr id="1" name=""/>
        <p:cNvGrpSpPr/>
        <p:nvPr/>
      </p:nvGrpSpPr>
      <p:grpSpPr>
        <a:xfrm>
          <a:off x="0" y="0"/>
          <a:ext cx="0" cy="0"/>
          <a:chOff x="0" y="0"/>
          <a:chExt cx="0" cy="0"/>
        </a:xfrm>
      </p:grpSpPr>
      <p:grpSp>
        <p:nvGrpSpPr>
          <p:cNvPr id="5" name="Group 4"/>
          <p:cNvGrpSpPr/>
          <p:nvPr userDrawn="1"/>
        </p:nvGrpSpPr>
        <p:grpSpPr>
          <a:xfrm>
            <a:off x="0" y="6006518"/>
            <a:ext cx="12192000" cy="851483"/>
            <a:chOff x="0" y="6006517"/>
            <a:chExt cx="9144000" cy="851483"/>
          </a:xfrm>
        </p:grpSpPr>
        <p:sp>
          <p:nvSpPr>
            <p:cNvPr id="6" name="Rectangle 5"/>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Date Placeholder 1"/>
          <p:cNvSpPr>
            <a:spLocks noGrp="1"/>
          </p:cNvSpPr>
          <p:nvPr>
            <p:ph type="dt" sz="half" idx="10"/>
          </p:nvPr>
        </p:nvSpPr>
        <p:spPr/>
        <p:txBody>
          <a:bodyPr/>
          <a:lstStyle/>
          <a:p>
            <a:fld id="{AB839AE5-09EA-3542-AB0D-CA0BF76C733A}"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B5C9C-FF98-F643-A5D8-9E1124FEADD0}" type="slidenum">
              <a:rPr lang="en-US" smtClean="0"/>
              <a:t>‹#›</a:t>
            </a:fld>
            <a:endParaRPr lang="en-US"/>
          </a:p>
        </p:txBody>
      </p:sp>
      <p:sp>
        <p:nvSpPr>
          <p:cNvPr id="10" name="Text Placeholder 9"/>
          <p:cNvSpPr>
            <a:spLocks noGrp="1"/>
          </p:cNvSpPr>
          <p:nvPr>
            <p:ph type="body" sz="quarter" idx="13"/>
          </p:nvPr>
        </p:nvSpPr>
        <p:spPr>
          <a:xfrm>
            <a:off x="2082800" y="1660525"/>
            <a:ext cx="7520517" cy="2089150"/>
          </a:xfrm>
        </p:spPr>
        <p:txBody>
          <a:bodyPr>
            <a:normAutofit/>
          </a:bodyPr>
          <a:lstStyle>
            <a:lvl1pPr marL="0" indent="0" algn="ctr">
              <a:buNone/>
              <a:defRPr sz="3600" b="1" i="0">
                <a:solidFill>
                  <a:schemeClr val="accent5"/>
                </a:solidFill>
                <a:latin typeface="Arial Black" charset="0"/>
                <a:ea typeface="Arial Black" charset="0"/>
                <a:cs typeface="Arial Black" charset="0"/>
              </a:defRPr>
            </a:lvl1pPr>
          </a:lstStyle>
          <a:p>
            <a:pPr lvl="0"/>
            <a:r>
              <a:rPr lang="en-US"/>
              <a:t>Click to edit Master text styles</a:t>
            </a:r>
          </a:p>
        </p:txBody>
      </p:sp>
    </p:spTree>
    <p:extLst>
      <p:ext uri="{BB962C8B-B14F-4D97-AF65-F5344CB8AC3E}">
        <p14:creationId xmlns:p14="http://schemas.microsoft.com/office/powerpoint/2010/main" val="4228313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photos w content">
    <p:spTree>
      <p:nvGrpSpPr>
        <p:cNvPr id="1" name=""/>
        <p:cNvGrpSpPr/>
        <p:nvPr/>
      </p:nvGrpSpPr>
      <p:grpSpPr>
        <a:xfrm>
          <a:off x="0" y="0"/>
          <a:ext cx="0" cy="0"/>
          <a:chOff x="0" y="0"/>
          <a:chExt cx="0" cy="0"/>
        </a:xfrm>
      </p:grpSpPr>
      <p:grpSp>
        <p:nvGrpSpPr>
          <p:cNvPr id="8" name="Group 7"/>
          <p:cNvGrpSpPr/>
          <p:nvPr userDrawn="1"/>
        </p:nvGrpSpPr>
        <p:grpSpPr>
          <a:xfrm>
            <a:off x="0" y="6006518"/>
            <a:ext cx="12192000" cy="851483"/>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12" name="Rectangle 11"/>
          <p:cNvSpPr/>
          <p:nvPr userDrawn="1"/>
        </p:nvSpPr>
        <p:spPr>
          <a:xfrm>
            <a:off x="1" y="1407943"/>
            <a:ext cx="4620684" cy="4571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1" y="273050"/>
            <a:ext cx="4011084" cy="1134892"/>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1" y="1453662"/>
            <a:ext cx="4011084" cy="4416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a:p>
        </p:txBody>
      </p:sp>
      <p:sp>
        <p:nvSpPr>
          <p:cNvPr id="14" name="Picture Placeholder 13"/>
          <p:cNvSpPr>
            <a:spLocks noGrp="1"/>
          </p:cNvSpPr>
          <p:nvPr>
            <p:ph type="pic" sz="quarter" idx="13"/>
          </p:nvPr>
        </p:nvSpPr>
        <p:spPr>
          <a:xfrm>
            <a:off x="4830234" y="273050"/>
            <a:ext cx="4256617" cy="3194050"/>
          </a:xfrm>
          <a:ln w="19050">
            <a:solidFill>
              <a:srgbClr val="64CCC9"/>
            </a:solidFill>
          </a:ln>
        </p:spPr>
        <p:txBody>
          <a:bodyPr anchor="ctr"/>
          <a:lstStyle>
            <a:lvl1pPr marL="0" indent="0" algn="ctr">
              <a:buNone/>
              <a:defRPr/>
            </a:lvl1pPr>
          </a:lstStyle>
          <a:p>
            <a:r>
              <a:rPr lang="en-US"/>
              <a:t>Click icon to add picture</a:t>
            </a:r>
          </a:p>
        </p:txBody>
      </p:sp>
      <p:sp>
        <p:nvSpPr>
          <p:cNvPr id="16" name="Picture Placeholder 15"/>
          <p:cNvSpPr>
            <a:spLocks noGrp="1"/>
          </p:cNvSpPr>
          <p:nvPr>
            <p:ph type="pic" sz="quarter" idx="14"/>
          </p:nvPr>
        </p:nvSpPr>
        <p:spPr>
          <a:xfrm>
            <a:off x="7672462" y="2431910"/>
            <a:ext cx="4294716" cy="3221038"/>
          </a:xfrm>
          <a:ln w="19050">
            <a:solidFill>
              <a:srgbClr val="00B2A9"/>
            </a:solidFill>
          </a:ln>
        </p:spPr>
        <p:txBody>
          <a:bodyPr vert="horz" lIns="91440" tIns="45720" rIns="91440" bIns="45720" rtlCol="0" anchor="ctr">
            <a:normAutofit/>
          </a:bodyPr>
          <a:lstStyle>
            <a:lvl1pPr>
              <a:defRPr lang="en-US"/>
            </a:lvl1pPr>
          </a:lstStyle>
          <a:p>
            <a:pPr marL="0" lvl="0" indent="0" algn="ctr">
              <a:buNone/>
            </a:pPr>
            <a:r>
              <a:rPr lang="en-US"/>
              <a:t>Click icon to add picture</a:t>
            </a:r>
          </a:p>
        </p:txBody>
      </p:sp>
    </p:spTree>
    <p:extLst>
      <p:ext uri="{BB962C8B-B14F-4D97-AF65-F5344CB8AC3E}">
        <p14:creationId xmlns:p14="http://schemas.microsoft.com/office/powerpoint/2010/main" val="2759314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Full frame photo">
    <p:spTree>
      <p:nvGrpSpPr>
        <p:cNvPr id="1" name=""/>
        <p:cNvGrpSpPr/>
        <p:nvPr/>
      </p:nvGrpSpPr>
      <p:grpSpPr>
        <a:xfrm>
          <a:off x="0" y="0"/>
          <a:ext cx="0" cy="0"/>
          <a:chOff x="0" y="0"/>
          <a:chExt cx="0" cy="0"/>
        </a:xfrm>
      </p:grpSpPr>
      <p:grpSp>
        <p:nvGrpSpPr>
          <p:cNvPr id="8" name="Group 7"/>
          <p:cNvGrpSpPr/>
          <p:nvPr userDrawn="1"/>
        </p:nvGrpSpPr>
        <p:grpSpPr>
          <a:xfrm>
            <a:off x="0" y="6006518"/>
            <a:ext cx="12192000" cy="851483"/>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3" name="Picture Placeholder 2"/>
          <p:cNvSpPr>
            <a:spLocks noGrp="1"/>
          </p:cNvSpPr>
          <p:nvPr>
            <p:ph type="pic" idx="1"/>
          </p:nvPr>
        </p:nvSpPr>
        <p:spPr>
          <a:xfrm>
            <a:off x="1" y="1"/>
            <a:ext cx="12191999" cy="60065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AB839AE5-09EA-3542-AB0D-CA0BF76C733A}"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259429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dk bkg">
    <p:bg>
      <p:bgPr>
        <a:gradFill>
          <a:gsLst>
            <a:gs pos="0">
              <a:srgbClr val="00355D"/>
            </a:gs>
            <a:gs pos="100000">
              <a:srgbClr val="004E7F"/>
            </a:gs>
          </a:gsLst>
          <a:lin ang="10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64CCC9"/>
                </a:solidFill>
              </a:defRPr>
            </a:lvl1pPr>
          </a:lstStyle>
          <a:p>
            <a:r>
              <a:rPr lang="en-US"/>
              <a:t>Click to edit Master title style</a:t>
            </a:r>
          </a:p>
        </p:txBody>
      </p:sp>
      <p:sp>
        <p:nvSpPr>
          <p:cNvPr id="3" name="Content Placeholder 2"/>
          <p:cNvSpPr>
            <a:spLocks noGrp="1"/>
          </p:cNvSpPr>
          <p:nvPr>
            <p:ph idx="1"/>
          </p:nvPr>
        </p:nvSpPr>
        <p:spPr>
          <a:xfrm>
            <a:off x="609600" y="1600201"/>
            <a:ext cx="10972800" cy="4266526"/>
          </a:xfrm>
        </p:spPr>
        <p:txBody>
          <a:bodyPr/>
          <a:lstStyle>
            <a:lvl1pPr>
              <a:buClr>
                <a:srgbClr val="64CCC9"/>
              </a:buClr>
              <a:defRPr>
                <a:solidFill>
                  <a:schemeClr val="bg1"/>
                </a:solidFill>
              </a:defRPr>
            </a:lvl1pPr>
            <a:lvl2pPr>
              <a:buClr>
                <a:srgbClr val="64CCC9"/>
              </a:buClr>
              <a:defRPr>
                <a:solidFill>
                  <a:schemeClr val="bg1"/>
                </a:solidFill>
              </a:defRPr>
            </a:lvl2pPr>
            <a:lvl3pPr>
              <a:buClr>
                <a:srgbClr val="64CCC9"/>
              </a:buClr>
              <a:defRPr>
                <a:solidFill>
                  <a:schemeClr val="bg1"/>
                </a:solidFill>
              </a:defRPr>
            </a:lvl3pPr>
            <a:lvl4pPr>
              <a:buClr>
                <a:srgbClr val="64CCC9"/>
              </a:buClr>
              <a:defRPr>
                <a:solidFill>
                  <a:schemeClr val="bg1"/>
                </a:solidFill>
              </a:defRPr>
            </a:lvl4pPr>
            <a:lvl5pPr>
              <a:buClr>
                <a:srgbClr val="64CCC9"/>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A7173-DAAE-4630-939A-9E1D60EDF967}"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376414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76" y="1328587"/>
            <a:ext cx="7892392" cy="1362075"/>
          </a:xfrm>
        </p:spPr>
        <p:txBody>
          <a:bodyPr anchor="b">
            <a:normAutofit/>
          </a:bodyPr>
          <a:lstStyle>
            <a:lvl1pPr algn="l">
              <a:lnSpc>
                <a:spcPct val="90000"/>
              </a:lnSpc>
              <a:defRPr sz="3200" b="1" cap="all">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838177" y="2690661"/>
            <a:ext cx="7892391" cy="1603946"/>
          </a:xfrm>
        </p:spPr>
        <p:txBody>
          <a:bodyPr anchor="t">
            <a:normAutofit/>
          </a:bodyPr>
          <a:lstStyle>
            <a:lvl1pPr marL="0" indent="0">
              <a:buNone/>
              <a:defRPr sz="18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A7173-DAAE-4630-939A-9E1D60EDF967}"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4062D-C5C9-4EE7-8CB4-F4906052F941}" type="slidenum">
              <a:rPr lang="en-US" smtClean="0"/>
              <a:t>‹#›</a:t>
            </a:fld>
            <a:endParaRPr lang="en-US"/>
          </a:p>
        </p:txBody>
      </p:sp>
      <p:pic>
        <p:nvPicPr>
          <p:cNvPr id="8" name="Picture 7"/>
          <p:cNvPicPr>
            <a:picLocks noChangeAspect="1"/>
          </p:cNvPicPr>
          <p:nvPr/>
        </p:nvPicPr>
        <p:blipFill rotWithShape="1">
          <a:blip r:embed="rId2"/>
          <a:srcRect l="-17842" t="2561" r="83923" b="-2561"/>
          <a:stretch/>
        </p:blipFill>
        <p:spPr>
          <a:xfrm>
            <a:off x="6030600" y="3605061"/>
            <a:ext cx="6230224" cy="3363511"/>
          </a:xfrm>
          <a:prstGeom prst="rect">
            <a:avLst/>
          </a:prstGeom>
        </p:spPr>
      </p:pic>
    </p:spTree>
    <p:extLst>
      <p:ext uri="{BB962C8B-B14F-4D97-AF65-F5344CB8AC3E}">
        <p14:creationId xmlns:p14="http://schemas.microsoft.com/office/powerpoint/2010/main" val="69779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339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339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BA7173-DAAE-4630-939A-9E1D60EDF967}"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348046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581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6987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535114"/>
            <a:ext cx="5389033" cy="581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6987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BCBA7173-DAAE-4630-939A-9E1D60EDF967}"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122672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BA7173-DAAE-4630-939A-9E1D60EDF967}"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19690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p Blank">
    <p:spTree>
      <p:nvGrpSpPr>
        <p:cNvPr id="1" name=""/>
        <p:cNvGrpSpPr/>
        <p:nvPr/>
      </p:nvGrpSpPr>
      <p:grpSpPr>
        <a:xfrm>
          <a:off x="0" y="0"/>
          <a:ext cx="0" cy="0"/>
          <a:chOff x="0" y="0"/>
          <a:chExt cx="0" cy="0"/>
        </a:xfrm>
      </p:grpSpPr>
      <p:grpSp>
        <p:nvGrpSpPr>
          <p:cNvPr id="5" name="Group 4"/>
          <p:cNvGrpSpPr/>
          <p:nvPr/>
        </p:nvGrpSpPr>
        <p:grpSpPr>
          <a:xfrm>
            <a:off x="0" y="6006518"/>
            <a:ext cx="12192000" cy="851483"/>
            <a:chOff x="0" y="6006517"/>
            <a:chExt cx="9144000" cy="851483"/>
          </a:xfrm>
        </p:grpSpPr>
        <p:sp>
          <p:nvSpPr>
            <p:cNvPr id="6" name="Rectangle 5"/>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Date Placeholder 1"/>
          <p:cNvSpPr>
            <a:spLocks noGrp="1"/>
          </p:cNvSpPr>
          <p:nvPr>
            <p:ph type="dt" sz="half" idx="10"/>
          </p:nvPr>
        </p:nvSpPr>
        <p:spPr/>
        <p:txBody>
          <a:bodyPr/>
          <a:lstStyle/>
          <a:p>
            <a:fld id="{BCBA7173-DAAE-4630-939A-9E1D60EDF967}"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4062D-C5C9-4EE7-8CB4-F4906052F941}" type="slidenum">
              <a:rPr lang="en-US" smtClean="0"/>
              <a:t>‹#›</a:t>
            </a:fld>
            <a:endParaRPr lang="en-US"/>
          </a:p>
        </p:txBody>
      </p:sp>
    </p:spTree>
    <p:extLst>
      <p:ext uri="{BB962C8B-B14F-4D97-AF65-F5344CB8AC3E}">
        <p14:creationId xmlns:p14="http://schemas.microsoft.com/office/powerpoint/2010/main" val="61108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g Text">
    <p:spTree>
      <p:nvGrpSpPr>
        <p:cNvPr id="1" name=""/>
        <p:cNvGrpSpPr/>
        <p:nvPr/>
      </p:nvGrpSpPr>
      <p:grpSpPr>
        <a:xfrm>
          <a:off x="0" y="0"/>
          <a:ext cx="0" cy="0"/>
          <a:chOff x="0" y="0"/>
          <a:chExt cx="0" cy="0"/>
        </a:xfrm>
      </p:grpSpPr>
      <p:grpSp>
        <p:nvGrpSpPr>
          <p:cNvPr id="5" name="Group 4"/>
          <p:cNvGrpSpPr/>
          <p:nvPr/>
        </p:nvGrpSpPr>
        <p:grpSpPr>
          <a:xfrm>
            <a:off x="0" y="6006518"/>
            <a:ext cx="12192000" cy="851483"/>
            <a:chOff x="0" y="6006517"/>
            <a:chExt cx="9144000" cy="851483"/>
          </a:xfrm>
        </p:grpSpPr>
        <p:sp>
          <p:nvSpPr>
            <p:cNvPr id="6" name="Rectangle 5"/>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Date Placeholder 1"/>
          <p:cNvSpPr>
            <a:spLocks noGrp="1"/>
          </p:cNvSpPr>
          <p:nvPr>
            <p:ph type="dt" sz="half" idx="10"/>
          </p:nvPr>
        </p:nvSpPr>
        <p:spPr/>
        <p:txBody>
          <a:bodyPr/>
          <a:lstStyle/>
          <a:p>
            <a:fld id="{BCBA7173-DAAE-4630-939A-9E1D60EDF967}"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4062D-C5C9-4EE7-8CB4-F4906052F941}" type="slidenum">
              <a:rPr lang="en-US" smtClean="0"/>
              <a:t>‹#›</a:t>
            </a:fld>
            <a:endParaRPr lang="en-US"/>
          </a:p>
        </p:txBody>
      </p:sp>
      <p:sp>
        <p:nvSpPr>
          <p:cNvPr id="10" name="Text Placeholder 9"/>
          <p:cNvSpPr>
            <a:spLocks noGrp="1"/>
          </p:cNvSpPr>
          <p:nvPr>
            <p:ph type="body" sz="quarter" idx="13"/>
          </p:nvPr>
        </p:nvSpPr>
        <p:spPr>
          <a:xfrm>
            <a:off x="2082800" y="1660525"/>
            <a:ext cx="7520517" cy="2089150"/>
          </a:xfrm>
        </p:spPr>
        <p:txBody>
          <a:bodyPr>
            <a:normAutofit/>
          </a:bodyPr>
          <a:lstStyle>
            <a:lvl1pPr marL="0" indent="0" algn="ctr">
              <a:buNone/>
              <a:defRPr sz="3600" b="1" i="0">
                <a:solidFill>
                  <a:schemeClr val="accent5"/>
                </a:solidFill>
                <a:latin typeface="Arial Black" charset="0"/>
                <a:ea typeface="Arial Black" charset="0"/>
                <a:cs typeface="Arial Black" charset="0"/>
              </a:defRPr>
            </a:lvl1pPr>
          </a:lstStyle>
          <a:p>
            <a:pPr lvl="0"/>
            <a:r>
              <a:rPr lang="en-US"/>
              <a:t>Click to edit Master text styles</a:t>
            </a:r>
          </a:p>
        </p:txBody>
      </p:sp>
    </p:spTree>
    <p:extLst>
      <p:ext uri="{BB962C8B-B14F-4D97-AF65-F5344CB8AC3E}">
        <p14:creationId xmlns:p14="http://schemas.microsoft.com/office/powerpoint/2010/main" val="136333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emf"/><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0" y="6006518"/>
            <a:ext cx="12192000" cy="851483"/>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0" name="Picture 9"/>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600200"/>
            <a:ext cx="10972800" cy="42552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2829887" y="6356351"/>
            <a:ext cx="1335712" cy="365125"/>
          </a:xfrm>
          <a:prstGeom prst="rect">
            <a:avLst/>
          </a:prstGeom>
        </p:spPr>
        <p:txBody>
          <a:bodyPr vert="horz" lIns="91440" tIns="45720" rIns="91440" bIns="45720" rtlCol="0" anchor="ctr"/>
          <a:lstStyle>
            <a:lvl1pPr algn="l">
              <a:defRPr sz="900">
                <a:solidFill>
                  <a:schemeClr val="bg2">
                    <a:lumMod val="90000"/>
                  </a:schemeClr>
                </a:solidFill>
              </a:defRPr>
            </a:lvl1pPr>
          </a:lstStyle>
          <a:p>
            <a:fld id="{BCBA7173-DAAE-4630-939A-9E1D60EDF967}" type="datetimeFigureOut">
              <a:rPr lang="en-US" smtClean="0"/>
              <a:t>4/10/2023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900">
                <a:solidFill>
                  <a:schemeClr val="bg2">
                    <a:lumMod val="90000"/>
                  </a:schemeClr>
                </a:solidFill>
              </a:defRPr>
            </a:lvl1pPr>
          </a:lstStyle>
          <a:p>
            <a:endParaRPr lang="en-US"/>
          </a:p>
        </p:txBody>
      </p:sp>
      <p:sp>
        <p:nvSpPr>
          <p:cNvPr id="6" name="Slide Number Placeholder 5"/>
          <p:cNvSpPr>
            <a:spLocks noGrp="1"/>
          </p:cNvSpPr>
          <p:nvPr>
            <p:ph type="sldNum" sz="quarter" idx="4"/>
          </p:nvPr>
        </p:nvSpPr>
        <p:spPr>
          <a:xfrm>
            <a:off x="8026401" y="6356351"/>
            <a:ext cx="496815" cy="365125"/>
          </a:xfrm>
          <a:prstGeom prst="rect">
            <a:avLst/>
          </a:prstGeom>
        </p:spPr>
        <p:txBody>
          <a:bodyPr vert="horz" lIns="91440" tIns="45720" rIns="91440" bIns="45720" rtlCol="0" anchor="ctr"/>
          <a:lstStyle>
            <a:lvl1pPr algn="r">
              <a:defRPr sz="900">
                <a:solidFill>
                  <a:schemeClr val="bg2">
                    <a:lumMod val="90000"/>
                  </a:schemeClr>
                </a:solidFill>
              </a:defRPr>
            </a:lvl1pPr>
          </a:lstStyle>
          <a:p>
            <a:fld id="{5CD4062D-C5C9-4EE7-8CB4-F4906052F941}" type="slidenum">
              <a:rPr lang="en-US" smtClean="0"/>
              <a:t>‹#›</a:t>
            </a:fld>
            <a:endParaRPr lang="en-US"/>
          </a:p>
        </p:txBody>
      </p:sp>
      <p:sp>
        <p:nvSpPr>
          <p:cNvPr id="12" name="Rectangle 11"/>
          <p:cNvSpPr/>
          <p:nvPr/>
        </p:nvSpPr>
        <p:spPr>
          <a:xfrm>
            <a:off x="0" y="1413449"/>
            <a:ext cx="12192000" cy="4571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8450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3600" kern="1200">
          <a:solidFill>
            <a:schemeClr val="accent4"/>
          </a:solidFill>
          <a:latin typeface="+mj-lt"/>
          <a:ea typeface="+mj-ea"/>
          <a:cs typeface="+mj-cs"/>
        </a:defRPr>
      </a:lvl1pPr>
    </p:titleStyle>
    <p:bodyStyle>
      <a:lvl1pPr marL="228600" indent="-228600" algn="l" defTabSz="457200" rtl="0" eaLnBrk="1" latinLnBrk="0" hangingPunct="1">
        <a:lnSpc>
          <a:spcPct val="90000"/>
        </a:lnSpc>
        <a:spcBef>
          <a:spcPts val="1000"/>
        </a:spcBef>
        <a:buClr>
          <a:schemeClr val="accent4"/>
        </a:buClr>
        <a:buFont typeface="Arial" charset="0"/>
        <a:buChar char="•"/>
        <a:tabLst/>
        <a:defRPr sz="2400" kern="1200">
          <a:solidFill>
            <a:schemeClr val="accent1"/>
          </a:solidFill>
          <a:latin typeface="+mn-lt"/>
          <a:ea typeface="+mn-ea"/>
          <a:cs typeface="+mn-cs"/>
        </a:defRPr>
      </a:lvl1pPr>
      <a:lvl2pPr marL="630238" indent="-173038" algn="l" defTabSz="457200" rtl="0" eaLnBrk="1" latinLnBrk="0" hangingPunct="1">
        <a:lnSpc>
          <a:spcPct val="90000"/>
        </a:lnSpc>
        <a:spcBef>
          <a:spcPts val="1000"/>
        </a:spcBef>
        <a:buClr>
          <a:schemeClr val="accent4"/>
        </a:buClr>
        <a:buFont typeface="Arial" charset="0"/>
        <a:buChar char="•"/>
        <a:tabLst/>
        <a:defRPr sz="2000" kern="1200">
          <a:solidFill>
            <a:schemeClr val="accent1"/>
          </a:solidFill>
          <a:latin typeface="+mn-lt"/>
          <a:ea typeface="+mn-ea"/>
          <a:cs typeface="+mn-cs"/>
        </a:defRPr>
      </a:lvl2pPr>
      <a:lvl3pPr marL="1089025" indent="-174625" algn="l" defTabSz="457200" rtl="0" eaLnBrk="1" latinLnBrk="0" hangingPunct="1">
        <a:lnSpc>
          <a:spcPct val="90000"/>
        </a:lnSpc>
        <a:spcBef>
          <a:spcPts val="1000"/>
        </a:spcBef>
        <a:buClr>
          <a:schemeClr val="accent4"/>
        </a:buClr>
        <a:buFont typeface="Arial" charset="0"/>
        <a:buChar char="•"/>
        <a:tabLst/>
        <a:defRPr sz="1800" kern="1200">
          <a:solidFill>
            <a:schemeClr val="accent1"/>
          </a:solidFill>
          <a:latin typeface="+mn-lt"/>
          <a:ea typeface="+mn-ea"/>
          <a:cs typeface="+mn-cs"/>
        </a:defRPr>
      </a:lvl3pPr>
      <a:lvl4pPr marL="1600200" indent="-228600" algn="l" defTabSz="457200" rtl="0" eaLnBrk="1" latinLnBrk="0" hangingPunct="1">
        <a:spcBef>
          <a:spcPct val="20000"/>
        </a:spcBef>
        <a:buClr>
          <a:schemeClr val="accent4"/>
        </a:buClr>
        <a:buFont typeface="Arial" charset="0"/>
        <a:buChar char="•"/>
        <a:defRPr sz="2000" kern="1200">
          <a:solidFill>
            <a:schemeClr val="accent1"/>
          </a:solidFill>
          <a:latin typeface="+mn-lt"/>
          <a:ea typeface="+mn-ea"/>
          <a:cs typeface="+mn-cs"/>
        </a:defRPr>
      </a:lvl4pPr>
      <a:lvl5pPr marL="2057400" indent="-228600" algn="l" defTabSz="457200" rtl="0" eaLnBrk="1" latinLnBrk="0" hangingPunct="1">
        <a:spcBef>
          <a:spcPct val="20000"/>
        </a:spcBef>
        <a:buClr>
          <a:schemeClr val="accent4"/>
        </a:buClr>
        <a:buFont typeface="Arial" charset="0"/>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pPr/>
              <a:t>4/10/2023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pPr/>
              <a:t>‹#›</a:t>
            </a:fld>
            <a:endParaRPr lang="en-US"/>
          </a:p>
        </p:txBody>
      </p:sp>
      <p:grpSp>
        <p:nvGrpSpPr>
          <p:cNvPr id="7" name="Group 6"/>
          <p:cNvGrpSpPr/>
          <p:nvPr/>
        </p:nvGrpSpPr>
        <p:grpSpPr>
          <a:xfrm>
            <a:off x="0" y="6006518"/>
            <a:ext cx="12192000" cy="851483"/>
            <a:chOff x="0" y="6006517"/>
            <a:chExt cx="9144000" cy="851483"/>
          </a:xfrm>
        </p:grpSpPr>
        <p:sp>
          <p:nvSpPr>
            <p:cNvPr id="8" name="Rectangle 7"/>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0" name="Picture 9"/>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11" name="Rectangle 10"/>
          <p:cNvSpPr/>
          <p:nvPr/>
        </p:nvSpPr>
        <p:spPr>
          <a:xfrm>
            <a:off x="0" y="1413449"/>
            <a:ext cx="12192000" cy="4571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40332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aoliva@naeh.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9874-1F40-4E96-A965-1591C07E3B8C}"/>
              </a:ext>
            </a:extLst>
          </p:cNvPr>
          <p:cNvSpPr>
            <a:spLocks noGrp="1"/>
          </p:cNvSpPr>
          <p:nvPr>
            <p:ph type="ctrTitle"/>
          </p:nvPr>
        </p:nvSpPr>
        <p:spPr>
          <a:xfrm>
            <a:off x="209006" y="1927274"/>
            <a:ext cx="6087291" cy="3108959"/>
          </a:xfrm>
        </p:spPr>
        <p:txBody>
          <a:bodyPr/>
          <a:lstStyle/>
          <a:p>
            <a:r>
              <a:rPr lang="en-US" sz="4000" dirty="0"/>
              <a:t>Our City, Our Home Oversight Committee Special Meeting</a:t>
            </a:r>
            <a:br>
              <a:rPr lang="en-US" sz="4000" dirty="0"/>
            </a:br>
            <a:br>
              <a:rPr lang="en-US" sz="4000" dirty="0"/>
            </a:br>
            <a:r>
              <a:rPr lang="en-US" sz="4000" dirty="0"/>
              <a:t>November 2022</a:t>
            </a:r>
          </a:p>
        </p:txBody>
      </p:sp>
      <p:sp>
        <p:nvSpPr>
          <p:cNvPr id="3" name="Subtitle 2">
            <a:extLst>
              <a:ext uri="{FF2B5EF4-FFF2-40B4-BE49-F238E27FC236}">
                <a16:creationId xmlns:a16="http://schemas.microsoft.com/office/drawing/2014/main" id="{7C2C620F-46C3-4C91-B76A-20B774555F16}"/>
              </a:ext>
            </a:extLst>
          </p:cNvPr>
          <p:cNvSpPr>
            <a:spLocks noGrp="1"/>
          </p:cNvSpPr>
          <p:nvPr>
            <p:ph type="subTitle" idx="1"/>
          </p:nvPr>
        </p:nvSpPr>
        <p:spPr>
          <a:xfrm>
            <a:off x="209006" y="5186743"/>
            <a:ext cx="5713720" cy="924187"/>
          </a:xfrm>
        </p:spPr>
        <p:txBody>
          <a:bodyPr>
            <a:normAutofit fontScale="77500" lnSpcReduction="20000"/>
          </a:bodyPr>
          <a:lstStyle/>
          <a:p>
            <a:r>
              <a:rPr lang="en-US" sz="3200" dirty="0"/>
              <a:t>Ann Oliva, CEO</a:t>
            </a:r>
          </a:p>
          <a:p>
            <a:r>
              <a:rPr lang="en-US" sz="3200" dirty="0"/>
              <a:t>National Alliance to End Homelessness</a:t>
            </a:r>
          </a:p>
        </p:txBody>
      </p:sp>
    </p:spTree>
    <p:extLst>
      <p:ext uri="{BB962C8B-B14F-4D97-AF65-F5344CB8AC3E}">
        <p14:creationId xmlns:p14="http://schemas.microsoft.com/office/powerpoint/2010/main" val="379634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527664" y="-225537"/>
            <a:ext cx="6810113" cy="1475232"/>
          </a:xfrm>
        </p:spPr>
        <p:txBody>
          <a:bodyPr/>
          <a:lstStyle/>
          <a:p>
            <a:r>
              <a:rPr lang="en-US" dirty="0"/>
              <a:t>WHO WE ARE</a:t>
            </a:r>
          </a:p>
        </p:txBody>
      </p:sp>
      <p:sp>
        <p:nvSpPr>
          <p:cNvPr id="14" name="Subtitle 13"/>
          <p:cNvSpPr>
            <a:spLocks noGrp="1"/>
          </p:cNvSpPr>
          <p:nvPr>
            <p:ph type="subTitle" idx="1"/>
          </p:nvPr>
        </p:nvSpPr>
        <p:spPr>
          <a:xfrm>
            <a:off x="527665" y="1778551"/>
            <a:ext cx="5568336" cy="4328739"/>
          </a:xfrm>
        </p:spPr>
        <p:txBody>
          <a:bodyPr>
            <a:noAutofit/>
          </a:bodyPr>
          <a:lstStyle/>
          <a:p>
            <a:r>
              <a:rPr lang="en-US" sz="2133" dirty="0">
                <a:solidFill>
                  <a:schemeClr val="tx1"/>
                </a:solidFill>
              </a:rPr>
              <a:t>The National Alliance to End Homelessness is a nonprofit, non-partisan, organization committed to preventing and ending homelessness in the United States. </a:t>
            </a:r>
          </a:p>
          <a:p>
            <a:r>
              <a:rPr lang="en-US" sz="2133" dirty="0">
                <a:solidFill>
                  <a:schemeClr val="tx1"/>
                </a:solidFill>
              </a:rPr>
              <a:t>As a leading voice on the issue of homelessness, the Alliance analyzes policy and develops pragmatic, cost-effective policy solutions; works collaboratively with the public, private, and nonprofit sectors to build state and local capacity; and provides data and research to policymakers and elected officials in order to inform policy debates and educate the public and opinion leaders nationwide.</a:t>
            </a:r>
          </a:p>
        </p:txBody>
      </p:sp>
    </p:spTree>
    <p:extLst>
      <p:ext uri="{BB962C8B-B14F-4D97-AF65-F5344CB8AC3E}">
        <p14:creationId xmlns:p14="http://schemas.microsoft.com/office/powerpoint/2010/main" val="189322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9A8CE61-1143-9D7B-60F3-7325B3E6B552}"/>
              </a:ext>
            </a:extLst>
          </p:cNvPr>
          <p:cNvSpPr>
            <a:spLocks noGrp="1"/>
          </p:cNvSpPr>
          <p:nvPr>
            <p:ph type="title"/>
          </p:nvPr>
        </p:nvSpPr>
        <p:spPr>
          <a:xfrm>
            <a:off x="609600" y="274638"/>
            <a:ext cx="10972800" cy="1143000"/>
          </a:xfrm>
        </p:spPr>
        <p:txBody>
          <a:bodyPr/>
          <a:lstStyle/>
          <a:p>
            <a:r>
              <a:rPr lang="en-US" dirty="0"/>
              <a:t>What We Do</a:t>
            </a:r>
          </a:p>
        </p:txBody>
      </p:sp>
      <p:graphicFrame>
        <p:nvGraphicFramePr>
          <p:cNvPr id="4" name="Diagram 3">
            <a:extLst>
              <a:ext uri="{FF2B5EF4-FFF2-40B4-BE49-F238E27FC236}">
                <a16:creationId xmlns:a16="http://schemas.microsoft.com/office/drawing/2014/main" id="{9B28AFAD-4C4A-7C9F-518A-05A7CF2D8A24}"/>
              </a:ext>
            </a:extLst>
          </p:cNvPr>
          <p:cNvGraphicFramePr/>
          <p:nvPr>
            <p:extLst>
              <p:ext uri="{D42A27DB-BD31-4B8C-83A1-F6EECF244321}">
                <p14:modId xmlns:p14="http://schemas.microsoft.com/office/powerpoint/2010/main" val="1772169722"/>
              </p:ext>
            </p:extLst>
          </p:nvPr>
        </p:nvGraphicFramePr>
        <p:xfrm>
          <a:off x="609600" y="1600201"/>
          <a:ext cx="10972800" cy="426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46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A96991-4801-BF0A-BE46-244E9A627CE9}"/>
              </a:ext>
            </a:extLst>
          </p:cNvPr>
          <p:cNvSpPr>
            <a:spLocks noGrp="1"/>
          </p:cNvSpPr>
          <p:nvPr>
            <p:ph type="title"/>
          </p:nvPr>
        </p:nvSpPr>
        <p:spPr>
          <a:xfrm>
            <a:off x="609600" y="274638"/>
            <a:ext cx="10972800" cy="1143000"/>
          </a:xfrm>
        </p:spPr>
        <p:txBody>
          <a:bodyPr>
            <a:normAutofit fontScale="90000"/>
          </a:bodyPr>
          <a:lstStyle/>
          <a:p>
            <a:r>
              <a:rPr lang="en-US" dirty="0"/>
              <a:t>Total People Experiencing Homelessness By Population and Sheltered Status (2020)</a:t>
            </a:r>
          </a:p>
        </p:txBody>
      </p:sp>
      <p:pic>
        <p:nvPicPr>
          <p:cNvPr id="3" name="Picture 2" descr="Chart, bar chart&#10;&#10;Description automatically generated">
            <a:extLst>
              <a:ext uri="{FF2B5EF4-FFF2-40B4-BE49-F238E27FC236}">
                <a16:creationId xmlns:a16="http://schemas.microsoft.com/office/drawing/2014/main" id="{4D7CD3C1-5512-0E4D-A392-DDF4E2B500F1}"/>
              </a:ext>
            </a:extLst>
          </p:cNvPr>
          <p:cNvPicPr>
            <a:picLocks noChangeAspect="1"/>
          </p:cNvPicPr>
          <p:nvPr/>
        </p:nvPicPr>
        <p:blipFill rotWithShape="1">
          <a:blip r:embed="rId3">
            <a:extLst>
              <a:ext uri="{28A0092B-C50C-407E-A947-70E740481C1C}">
                <a14:useLocalDpi xmlns:a14="http://schemas.microsoft.com/office/drawing/2010/main" val="0"/>
              </a:ext>
            </a:extLst>
          </a:blip>
          <a:srcRect t="15810"/>
          <a:stretch/>
        </p:blipFill>
        <p:spPr>
          <a:xfrm>
            <a:off x="2041811" y="1600201"/>
            <a:ext cx="8108377" cy="4266526"/>
          </a:xfrm>
          <a:prstGeom prst="rect">
            <a:avLst/>
          </a:prstGeom>
          <a:noFill/>
        </p:spPr>
      </p:pic>
    </p:spTree>
    <p:extLst>
      <p:ext uri="{BB962C8B-B14F-4D97-AF65-F5344CB8AC3E}">
        <p14:creationId xmlns:p14="http://schemas.microsoft.com/office/powerpoint/2010/main" val="315258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15335E-4027-4BE8-ADAF-F5EAF94CD047}"/>
              </a:ext>
            </a:extLst>
          </p:cNvPr>
          <p:cNvSpPr>
            <a:spLocks noGrp="1"/>
          </p:cNvSpPr>
          <p:nvPr>
            <p:ph type="sldNum" sz="quarter" idx="12"/>
          </p:nvPr>
        </p:nvSpPr>
        <p:spPr>
          <a:prstGeom prst="rect">
            <a:avLst/>
          </a:prstGeom>
          <a:solidFill>
            <a:schemeClr val="bg1"/>
          </a:solidFill>
        </p:spPr>
        <p:txBody>
          <a:bodyPr lIns="0" tIns="0" rIns="0" bIns="0"/>
          <a:lstStyle>
            <a:defPPr>
              <a:defRPr lang="en-US"/>
            </a:defPPr>
            <a:lvl1pPr marL="0" algn="l" defTabSz="914400" rtl="0" eaLnBrk="1" latinLnBrk="0" hangingPunct="1">
              <a:defRPr sz="1000" kern="1200">
                <a:solidFill>
                  <a:srgbClr val="0076B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C387D8-FB26-4387-87B2-89A5A49F9816}" type="slidenum">
              <a:rPr lang="en-US" smtClean="0"/>
              <a:pPr/>
              <a:t>5</a:t>
            </a:fld>
            <a:endParaRPr lang="en-US"/>
          </a:p>
        </p:txBody>
      </p:sp>
      <p:pic>
        <p:nvPicPr>
          <p:cNvPr id="2" name="Picture 2">
            <a:extLst>
              <a:ext uri="{FF2B5EF4-FFF2-40B4-BE49-F238E27FC236}">
                <a16:creationId xmlns:a16="http://schemas.microsoft.com/office/drawing/2014/main" id="{86EEA6DC-A1DD-40A3-A56C-39A057E6E7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43"/>
          <a:stretch/>
        </p:blipFill>
        <p:spPr bwMode="auto">
          <a:xfrm>
            <a:off x="1994096" y="48601"/>
            <a:ext cx="8203808" cy="589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89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7B3-4049-B402-22FD-3C24A7AED258}"/>
              </a:ext>
            </a:extLst>
          </p:cNvPr>
          <p:cNvSpPr>
            <a:spLocks noGrp="1"/>
          </p:cNvSpPr>
          <p:nvPr>
            <p:ph type="title"/>
          </p:nvPr>
        </p:nvSpPr>
        <p:spPr/>
        <p:txBody>
          <a:bodyPr>
            <a:normAutofit fontScale="90000"/>
          </a:bodyPr>
          <a:lstStyle/>
          <a:p>
            <a:r>
              <a:rPr lang="en-US" dirty="0"/>
              <a:t>What We Are Hearing from People Experiencing Homelessness (Framework)</a:t>
            </a:r>
          </a:p>
        </p:txBody>
      </p:sp>
      <p:sp>
        <p:nvSpPr>
          <p:cNvPr id="3" name="Content Placeholder 2">
            <a:extLst>
              <a:ext uri="{FF2B5EF4-FFF2-40B4-BE49-F238E27FC236}">
                <a16:creationId xmlns:a16="http://schemas.microsoft.com/office/drawing/2014/main" id="{F8C13241-C192-8B77-0AB0-9432CE81DF91}"/>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Adequate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affordable housing</a:t>
            </a:r>
            <a:r>
              <a:rPr lang="en-US" sz="2400" dirty="0">
                <a:effectLst/>
                <a:latin typeface="Calibri" panose="020F0502020204030204" pitchFamily="34" charset="0"/>
                <a:ea typeface="Calibri" panose="020F0502020204030204" pitchFamily="34" charset="0"/>
                <a:cs typeface="Times New Roman" panose="02020603050405020304" pitchFamily="18" charset="0"/>
              </a:rPr>
              <a:t> options and support (e.g. long term rental assistance, affordable housing development, services) must be developed and targeted to those most impacted by structural inequity.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u="sng" dirty="0">
                <a:effectLst/>
                <a:latin typeface="Calibri" panose="020F0502020204030204" pitchFamily="34" charset="0"/>
                <a:ea typeface="Calibri" panose="020F0502020204030204" pitchFamily="34" charset="0"/>
                <a:cs typeface="Times New Roman" panose="02020603050405020304" pitchFamily="18" charset="0"/>
              </a:rPr>
              <a:t>Dignity-based services</a:t>
            </a:r>
            <a:r>
              <a:rPr lang="en-US" sz="2400" dirty="0">
                <a:effectLst/>
                <a:latin typeface="Calibri" panose="020F0502020204030204" pitchFamily="34" charset="0"/>
                <a:ea typeface="Calibri" panose="020F0502020204030204" pitchFamily="34" charset="0"/>
                <a:cs typeface="Times New Roman" panose="02020603050405020304" pitchFamily="18" charset="0"/>
              </a:rPr>
              <a:t> led by the communities most impacted by homelessness should be designed and supported in a post-COVID environment.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Current congregate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emergency shelter options are inadequate</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cause harm, both in normal circumstances and in a pandemic.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Because of the trauma created by these activities, communities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should end practices that criminalize people experiencing homelessness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police are not appropriate outreach workers.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941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AA46-C901-3864-8B8E-B8D6DEA292C2}"/>
              </a:ext>
            </a:extLst>
          </p:cNvPr>
          <p:cNvSpPr>
            <a:spLocks noGrp="1"/>
          </p:cNvSpPr>
          <p:nvPr>
            <p:ph type="title"/>
          </p:nvPr>
        </p:nvSpPr>
        <p:spPr/>
        <p:txBody>
          <a:bodyPr/>
          <a:lstStyle/>
          <a:p>
            <a:r>
              <a:rPr lang="en-US" dirty="0"/>
              <a:t>What NAEH Listening Sessions Tell Us (So Far)</a:t>
            </a:r>
          </a:p>
        </p:txBody>
      </p:sp>
      <p:sp>
        <p:nvSpPr>
          <p:cNvPr id="3" name="Content Placeholder 2">
            <a:extLst>
              <a:ext uri="{FF2B5EF4-FFF2-40B4-BE49-F238E27FC236}">
                <a16:creationId xmlns:a16="http://schemas.microsoft.com/office/drawing/2014/main" id="{D2706DD5-2AF0-49EA-570E-622587943683}"/>
              </a:ext>
            </a:extLst>
          </p:cNvPr>
          <p:cNvSpPr>
            <a:spLocks noGrp="1"/>
          </p:cNvSpPr>
          <p:nvPr>
            <p:ph idx="1"/>
          </p:nvPr>
        </p:nvSpPr>
        <p:spPr/>
        <p:txBody>
          <a:bodyPr>
            <a:normAutofit fontScale="92500" lnSpcReduction="20000"/>
          </a:bodyPr>
          <a:lstStyle/>
          <a:p>
            <a:r>
              <a:rPr lang="en-US" dirty="0"/>
              <a:t>ARP and CARES Act funding was both challenging and highly beneficial</a:t>
            </a:r>
          </a:p>
          <a:p>
            <a:pPr lvl="1"/>
            <a:r>
              <a:rPr lang="en-US" dirty="0"/>
              <a:t>Flexible funds in Emergency Housing Voucher program for landlord engagement and incentives should be replicated in the HCV program</a:t>
            </a:r>
          </a:p>
          <a:p>
            <a:pPr lvl="1"/>
            <a:r>
              <a:rPr lang="en-US" dirty="0"/>
              <a:t>Some communities used these to fund innovative practices</a:t>
            </a:r>
          </a:p>
          <a:p>
            <a:r>
              <a:rPr lang="en-US" dirty="0"/>
              <a:t>New opportunities for funding (unsheltered, rural) are appreciated, although timing has not been optimal</a:t>
            </a:r>
          </a:p>
          <a:p>
            <a:r>
              <a:rPr lang="en-US" dirty="0"/>
              <a:t>Staffing issues and burn-out throughout the system</a:t>
            </a:r>
          </a:p>
          <a:p>
            <a:r>
              <a:rPr lang="en-US" dirty="0"/>
              <a:t>Skyrocketing rents are causing significant inflow and outflow challenges</a:t>
            </a:r>
          </a:p>
          <a:p>
            <a:r>
              <a:rPr lang="en-US" dirty="0"/>
              <a:t>Not enough deeply affordable housing stock</a:t>
            </a:r>
          </a:p>
          <a:p>
            <a:r>
              <a:rPr lang="en-US" dirty="0"/>
              <a:t>Need more and deeper services, or connection to </a:t>
            </a:r>
            <a:r>
              <a:rPr lang="en-US"/>
              <a:t>existing services</a:t>
            </a:r>
            <a:endParaRPr lang="en-US" dirty="0"/>
          </a:p>
          <a:p>
            <a:r>
              <a:rPr lang="en-US" dirty="0"/>
              <a:t>Criminalization is spreading and hard to combat</a:t>
            </a:r>
          </a:p>
          <a:p>
            <a:pPr lvl="1"/>
            <a:r>
              <a:rPr lang="en-US" dirty="0"/>
              <a:t>https://nlihc.org/housing-first-webinar-recaps</a:t>
            </a:r>
          </a:p>
          <a:p>
            <a:endParaRPr lang="en-US" dirty="0"/>
          </a:p>
          <a:p>
            <a:endParaRPr lang="en-US" dirty="0"/>
          </a:p>
        </p:txBody>
      </p:sp>
    </p:spTree>
    <p:extLst>
      <p:ext uri="{BB962C8B-B14F-4D97-AF65-F5344CB8AC3E}">
        <p14:creationId xmlns:p14="http://schemas.microsoft.com/office/powerpoint/2010/main" val="228573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DF3BD0B-3014-5D6D-0412-38C605EE2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472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837B-91F9-4446-B7C9-82B3CFDC45EF}"/>
              </a:ext>
            </a:extLst>
          </p:cNvPr>
          <p:cNvSpPr>
            <a:spLocks noGrp="1"/>
          </p:cNvSpPr>
          <p:nvPr>
            <p:ph type="title"/>
          </p:nvPr>
        </p:nvSpPr>
        <p:spPr/>
        <p:txBody>
          <a:bodyPr>
            <a:normAutofit/>
          </a:bodyPr>
          <a:lstStyle/>
          <a:p>
            <a:r>
              <a:rPr lang="en-US" dirty="0"/>
              <a:t>Contact the Alliance</a:t>
            </a:r>
          </a:p>
        </p:txBody>
      </p:sp>
      <p:sp>
        <p:nvSpPr>
          <p:cNvPr id="3" name="Content Placeholder 2">
            <a:extLst>
              <a:ext uri="{FF2B5EF4-FFF2-40B4-BE49-F238E27FC236}">
                <a16:creationId xmlns:a16="http://schemas.microsoft.com/office/drawing/2014/main" id="{14DA30DB-0CA1-4592-A218-3CB0F095E19E}"/>
              </a:ext>
            </a:extLst>
          </p:cNvPr>
          <p:cNvSpPr>
            <a:spLocks noGrp="1"/>
          </p:cNvSpPr>
          <p:nvPr>
            <p:ph idx="1"/>
          </p:nvPr>
        </p:nvSpPr>
        <p:spPr>
          <a:xfrm>
            <a:off x="844061" y="1572065"/>
            <a:ext cx="10072467" cy="4266526"/>
          </a:xfrm>
        </p:spPr>
        <p:txBody>
          <a:bodyPr/>
          <a:lstStyle/>
          <a:p>
            <a:pPr marL="0" indent="0" algn="ctr">
              <a:buNone/>
            </a:pPr>
            <a:endParaRPr lang="en-US" dirty="0"/>
          </a:p>
          <a:p>
            <a:pPr marL="0" indent="0" algn="ctr">
              <a:buNone/>
            </a:pPr>
            <a:endParaRPr lang="en-US" dirty="0"/>
          </a:p>
          <a:p>
            <a:pPr marL="0" indent="0" algn="ctr">
              <a:buNone/>
            </a:pPr>
            <a:r>
              <a:rPr lang="en-US" dirty="0"/>
              <a:t>Contact info:</a:t>
            </a:r>
          </a:p>
          <a:p>
            <a:pPr marL="0" indent="0" algn="ctr">
              <a:buNone/>
            </a:pPr>
            <a:r>
              <a:rPr lang="en-US" dirty="0"/>
              <a:t>Ann Oliva</a:t>
            </a:r>
          </a:p>
          <a:p>
            <a:pPr marL="0" indent="0" algn="ctr">
              <a:buNone/>
            </a:pPr>
            <a:r>
              <a:rPr lang="en-US" dirty="0">
                <a:hlinkClick r:id="rId3"/>
              </a:rPr>
              <a:t>aoliva@naeh.org</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303041"/>
      </p:ext>
    </p:extLst>
  </p:cSld>
  <p:clrMapOvr>
    <a:masterClrMapping/>
  </p:clrMapOvr>
</p:sld>
</file>

<file path=ppt/theme/theme1.xml><?xml version="1.0" encoding="utf-8"?>
<a:theme xmlns:a="http://schemas.openxmlformats.org/drawingml/2006/main" name="1_Custom Design">
  <a:themeElements>
    <a:clrScheme name="NAEH TEMPLATE">
      <a:dk1>
        <a:srgbClr val="000000"/>
      </a:dk1>
      <a:lt1>
        <a:srgbClr val="FFFFFF"/>
      </a:lt1>
      <a:dk2>
        <a:srgbClr val="004976"/>
      </a:dk2>
      <a:lt2>
        <a:srgbClr val="D0D3D3"/>
      </a:lt2>
      <a:accent1>
        <a:srgbClr val="002B49"/>
      </a:accent1>
      <a:accent2>
        <a:srgbClr val="004976"/>
      </a:accent2>
      <a:accent3>
        <a:srgbClr val="00558C"/>
      </a:accent3>
      <a:accent4>
        <a:srgbClr val="0076A8"/>
      </a:accent4>
      <a:accent5>
        <a:srgbClr val="B7302C"/>
      </a:accent5>
      <a:accent6>
        <a:srgbClr val="B9975B"/>
      </a:accent6>
      <a:hlink>
        <a:srgbClr val="00B2A9"/>
      </a:hlink>
      <a:folHlink>
        <a:srgbClr val="64CCC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ed Presentation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74088a4-85c7-4e17-8af0-b5d7aa7130a1">
      <UserInfo>
        <DisplayName>Kristi Schulenberg</DisplayName>
        <AccountId>51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16AC85B91F7B43B3482E7AEC938A04" ma:contentTypeVersion="12" ma:contentTypeDescription="Create a new document." ma:contentTypeScope="" ma:versionID="c88d323089ed3fa56dd4017773e629d8">
  <xsd:schema xmlns:xsd="http://www.w3.org/2001/XMLSchema" xmlns:xs="http://www.w3.org/2001/XMLSchema" xmlns:p="http://schemas.microsoft.com/office/2006/metadata/properties" xmlns:ns3="33f6896b-cede-437a-aebf-0a9dc2a2dd0f" xmlns:ns4="774088a4-85c7-4e17-8af0-b5d7aa7130a1" targetNamespace="http://schemas.microsoft.com/office/2006/metadata/properties" ma:root="true" ma:fieldsID="db517af8fe72014b3d6fe0fe89b26faf" ns3:_="" ns4:_="">
    <xsd:import namespace="33f6896b-cede-437a-aebf-0a9dc2a2dd0f"/>
    <xsd:import namespace="774088a4-85c7-4e17-8af0-b5d7aa7130a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f6896b-cede-437a-aebf-0a9dc2a2dd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4088a4-85c7-4e17-8af0-b5d7aa7130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E6C1CD-F994-4BB1-8228-CD84A0067B23}">
  <ds:schemaRefs>
    <ds:schemaRef ds:uri="774088a4-85c7-4e17-8af0-b5d7aa7130a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145494-4D42-4DE4-B76B-B24C5A68E432}">
  <ds:schemaRefs>
    <ds:schemaRef ds:uri="33f6896b-cede-437a-aebf-0a9dc2a2dd0f"/>
    <ds:schemaRef ds:uri="774088a4-85c7-4e17-8af0-b5d7aa7130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819747-5C72-4F15-83B6-DA94DD48D1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3258</TotalTime>
  <Words>722</Words>
  <Application>Microsoft Office PowerPoint</Application>
  <PresentationFormat>Widescreen</PresentationFormat>
  <Paragraphs>54</Paragraphs>
  <Slides>9</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Arial Black</vt:lpstr>
      <vt:lpstr>Calibri</vt:lpstr>
      <vt:lpstr>1_Custom Design</vt:lpstr>
      <vt:lpstr>Branded Presentation Deck</vt:lpstr>
      <vt:lpstr>Our City, Our Home Oversight Committee Special Meeting  November 2022</vt:lpstr>
      <vt:lpstr>WHO WE ARE</vt:lpstr>
      <vt:lpstr>What We Do</vt:lpstr>
      <vt:lpstr>Total People Experiencing Homelessness By Population and Sheltered Status (2020)</vt:lpstr>
      <vt:lpstr>PowerPoint Presentation</vt:lpstr>
      <vt:lpstr>What We Are Hearing from People Experiencing Homelessness (Framework)</vt:lpstr>
      <vt:lpstr>What NAEH Listening Sessions Tell Us (So Far)</vt:lpstr>
      <vt:lpstr>PowerPoint Presentation</vt:lpstr>
      <vt:lpstr>Contact the Alliance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Homelessness</dc:title>
  <dc:creator>Joy Moses</dc:creator>
  <cp:lastModifiedBy>Shimmin, Jessica (CON)</cp:lastModifiedBy>
  <cp:revision>8</cp:revision>
  <dcterms:created xsi:type="dcterms:W3CDTF">2020-06-23T13:04:44Z</dcterms:created>
  <dcterms:modified xsi:type="dcterms:W3CDTF">2023-04-10T18:45:45Z</dcterms:modified>
</cp:coreProperties>
</file>