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Corbel" panose="020B0503020204020204" pitchFamily="34" charset="0"/>
      <p:regular r:id="rId38"/>
      <p:bold r:id="rId39"/>
      <p:italic r:id="rId40"/>
      <p:boldItalic r:id="rId41"/>
    </p:embeddedFont>
    <p:embeddedFont>
      <p:font typeface="Roboto" panose="02000000000000000000"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3"/>
    <p:restoredTop sz="94676"/>
  </p:normalViewPr>
  <p:slideViewPr>
    <p:cSldViewPr snapToGrid="0">
      <p:cViewPr varScale="1">
        <p:scale>
          <a:sx n="141" d="100"/>
          <a:sy n="141" d="100"/>
        </p:scale>
        <p:origin x="392"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220512cce3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1220512cce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220512cce3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220512cce3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4feef1fa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4feef1f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24feef1fa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24feef1fa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24e2165676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24e216567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RJ</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24feef1fab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24feef1fa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24feef1fab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24feef1fa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24feef1fab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24feef1fa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Clipper Cove/Eastern YBI is sheltered, and the intertidal community there is more similar to those you would find at other inner Bay intertidal sites, with species that do not tolerate much wave exposure</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ROV surveys of Clipper Cove turned up some interesting subtidal species. The Slender Sea Pen, </a:t>
            </a:r>
            <a:r>
              <a:rPr lang="en" i="1">
                <a:solidFill>
                  <a:schemeClr val="dk1"/>
                </a:solidFill>
                <a:latin typeface="Corbel"/>
                <a:ea typeface="Corbel"/>
                <a:cs typeface="Corbel"/>
                <a:sym typeface="Corbel"/>
              </a:rPr>
              <a:t>Stylatula elongata</a:t>
            </a:r>
            <a:r>
              <a:rPr lang="en">
                <a:solidFill>
                  <a:schemeClr val="dk1"/>
                </a:solidFill>
                <a:latin typeface="Corbel"/>
                <a:ea typeface="Corbel"/>
                <a:cs typeface="Corbel"/>
                <a:sym typeface="Corbel"/>
              </a:rPr>
              <a:t>, has been documented off the east, north, and west shores of Treasure Island, but this is the first record from Clipper Cove. Sea pens are a type of octocoral, serve as a food source for some species of nudibranchs and sea stars, and can live to over 100 years. White Burrowing Anemones (</a:t>
            </a:r>
            <a:r>
              <a:rPr lang="en" i="1">
                <a:solidFill>
                  <a:schemeClr val="dk1"/>
                </a:solidFill>
                <a:latin typeface="Corbel"/>
                <a:ea typeface="Corbel"/>
                <a:cs typeface="Corbel"/>
                <a:sym typeface="Corbel"/>
              </a:rPr>
              <a:t>Flosmaris grandis</a:t>
            </a:r>
            <a:r>
              <a:rPr lang="en">
                <a:solidFill>
                  <a:schemeClr val="dk1"/>
                </a:solidFill>
                <a:latin typeface="Corbel"/>
                <a:ea typeface="Corbel"/>
                <a:cs typeface="Corbel"/>
                <a:sym typeface="Corbel"/>
              </a:rPr>
              <a:t>) have only been documented two other times in San Francisco Bay, and are understudied as a whole. </a:t>
            </a:r>
            <a:endParaRPr>
              <a:solidFill>
                <a:schemeClr val="dk1"/>
              </a:solidFill>
              <a:latin typeface="Corbel"/>
              <a:ea typeface="Corbel"/>
              <a:cs typeface="Corbel"/>
              <a:sym typeface="Corbe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24feef1fab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24feef1fab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Western YBI is almost directly across from the Golden Gate, approximately six miles from the opening of the Bay, and the intertidal community there very much reflects an open-ocean influence, with many species that more commonly occur on the outer coast and are adapted to wave exposure</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Western YBI is likely a hotspot for these new species records due to its inaccessibility (and thus being understudied), combined with it being a site largely under open-ocean conditions thanks to its proximity to and that it directly faces the Golden Gate, making it a somewhat unique site within San Francisco Bay. </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220512cce3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220512cce3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24a6275dc6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24a6275dc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220512cce3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220512cce3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220512cce3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220512cce3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220512cce3_2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220512cce3_2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24feef1fab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24feef1fab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In 2009, Applied Marine Sciences conducted a rapid, one-day assessment of the Western Yerba Buena Intertidal, via surveys at nine sites along the shoreline, as part of a larger study to characterize the intertidal of Treasure Island and Western Yerba Buena Island.</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Found </a:t>
            </a:r>
            <a:r>
              <a:rPr lang="en" i="1">
                <a:solidFill>
                  <a:schemeClr val="dk1"/>
                </a:solidFill>
                <a:latin typeface="Corbel"/>
                <a:ea typeface="Corbel"/>
                <a:cs typeface="Corbel"/>
                <a:sym typeface="Corbel"/>
              </a:rPr>
              <a:t>Pisaster ochraceus</a:t>
            </a:r>
            <a:r>
              <a:rPr lang="en">
                <a:solidFill>
                  <a:schemeClr val="dk1"/>
                </a:solidFill>
                <a:latin typeface="Corbel"/>
                <a:ea typeface="Corbel"/>
                <a:cs typeface="Corbel"/>
                <a:sym typeface="Corbel"/>
              </a:rPr>
              <a:t> at four of their sites and it was listed as “present” (on a spectrum of rare–present–common–abundant)  in either the mid or low intertidal at those sites. SSWD in 2013-2014 led to a dramatic decrease in sea star abundance along the west coast of North America, especially for </a:t>
            </a:r>
            <a:r>
              <a:rPr lang="en" i="1">
                <a:solidFill>
                  <a:schemeClr val="dk1"/>
                </a:solidFill>
                <a:latin typeface="Corbel"/>
                <a:ea typeface="Corbel"/>
                <a:cs typeface="Corbel"/>
                <a:sym typeface="Corbel"/>
              </a:rPr>
              <a:t>Pisaster ochraceus</a:t>
            </a:r>
            <a:r>
              <a:rPr lang="en">
                <a:solidFill>
                  <a:schemeClr val="dk1"/>
                </a:solidFill>
                <a:latin typeface="Corbel"/>
                <a:ea typeface="Corbel"/>
                <a:cs typeface="Corbel"/>
                <a:sym typeface="Corbel"/>
              </a:rPr>
              <a:t>. Along the outer coast of north central California, </a:t>
            </a:r>
            <a:r>
              <a:rPr lang="en" i="1">
                <a:solidFill>
                  <a:schemeClr val="dk1"/>
                </a:solidFill>
                <a:latin typeface="Corbel"/>
                <a:ea typeface="Corbel"/>
                <a:cs typeface="Corbel"/>
                <a:sym typeface="Corbel"/>
              </a:rPr>
              <a:t>P. ochraceus</a:t>
            </a:r>
            <a:r>
              <a:rPr lang="en">
                <a:solidFill>
                  <a:schemeClr val="dk1"/>
                </a:solidFill>
                <a:latin typeface="Corbel"/>
                <a:ea typeface="Corbel"/>
                <a:cs typeface="Corbel"/>
                <a:sym typeface="Corbel"/>
              </a:rPr>
              <a:t> suffered 81% mortality. Closer to Yerba Buena Island, </a:t>
            </a:r>
            <a:r>
              <a:rPr lang="en" i="1">
                <a:solidFill>
                  <a:schemeClr val="dk1"/>
                </a:solidFill>
                <a:latin typeface="Corbel"/>
                <a:ea typeface="Corbel"/>
                <a:cs typeface="Corbel"/>
                <a:sym typeface="Corbel"/>
              </a:rPr>
              <a:t>P. ochraceus</a:t>
            </a:r>
            <a:r>
              <a:rPr lang="en">
                <a:solidFill>
                  <a:schemeClr val="dk1"/>
                </a:solidFill>
                <a:latin typeface="Corbel"/>
                <a:ea typeface="Corbel"/>
                <a:cs typeface="Corbel"/>
                <a:sym typeface="Corbel"/>
              </a:rPr>
              <a:t> at Alcatraz and at Point Bonita suffered more than 99% mortality. It’s very likely that sea stars at Yerba Buena were met with a similar fate from SSWD, and have not yet recovered.</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Eastern Oyster Drill </a:t>
            </a:r>
            <a:r>
              <a:rPr lang="en" i="1">
                <a:solidFill>
                  <a:schemeClr val="dk1"/>
                </a:solidFill>
                <a:latin typeface="Corbel"/>
                <a:ea typeface="Corbel"/>
                <a:cs typeface="Corbel"/>
                <a:sym typeface="Corbel"/>
              </a:rPr>
              <a:t>Urosalpinx cinerea</a:t>
            </a:r>
            <a:r>
              <a:rPr lang="en">
                <a:solidFill>
                  <a:schemeClr val="dk1"/>
                </a:solidFill>
                <a:latin typeface="Corbel"/>
                <a:ea typeface="Corbel"/>
                <a:cs typeface="Corbel"/>
                <a:sym typeface="Corbel"/>
              </a:rPr>
              <a:t> is a predatory snail that was introduced to San Francisco Bay in the 1870s with Eastern Oyster (</a:t>
            </a:r>
            <a:r>
              <a:rPr lang="en" i="1">
                <a:solidFill>
                  <a:schemeClr val="dk1"/>
                </a:solidFill>
                <a:latin typeface="Corbel"/>
                <a:ea typeface="Corbel"/>
                <a:cs typeface="Corbel"/>
                <a:sym typeface="Corbel"/>
              </a:rPr>
              <a:t>Crassotrea virginica</a:t>
            </a:r>
            <a:r>
              <a:rPr lang="en">
                <a:solidFill>
                  <a:schemeClr val="dk1"/>
                </a:solidFill>
                <a:latin typeface="Corbel"/>
                <a:ea typeface="Corbel"/>
                <a:cs typeface="Corbel"/>
                <a:sym typeface="Corbel"/>
              </a:rPr>
              <a:t>) spat transported from the Atlantic coast. 2009 survey of Western Yerba Buena Island intertidal regions found </a:t>
            </a:r>
            <a:r>
              <a:rPr lang="en" i="1">
                <a:solidFill>
                  <a:schemeClr val="dk1"/>
                </a:solidFill>
                <a:latin typeface="Corbel"/>
                <a:ea typeface="Corbel"/>
                <a:cs typeface="Corbel"/>
                <a:sym typeface="Corbel"/>
              </a:rPr>
              <a:t>U. cinerea</a:t>
            </a:r>
            <a:r>
              <a:rPr lang="en">
                <a:solidFill>
                  <a:schemeClr val="dk1"/>
                </a:solidFill>
                <a:latin typeface="Corbel"/>
                <a:ea typeface="Corbel"/>
                <a:cs typeface="Corbel"/>
                <a:sym typeface="Corbel"/>
              </a:rPr>
              <a:t> at three of their sites and listed them as either “present” or “common” in both the mid- and low-intertidal at the three sites. One possibility is that </a:t>
            </a:r>
            <a:r>
              <a:rPr lang="en" i="1">
                <a:solidFill>
                  <a:schemeClr val="dk1"/>
                </a:solidFill>
                <a:latin typeface="Corbel"/>
                <a:ea typeface="Corbel"/>
                <a:cs typeface="Corbel"/>
                <a:sym typeface="Corbel"/>
              </a:rPr>
              <a:t>U. cinerea</a:t>
            </a:r>
            <a:r>
              <a:rPr lang="en">
                <a:solidFill>
                  <a:schemeClr val="dk1"/>
                </a:solidFill>
                <a:latin typeface="Corbel"/>
                <a:ea typeface="Corbel"/>
                <a:cs typeface="Corbel"/>
                <a:sym typeface="Corbel"/>
              </a:rPr>
              <a:t> was present on Western Yerba Buena Island in 2009 but has since disappeared. Other possibility is that the Eastern Oyster Drill was not actually present on Yerba Buena Island in 2009 and was a misidentification of another species.</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1220512cce3_1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1220512cce3_1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2009 study by the California Department of Fish and Wildlife of introduced species in the Bay found similar results to this study when surveying the subtidal fouling community of the Treasure Island marina and the rocky intertidal rip-rap of the Treasure Island/Yerba Buena Island causeway. The CDFW study found 40.4% of all species found at the Treasure Island marina were non-native, and 18.9% of the species found in the rocky intertidal rip-rap of the causeway were non-native.</a:t>
            </a:r>
            <a:endParaRPr>
              <a:solidFill>
                <a:schemeClr val="dk1"/>
              </a:solidFill>
              <a:latin typeface="Corbel"/>
              <a:ea typeface="Corbel"/>
              <a:cs typeface="Corbel"/>
              <a:sym typeface="Corbe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24feef1fab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24feef1fab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Clipper Cove has historically harbored a small (&lt;1 ha) eelgrass bed, confined to a narrow fringe along the southern shoreline</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Walking surveys: 2 in winter 2019-2020, 1 in summer 2020, 2 ROV surveys in winter &amp; summer 2021 – no eelgrass</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Eelgrass at Clipper Cove has been declining over the past fifteen years, from 0.2 ha in 2007 to less than 0.1 ha in 2013, and no eelgrass was detected in Clipper Cove in the 2015-18 survey</a:t>
            </a:r>
            <a:endParaRPr>
              <a:solidFill>
                <a:schemeClr val="dk1"/>
              </a:solidFill>
              <a:latin typeface="Corbel"/>
              <a:ea typeface="Corbel"/>
              <a:cs typeface="Corbel"/>
              <a:sym typeface="Corbe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24feef1fab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24feef1fab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In contrast to Clipper Cove, the eelgrass bed offshore of eastern Treasure Island is quite extensive. This study was not designed to survey the extent of the bed, however, visually, the eastern Treasure Island bed appeared to be of similar size to what was found in previous studies, extending along almost the entire length of the eastern shoreline (offshore from 3rd Street to 13th Street)</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Eastern Treasure Island eelgrass bed could be an important source for reintroduction of eelgrass into Clipper Cove</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220512cce3_1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220512cce3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All eelgrass found around TI and YBI usually accounts for about 2% of all eelgrass in the Bay annually</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Sea Grass Laver (Smithora nadum) documented – first record in SF Bay</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Eelgrass associated species, like the Taylor’s Sea Hare</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Across the entire Bay eelgrass extent fluctuates greatly year to year, with no indication of an overall increase or decrease over the past two decades</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Large fluctuations across eelgrass beds throughout San Francisco Bay are hypothesized to be driven primarily by large-scale episodic events that influence sedimentation in the Bay: high flow events in wet years substantially increase sediment loading and thus sediment suspension in the water, which is slowly removed from the Bay by tidal exchange. Eelgrass is extirpated from sites of high suspended sediment and low sediment export for several years following these high-flow events. During drought conditions, sediment loading is reduced, increasing water clarity and improving conditions that support eelgrass</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orbel"/>
              <a:ea typeface="Corbel"/>
              <a:cs typeface="Corbel"/>
              <a:sym typeface="Corbe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24feef1fab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24feef1fa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RJ</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r>
              <a:rPr lang="en">
                <a:solidFill>
                  <a:schemeClr val="dk1"/>
                </a:solidFill>
                <a:latin typeface="Corbel"/>
                <a:ea typeface="Corbel"/>
                <a:cs typeface="Corbel"/>
                <a:sym typeface="Corbel"/>
              </a:rPr>
              <a:t>Intertidal habitats of Yerba Buena Island are home to hundreds of species. The diversity of the interidal matches or supasses that of any other rocky interidal site in the San Francisco Bay. Overall the species composition of the YBI intertidal is similar to that of the rest of the bay, but YBI is unique in that it has not only a suite of habitats including cobble beaches, natural rock outcrops, sandy beaches, a sheltered bay, and a marina with human-made hard substrates, but it also has a strong marine influence along its western shores and more protected conditions on the eastern side of the island. This combination of habitat types and different salinities, currents and wave action, creates a mosaic that supports many species on YBI.  </a:t>
            </a: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None/>
            </a:pPr>
            <a:endParaRPr>
              <a:solidFill>
                <a:schemeClr val="dk1"/>
              </a:solidFill>
              <a:latin typeface="Corbel"/>
              <a:ea typeface="Corbel"/>
              <a:cs typeface="Corbel"/>
              <a:sym typeface="Corbe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orbel"/>
                <a:ea typeface="Corbel"/>
                <a:cs typeface="Corbel"/>
                <a:sym typeface="Corbel"/>
              </a:rPr>
              <a:t>Yerba Buena Island is an important part of the San Francisco Bay ecosystem and its diverse habitats should be protected and celebrated. </a:t>
            </a:r>
            <a:endParaRPr>
              <a:solidFill>
                <a:schemeClr val="dk1"/>
              </a:solidFill>
              <a:latin typeface="Corbel"/>
              <a:ea typeface="Corbel"/>
              <a:cs typeface="Corbel"/>
              <a:sym typeface="Corbe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24feef1fab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124feef1fa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24e21656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24e21656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24feef1fab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24feef1fab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24feef1fab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124feef1fa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 protect these points &amp; the upland areas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220512cce3_2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220512cce3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 Clipper Cove / Torpedo House signage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1b37ad16a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11b37ad16a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 Continue to survey eelgrass, decide on/if restoration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1b37ad16a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1b37ad16a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 Continued bioblitzes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1b37ad16a2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1b37ad16a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20512cce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220512cc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220512cce3_1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220512cce3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RJ</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220512cce3_1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220512cce3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220512cce3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220512cce3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20512cce3_1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220512cce3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20512cce3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220512cce3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4.jpe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228600"/>
            <a:ext cx="9144000" cy="5497300"/>
          </a:xfrm>
          <a:prstGeom prst="rect">
            <a:avLst/>
          </a:prstGeom>
          <a:noFill/>
          <a:ln>
            <a:noFill/>
          </a:ln>
        </p:spPr>
      </p:pic>
      <p:sp>
        <p:nvSpPr>
          <p:cNvPr id="55" name="Google Shape;55;p13"/>
          <p:cNvSpPr txBox="1"/>
          <p:nvPr/>
        </p:nvSpPr>
        <p:spPr>
          <a:xfrm>
            <a:off x="978900" y="401550"/>
            <a:ext cx="7186200" cy="554100"/>
          </a:xfrm>
          <a:prstGeom prst="rect">
            <a:avLst/>
          </a:prstGeom>
          <a:solidFill>
            <a:srgbClr val="38761D">
              <a:alpha val="80450"/>
            </a:srgbClr>
          </a:solid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2400" b="1">
                <a:solidFill>
                  <a:schemeClr val="lt1"/>
                </a:solidFill>
                <a:latin typeface="Corbel"/>
                <a:ea typeface="Corbel"/>
                <a:cs typeface="Corbel"/>
                <a:sym typeface="Corbel"/>
              </a:rPr>
              <a:t>Yerba Buena Island Intertidal and Eelgrass Surveys</a:t>
            </a:r>
            <a:endParaRPr sz="2000">
              <a:solidFill>
                <a:schemeClr val="lt1"/>
              </a:solidFill>
            </a:endParaRPr>
          </a:p>
        </p:txBody>
      </p:sp>
      <p:sp>
        <p:nvSpPr>
          <p:cNvPr id="56" name="Google Shape;56;p13"/>
          <p:cNvSpPr txBox="1"/>
          <p:nvPr/>
        </p:nvSpPr>
        <p:spPr>
          <a:xfrm>
            <a:off x="0" y="4096100"/>
            <a:ext cx="4778700" cy="1047300"/>
          </a:xfrm>
          <a:prstGeom prst="rect">
            <a:avLst/>
          </a:prstGeom>
          <a:solidFill>
            <a:srgbClr val="38761D">
              <a:alpha val="80450"/>
            </a:srgbClr>
          </a:solidFill>
          <a:ln>
            <a:noFill/>
          </a:ln>
        </p:spPr>
        <p:txBody>
          <a:bodyPr spcFirstLastPara="1" wrap="square" lIns="91425" tIns="91425" rIns="91425" bIns="91425" anchor="ctr" anchorCtr="0">
            <a:noAutofit/>
          </a:bodyPr>
          <a:lstStyle/>
          <a:p>
            <a:pPr marL="914400" lvl="0" indent="0" algn="l" rtl="0">
              <a:spcBef>
                <a:spcPts val="0"/>
              </a:spcBef>
              <a:spcAft>
                <a:spcPts val="0"/>
              </a:spcAft>
              <a:buClr>
                <a:srgbClr val="000000"/>
              </a:buClr>
              <a:buSzPts val="1800"/>
              <a:buFont typeface="Arial"/>
              <a:buNone/>
            </a:pPr>
            <a:endParaRPr sz="1600" b="1">
              <a:solidFill>
                <a:srgbClr val="FFFFFF"/>
              </a:solidFill>
              <a:latin typeface="Corbel"/>
              <a:ea typeface="Corbel"/>
              <a:cs typeface="Corbel"/>
              <a:sym typeface="Corbel"/>
            </a:endParaRPr>
          </a:p>
          <a:p>
            <a:pPr marL="914400" lvl="0" indent="0" algn="l" rtl="0">
              <a:spcBef>
                <a:spcPts val="0"/>
              </a:spcBef>
              <a:spcAft>
                <a:spcPts val="0"/>
              </a:spcAft>
              <a:buClr>
                <a:srgbClr val="000000"/>
              </a:buClr>
              <a:buSzPts val="1800"/>
              <a:buFont typeface="Arial"/>
              <a:buNone/>
            </a:pPr>
            <a:r>
              <a:rPr lang="en" sz="1600" b="1">
                <a:solidFill>
                  <a:srgbClr val="FFFFFF"/>
                </a:solidFill>
                <a:latin typeface="Corbel"/>
                <a:ea typeface="Corbel"/>
                <a:cs typeface="Corbel"/>
                <a:sym typeface="Corbel"/>
              </a:rPr>
              <a:t>Alison Young and Dr. Rebecca Johnson</a:t>
            </a:r>
            <a:endParaRPr sz="1600" b="1">
              <a:solidFill>
                <a:srgbClr val="FFFFFF"/>
              </a:solidFill>
              <a:latin typeface="Corbel"/>
              <a:ea typeface="Corbel"/>
              <a:cs typeface="Corbel"/>
              <a:sym typeface="Corbel"/>
            </a:endParaRPr>
          </a:p>
          <a:p>
            <a:pPr marL="914400" lvl="0" indent="0" algn="l" rtl="0">
              <a:spcBef>
                <a:spcPts val="0"/>
              </a:spcBef>
              <a:spcAft>
                <a:spcPts val="0"/>
              </a:spcAft>
              <a:buClr>
                <a:srgbClr val="000000"/>
              </a:buClr>
              <a:buSzPts val="1800"/>
              <a:buFont typeface="Arial"/>
              <a:buNone/>
            </a:pPr>
            <a:r>
              <a:rPr lang="en" sz="1600" i="1">
                <a:solidFill>
                  <a:srgbClr val="FFFFFF"/>
                </a:solidFill>
                <a:latin typeface="Corbel"/>
                <a:ea typeface="Corbel"/>
                <a:cs typeface="Corbel"/>
                <a:sym typeface="Corbel"/>
              </a:rPr>
              <a:t>Center for Biodiversity &amp; Community Science</a:t>
            </a:r>
            <a:endParaRPr sz="1600" i="1">
              <a:solidFill>
                <a:srgbClr val="FFFFFF"/>
              </a:solidFill>
              <a:latin typeface="Corbel"/>
              <a:ea typeface="Corbel"/>
              <a:cs typeface="Corbel"/>
              <a:sym typeface="Corbel"/>
            </a:endParaRPr>
          </a:p>
          <a:p>
            <a:pPr marL="914400" lvl="0" indent="0" algn="l" rtl="0">
              <a:spcBef>
                <a:spcPts val="0"/>
              </a:spcBef>
              <a:spcAft>
                <a:spcPts val="0"/>
              </a:spcAft>
              <a:buClr>
                <a:srgbClr val="000000"/>
              </a:buClr>
              <a:buSzPts val="1800"/>
              <a:buFont typeface="Arial"/>
              <a:buNone/>
            </a:pPr>
            <a:r>
              <a:rPr lang="en" sz="1600">
                <a:solidFill>
                  <a:srgbClr val="FFFFFF"/>
                </a:solidFill>
                <a:latin typeface="Corbel"/>
                <a:ea typeface="Corbel"/>
                <a:cs typeface="Corbel"/>
                <a:sym typeface="Corbel"/>
              </a:rPr>
              <a:t>California Academy of Sciences</a:t>
            </a:r>
            <a:endParaRPr sz="1600">
              <a:solidFill>
                <a:srgbClr val="FFFFFF"/>
              </a:solidFill>
              <a:latin typeface="Corbel"/>
              <a:ea typeface="Corbel"/>
              <a:cs typeface="Corbel"/>
              <a:sym typeface="Corbel"/>
            </a:endParaRPr>
          </a:p>
          <a:p>
            <a:pPr marL="914400" lvl="0" indent="0" algn="l" rtl="0">
              <a:spcBef>
                <a:spcPts val="0"/>
              </a:spcBef>
              <a:spcAft>
                <a:spcPts val="0"/>
              </a:spcAft>
              <a:buClr>
                <a:srgbClr val="000000"/>
              </a:buClr>
              <a:buSzPts val="1800"/>
              <a:buFont typeface="Arial"/>
              <a:buNone/>
            </a:pPr>
            <a:endParaRPr sz="1600">
              <a:solidFill>
                <a:srgbClr val="FFFFFF"/>
              </a:solidFill>
              <a:latin typeface="Corbel"/>
              <a:ea typeface="Corbel"/>
              <a:cs typeface="Corbel"/>
              <a:sym typeface="Corbel"/>
            </a:endParaRPr>
          </a:p>
        </p:txBody>
      </p:sp>
      <p:pic>
        <p:nvPicPr>
          <p:cNvPr id="57" name="Google Shape;57;p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3970800"/>
            <a:ext cx="916399" cy="1297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33250" y="0"/>
            <a:ext cx="4110749" cy="5143500"/>
          </a:xfrm>
          <a:prstGeom prst="rect">
            <a:avLst/>
          </a:prstGeom>
          <a:noFill/>
          <a:ln w="28575" cap="flat" cmpd="sng">
            <a:solidFill>
              <a:schemeClr val="lt1"/>
            </a:solidFill>
            <a:prstDash val="solid"/>
            <a:round/>
            <a:headEnd type="none" w="sm" len="sm"/>
            <a:tailEnd type="none" w="sm" len="sm"/>
          </a:ln>
        </p:spPr>
      </p:pic>
      <p:pic>
        <p:nvPicPr>
          <p:cNvPr id="158" name="Google Shape;158;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5033252" cy="5143500"/>
          </a:xfrm>
          <a:prstGeom prst="rect">
            <a:avLst/>
          </a:prstGeom>
          <a:noFill/>
          <a:ln w="28575" cap="flat" cmpd="sng">
            <a:solidFill>
              <a:schemeClr val="lt1"/>
            </a:solidFill>
            <a:prstDash val="solid"/>
            <a:round/>
            <a:headEnd type="none" w="sm" len="sm"/>
            <a:tailEnd type="none" w="sm" len="sm"/>
          </a:ln>
        </p:spPr>
      </p:pic>
      <p:sp>
        <p:nvSpPr>
          <p:cNvPr id="159" name="Google Shape;159;p22"/>
          <p:cNvSpPr txBox="1"/>
          <p:nvPr/>
        </p:nvSpPr>
        <p:spPr>
          <a:xfrm>
            <a:off x="0" y="94425"/>
            <a:ext cx="457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eelgrass surveys</a:t>
            </a:r>
            <a:endParaRPr sz="2800">
              <a:solidFill>
                <a:srgbClr val="FFFFFF"/>
              </a:solidFill>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3857626" cy="5143501"/>
          </a:xfrm>
          <a:prstGeom prst="rect">
            <a:avLst/>
          </a:prstGeom>
          <a:noFill/>
          <a:ln w="28575" cap="flat" cmpd="sng">
            <a:solidFill>
              <a:schemeClr val="lt1"/>
            </a:solidFill>
            <a:prstDash val="solid"/>
            <a:round/>
            <a:headEnd type="none" w="sm" len="sm"/>
            <a:tailEnd type="none" w="sm" len="sm"/>
          </a:ln>
        </p:spPr>
      </p:pic>
      <p:pic>
        <p:nvPicPr>
          <p:cNvPr id="165" name="Google Shape;165;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57624" y="0"/>
            <a:ext cx="5286374" cy="5143501"/>
          </a:xfrm>
          <a:prstGeom prst="rect">
            <a:avLst/>
          </a:prstGeom>
          <a:noFill/>
          <a:ln w="28575" cap="flat" cmpd="sng">
            <a:solidFill>
              <a:schemeClr val="lt1"/>
            </a:solidFill>
            <a:prstDash val="solid"/>
            <a:round/>
            <a:headEnd type="none" w="sm" len="sm"/>
            <a:tailEnd type="none" w="sm" len="sm"/>
          </a:ln>
        </p:spPr>
      </p:pic>
      <p:sp>
        <p:nvSpPr>
          <p:cNvPr id="166" name="Google Shape;166;p23"/>
          <p:cNvSpPr txBox="1"/>
          <p:nvPr/>
        </p:nvSpPr>
        <p:spPr>
          <a:xfrm>
            <a:off x="0" y="94425"/>
            <a:ext cx="457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eelgrass surveys</a:t>
            </a:r>
            <a:endParaRPr sz="2800">
              <a:solidFill>
                <a:srgbClr val="FFFFFF"/>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3999" cy="5143500"/>
          </a:xfrm>
          <a:prstGeom prst="rect">
            <a:avLst/>
          </a:prstGeom>
          <a:noFill/>
          <a:ln>
            <a:noFill/>
          </a:ln>
        </p:spPr>
      </p:pic>
      <p:pic>
        <p:nvPicPr>
          <p:cNvPr id="172" name="Google Shape;172;p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320125" y="68325"/>
            <a:ext cx="3264099" cy="2196950"/>
          </a:xfrm>
          <a:prstGeom prst="rect">
            <a:avLst/>
          </a:prstGeom>
          <a:noFill/>
          <a:ln>
            <a:noFill/>
          </a:ln>
        </p:spPr>
      </p:pic>
      <p:sp>
        <p:nvSpPr>
          <p:cNvPr id="173" name="Google Shape;173;p24"/>
          <p:cNvSpPr txBox="1"/>
          <p:nvPr/>
        </p:nvSpPr>
        <p:spPr>
          <a:xfrm>
            <a:off x="0" y="94425"/>
            <a:ext cx="54801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species documentation</a:t>
            </a:r>
            <a:endParaRPr sz="2800">
              <a:solidFill>
                <a:srgbClr val="FFFFFF"/>
              </a:solidFill>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2" cy="5143499"/>
          </a:xfrm>
          <a:prstGeom prst="rect">
            <a:avLst/>
          </a:prstGeom>
          <a:noFill/>
          <a:ln>
            <a:noFill/>
          </a:ln>
        </p:spPr>
      </p:pic>
      <p:sp>
        <p:nvSpPr>
          <p:cNvPr id="179" name="Google Shape;179;p25"/>
          <p:cNvSpPr txBox="1"/>
          <p:nvPr/>
        </p:nvSpPr>
        <p:spPr>
          <a:xfrm>
            <a:off x="0" y="94425"/>
            <a:ext cx="54801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species documentation</a:t>
            </a:r>
            <a:endParaRPr sz="2800">
              <a:solidFill>
                <a:srgbClr val="FFFFFF"/>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3999" cy="5582700"/>
          </a:xfrm>
          <a:prstGeom prst="rect">
            <a:avLst/>
          </a:prstGeom>
          <a:noFill/>
          <a:ln w="19050" cap="flat" cmpd="sng">
            <a:solidFill>
              <a:srgbClr val="00FFFF"/>
            </a:solidFill>
            <a:prstDash val="solid"/>
            <a:round/>
            <a:headEnd type="none" w="sm" len="sm"/>
            <a:tailEnd type="none" w="sm" len="sm"/>
          </a:ln>
        </p:spPr>
      </p:pic>
      <p:sp>
        <p:nvSpPr>
          <p:cNvPr id="185" name="Google Shape;185;p26"/>
          <p:cNvSpPr/>
          <p:nvPr/>
        </p:nvSpPr>
        <p:spPr>
          <a:xfrm>
            <a:off x="3600450" y="3290900"/>
            <a:ext cx="2105025" cy="657225"/>
          </a:xfrm>
          <a:custGeom>
            <a:avLst/>
            <a:gdLst/>
            <a:ahLst/>
            <a:cxnLst/>
            <a:rect l="l" t="t" r="r" b="b"/>
            <a:pathLst>
              <a:path w="84201" h="26289" extrusionOk="0">
                <a:moveTo>
                  <a:pt x="4382" y="190"/>
                </a:moveTo>
                <a:lnTo>
                  <a:pt x="0" y="0"/>
                </a:lnTo>
                <a:lnTo>
                  <a:pt x="4572" y="14859"/>
                </a:lnTo>
                <a:lnTo>
                  <a:pt x="10859" y="21717"/>
                </a:lnTo>
                <a:lnTo>
                  <a:pt x="17336" y="26098"/>
                </a:lnTo>
                <a:lnTo>
                  <a:pt x="27051" y="24384"/>
                </a:lnTo>
                <a:lnTo>
                  <a:pt x="43815" y="15240"/>
                </a:lnTo>
                <a:lnTo>
                  <a:pt x="52959" y="16002"/>
                </a:lnTo>
                <a:lnTo>
                  <a:pt x="57912" y="19621"/>
                </a:lnTo>
                <a:lnTo>
                  <a:pt x="64961" y="16002"/>
                </a:lnTo>
                <a:lnTo>
                  <a:pt x="72581" y="16002"/>
                </a:lnTo>
                <a:lnTo>
                  <a:pt x="77724" y="16573"/>
                </a:lnTo>
                <a:lnTo>
                  <a:pt x="81344" y="21526"/>
                </a:lnTo>
                <a:lnTo>
                  <a:pt x="80010" y="26289"/>
                </a:lnTo>
                <a:lnTo>
                  <a:pt x="83249" y="26289"/>
                </a:lnTo>
                <a:lnTo>
                  <a:pt x="84201" y="21717"/>
                </a:lnTo>
                <a:lnTo>
                  <a:pt x="81725" y="16002"/>
                </a:lnTo>
                <a:lnTo>
                  <a:pt x="76581" y="13144"/>
                </a:lnTo>
                <a:lnTo>
                  <a:pt x="70676" y="6286"/>
                </a:lnTo>
                <a:lnTo>
                  <a:pt x="8382" y="12573"/>
                </a:lnTo>
                <a:close/>
              </a:path>
            </a:pathLst>
          </a:custGeom>
          <a:noFill/>
          <a:ln w="19050" cap="flat" cmpd="sng">
            <a:solidFill>
              <a:srgbClr val="FFFF00"/>
            </a:solidFill>
            <a:prstDash val="solid"/>
            <a:round/>
            <a:headEnd type="none" w="med" len="med"/>
            <a:tailEnd type="none" w="med" len="med"/>
          </a:ln>
        </p:spPr>
      </p:sp>
      <p:sp>
        <p:nvSpPr>
          <p:cNvPr id="186" name="Google Shape;186;p26"/>
          <p:cNvSpPr/>
          <p:nvPr/>
        </p:nvSpPr>
        <p:spPr>
          <a:xfrm>
            <a:off x="3729050" y="2876550"/>
            <a:ext cx="261925" cy="285750"/>
          </a:xfrm>
          <a:custGeom>
            <a:avLst/>
            <a:gdLst/>
            <a:ahLst/>
            <a:cxnLst/>
            <a:rect l="l" t="t" r="r" b="b"/>
            <a:pathLst>
              <a:path w="10477" h="11430" extrusionOk="0">
                <a:moveTo>
                  <a:pt x="0" y="953"/>
                </a:moveTo>
                <a:lnTo>
                  <a:pt x="1524" y="11430"/>
                </a:lnTo>
                <a:lnTo>
                  <a:pt x="10477" y="9906"/>
                </a:lnTo>
                <a:lnTo>
                  <a:pt x="8382" y="0"/>
                </a:lnTo>
                <a:close/>
              </a:path>
            </a:pathLst>
          </a:custGeom>
          <a:noFill/>
          <a:ln w="19050" cap="flat" cmpd="sng">
            <a:solidFill>
              <a:srgbClr val="FF9900"/>
            </a:solidFill>
            <a:prstDash val="solid"/>
            <a:round/>
            <a:headEnd type="none" w="med" len="med"/>
            <a:tailEnd type="none" w="med" len="med"/>
          </a:ln>
        </p:spPr>
      </p:sp>
      <p:sp>
        <p:nvSpPr>
          <p:cNvPr id="187" name="Google Shape;187;p26"/>
          <p:cNvSpPr/>
          <p:nvPr/>
        </p:nvSpPr>
        <p:spPr>
          <a:xfrm>
            <a:off x="2867025" y="3205175"/>
            <a:ext cx="842975" cy="1781175"/>
          </a:xfrm>
          <a:custGeom>
            <a:avLst/>
            <a:gdLst/>
            <a:ahLst/>
            <a:cxnLst/>
            <a:rect l="l" t="t" r="r" b="b"/>
            <a:pathLst>
              <a:path w="33719" h="71247" extrusionOk="0">
                <a:moveTo>
                  <a:pt x="25908" y="952"/>
                </a:moveTo>
                <a:lnTo>
                  <a:pt x="22860" y="8382"/>
                </a:lnTo>
                <a:lnTo>
                  <a:pt x="18860" y="7810"/>
                </a:lnTo>
                <a:lnTo>
                  <a:pt x="20193" y="12001"/>
                </a:lnTo>
                <a:lnTo>
                  <a:pt x="11240" y="27432"/>
                </a:lnTo>
                <a:lnTo>
                  <a:pt x="6668" y="26670"/>
                </a:lnTo>
                <a:lnTo>
                  <a:pt x="5525" y="29527"/>
                </a:lnTo>
                <a:lnTo>
                  <a:pt x="8573" y="33909"/>
                </a:lnTo>
                <a:lnTo>
                  <a:pt x="10478" y="43815"/>
                </a:lnTo>
                <a:lnTo>
                  <a:pt x="18098" y="53149"/>
                </a:lnTo>
                <a:lnTo>
                  <a:pt x="25527" y="59436"/>
                </a:lnTo>
                <a:lnTo>
                  <a:pt x="26289" y="62103"/>
                </a:lnTo>
                <a:lnTo>
                  <a:pt x="30671" y="64960"/>
                </a:lnTo>
                <a:lnTo>
                  <a:pt x="33719" y="67627"/>
                </a:lnTo>
                <a:lnTo>
                  <a:pt x="29147" y="71247"/>
                </a:lnTo>
                <a:lnTo>
                  <a:pt x="22479" y="66103"/>
                </a:lnTo>
                <a:lnTo>
                  <a:pt x="20193" y="61531"/>
                </a:lnTo>
                <a:lnTo>
                  <a:pt x="5525" y="45720"/>
                </a:lnTo>
                <a:lnTo>
                  <a:pt x="3239" y="33909"/>
                </a:lnTo>
                <a:lnTo>
                  <a:pt x="0" y="29908"/>
                </a:lnTo>
                <a:lnTo>
                  <a:pt x="4001" y="21717"/>
                </a:lnTo>
                <a:lnTo>
                  <a:pt x="9525" y="21907"/>
                </a:lnTo>
                <a:lnTo>
                  <a:pt x="15621" y="10668"/>
                </a:lnTo>
                <a:lnTo>
                  <a:pt x="14288" y="5524"/>
                </a:lnTo>
                <a:lnTo>
                  <a:pt x="21527" y="4381"/>
                </a:lnTo>
                <a:lnTo>
                  <a:pt x="23813" y="0"/>
                </a:lnTo>
                <a:close/>
              </a:path>
            </a:pathLst>
          </a:custGeom>
          <a:noFill/>
          <a:ln w="19050" cap="flat" cmpd="sng">
            <a:solidFill>
              <a:srgbClr val="00FFFF"/>
            </a:solidFill>
            <a:prstDash val="solid"/>
            <a:round/>
            <a:headEnd type="none" w="med" len="med"/>
            <a:tailEnd type="none" w="med" len="med"/>
          </a:ln>
        </p:spPr>
      </p:sp>
      <p:sp>
        <p:nvSpPr>
          <p:cNvPr id="188" name="Google Shape;188;p26"/>
          <p:cNvSpPr/>
          <p:nvPr/>
        </p:nvSpPr>
        <p:spPr>
          <a:xfrm>
            <a:off x="5171425" y="117525"/>
            <a:ext cx="763950" cy="1810000"/>
          </a:xfrm>
          <a:custGeom>
            <a:avLst/>
            <a:gdLst/>
            <a:ahLst/>
            <a:cxnLst/>
            <a:rect l="l" t="t" r="r" b="b"/>
            <a:pathLst>
              <a:path w="30558" h="72400" extrusionOk="0">
                <a:moveTo>
                  <a:pt x="0" y="3303"/>
                </a:moveTo>
                <a:lnTo>
                  <a:pt x="16454" y="0"/>
                </a:lnTo>
                <a:lnTo>
                  <a:pt x="30558" y="68639"/>
                </a:lnTo>
                <a:lnTo>
                  <a:pt x="14103" y="72400"/>
                </a:lnTo>
                <a:close/>
              </a:path>
            </a:pathLst>
          </a:custGeom>
          <a:noFill/>
          <a:ln w="19050" cap="flat" cmpd="sng">
            <a:solidFill>
              <a:srgbClr val="00FF00"/>
            </a:solidFill>
            <a:prstDash val="solid"/>
            <a:round/>
            <a:headEnd type="none" w="med" len="med"/>
            <a:tailEnd type="none" w="med" len="med"/>
          </a:ln>
        </p:spPr>
      </p:sp>
      <p:cxnSp>
        <p:nvCxnSpPr>
          <p:cNvPr id="189" name="Google Shape;189;p26"/>
          <p:cNvCxnSpPr/>
          <p:nvPr/>
        </p:nvCxnSpPr>
        <p:spPr>
          <a:xfrm rot="10800000" flipH="1">
            <a:off x="3925575" y="2909875"/>
            <a:ext cx="373500" cy="110700"/>
          </a:xfrm>
          <a:prstGeom prst="straightConnector1">
            <a:avLst/>
          </a:prstGeom>
          <a:noFill/>
          <a:ln w="19050" cap="flat" cmpd="sng">
            <a:solidFill>
              <a:schemeClr val="lt1"/>
            </a:solidFill>
            <a:prstDash val="solid"/>
            <a:round/>
            <a:headEnd type="oval" w="med" len="med"/>
            <a:tailEnd type="none" w="med" len="med"/>
          </a:ln>
        </p:spPr>
      </p:cxnSp>
      <p:sp>
        <p:nvSpPr>
          <p:cNvPr id="190" name="Google Shape;190;p26"/>
          <p:cNvSpPr txBox="1"/>
          <p:nvPr/>
        </p:nvSpPr>
        <p:spPr>
          <a:xfrm>
            <a:off x="4205049" y="2641960"/>
            <a:ext cx="190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Treasure Island Marina </a:t>
            </a:r>
            <a:endParaRPr>
              <a:solidFill>
                <a:schemeClr val="lt1"/>
              </a:solidFill>
              <a:latin typeface="Corbel"/>
              <a:ea typeface="Corbel"/>
              <a:cs typeface="Corbel"/>
              <a:sym typeface="Corbel"/>
            </a:endParaRPr>
          </a:p>
        </p:txBody>
      </p:sp>
      <p:sp>
        <p:nvSpPr>
          <p:cNvPr id="191" name="Google Shape;191;p26"/>
          <p:cNvSpPr txBox="1"/>
          <p:nvPr/>
        </p:nvSpPr>
        <p:spPr>
          <a:xfrm>
            <a:off x="4560250" y="2928975"/>
            <a:ext cx="370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Clipper Cove &amp; Eastern Yerba Buena Island</a:t>
            </a:r>
            <a:endParaRPr>
              <a:solidFill>
                <a:schemeClr val="lt1"/>
              </a:solidFill>
              <a:latin typeface="Corbel"/>
              <a:ea typeface="Corbel"/>
              <a:cs typeface="Corbel"/>
              <a:sym typeface="Corbel"/>
            </a:endParaRPr>
          </a:p>
        </p:txBody>
      </p:sp>
      <p:cxnSp>
        <p:nvCxnSpPr>
          <p:cNvPr id="192" name="Google Shape;192;p26"/>
          <p:cNvCxnSpPr/>
          <p:nvPr/>
        </p:nvCxnSpPr>
        <p:spPr>
          <a:xfrm rot="10800000" flipH="1">
            <a:off x="4466225" y="3255725"/>
            <a:ext cx="599400" cy="352500"/>
          </a:xfrm>
          <a:prstGeom prst="straightConnector1">
            <a:avLst/>
          </a:prstGeom>
          <a:noFill/>
          <a:ln w="19050" cap="flat" cmpd="sng">
            <a:solidFill>
              <a:schemeClr val="lt1"/>
            </a:solidFill>
            <a:prstDash val="solid"/>
            <a:round/>
            <a:headEnd type="oval" w="med" len="med"/>
            <a:tailEnd type="none" w="med" len="med"/>
          </a:ln>
        </p:spPr>
      </p:cxnSp>
      <p:sp>
        <p:nvSpPr>
          <p:cNvPr id="193" name="Google Shape;193;p26"/>
          <p:cNvSpPr txBox="1"/>
          <p:nvPr/>
        </p:nvSpPr>
        <p:spPr>
          <a:xfrm>
            <a:off x="5970622" y="523475"/>
            <a:ext cx="2556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Eastern Treasure Island eelgrass/subtidal </a:t>
            </a:r>
            <a:endParaRPr>
              <a:solidFill>
                <a:schemeClr val="lt1"/>
              </a:solidFill>
              <a:latin typeface="Corbel"/>
              <a:ea typeface="Corbel"/>
              <a:cs typeface="Corbel"/>
              <a:sym typeface="Corbel"/>
            </a:endParaRPr>
          </a:p>
        </p:txBody>
      </p:sp>
      <p:cxnSp>
        <p:nvCxnSpPr>
          <p:cNvPr id="194" name="Google Shape;194;p26"/>
          <p:cNvCxnSpPr/>
          <p:nvPr/>
        </p:nvCxnSpPr>
        <p:spPr>
          <a:xfrm rot="10800000" flipH="1">
            <a:off x="5629375" y="822875"/>
            <a:ext cx="423600" cy="254700"/>
          </a:xfrm>
          <a:prstGeom prst="straightConnector1">
            <a:avLst/>
          </a:prstGeom>
          <a:noFill/>
          <a:ln w="19050" cap="flat" cmpd="sng">
            <a:solidFill>
              <a:schemeClr val="lt1"/>
            </a:solidFill>
            <a:prstDash val="solid"/>
            <a:round/>
            <a:headEnd type="oval" w="med" len="med"/>
            <a:tailEnd type="none" w="med" len="med"/>
          </a:ln>
        </p:spPr>
      </p:cxnSp>
      <p:sp>
        <p:nvSpPr>
          <p:cNvPr id="195" name="Google Shape;195;p26"/>
          <p:cNvSpPr txBox="1"/>
          <p:nvPr/>
        </p:nvSpPr>
        <p:spPr>
          <a:xfrm>
            <a:off x="451050" y="3247325"/>
            <a:ext cx="2556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Corbel"/>
                <a:ea typeface="Corbel"/>
                <a:cs typeface="Corbel"/>
                <a:sym typeface="Corbel"/>
              </a:rPr>
              <a:t>Western Yerba Buena Island</a:t>
            </a:r>
            <a:endParaRPr>
              <a:solidFill>
                <a:schemeClr val="lt1"/>
              </a:solidFill>
              <a:latin typeface="Corbel"/>
              <a:ea typeface="Corbel"/>
              <a:cs typeface="Corbel"/>
              <a:sym typeface="Corbel"/>
            </a:endParaRPr>
          </a:p>
        </p:txBody>
      </p:sp>
      <p:cxnSp>
        <p:nvCxnSpPr>
          <p:cNvPr id="196" name="Google Shape;196;p26"/>
          <p:cNvCxnSpPr/>
          <p:nvPr/>
        </p:nvCxnSpPr>
        <p:spPr>
          <a:xfrm rot="10800000">
            <a:off x="2770744" y="3547578"/>
            <a:ext cx="461400" cy="178200"/>
          </a:xfrm>
          <a:prstGeom prst="straightConnector1">
            <a:avLst/>
          </a:prstGeom>
          <a:noFill/>
          <a:ln w="19050" cap="flat" cmpd="sng">
            <a:solidFill>
              <a:schemeClr val="lt1"/>
            </a:solidFill>
            <a:prstDash val="solid"/>
            <a:round/>
            <a:headEnd type="oval" w="med" len="med"/>
            <a:tailEnd type="none" w="med" len="med"/>
          </a:ln>
        </p:spPr>
      </p:cxnSp>
      <p:sp>
        <p:nvSpPr>
          <p:cNvPr id="197" name="Google Shape;197;p26"/>
          <p:cNvSpPr txBox="1"/>
          <p:nvPr/>
        </p:nvSpPr>
        <p:spPr>
          <a:xfrm>
            <a:off x="0" y="94425"/>
            <a:ext cx="27081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Study Regions</a:t>
            </a:r>
            <a:endParaRPr sz="2800">
              <a:solidFill>
                <a:srgbClr val="FFFFFF"/>
              </a:solidFill>
              <a:latin typeface="Corbel"/>
              <a:ea typeface="Corbel"/>
              <a:cs typeface="Corbel"/>
              <a:sym typeface="Corbe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3999" cy="5582700"/>
          </a:xfrm>
          <a:prstGeom prst="rect">
            <a:avLst/>
          </a:prstGeom>
          <a:noFill/>
          <a:ln w="19050" cap="flat" cmpd="sng">
            <a:solidFill>
              <a:srgbClr val="00FFFF"/>
            </a:solidFill>
            <a:prstDash val="solid"/>
            <a:round/>
            <a:headEnd type="none" w="sm" len="sm"/>
            <a:tailEnd type="none" w="sm" len="sm"/>
          </a:ln>
        </p:spPr>
      </p:pic>
      <p:sp>
        <p:nvSpPr>
          <p:cNvPr id="203" name="Google Shape;203;p27"/>
          <p:cNvSpPr/>
          <p:nvPr/>
        </p:nvSpPr>
        <p:spPr>
          <a:xfrm>
            <a:off x="3600450" y="3290900"/>
            <a:ext cx="2105025" cy="657225"/>
          </a:xfrm>
          <a:custGeom>
            <a:avLst/>
            <a:gdLst/>
            <a:ahLst/>
            <a:cxnLst/>
            <a:rect l="l" t="t" r="r" b="b"/>
            <a:pathLst>
              <a:path w="84201" h="26289" extrusionOk="0">
                <a:moveTo>
                  <a:pt x="4382" y="190"/>
                </a:moveTo>
                <a:lnTo>
                  <a:pt x="0" y="0"/>
                </a:lnTo>
                <a:lnTo>
                  <a:pt x="4572" y="14859"/>
                </a:lnTo>
                <a:lnTo>
                  <a:pt x="10859" y="21717"/>
                </a:lnTo>
                <a:lnTo>
                  <a:pt x="17336" y="26098"/>
                </a:lnTo>
                <a:lnTo>
                  <a:pt x="27051" y="24384"/>
                </a:lnTo>
                <a:lnTo>
                  <a:pt x="43815" y="15240"/>
                </a:lnTo>
                <a:lnTo>
                  <a:pt x="52959" y="16002"/>
                </a:lnTo>
                <a:lnTo>
                  <a:pt x="57912" y="19621"/>
                </a:lnTo>
                <a:lnTo>
                  <a:pt x="64961" y="16002"/>
                </a:lnTo>
                <a:lnTo>
                  <a:pt x="72581" y="16002"/>
                </a:lnTo>
                <a:lnTo>
                  <a:pt x="77724" y="16573"/>
                </a:lnTo>
                <a:lnTo>
                  <a:pt x="81344" y="21526"/>
                </a:lnTo>
                <a:lnTo>
                  <a:pt x="80010" y="26289"/>
                </a:lnTo>
                <a:lnTo>
                  <a:pt x="83249" y="26289"/>
                </a:lnTo>
                <a:lnTo>
                  <a:pt x="84201" y="21717"/>
                </a:lnTo>
                <a:lnTo>
                  <a:pt x="81725" y="16002"/>
                </a:lnTo>
                <a:lnTo>
                  <a:pt x="76581" y="13144"/>
                </a:lnTo>
                <a:lnTo>
                  <a:pt x="70676" y="6286"/>
                </a:lnTo>
                <a:lnTo>
                  <a:pt x="8382" y="12573"/>
                </a:lnTo>
                <a:close/>
              </a:path>
            </a:pathLst>
          </a:custGeom>
          <a:noFill/>
          <a:ln w="19050" cap="flat" cmpd="sng">
            <a:solidFill>
              <a:srgbClr val="FFFF00"/>
            </a:solidFill>
            <a:prstDash val="solid"/>
            <a:round/>
            <a:headEnd type="none" w="med" len="med"/>
            <a:tailEnd type="none" w="med" len="med"/>
          </a:ln>
        </p:spPr>
      </p:sp>
      <p:sp>
        <p:nvSpPr>
          <p:cNvPr id="204" name="Google Shape;204;p27"/>
          <p:cNvSpPr/>
          <p:nvPr/>
        </p:nvSpPr>
        <p:spPr>
          <a:xfrm>
            <a:off x="3729050" y="2876550"/>
            <a:ext cx="261925" cy="285750"/>
          </a:xfrm>
          <a:custGeom>
            <a:avLst/>
            <a:gdLst/>
            <a:ahLst/>
            <a:cxnLst/>
            <a:rect l="l" t="t" r="r" b="b"/>
            <a:pathLst>
              <a:path w="10477" h="11430" extrusionOk="0">
                <a:moveTo>
                  <a:pt x="0" y="953"/>
                </a:moveTo>
                <a:lnTo>
                  <a:pt x="1524" y="11430"/>
                </a:lnTo>
                <a:lnTo>
                  <a:pt x="10477" y="9906"/>
                </a:lnTo>
                <a:lnTo>
                  <a:pt x="8382" y="0"/>
                </a:lnTo>
                <a:close/>
              </a:path>
            </a:pathLst>
          </a:custGeom>
          <a:noFill/>
          <a:ln w="19050" cap="flat" cmpd="sng">
            <a:solidFill>
              <a:srgbClr val="FF9900"/>
            </a:solidFill>
            <a:prstDash val="solid"/>
            <a:round/>
            <a:headEnd type="none" w="med" len="med"/>
            <a:tailEnd type="none" w="med" len="med"/>
          </a:ln>
        </p:spPr>
      </p:sp>
      <p:sp>
        <p:nvSpPr>
          <p:cNvPr id="205" name="Google Shape;205;p27"/>
          <p:cNvSpPr/>
          <p:nvPr/>
        </p:nvSpPr>
        <p:spPr>
          <a:xfrm>
            <a:off x="2867025" y="3205175"/>
            <a:ext cx="842975" cy="1781175"/>
          </a:xfrm>
          <a:custGeom>
            <a:avLst/>
            <a:gdLst/>
            <a:ahLst/>
            <a:cxnLst/>
            <a:rect l="l" t="t" r="r" b="b"/>
            <a:pathLst>
              <a:path w="33719" h="71247" extrusionOk="0">
                <a:moveTo>
                  <a:pt x="25908" y="952"/>
                </a:moveTo>
                <a:lnTo>
                  <a:pt x="22860" y="8382"/>
                </a:lnTo>
                <a:lnTo>
                  <a:pt x="18860" y="7810"/>
                </a:lnTo>
                <a:lnTo>
                  <a:pt x="20193" y="12001"/>
                </a:lnTo>
                <a:lnTo>
                  <a:pt x="11240" y="27432"/>
                </a:lnTo>
                <a:lnTo>
                  <a:pt x="6668" y="26670"/>
                </a:lnTo>
                <a:lnTo>
                  <a:pt x="5525" y="29527"/>
                </a:lnTo>
                <a:lnTo>
                  <a:pt x="8573" y="33909"/>
                </a:lnTo>
                <a:lnTo>
                  <a:pt x="10478" y="43815"/>
                </a:lnTo>
                <a:lnTo>
                  <a:pt x="18098" y="53149"/>
                </a:lnTo>
                <a:lnTo>
                  <a:pt x="25527" y="59436"/>
                </a:lnTo>
                <a:lnTo>
                  <a:pt x="26289" y="62103"/>
                </a:lnTo>
                <a:lnTo>
                  <a:pt x="30671" y="64960"/>
                </a:lnTo>
                <a:lnTo>
                  <a:pt x="33719" y="67627"/>
                </a:lnTo>
                <a:lnTo>
                  <a:pt x="29147" y="71247"/>
                </a:lnTo>
                <a:lnTo>
                  <a:pt x="22479" y="66103"/>
                </a:lnTo>
                <a:lnTo>
                  <a:pt x="20193" y="61531"/>
                </a:lnTo>
                <a:lnTo>
                  <a:pt x="5525" y="45720"/>
                </a:lnTo>
                <a:lnTo>
                  <a:pt x="3239" y="33909"/>
                </a:lnTo>
                <a:lnTo>
                  <a:pt x="0" y="29908"/>
                </a:lnTo>
                <a:lnTo>
                  <a:pt x="4001" y="21717"/>
                </a:lnTo>
                <a:lnTo>
                  <a:pt x="9525" y="21907"/>
                </a:lnTo>
                <a:lnTo>
                  <a:pt x="15621" y="10668"/>
                </a:lnTo>
                <a:lnTo>
                  <a:pt x="14288" y="5524"/>
                </a:lnTo>
                <a:lnTo>
                  <a:pt x="21527" y="4381"/>
                </a:lnTo>
                <a:lnTo>
                  <a:pt x="23813" y="0"/>
                </a:lnTo>
                <a:close/>
              </a:path>
            </a:pathLst>
          </a:custGeom>
          <a:noFill/>
          <a:ln w="19050" cap="flat" cmpd="sng">
            <a:solidFill>
              <a:srgbClr val="00FFFF"/>
            </a:solidFill>
            <a:prstDash val="solid"/>
            <a:round/>
            <a:headEnd type="none" w="med" len="med"/>
            <a:tailEnd type="none" w="med" len="med"/>
          </a:ln>
        </p:spPr>
      </p:sp>
      <p:sp>
        <p:nvSpPr>
          <p:cNvPr id="206" name="Google Shape;206;p27"/>
          <p:cNvSpPr/>
          <p:nvPr/>
        </p:nvSpPr>
        <p:spPr>
          <a:xfrm>
            <a:off x="5171425" y="117525"/>
            <a:ext cx="763950" cy="1810000"/>
          </a:xfrm>
          <a:custGeom>
            <a:avLst/>
            <a:gdLst/>
            <a:ahLst/>
            <a:cxnLst/>
            <a:rect l="l" t="t" r="r" b="b"/>
            <a:pathLst>
              <a:path w="30558" h="72400" extrusionOk="0">
                <a:moveTo>
                  <a:pt x="0" y="3303"/>
                </a:moveTo>
                <a:lnTo>
                  <a:pt x="16454" y="0"/>
                </a:lnTo>
                <a:lnTo>
                  <a:pt x="30558" y="68639"/>
                </a:lnTo>
                <a:lnTo>
                  <a:pt x="14103" y="72400"/>
                </a:lnTo>
                <a:close/>
              </a:path>
            </a:pathLst>
          </a:custGeom>
          <a:noFill/>
          <a:ln w="19050" cap="flat" cmpd="sng">
            <a:solidFill>
              <a:srgbClr val="00FF00"/>
            </a:solidFill>
            <a:prstDash val="solid"/>
            <a:round/>
            <a:headEnd type="none" w="med" len="med"/>
            <a:tailEnd type="none" w="med" len="med"/>
          </a:ln>
        </p:spPr>
      </p:sp>
      <p:cxnSp>
        <p:nvCxnSpPr>
          <p:cNvPr id="207" name="Google Shape;207;p27"/>
          <p:cNvCxnSpPr/>
          <p:nvPr/>
        </p:nvCxnSpPr>
        <p:spPr>
          <a:xfrm rot="10800000" flipH="1">
            <a:off x="3925575" y="2909875"/>
            <a:ext cx="373500" cy="110700"/>
          </a:xfrm>
          <a:prstGeom prst="straightConnector1">
            <a:avLst/>
          </a:prstGeom>
          <a:noFill/>
          <a:ln w="19050" cap="flat" cmpd="sng">
            <a:solidFill>
              <a:schemeClr val="lt1"/>
            </a:solidFill>
            <a:prstDash val="solid"/>
            <a:round/>
            <a:headEnd type="oval" w="med" len="med"/>
            <a:tailEnd type="none" w="med" len="med"/>
          </a:ln>
        </p:spPr>
      </p:cxnSp>
      <p:sp>
        <p:nvSpPr>
          <p:cNvPr id="208" name="Google Shape;208;p27"/>
          <p:cNvSpPr txBox="1"/>
          <p:nvPr/>
        </p:nvSpPr>
        <p:spPr>
          <a:xfrm>
            <a:off x="4205049" y="2641960"/>
            <a:ext cx="190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Treasure Island Marina </a:t>
            </a:r>
            <a:endParaRPr>
              <a:solidFill>
                <a:schemeClr val="lt1"/>
              </a:solidFill>
              <a:latin typeface="Corbel"/>
              <a:ea typeface="Corbel"/>
              <a:cs typeface="Corbel"/>
              <a:sym typeface="Corbel"/>
            </a:endParaRPr>
          </a:p>
        </p:txBody>
      </p:sp>
      <p:sp>
        <p:nvSpPr>
          <p:cNvPr id="209" name="Google Shape;209;p27"/>
          <p:cNvSpPr txBox="1"/>
          <p:nvPr/>
        </p:nvSpPr>
        <p:spPr>
          <a:xfrm>
            <a:off x="4560250" y="2928975"/>
            <a:ext cx="370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Clipper Cove &amp; Eastern Yerba Buena Island</a:t>
            </a:r>
            <a:endParaRPr>
              <a:solidFill>
                <a:schemeClr val="lt1"/>
              </a:solidFill>
              <a:latin typeface="Corbel"/>
              <a:ea typeface="Corbel"/>
              <a:cs typeface="Corbel"/>
              <a:sym typeface="Corbel"/>
            </a:endParaRPr>
          </a:p>
        </p:txBody>
      </p:sp>
      <p:cxnSp>
        <p:nvCxnSpPr>
          <p:cNvPr id="210" name="Google Shape;210;p27"/>
          <p:cNvCxnSpPr/>
          <p:nvPr/>
        </p:nvCxnSpPr>
        <p:spPr>
          <a:xfrm rot="10800000" flipH="1">
            <a:off x="4466225" y="3255725"/>
            <a:ext cx="599400" cy="352500"/>
          </a:xfrm>
          <a:prstGeom prst="straightConnector1">
            <a:avLst/>
          </a:prstGeom>
          <a:noFill/>
          <a:ln w="19050" cap="flat" cmpd="sng">
            <a:solidFill>
              <a:schemeClr val="lt1"/>
            </a:solidFill>
            <a:prstDash val="solid"/>
            <a:round/>
            <a:headEnd type="oval" w="med" len="med"/>
            <a:tailEnd type="none" w="med" len="med"/>
          </a:ln>
        </p:spPr>
      </p:cxnSp>
      <p:sp>
        <p:nvSpPr>
          <p:cNvPr id="211" name="Google Shape;211;p27"/>
          <p:cNvSpPr txBox="1"/>
          <p:nvPr/>
        </p:nvSpPr>
        <p:spPr>
          <a:xfrm>
            <a:off x="5970622" y="523475"/>
            <a:ext cx="2556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Eastern Treasure Island eelgrass/subtidal </a:t>
            </a:r>
            <a:endParaRPr>
              <a:solidFill>
                <a:schemeClr val="lt1"/>
              </a:solidFill>
              <a:latin typeface="Corbel"/>
              <a:ea typeface="Corbel"/>
              <a:cs typeface="Corbel"/>
              <a:sym typeface="Corbel"/>
            </a:endParaRPr>
          </a:p>
        </p:txBody>
      </p:sp>
      <p:cxnSp>
        <p:nvCxnSpPr>
          <p:cNvPr id="212" name="Google Shape;212;p27"/>
          <p:cNvCxnSpPr/>
          <p:nvPr/>
        </p:nvCxnSpPr>
        <p:spPr>
          <a:xfrm rot="10800000" flipH="1">
            <a:off x="5629375" y="822875"/>
            <a:ext cx="423600" cy="254700"/>
          </a:xfrm>
          <a:prstGeom prst="straightConnector1">
            <a:avLst/>
          </a:prstGeom>
          <a:noFill/>
          <a:ln w="19050" cap="flat" cmpd="sng">
            <a:solidFill>
              <a:schemeClr val="lt1"/>
            </a:solidFill>
            <a:prstDash val="solid"/>
            <a:round/>
            <a:headEnd type="oval" w="med" len="med"/>
            <a:tailEnd type="none" w="med" len="med"/>
          </a:ln>
        </p:spPr>
      </p:cxnSp>
      <p:sp>
        <p:nvSpPr>
          <p:cNvPr id="213" name="Google Shape;213;p27"/>
          <p:cNvSpPr txBox="1"/>
          <p:nvPr/>
        </p:nvSpPr>
        <p:spPr>
          <a:xfrm>
            <a:off x="451050" y="3247325"/>
            <a:ext cx="2556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Corbel"/>
                <a:ea typeface="Corbel"/>
                <a:cs typeface="Corbel"/>
                <a:sym typeface="Corbel"/>
              </a:rPr>
              <a:t>Western Yerba Buena Island</a:t>
            </a:r>
            <a:endParaRPr>
              <a:solidFill>
                <a:schemeClr val="lt1"/>
              </a:solidFill>
              <a:latin typeface="Corbel"/>
              <a:ea typeface="Corbel"/>
              <a:cs typeface="Corbel"/>
              <a:sym typeface="Corbel"/>
            </a:endParaRPr>
          </a:p>
        </p:txBody>
      </p:sp>
      <p:cxnSp>
        <p:nvCxnSpPr>
          <p:cNvPr id="214" name="Google Shape;214;p27"/>
          <p:cNvCxnSpPr/>
          <p:nvPr/>
        </p:nvCxnSpPr>
        <p:spPr>
          <a:xfrm rot="10800000">
            <a:off x="2770744" y="3547578"/>
            <a:ext cx="461400" cy="178200"/>
          </a:xfrm>
          <a:prstGeom prst="straightConnector1">
            <a:avLst/>
          </a:prstGeom>
          <a:noFill/>
          <a:ln w="19050" cap="flat" cmpd="sng">
            <a:solidFill>
              <a:schemeClr val="lt1"/>
            </a:solidFill>
            <a:prstDash val="solid"/>
            <a:round/>
            <a:headEnd type="oval" w="med" len="med"/>
            <a:tailEnd type="none" w="med" len="med"/>
          </a:ln>
        </p:spPr>
      </p:cxnSp>
      <p:sp>
        <p:nvSpPr>
          <p:cNvPr id="215" name="Google Shape;215;p27"/>
          <p:cNvSpPr txBox="1"/>
          <p:nvPr/>
        </p:nvSpPr>
        <p:spPr>
          <a:xfrm>
            <a:off x="0" y="94425"/>
            <a:ext cx="50259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198 Species Documented</a:t>
            </a:r>
            <a:endParaRPr sz="2800">
              <a:solidFill>
                <a:srgbClr val="FFFFFF"/>
              </a:solidFill>
              <a:latin typeface="Corbel"/>
              <a:ea typeface="Corbel"/>
              <a:cs typeface="Corbel"/>
              <a:sym typeface="Corbel"/>
            </a:endParaRPr>
          </a:p>
        </p:txBody>
      </p:sp>
      <p:sp>
        <p:nvSpPr>
          <p:cNvPr id="216" name="Google Shape;216;p27"/>
          <p:cNvSpPr txBox="1"/>
          <p:nvPr/>
        </p:nvSpPr>
        <p:spPr>
          <a:xfrm>
            <a:off x="6632275" y="1077575"/>
            <a:ext cx="1232700" cy="4926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Corbel"/>
                <a:ea typeface="Corbel"/>
                <a:cs typeface="Corbel"/>
                <a:sym typeface="Corbel"/>
              </a:rPr>
              <a:t>15 species</a:t>
            </a:r>
            <a:endParaRPr sz="2000">
              <a:solidFill>
                <a:schemeClr val="lt1"/>
              </a:solidFill>
              <a:latin typeface="Corbel"/>
              <a:ea typeface="Corbel"/>
              <a:cs typeface="Corbel"/>
              <a:sym typeface="Corbel"/>
            </a:endParaRPr>
          </a:p>
        </p:txBody>
      </p:sp>
      <p:sp>
        <p:nvSpPr>
          <p:cNvPr id="217" name="Google Shape;217;p27"/>
          <p:cNvSpPr txBox="1"/>
          <p:nvPr/>
        </p:nvSpPr>
        <p:spPr>
          <a:xfrm>
            <a:off x="6052975" y="2436375"/>
            <a:ext cx="1319700" cy="4926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Corbel"/>
                <a:ea typeface="Corbel"/>
                <a:cs typeface="Corbel"/>
                <a:sym typeface="Corbel"/>
              </a:rPr>
              <a:t>42 species</a:t>
            </a:r>
            <a:endParaRPr sz="2000">
              <a:solidFill>
                <a:schemeClr val="lt1"/>
              </a:solidFill>
              <a:latin typeface="Corbel"/>
              <a:ea typeface="Corbel"/>
              <a:cs typeface="Corbel"/>
              <a:sym typeface="Corbel"/>
            </a:endParaRPr>
          </a:p>
        </p:txBody>
      </p:sp>
      <p:sp>
        <p:nvSpPr>
          <p:cNvPr id="218" name="Google Shape;218;p27"/>
          <p:cNvSpPr txBox="1"/>
          <p:nvPr/>
        </p:nvSpPr>
        <p:spPr>
          <a:xfrm>
            <a:off x="5821850" y="3290900"/>
            <a:ext cx="1418700" cy="4926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Corbel"/>
                <a:ea typeface="Corbel"/>
                <a:cs typeface="Corbel"/>
                <a:sym typeface="Corbel"/>
              </a:rPr>
              <a:t>108 species</a:t>
            </a:r>
            <a:endParaRPr sz="2000">
              <a:solidFill>
                <a:schemeClr val="lt1"/>
              </a:solidFill>
              <a:latin typeface="Corbel"/>
              <a:ea typeface="Corbel"/>
              <a:cs typeface="Corbel"/>
              <a:sym typeface="Corbel"/>
            </a:endParaRPr>
          </a:p>
        </p:txBody>
      </p:sp>
      <p:sp>
        <p:nvSpPr>
          <p:cNvPr id="219" name="Google Shape;219;p27"/>
          <p:cNvSpPr txBox="1"/>
          <p:nvPr/>
        </p:nvSpPr>
        <p:spPr>
          <a:xfrm>
            <a:off x="1019700" y="3608225"/>
            <a:ext cx="1418700" cy="4926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Corbel"/>
                <a:ea typeface="Corbel"/>
                <a:cs typeface="Corbel"/>
                <a:sym typeface="Corbel"/>
              </a:rPr>
              <a:t>115 species</a:t>
            </a:r>
            <a:endParaRPr sz="2000">
              <a:solidFill>
                <a:schemeClr val="lt1"/>
              </a:solidFill>
              <a:latin typeface="Corbel"/>
              <a:ea typeface="Corbel"/>
              <a:cs typeface="Corbel"/>
              <a:sym typeface="Corbe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8"/>
          <p:cNvSpPr txBox="1"/>
          <p:nvPr/>
        </p:nvSpPr>
        <p:spPr>
          <a:xfrm>
            <a:off x="0" y="94425"/>
            <a:ext cx="5025900" cy="483600"/>
          </a:xfrm>
          <a:prstGeom prst="rect">
            <a:avLst/>
          </a:prstGeom>
          <a:solidFill>
            <a:srgbClr val="38761D"/>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198 Species Documented</a:t>
            </a:r>
            <a:endParaRPr sz="2800">
              <a:solidFill>
                <a:srgbClr val="FFFFFF"/>
              </a:solidFill>
              <a:latin typeface="Corbel"/>
              <a:ea typeface="Corbel"/>
              <a:cs typeface="Corbel"/>
              <a:sym typeface="Corbel"/>
            </a:endParaRPr>
          </a:p>
        </p:txBody>
      </p:sp>
      <p:sp>
        <p:nvSpPr>
          <p:cNvPr id="225" name="Google Shape;225;p28"/>
          <p:cNvSpPr txBox="1"/>
          <p:nvPr/>
        </p:nvSpPr>
        <p:spPr>
          <a:xfrm>
            <a:off x="4971575" y="855200"/>
            <a:ext cx="4080300" cy="4157100"/>
          </a:xfrm>
          <a:prstGeom prst="rect">
            <a:avLst/>
          </a:prstGeom>
          <a:solidFill>
            <a:srgbClr val="38761D"/>
          </a:solidFill>
          <a:ln>
            <a:noFill/>
          </a:ln>
        </p:spPr>
        <p:txBody>
          <a:bodyPr spcFirstLastPara="1" wrap="square" lIns="0" tIns="28575" rIns="57150" bIns="28575" anchor="t" anchorCtr="0">
            <a:noAutofit/>
          </a:bodyPr>
          <a:lstStyle/>
          <a:p>
            <a:pPr marL="0" lvl="0" indent="0" algn="ctr" rtl="0">
              <a:spcBef>
                <a:spcPts val="0"/>
              </a:spcBef>
              <a:spcAft>
                <a:spcPts val="0"/>
              </a:spcAft>
              <a:buNone/>
            </a:pPr>
            <a:r>
              <a:rPr lang="en" sz="2800">
                <a:solidFill>
                  <a:srgbClr val="FFFFFF"/>
                </a:solidFill>
                <a:latin typeface="Corbel"/>
                <a:ea typeface="Corbel"/>
                <a:cs typeface="Corbel"/>
                <a:sym typeface="Corbel"/>
              </a:rPr>
              <a:t>    Species in Common</a:t>
            </a:r>
            <a:endParaRPr sz="2800">
              <a:solidFill>
                <a:srgbClr val="FFFFFF"/>
              </a:solidFill>
              <a:latin typeface="Corbel"/>
              <a:ea typeface="Corbel"/>
              <a:cs typeface="Corbel"/>
              <a:sym typeface="Corbel"/>
            </a:endParaRPr>
          </a:p>
          <a:p>
            <a:pPr marL="457200" lvl="0" indent="-317500" algn="l" rtl="0">
              <a:spcBef>
                <a:spcPts val="0"/>
              </a:spcBef>
              <a:spcAft>
                <a:spcPts val="0"/>
              </a:spcAft>
              <a:buClr>
                <a:srgbClr val="FFFFFF"/>
              </a:buClr>
              <a:buSzPts val="1400"/>
              <a:buFont typeface="Corbel"/>
              <a:buChar char="●"/>
            </a:pPr>
            <a:r>
              <a:rPr lang="en">
                <a:solidFill>
                  <a:srgbClr val="00FFFF"/>
                </a:solidFill>
                <a:latin typeface="Corbel"/>
                <a:ea typeface="Corbel"/>
                <a:cs typeface="Corbel"/>
                <a:sym typeface="Corbel"/>
              </a:rPr>
              <a:t>Western YBI </a:t>
            </a:r>
            <a:r>
              <a:rPr lang="en">
                <a:solidFill>
                  <a:srgbClr val="FFFFFF"/>
                </a:solidFill>
                <a:latin typeface="Corbel"/>
                <a:ea typeface="Corbel"/>
                <a:cs typeface="Corbel"/>
                <a:sym typeface="Corbel"/>
              </a:rPr>
              <a:t>– </a:t>
            </a:r>
            <a:r>
              <a:rPr lang="en">
                <a:solidFill>
                  <a:schemeClr val="accent6"/>
                </a:solidFill>
                <a:latin typeface="Corbel"/>
                <a:ea typeface="Corbel"/>
                <a:cs typeface="Corbel"/>
                <a:sym typeface="Corbel"/>
              </a:rPr>
              <a:t>Clipper Cove/Eastern YBI</a:t>
            </a:r>
            <a:r>
              <a:rPr lang="en">
                <a:solidFill>
                  <a:srgbClr val="FFFFFF"/>
                </a:solidFill>
                <a:latin typeface="Corbel"/>
                <a:ea typeface="Corbel"/>
                <a:cs typeface="Corbel"/>
                <a:sym typeface="Corbel"/>
              </a:rPr>
              <a:t>: 50 species</a:t>
            </a:r>
            <a:endParaRPr>
              <a:solidFill>
                <a:srgbClr val="FFFFFF"/>
              </a:solidFill>
              <a:latin typeface="Corbel"/>
              <a:ea typeface="Corbel"/>
              <a:cs typeface="Corbel"/>
              <a:sym typeface="Corbel"/>
            </a:endParaRPr>
          </a:p>
          <a:p>
            <a:pPr marL="457200" lvl="0" indent="-317500" algn="l" rtl="0">
              <a:spcBef>
                <a:spcPts val="0"/>
              </a:spcBef>
              <a:spcAft>
                <a:spcPts val="0"/>
              </a:spcAft>
              <a:buClr>
                <a:srgbClr val="FFFFFF"/>
              </a:buClr>
              <a:buSzPts val="1400"/>
              <a:buFont typeface="Corbel"/>
              <a:buChar char="●"/>
            </a:pPr>
            <a:r>
              <a:rPr lang="en">
                <a:solidFill>
                  <a:schemeClr val="accent6"/>
                </a:solidFill>
                <a:latin typeface="Corbel"/>
                <a:ea typeface="Corbel"/>
                <a:cs typeface="Corbel"/>
                <a:sym typeface="Corbel"/>
              </a:rPr>
              <a:t>Clipper Cove/Eastern YBI </a:t>
            </a:r>
            <a:r>
              <a:rPr lang="en">
                <a:solidFill>
                  <a:srgbClr val="FFFFFF"/>
                </a:solidFill>
                <a:latin typeface="Corbel"/>
                <a:ea typeface="Corbel"/>
                <a:cs typeface="Corbel"/>
                <a:sym typeface="Corbel"/>
              </a:rPr>
              <a:t>– </a:t>
            </a:r>
            <a:r>
              <a:rPr lang="en">
                <a:solidFill>
                  <a:schemeClr val="accent4"/>
                </a:solidFill>
                <a:latin typeface="Corbel"/>
                <a:ea typeface="Corbel"/>
                <a:cs typeface="Corbel"/>
                <a:sym typeface="Corbel"/>
              </a:rPr>
              <a:t>TI Marina</a:t>
            </a:r>
            <a:r>
              <a:rPr lang="en">
                <a:solidFill>
                  <a:srgbClr val="FFFFFF"/>
                </a:solidFill>
                <a:latin typeface="Corbel"/>
                <a:ea typeface="Corbel"/>
                <a:cs typeface="Corbel"/>
                <a:sym typeface="Corbel"/>
              </a:rPr>
              <a:t>: 18 species</a:t>
            </a:r>
            <a:endParaRPr>
              <a:solidFill>
                <a:srgbClr val="FFFFFF"/>
              </a:solidFill>
              <a:latin typeface="Corbel"/>
              <a:ea typeface="Corbel"/>
              <a:cs typeface="Corbel"/>
              <a:sym typeface="Corbel"/>
            </a:endParaRPr>
          </a:p>
          <a:p>
            <a:pPr marL="457200" lvl="0" indent="-317500" algn="l" rtl="0">
              <a:spcBef>
                <a:spcPts val="0"/>
              </a:spcBef>
              <a:spcAft>
                <a:spcPts val="0"/>
              </a:spcAft>
              <a:buClr>
                <a:srgbClr val="FFFFFF"/>
              </a:buClr>
              <a:buSzPts val="1400"/>
              <a:buFont typeface="Corbel"/>
              <a:buChar char="●"/>
            </a:pPr>
            <a:r>
              <a:rPr lang="en">
                <a:solidFill>
                  <a:srgbClr val="00FFFF"/>
                </a:solidFill>
                <a:latin typeface="Corbel"/>
                <a:ea typeface="Corbel"/>
                <a:cs typeface="Corbel"/>
                <a:sym typeface="Corbel"/>
              </a:rPr>
              <a:t>Western YBI </a:t>
            </a:r>
            <a:r>
              <a:rPr lang="en">
                <a:solidFill>
                  <a:srgbClr val="FFFFFF"/>
                </a:solidFill>
                <a:latin typeface="Corbel"/>
                <a:ea typeface="Corbel"/>
                <a:cs typeface="Corbel"/>
                <a:sym typeface="Corbel"/>
              </a:rPr>
              <a:t>– </a:t>
            </a:r>
            <a:r>
              <a:rPr lang="en">
                <a:solidFill>
                  <a:schemeClr val="accent4"/>
                </a:solidFill>
                <a:latin typeface="Corbel"/>
                <a:ea typeface="Corbel"/>
                <a:cs typeface="Corbel"/>
                <a:sym typeface="Corbel"/>
              </a:rPr>
              <a:t>Treasure Island Marina</a:t>
            </a:r>
            <a:r>
              <a:rPr lang="en">
                <a:solidFill>
                  <a:srgbClr val="FFFFFF"/>
                </a:solidFill>
                <a:latin typeface="Corbel"/>
                <a:ea typeface="Corbel"/>
                <a:cs typeface="Corbel"/>
                <a:sym typeface="Corbel"/>
              </a:rPr>
              <a:t>: 14 species</a:t>
            </a:r>
            <a:endParaRPr>
              <a:solidFill>
                <a:srgbClr val="FFFFFF"/>
              </a:solidFill>
              <a:latin typeface="Corbel"/>
              <a:ea typeface="Corbel"/>
              <a:cs typeface="Corbel"/>
              <a:sym typeface="Corbel"/>
            </a:endParaRPr>
          </a:p>
          <a:p>
            <a:pPr marL="0" lvl="0" indent="0" algn="l" rtl="0">
              <a:spcBef>
                <a:spcPts val="0"/>
              </a:spcBef>
              <a:spcAft>
                <a:spcPts val="0"/>
              </a:spcAft>
              <a:buNone/>
            </a:pPr>
            <a:endParaRPr>
              <a:solidFill>
                <a:srgbClr val="FFFFFF"/>
              </a:solidFill>
              <a:latin typeface="Corbel"/>
              <a:ea typeface="Corbel"/>
              <a:cs typeface="Corbel"/>
              <a:sym typeface="Corbel"/>
            </a:endParaRPr>
          </a:p>
          <a:p>
            <a:pPr marL="457200" lvl="0" indent="-317500" algn="l" rtl="0">
              <a:spcBef>
                <a:spcPts val="0"/>
              </a:spcBef>
              <a:spcAft>
                <a:spcPts val="0"/>
              </a:spcAft>
              <a:buClr>
                <a:srgbClr val="FFFFFF"/>
              </a:buClr>
              <a:buSzPts val="1400"/>
              <a:buFont typeface="Corbel"/>
              <a:buChar char="●"/>
            </a:pPr>
            <a:r>
              <a:rPr lang="en">
                <a:solidFill>
                  <a:srgbClr val="FFFFFF"/>
                </a:solidFill>
                <a:latin typeface="Corbel"/>
                <a:ea typeface="Corbel"/>
                <a:cs typeface="Corbel"/>
                <a:sym typeface="Corbel"/>
              </a:rPr>
              <a:t>1 species found in all 4 regions:</a:t>
            </a:r>
            <a:r>
              <a:rPr lang="en">
                <a:solidFill>
                  <a:schemeClr val="lt1"/>
                </a:solidFill>
                <a:latin typeface="Corbel"/>
                <a:ea typeface="Corbel"/>
                <a:cs typeface="Corbel"/>
                <a:sym typeface="Corbel"/>
              </a:rPr>
              <a:t> introduced Chain Tunicate (</a:t>
            </a:r>
            <a:r>
              <a:rPr lang="en" i="1">
                <a:solidFill>
                  <a:schemeClr val="lt1"/>
                </a:solidFill>
                <a:latin typeface="Corbel"/>
                <a:ea typeface="Corbel"/>
                <a:cs typeface="Corbel"/>
                <a:sym typeface="Corbel"/>
              </a:rPr>
              <a:t>Botrylloides violaceus</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pic>
        <p:nvPicPr>
          <p:cNvPr id="226" name="Google Shape;226;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5400000">
            <a:off x="6021123" y="2766701"/>
            <a:ext cx="1981226" cy="2266772"/>
          </a:xfrm>
          <a:prstGeom prst="rect">
            <a:avLst/>
          </a:prstGeom>
          <a:noFill/>
          <a:ln>
            <a:noFill/>
          </a:ln>
        </p:spPr>
      </p:pic>
      <p:pic>
        <p:nvPicPr>
          <p:cNvPr id="227" name="Google Shape;227;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7034" y="1146129"/>
            <a:ext cx="4551845" cy="3349618"/>
          </a:xfrm>
          <a:prstGeom prst="rect">
            <a:avLst/>
          </a:prstGeom>
          <a:noFill/>
          <a:ln w="19050" cap="flat" cmpd="sng">
            <a:solidFill>
              <a:srgbClr val="38761D"/>
            </a:solidFill>
            <a:prstDash val="solid"/>
            <a:round/>
            <a:headEnd type="none" w="sm" len="sm"/>
            <a:tailEnd type="none" w="sm" len="sm"/>
          </a:ln>
        </p:spPr>
      </p:pic>
      <p:sp>
        <p:nvSpPr>
          <p:cNvPr id="228" name="Google Shape;228;p28"/>
          <p:cNvSpPr/>
          <p:nvPr/>
        </p:nvSpPr>
        <p:spPr>
          <a:xfrm>
            <a:off x="2012224" y="3120668"/>
            <a:ext cx="1186509" cy="394335"/>
          </a:xfrm>
          <a:custGeom>
            <a:avLst/>
            <a:gdLst/>
            <a:ahLst/>
            <a:cxnLst/>
            <a:rect l="l" t="t" r="r" b="b"/>
            <a:pathLst>
              <a:path w="84201" h="26289" extrusionOk="0">
                <a:moveTo>
                  <a:pt x="4382" y="190"/>
                </a:moveTo>
                <a:lnTo>
                  <a:pt x="0" y="0"/>
                </a:lnTo>
                <a:lnTo>
                  <a:pt x="4572" y="14859"/>
                </a:lnTo>
                <a:lnTo>
                  <a:pt x="10859" y="21717"/>
                </a:lnTo>
                <a:lnTo>
                  <a:pt x="17336" y="26098"/>
                </a:lnTo>
                <a:lnTo>
                  <a:pt x="27051" y="24384"/>
                </a:lnTo>
                <a:lnTo>
                  <a:pt x="43815" y="15240"/>
                </a:lnTo>
                <a:lnTo>
                  <a:pt x="52959" y="16002"/>
                </a:lnTo>
                <a:lnTo>
                  <a:pt x="57912" y="19621"/>
                </a:lnTo>
                <a:lnTo>
                  <a:pt x="64961" y="16002"/>
                </a:lnTo>
                <a:lnTo>
                  <a:pt x="72581" y="16002"/>
                </a:lnTo>
                <a:lnTo>
                  <a:pt x="77724" y="16573"/>
                </a:lnTo>
                <a:lnTo>
                  <a:pt x="81344" y="21526"/>
                </a:lnTo>
                <a:lnTo>
                  <a:pt x="80010" y="26289"/>
                </a:lnTo>
                <a:lnTo>
                  <a:pt x="83249" y="26289"/>
                </a:lnTo>
                <a:lnTo>
                  <a:pt x="84201" y="21717"/>
                </a:lnTo>
                <a:lnTo>
                  <a:pt x="81725" y="16002"/>
                </a:lnTo>
                <a:lnTo>
                  <a:pt x="76581" y="13144"/>
                </a:lnTo>
                <a:lnTo>
                  <a:pt x="70676" y="6286"/>
                </a:lnTo>
                <a:lnTo>
                  <a:pt x="8382" y="12573"/>
                </a:lnTo>
                <a:close/>
              </a:path>
            </a:pathLst>
          </a:custGeom>
          <a:noFill/>
          <a:ln w="19050" cap="flat" cmpd="sng">
            <a:solidFill>
              <a:srgbClr val="FFFF00"/>
            </a:solidFill>
            <a:prstDash val="solid"/>
            <a:round/>
            <a:headEnd type="none" w="med" len="med"/>
            <a:tailEnd type="none" w="med" len="med"/>
          </a:ln>
        </p:spPr>
      </p:sp>
      <p:sp>
        <p:nvSpPr>
          <p:cNvPr id="229" name="Google Shape;229;p28"/>
          <p:cNvSpPr/>
          <p:nvPr/>
        </p:nvSpPr>
        <p:spPr>
          <a:xfrm>
            <a:off x="2084710" y="2872058"/>
            <a:ext cx="147635" cy="171450"/>
          </a:xfrm>
          <a:custGeom>
            <a:avLst/>
            <a:gdLst/>
            <a:ahLst/>
            <a:cxnLst/>
            <a:rect l="l" t="t" r="r" b="b"/>
            <a:pathLst>
              <a:path w="10477" h="11430" extrusionOk="0">
                <a:moveTo>
                  <a:pt x="0" y="953"/>
                </a:moveTo>
                <a:lnTo>
                  <a:pt x="1524" y="11430"/>
                </a:lnTo>
                <a:lnTo>
                  <a:pt x="10477" y="9906"/>
                </a:lnTo>
                <a:lnTo>
                  <a:pt x="8382" y="0"/>
                </a:lnTo>
                <a:close/>
              </a:path>
            </a:pathLst>
          </a:custGeom>
          <a:noFill/>
          <a:ln w="19050" cap="flat" cmpd="sng">
            <a:solidFill>
              <a:srgbClr val="FF9900"/>
            </a:solidFill>
            <a:prstDash val="solid"/>
            <a:round/>
            <a:headEnd type="none" w="med" len="med"/>
            <a:tailEnd type="none" w="med" len="med"/>
          </a:ln>
        </p:spPr>
      </p:sp>
      <p:sp>
        <p:nvSpPr>
          <p:cNvPr id="230" name="Google Shape;230;p28"/>
          <p:cNvSpPr/>
          <p:nvPr/>
        </p:nvSpPr>
        <p:spPr>
          <a:xfrm>
            <a:off x="1598824" y="3069233"/>
            <a:ext cx="475148" cy="1068705"/>
          </a:xfrm>
          <a:custGeom>
            <a:avLst/>
            <a:gdLst/>
            <a:ahLst/>
            <a:cxnLst/>
            <a:rect l="l" t="t" r="r" b="b"/>
            <a:pathLst>
              <a:path w="33719" h="71247" extrusionOk="0">
                <a:moveTo>
                  <a:pt x="25908" y="952"/>
                </a:moveTo>
                <a:lnTo>
                  <a:pt x="22860" y="8382"/>
                </a:lnTo>
                <a:lnTo>
                  <a:pt x="18860" y="7810"/>
                </a:lnTo>
                <a:lnTo>
                  <a:pt x="20193" y="12001"/>
                </a:lnTo>
                <a:lnTo>
                  <a:pt x="11240" y="27432"/>
                </a:lnTo>
                <a:lnTo>
                  <a:pt x="6668" y="26670"/>
                </a:lnTo>
                <a:lnTo>
                  <a:pt x="5525" y="29527"/>
                </a:lnTo>
                <a:lnTo>
                  <a:pt x="8573" y="33909"/>
                </a:lnTo>
                <a:lnTo>
                  <a:pt x="10478" y="43815"/>
                </a:lnTo>
                <a:lnTo>
                  <a:pt x="18098" y="53149"/>
                </a:lnTo>
                <a:lnTo>
                  <a:pt x="25527" y="59436"/>
                </a:lnTo>
                <a:lnTo>
                  <a:pt x="26289" y="62103"/>
                </a:lnTo>
                <a:lnTo>
                  <a:pt x="30671" y="64960"/>
                </a:lnTo>
                <a:lnTo>
                  <a:pt x="33719" y="67627"/>
                </a:lnTo>
                <a:lnTo>
                  <a:pt x="29147" y="71247"/>
                </a:lnTo>
                <a:lnTo>
                  <a:pt x="22479" y="66103"/>
                </a:lnTo>
                <a:lnTo>
                  <a:pt x="20193" y="61531"/>
                </a:lnTo>
                <a:lnTo>
                  <a:pt x="5525" y="45720"/>
                </a:lnTo>
                <a:lnTo>
                  <a:pt x="3239" y="33909"/>
                </a:lnTo>
                <a:lnTo>
                  <a:pt x="0" y="29908"/>
                </a:lnTo>
                <a:lnTo>
                  <a:pt x="4001" y="21717"/>
                </a:lnTo>
                <a:lnTo>
                  <a:pt x="9525" y="21907"/>
                </a:lnTo>
                <a:lnTo>
                  <a:pt x="15621" y="10668"/>
                </a:lnTo>
                <a:lnTo>
                  <a:pt x="14288" y="5524"/>
                </a:lnTo>
                <a:lnTo>
                  <a:pt x="21527" y="4381"/>
                </a:lnTo>
                <a:lnTo>
                  <a:pt x="23813" y="0"/>
                </a:lnTo>
                <a:close/>
              </a:path>
            </a:pathLst>
          </a:custGeom>
          <a:noFill/>
          <a:ln w="19050" cap="flat" cmpd="sng">
            <a:solidFill>
              <a:srgbClr val="00FFFF"/>
            </a:solidFill>
            <a:prstDash val="solid"/>
            <a:round/>
            <a:headEnd type="none" w="med" len="med"/>
            <a:tailEnd type="none" w="med" len="med"/>
          </a:ln>
        </p:spPr>
      </p:sp>
      <p:sp>
        <p:nvSpPr>
          <p:cNvPr id="231" name="Google Shape;231;p28"/>
          <p:cNvSpPr/>
          <p:nvPr/>
        </p:nvSpPr>
        <p:spPr>
          <a:xfrm>
            <a:off x="2910400" y="1222325"/>
            <a:ext cx="444237" cy="1072968"/>
          </a:xfrm>
          <a:custGeom>
            <a:avLst/>
            <a:gdLst/>
            <a:ahLst/>
            <a:cxnLst/>
            <a:rect l="l" t="t" r="r" b="b"/>
            <a:pathLst>
              <a:path w="30558" h="72400" extrusionOk="0">
                <a:moveTo>
                  <a:pt x="0" y="3303"/>
                </a:moveTo>
                <a:lnTo>
                  <a:pt x="16454" y="0"/>
                </a:lnTo>
                <a:lnTo>
                  <a:pt x="30558" y="68639"/>
                </a:lnTo>
                <a:lnTo>
                  <a:pt x="14103" y="72400"/>
                </a:lnTo>
                <a:close/>
              </a:path>
            </a:pathLst>
          </a:custGeom>
          <a:noFill/>
          <a:ln w="19050" cap="flat" cmpd="sng">
            <a:solidFill>
              <a:srgbClr val="00FF00"/>
            </a:solidFill>
            <a:prstDash val="solid"/>
            <a:round/>
            <a:headEnd type="none" w="med" len="med"/>
            <a:tailEnd type="none" w="med" len="med"/>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727600" y="0"/>
            <a:ext cx="4273900" cy="5143500"/>
          </a:xfrm>
          <a:prstGeom prst="rect">
            <a:avLst/>
          </a:prstGeom>
          <a:noFill/>
          <a:ln w="28575" cap="flat" cmpd="sng">
            <a:solidFill>
              <a:schemeClr val="lt1"/>
            </a:solidFill>
            <a:prstDash val="solid"/>
            <a:round/>
            <a:headEnd type="none" w="sm" len="sm"/>
            <a:tailEnd type="none" w="sm" len="sm"/>
          </a:ln>
        </p:spPr>
      </p:pic>
      <p:sp>
        <p:nvSpPr>
          <p:cNvPr id="237" name="Google Shape;237;p29"/>
          <p:cNvSpPr txBox="1"/>
          <p:nvPr/>
        </p:nvSpPr>
        <p:spPr>
          <a:xfrm>
            <a:off x="4815500" y="4827900"/>
            <a:ext cx="3000000" cy="3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i="1">
                <a:solidFill>
                  <a:schemeClr val="lt1"/>
                </a:solidFill>
                <a:latin typeface="Roboto"/>
                <a:ea typeface="Roboto"/>
                <a:cs typeface="Roboto"/>
                <a:sym typeface="Roboto"/>
              </a:rPr>
              <a:t>DW Daniels</a:t>
            </a:r>
            <a:endParaRPr>
              <a:solidFill>
                <a:schemeClr val="lt1"/>
              </a:solidFill>
            </a:endParaRPr>
          </a:p>
        </p:txBody>
      </p:sp>
      <p:sp>
        <p:nvSpPr>
          <p:cNvPr id="238" name="Google Shape;238;p29"/>
          <p:cNvSpPr txBox="1"/>
          <p:nvPr/>
        </p:nvSpPr>
        <p:spPr>
          <a:xfrm>
            <a:off x="0" y="94425"/>
            <a:ext cx="6391200" cy="483600"/>
          </a:xfrm>
          <a:prstGeom prst="rect">
            <a:avLst/>
          </a:prstGeom>
          <a:solidFill>
            <a:srgbClr val="38761D"/>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Yerba Buena Island intertidal biodiversity </a:t>
            </a:r>
            <a:endParaRPr sz="2800">
              <a:solidFill>
                <a:srgbClr val="FFFFFF"/>
              </a:solidFill>
              <a:latin typeface="Corbel"/>
              <a:ea typeface="Corbel"/>
              <a:cs typeface="Corbel"/>
              <a:sym typeface="Corbel"/>
            </a:endParaRPr>
          </a:p>
        </p:txBody>
      </p:sp>
      <p:pic>
        <p:nvPicPr>
          <p:cNvPr id="239" name="Google Shape;239;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950" y="1659518"/>
            <a:ext cx="4522150" cy="3382857"/>
          </a:xfrm>
          <a:prstGeom prst="rect">
            <a:avLst/>
          </a:prstGeom>
          <a:noFill/>
          <a:ln>
            <a:noFill/>
          </a:ln>
        </p:spPr>
      </p:pic>
      <p:sp>
        <p:nvSpPr>
          <p:cNvPr id="240" name="Google Shape;240;p29"/>
          <p:cNvSpPr txBox="1"/>
          <p:nvPr/>
        </p:nvSpPr>
        <p:spPr>
          <a:xfrm>
            <a:off x="136550" y="4726775"/>
            <a:ext cx="3000000" cy="3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i="1">
                <a:solidFill>
                  <a:schemeClr val="lt1"/>
                </a:solidFill>
                <a:latin typeface="Roboto"/>
                <a:ea typeface="Roboto"/>
                <a:cs typeface="Roboto"/>
                <a:sym typeface="Roboto"/>
              </a:rPr>
              <a:t>Chris Brown</a:t>
            </a:r>
            <a:endParaRPr>
              <a:solidFill>
                <a:schemeClr val="lt1"/>
              </a:solidFill>
            </a:endParaRPr>
          </a:p>
        </p:txBody>
      </p:sp>
      <p:sp>
        <p:nvSpPr>
          <p:cNvPr id="241" name="Google Shape;241;p29"/>
          <p:cNvSpPr txBox="1"/>
          <p:nvPr/>
        </p:nvSpPr>
        <p:spPr>
          <a:xfrm>
            <a:off x="6463175" y="4351325"/>
            <a:ext cx="2431800" cy="6156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Corbel"/>
                <a:ea typeface="Corbel"/>
                <a:cs typeface="Corbel"/>
                <a:sym typeface="Corbel"/>
              </a:rPr>
              <a:t>Slender Sea Pen</a:t>
            </a:r>
            <a:endParaRPr>
              <a:solidFill>
                <a:srgbClr val="FFFFFF"/>
              </a:solidFill>
              <a:latin typeface="Corbel"/>
              <a:ea typeface="Corbel"/>
              <a:cs typeface="Corbel"/>
              <a:sym typeface="Corbel"/>
            </a:endParaRPr>
          </a:p>
          <a:p>
            <a:pPr marL="0" lvl="0" indent="0" algn="ctr" rtl="0">
              <a:spcBef>
                <a:spcPts val="0"/>
              </a:spcBef>
              <a:spcAft>
                <a:spcPts val="0"/>
              </a:spcAft>
              <a:buNone/>
            </a:pPr>
            <a:r>
              <a:rPr lang="en">
                <a:solidFill>
                  <a:srgbClr val="FFFFFF"/>
                </a:solidFill>
                <a:latin typeface="Corbel"/>
                <a:ea typeface="Corbel"/>
                <a:cs typeface="Corbel"/>
                <a:sym typeface="Corbel"/>
              </a:rPr>
              <a:t>(</a:t>
            </a:r>
            <a:r>
              <a:rPr lang="en" i="1">
                <a:solidFill>
                  <a:srgbClr val="FFFFFF"/>
                </a:solidFill>
                <a:latin typeface="Corbel"/>
                <a:ea typeface="Corbel"/>
                <a:cs typeface="Corbel"/>
                <a:sym typeface="Corbel"/>
              </a:rPr>
              <a:t>Stylatula elongata</a:t>
            </a:r>
            <a:r>
              <a:rPr lang="en">
                <a:solidFill>
                  <a:srgbClr val="FFFFFF"/>
                </a:solidFill>
                <a:latin typeface="Corbel"/>
                <a:ea typeface="Corbel"/>
                <a:cs typeface="Corbel"/>
                <a:sym typeface="Corbel"/>
              </a:rPr>
              <a:t>)</a:t>
            </a:r>
            <a:endParaRPr>
              <a:solidFill>
                <a:srgbClr val="FFFFFF"/>
              </a:solidFill>
              <a:latin typeface="Corbel"/>
              <a:ea typeface="Corbel"/>
              <a:cs typeface="Corbel"/>
              <a:sym typeface="Corbel"/>
            </a:endParaRPr>
          </a:p>
        </p:txBody>
      </p:sp>
      <p:sp>
        <p:nvSpPr>
          <p:cNvPr id="242" name="Google Shape;242;p29"/>
          <p:cNvSpPr txBox="1"/>
          <p:nvPr/>
        </p:nvSpPr>
        <p:spPr>
          <a:xfrm>
            <a:off x="2058050" y="4351325"/>
            <a:ext cx="2431800" cy="6156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Corbel"/>
                <a:ea typeface="Corbel"/>
                <a:cs typeface="Corbel"/>
                <a:sym typeface="Corbel"/>
              </a:rPr>
              <a:t>White Burrowing Anemone</a:t>
            </a:r>
            <a:endParaRPr>
              <a:solidFill>
                <a:srgbClr val="FFFFFF"/>
              </a:solidFill>
              <a:latin typeface="Corbel"/>
              <a:ea typeface="Corbel"/>
              <a:cs typeface="Corbel"/>
              <a:sym typeface="Corbel"/>
            </a:endParaRPr>
          </a:p>
          <a:p>
            <a:pPr marL="0" lvl="0" indent="0" algn="ctr" rtl="0">
              <a:spcBef>
                <a:spcPts val="0"/>
              </a:spcBef>
              <a:spcAft>
                <a:spcPts val="0"/>
              </a:spcAft>
              <a:buNone/>
            </a:pPr>
            <a:r>
              <a:rPr lang="en">
                <a:solidFill>
                  <a:srgbClr val="FFFFFF"/>
                </a:solidFill>
                <a:latin typeface="Corbel"/>
                <a:ea typeface="Corbel"/>
                <a:cs typeface="Corbel"/>
                <a:sym typeface="Corbel"/>
              </a:rPr>
              <a:t>(</a:t>
            </a:r>
            <a:r>
              <a:rPr lang="en" i="1">
                <a:solidFill>
                  <a:srgbClr val="FFFFFF"/>
                </a:solidFill>
                <a:latin typeface="Corbel"/>
                <a:ea typeface="Corbel"/>
                <a:cs typeface="Corbel"/>
                <a:sym typeface="Corbel"/>
              </a:rPr>
              <a:t>Flosmaris grandis</a:t>
            </a:r>
            <a:r>
              <a:rPr lang="en">
                <a:solidFill>
                  <a:srgbClr val="FFFFFF"/>
                </a:solidFill>
                <a:latin typeface="Corbel"/>
                <a:ea typeface="Corbel"/>
                <a:cs typeface="Corbel"/>
                <a:sym typeface="Corbel"/>
              </a:rPr>
              <a:t>)</a:t>
            </a:r>
            <a:endParaRPr>
              <a:solidFill>
                <a:srgbClr val="FFFFFF"/>
              </a:solidFill>
              <a:latin typeface="Corbel"/>
              <a:ea typeface="Corbel"/>
              <a:cs typeface="Corbel"/>
              <a:sym typeface="Corbel"/>
            </a:endParaRPr>
          </a:p>
        </p:txBody>
      </p:sp>
      <p:sp>
        <p:nvSpPr>
          <p:cNvPr id="243" name="Google Shape;243;p29"/>
          <p:cNvSpPr txBox="1"/>
          <p:nvPr/>
        </p:nvSpPr>
        <p:spPr>
          <a:xfrm>
            <a:off x="201600" y="690825"/>
            <a:ext cx="5025900" cy="1099500"/>
          </a:xfrm>
          <a:prstGeom prst="rect">
            <a:avLst/>
          </a:prstGeom>
          <a:solidFill>
            <a:srgbClr val="38761D"/>
          </a:solidFill>
          <a:ln>
            <a:noFill/>
          </a:ln>
        </p:spPr>
        <p:txBody>
          <a:bodyPr spcFirstLastPara="1" wrap="square" lIns="0" tIns="28575" rIns="57150" bIns="28575" anchor="t" anchorCtr="0">
            <a:noAutofit/>
          </a:bodyPr>
          <a:lstStyle/>
          <a:p>
            <a:pPr marL="457200" lvl="0" indent="-330200" algn="l" rtl="0">
              <a:spcBef>
                <a:spcPts val="0"/>
              </a:spcBef>
              <a:spcAft>
                <a:spcPts val="0"/>
              </a:spcAft>
              <a:buClr>
                <a:srgbClr val="FFFFFF"/>
              </a:buClr>
              <a:buSzPts val="1600"/>
              <a:buFont typeface="Corbel"/>
              <a:buChar char="●"/>
            </a:pPr>
            <a:r>
              <a:rPr lang="en" sz="1600">
                <a:solidFill>
                  <a:srgbClr val="FFFFFF"/>
                </a:solidFill>
                <a:latin typeface="Corbel"/>
                <a:ea typeface="Corbel"/>
                <a:cs typeface="Corbel"/>
                <a:sym typeface="Corbel"/>
              </a:rPr>
              <a:t>173 species documented</a:t>
            </a:r>
            <a:endParaRPr sz="1600">
              <a:solidFill>
                <a:srgbClr val="FFFFFF"/>
              </a:solidFill>
              <a:latin typeface="Corbel"/>
              <a:ea typeface="Corbel"/>
              <a:cs typeface="Corbel"/>
              <a:sym typeface="Corbel"/>
            </a:endParaRPr>
          </a:p>
          <a:p>
            <a:pPr marL="457200" lvl="0" indent="-330200" algn="l" rtl="0">
              <a:spcBef>
                <a:spcPts val="0"/>
              </a:spcBef>
              <a:spcAft>
                <a:spcPts val="0"/>
              </a:spcAft>
              <a:buClr>
                <a:srgbClr val="FFFFFF"/>
              </a:buClr>
              <a:buSzPts val="1600"/>
              <a:buFont typeface="Corbel"/>
              <a:buChar char="●"/>
            </a:pPr>
            <a:r>
              <a:rPr lang="en" sz="1600">
                <a:solidFill>
                  <a:srgbClr val="FFFFFF"/>
                </a:solidFill>
                <a:latin typeface="Corbel"/>
                <a:ea typeface="Corbel"/>
                <a:cs typeface="Corbel"/>
                <a:sym typeface="Corbel"/>
              </a:rPr>
              <a:t>96 species not previously recorded on/around YBI</a:t>
            </a:r>
            <a:endParaRPr sz="1600">
              <a:solidFill>
                <a:srgbClr val="FFFFFF"/>
              </a:solidFill>
              <a:latin typeface="Corbel"/>
              <a:ea typeface="Corbel"/>
              <a:cs typeface="Corbel"/>
              <a:sym typeface="Corbel"/>
            </a:endParaRPr>
          </a:p>
          <a:p>
            <a:pPr marL="457200" lvl="0" indent="-330200" algn="l" rtl="0">
              <a:spcBef>
                <a:spcPts val="0"/>
              </a:spcBef>
              <a:spcAft>
                <a:spcPts val="0"/>
              </a:spcAft>
              <a:buClr>
                <a:srgbClr val="FFFFFF"/>
              </a:buClr>
              <a:buSzPts val="1600"/>
              <a:buFont typeface="Corbel"/>
              <a:buChar char="●"/>
            </a:pPr>
            <a:r>
              <a:rPr lang="en" sz="1600">
                <a:solidFill>
                  <a:schemeClr val="lt1"/>
                </a:solidFill>
                <a:latin typeface="Corbel"/>
                <a:ea typeface="Corbel"/>
                <a:cs typeface="Corbel"/>
                <a:sym typeface="Corbel"/>
              </a:rPr>
              <a:t>108 species found in/on Clipper Cove/Eastern YBI, including 58 species only found there</a:t>
            </a:r>
            <a:endParaRPr sz="1600">
              <a:solidFill>
                <a:srgbClr val="FFFFFF"/>
              </a:solidFill>
              <a:latin typeface="Corbel"/>
              <a:ea typeface="Corbel"/>
              <a:cs typeface="Corbel"/>
              <a:sym typeface="Corbel"/>
            </a:endParaRPr>
          </a:p>
          <a:p>
            <a:pPr marL="0" lvl="0" indent="0" algn="l" rtl="0">
              <a:spcBef>
                <a:spcPts val="0"/>
              </a:spcBef>
              <a:spcAft>
                <a:spcPts val="0"/>
              </a:spcAft>
              <a:buNone/>
            </a:pPr>
            <a:endParaRPr sz="1600">
              <a:solidFill>
                <a:srgbClr val="FFFFFF"/>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rot="131310">
            <a:off x="-380080" y="-225202"/>
            <a:ext cx="9873636" cy="5553906"/>
          </a:xfrm>
          <a:prstGeom prst="rect">
            <a:avLst/>
          </a:prstGeom>
          <a:noFill/>
          <a:ln>
            <a:noFill/>
          </a:ln>
        </p:spPr>
      </p:pic>
      <p:sp>
        <p:nvSpPr>
          <p:cNvPr id="249" name="Google Shape;249;p30"/>
          <p:cNvSpPr txBox="1"/>
          <p:nvPr/>
        </p:nvSpPr>
        <p:spPr>
          <a:xfrm>
            <a:off x="0" y="94425"/>
            <a:ext cx="6391200" cy="483600"/>
          </a:xfrm>
          <a:prstGeom prst="rect">
            <a:avLst/>
          </a:prstGeom>
          <a:solidFill>
            <a:srgbClr val="38761D">
              <a:alpha val="8659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Yerba Buena Island intertidal biodiversity </a:t>
            </a:r>
            <a:endParaRPr sz="2800">
              <a:solidFill>
                <a:srgbClr val="FFFFFF"/>
              </a:solidFill>
              <a:latin typeface="Corbel"/>
              <a:ea typeface="Corbel"/>
              <a:cs typeface="Corbel"/>
              <a:sym typeface="Corbel"/>
            </a:endParaRPr>
          </a:p>
        </p:txBody>
      </p:sp>
      <p:sp>
        <p:nvSpPr>
          <p:cNvPr id="250" name="Google Shape;250;p30"/>
          <p:cNvSpPr txBox="1"/>
          <p:nvPr/>
        </p:nvSpPr>
        <p:spPr>
          <a:xfrm>
            <a:off x="0" y="895350"/>
            <a:ext cx="5067300" cy="1169700"/>
          </a:xfrm>
          <a:prstGeom prst="rect">
            <a:avLst/>
          </a:prstGeom>
          <a:solidFill>
            <a:srgbClr val="38761D">
              <a:alpha val="86590"/>
            </a:srgbClr>
          </a:solidFill>
          <a:ln>
            <a:noFill/>
          </a:ln>
        </p:spPr>
        <p:txBody>
          <a:bodyPr spcFirstLastPara="1" wrap="square" lIns="91425" tIns="91425" rIns="91425" bIns="91425" anchor="t" anchorCtr="0">
            <a:spAutoFit/>
          </a:bodyPr>
          <a:lstStyle/>
          <a:p>
            <a:pPr marL="457200" lvl="0" indent="-330200" algn="l" rtl="0">
              <a:spcBef>
                <a:spcPts val="0"/>
              </a:spcBef>
              <a:spcAft>
                <a:spcPts val="0"/>
              </a:spcAft>
              <a:buClr>
                <a:schemeClr val="lt1"/>
              </a:buClr>
              <a:buSzPts val="1600"/>
              <a:buFont typeface="Corbel"/>
              <a:buChar char="●"/>
            </a:pPr>
            <a:r>
              <a:rPr lang="en" sz="1600">
                <a:solidFill>
                  <a:schemeClr val="lt1"/>
                </a:solidFill>
                <a:latin typeface="Corbel"/>
                <a:ea typeface="Corbel"/>
                <a:cs typeface="Corbel"/>
                <a:sym typeface="Corbel"/>
              </a:rPr>
              <a:t>115 species found on Western YBI, including 65 only found there</a:t>
            </a:r>
            <a:endParaRPr sz="1600">
              <a:solidFill>
                <a:schemeClr val="lt1"/>
              </a:solidFill>
              <a:latin typeface="Corbel"/>
              <a:ea typeface="Corbel"/>
              <a:cs typeface="Corbel"/>
              <a:sym typeface="Corbel"/>
            </a:endParaRPr>
          </a:p>
          <a:p>
            <a:pPr marL="457200" lvl="0" indent="-330200" algn="l" rtl="0">
              <a:spcBef>
                <a:spcPts val="0"/>
              </a:spcBef>
              <a:spcAft>
                <a:spcPts val="0"/>
              </a:spcAft>
              <a:buClr>
                <a:schemeClr val="lt1"/>
              </a:buClr>
              <a:buSzPts val="1600"/>
              <a:buFont typeface="Corbel"/>
              <a:buChar char="●"/>
            </a:pPr>
            <a:r>
              <a:rPr lang="en" sz="1600" b="1">
                <a:solidFill>
                  <a:schemeClr val="lt1"/>
                </a:solidFill>
                <a:latin typeface="Corbel"/>
                <a:ea typeface="Corbel"/>
                <a:cs typeface="Corbel"/>
                <a:sym typeface="Corbel"/>
              </a:rPr>
              <a:t>7 species never before documented in San Francisco Bay</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4991099" cy="5143500"/>
          </a:xfrm>
          <a:prstGeom prst="rect">
            <a:avLst/>
          </a:prstGeom>
          <a:noFill/>
          <a:ln w="28575" cap="flat" cmpd="sng">
            <a:solidFill>
              <a:schemeClr val="lt1"/>
            </a:solidFill>
            <a:prstDash val="solid"/>
            <a:round/>
            <a:headEnd type="none" w="sm" len="sm"/>
            <a:tailEnd type="none" w="sm" len="sm"/>
          </a:ln>
        </p:spPr>
      </p:pic>
      <p:pic>
        <p:nvPicPr>
          <p:cNvPr id="256" name="Google Shape;256;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4476751" y="495300"/>
            <a:ext cx="5181599" cy="4152899"/>
          </a:xfrm>
          <a:prstGeom prst="rect">
            <a:avLst/>
          </a:prstGeom>
          <a:noFill/>
          <a:ln w="28575" cap="flat" cmpd="sng">
            <a:solidFill>
              <a:schemeClr val="lt1"/>
            </a:solidFill>
            <a:prstDash val="solid"/>
            <a:round/>
            <a:headEnd type="none" w="sm" len="sm"/>
            <a:tailEnd type="none" w="sm" len="sm"/>
          </a:ln>
        </p:spPr>
      </p:pic>
      <p:sp>
        <p:nvSpPr>
          <p:cNvPr id="257" name="Google Shape;257;p31"/>
          <p:cNvSpPr txBox="1"/>
          <p:nvPr/>
        </p:nvSpPr>
        <p:spPr>
          <a:xfrm>
            <a:off x="95875" y="4629475"/>
            <a:ext cx="33348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Esmark’s Brittle Star (</a:t>
            </a:r>
            <a:r>
              <a:rPr lang="en" i="1">
                <a:solidFill>
                  <a:schemeClr val="lt1"/>
                </a:solidFill>
                <a:latin typeface="Corbel"/>
                <a:ea typeface="Corbel"/>
                <a:cs typeface="Corbel"/>
                <a:sym typeface="Corbel"/>
              </a:rPr>
              <a:t>Ophioplocus esmarki</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
        <p:nvSpPr>
          <p:cNvPr id="258" name="Google Shape;258;p31"/>
          <p:cNvSpPr txBox="1"/>
          <p:nvPr/>
        </p:nvSpPr>
        <p:spPr>
          <a:xfrm>
            <a:off x="6268750" y="4622250"/>
            <a:ext cx="27744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Corbel"/>
                <a:ea typeface="Corbel"/>
                <a:cs typeface="Corbel"/>
                <a:sym typeface="Corbel"/>
              </a:rPr>
              <a:t>Flame Lined Chiton (</a:t>
            </a:r>
            <a:r>
              <a:rPr lang="en" i="1">
                <a:solidFill>
                  <a:schemeClr val="lt1"/>
                </a:solidFill>
                <a:latin typeface="Corbel"/>
                <a:ea typeface="Corbel"/>
                <a:cs typeface="Corbel"/>
                <a:sym typeface="Corbel"/>
              </a:rPr>
              <a:t>Tonicella lokii</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48200" y="-76200"/>
            <a:ext cx="4495800" cy="5202500"/>
          </a:xfrm>
          <a:prstGeom prst="rect">
            <a:avLst/>
          </a:prstGeom>
          <a:noFill/>
          <a:ln>
            <a:noFill/>
          </a:ln>
        </p:spPr>
      </p:pic>
      <p:sp>
        <p:nvSpPr>
          <p:cNvPr id="63" name="Google Shape;63;p14"/>
          <p:cNvSpPr txBox="1"/>
          <p:nvPr/>
        </p:nvSpPr>
        <p:spPr>
          <a:xfrm>
            <a:off x="154925" y="692000"/>
            <a:ext cx="4296600" cy="4285200"/>
          </a:xfrm>
          <a:prstGeom prst="rect">
            <a:avLst/>
          </a:prstGeom>
          <a:solidFill>
            <a:srgbClr val="38761D"/>
          </a:solidFill>
          <a:ln>
            <a:noFill/>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chemeClr val="lt1"/>
              </a:buClr>
              <a:buSzPts val="1500"/>
              <a:buFont typeface="Corbel"/>
              <a:buChar char="●"/>
            </a:pPr>
            <a:r>
              <a:rPr lang="en" sz="1800">
                <a:solidFill>
                  <a:schemeClr val="lt1"/>
                </a:solidFill>
                <a:latin typeface="Corbel"/>
                <a:ea typeface="Corbel"/>
                <a:cs typeface="Corbel"/>
                <a:sym typeface="Corbel"/>
              </a:rPr>
              <a:t>To survey the biodiversity of YBI intertidal areas to develop species lists</a:t>
            </a:r>
            <a:endParaRPr sz="1800">
              <a:solidFill>
                <a:schemeClr val="lt1"/>
              </a:solidFill>
              <a:latin typeface="Corbel"/>
              <a:ea typeface="Corbel"/>
              <a:cs typeface="Corbel"/>
              <a:sym typeface="Corbel"/>
            </a:endParaRPr>
          </a:p>
          <a:p>
            <a:pPr marL="457200" lvl="0" indent="-342900" algn="l" rtl="0">
              <a:lnSpc>
                <a:spcPct val="115000"/>
              </a:lnSpc>
              <a:spcBef>
                <a:spcPts val="0"/>
              </a:spcBef>
              <a:spcAft>
                <a:spcPts val="0"/>
              </a:spcAft>
              <a:buClr>
                <a:schemeClr val="lt1"/>
              </a:buClr>
              <a:buSzPts val="1800"/>
              <a:buFont typeface="Corbel"/>
              <a:buChar char="●"/>
            </a:pPr>
            <a:r>
              <a:rPr lang="en" sz="1800">
                <a:solidFill>
                  <a:schemeClr val="lt1"/>
                </a:solidFill>
                <a:latin typeface="Corbel"/>
                <a:ea typeface="Corbel"/>
                <a:cs typeface="Corbel"/>
                <a:sym typeface="Corbel"/>
              </a:rPr>
              <a:t>To survey the Treasure Island marina fouling community to develop a species list</a:t>
            </a:r>
            <a:endParaRPr sz="1800">
              <a:solidFill>
                <a:schemeClr val="lt1"/>
              </a:solidFill>
              <a:latin typeface="Corbel"/>
              <a:ea typeface="Corbel"/>
              <a:cs typeface="Corbel"/>
              <a:sym typeface="Corbel"/>
            </a:endParaRPr>
          </a:p>
          <a:p>
            <a:pPr marL="457200" lvl="0" indent="-342900" algn="l" rtl="0">
              <a:lnSpc>
                <a:spcPct val="115000"/>
              </a:lnSpc>
              <a:spcBef>
                <a:spcPts val="0"/>
              </a:spcBef>
              <a:spcAft>
                <a:spcPts val="0"/>
              </a:spcAft>
              <a:buClr>
                <a:schemeClr val="lt1"/>
              </a:buClr>
              <a:buSzPts val="1800"/>
              <a:buFont typeface="Corbel"/>
              <a:buChar char="●"/>
            </a:pPr>
            <a:r>
              <a:rPr lang="en" sz="1800">
                <a:solidFill>
                  <a:schemeClr val="lt1"/>
                </a:solidFill>
                <a:latin typeface="Corbel"/>
                <a:ea typeface="Corbel"/>
                <a:cs typeface="Corbel"/>
                <a:sym typeface="Corbel"/>
              </a:rPr>
              <a:t>To understand which intertidal habitats harbor the most native diversity</a:t>
            </a:r>
            <a:endParaRPr sz="1800">
              <a:solidFill>
                <a:schemeClr val="lt1"/>
              </a:solidFill>
              <a:latin typeface="Corbel"/>
              <a:ea typeface="Corbel"/>
              <a:cs typeface="Corbel"/>
              <a:sym typeface="Corbel"/>
            </a:endParaRPr>
          </a:p>
          <a:p>
            <a:pPr marL="457200" lvl="0" indent="-342900" algn="l" rtl="0">
              <a:lnSpc>
                <a:spcPct val="115000"/>
              </a:lnSpc>
              <a:spcBef>
                <a:spcPts val="0"/>
              </a:spcBef>
              <a:spcAft>
                <a:spcPts val="0"/>
              </a:spcAft>
              <a:buClr>
                <a:schemeClr val="lt1"/>
              </a:buClr>
              <a:buSzPts val="1800"/>
              <a:buFont typeface="Corbel"/>
              <a:buChar char="●"/>
            </a:pPr>
            <a:r>
              <a:rPr lang="en" sz="1800">
                <a:solidFill>
                  <a:schemeClr val="lt1"/>
                </a:solidFill>
                <a:latin typeface="Corbel"/>
                <a:ea typeface="Corbel"/>
                <a:cs typeface="Corbel"/>
                <a:sym typeface="Corbel"/>
              </a:rPr>
              <a:t>To survey for eelgrass along the southern edge of Clipper Cove</a:t>
            </a:r>
            <a:endParaRPr sz="1800">
              <a:solidFill>
                <a:schemeClr val="lt1"/>
              </a:solidFill>
              <a:latin typeface="Corbel"/>
              <a:ea typeface="Corbel"/>
              <a:cs typeface="Corbel"/>
              <a:sym typeface="Corbel"/>
            </a:endParaRPr>
          </a:p>
          <a:p>
            <a:pPr marL="457200" lvl="0" indent="-342900" algn="l" rtl="0">
              <a:lnSpc>
                <a:spcPct val="115000"/>
              </a:lnSpc>
              <a:spcBef>
                <a:spcPts val="0"/>
              </a:spcBef>
              <a:spcAft>
                <a:spcPts val="0"/>
              </a:spcAft>
              <a:buClr>
                <a:schemeClr val="lt1"/>
              </a:buClr>
              <a:buSzPts val="1800"/>
              <a:buFont typeface="Corbel"/>
              <a:buChar char="●"/>
            </a:pPr>
            <a:r>
              <a:rPr lang="en" sz="1800">
                <a:solidFill>
                  <a:schemeClr val="lt1"/>
                </a:solidFill>
                <a:latin typeface="Corbel"/>
                <a:ea typeface="Corbel"/>
                <a:cs typeface="Corbel"/>
                <a:sym typeface="Corbel"/>
              </a:rPr>
              <a:t>Based on other studies, to situate the YBI intertidal in the context of San Francisco Bay</a:t>
            </a:r>
            <a:endParaRPr sz="1800">
              <a:solidFill>
                <a:schemeClr val="lt1"/>
              </a:solidFill>
              <a:latin typeface="Corbel"/>
              <a:ea typeface="Corbel"/>
              <a:cs typeface="Corbel"/>
              <a:sym typeface="Corbel"/>
            </a:endParaRPr>
          </a:p>
        </p:txBody>
      </p:sp>
      <p:sp>
        <p:nvSpPr>
          <p:cNvPr id="64" name="Google Shape;64;p14"/>
          <p:cNvSpPr txBox="1"/>
          <p:nvPr/>
        </p:nvSpPr>
        <p:spPr>
          <a:xfrm>
            <a:off x="0" y="94425"/>
            <a:ext cx="4296600" cy="483600"/>
          </a:xfrm>
          <a:prstGeom prst="rect">
            <a:avLst/>
          </a:prstGeom>
          <a:solidFill>
            <a:srgbClr val="38761D"/>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Study objectives</a:t>
            </a:r>
            <a:endParaRPr sz="2800">
              <a:solidFill>
                <a:srgbClr val="FFFFFF"/>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4276749" cy="5143501"/>
          </a:xfrm>
          <a:prstGeom prst="rect">
            <a:avLst/>
          </a:prstGeom>
          <a:noFill/>
          <a:ln w="28575" cap="flat" cmpd="sng">
            <a:solidFill>
              <a:schemeClr val="lt1"/>
            </a:solidFill>
            <a:prstDash val="solid"/>
            <a:round/>
            <a:headEnd type="none" w="sm" len="sm"/>
            <a:tailEnd type="none" w="sm" len="sm"/>
          </a:ln>
        </p:spPr>
      </p:pic>
      <p:pic>
        <p:nvPicPr>
          <p:cNvPr id="264" name="Google Shape;264;p3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76755" y="0"/>
            <a:ext cx="4867243" cy="5143501"/>
          </a:xfrm>
          <a:prstGeom prst="rect">
            <a:avLst/>
          </a:prstGeom>
          <a:noFill/>
          <a:ln w="28575" cap="flat" cmpd="sng">
            <a:solidFill>
              <a:schemeClr val="lt1"/>
            </a:solidFill>
            <a:prstDash val="solid"/>
            <a:round/>
            <a:headEnd type="none" w="sm" len="sm"/>
            <a:tailEnd type="none" w="sm" len="sm"/>
          </a:ln>
        </p:spPr>
      </p:pic>
      <p:sp>
        <p:nvSpPr>
          <p:cNvPr id="265" name="Google Shape;265;p32"/>
          <p:cNvSpPr txBox="1"/>
          <p:nvPr/>
        </p:nvSpPr>
        <p:spPr>
          <a:xfrm>
            <a:off x="78700" y="4622250"/>
            <a:ext cx="35403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Fringed-hood Spaghetti Worm (</a:t>
            </a:r>
            <a:r>
              <a:rPr lang="en" i="1">
                <a:solidFill>
                  <a:schemeClr val="lt1"/>
                </a:solidFill>
                <a:latin typeface="Corbel"/>
                <a:ea typeface="Corbel"/>
                <a:cs typeface="Corbel"/>
                <a:sym typeface="Corbel"/>
              </a:rPr>
              <a:t>Pista pacifica</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
        <p:nvSpPr>
          <p:cNvPr id="266" name="Google Shape;266;p32"/>
          <p:cNvSpPr txBox="1"/>
          <p:nvPr/>
        </p:nvSpPr>
        <p:spPr>
          <a:xfrm>
            <a:off x="5841750" y="4622250"/>
            <a:ext cx="32013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Corbel"/>
                <a:ea typeface="Corbel"/>
                <a:cs typeface="Corbel"/>
                <a:sym typeface="Corbel"/>
              </a:rPr>
              <a:t>Glorious Topsnail (</a:t>
            </a:r>
            <a:r>
              <a:rPr lang="en" i="1">
                <a:solidFill>
                  <a:schemeClr val="lt1"/>
                </a:solidFill>
                <a:latin typeface="Corbel"/>
                <a:ea typeface="Corbel"/>
                <a:cs typeface="Corbel"/>
                <a:sym typeface="Corbel"/>
              </a:rPr>
              <a:t>Calliostoma gloriosum</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8513" y="0"/>
            <a:ext cx="8566973" cy="5143500"/>
          </a:xfrm>
          <a:prstGeom prst="rect">
            <a:avLst/>
          </a:prstGeom>
          <a:noFill/>
          <a:ln>
            <a:noFill/>
          </a:ln>
        </p:spPr>
      </p:pic>
      <p:sp>
        <p:nvSpPr>
          <p:cNvPr id="272" name="Google Shape;272;p33"/>
          <p:cNvSpPr txBox="1"/>
          <p:nvPr/>
        </p:nvSpPr>
        <p:spPr>
          <a:xfrm>
            <a:off x="78700" y="4622250"/>
            <a:ext cx="41010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Chocolate Porcelain Crab (</a:t>
            </a:r>
            <a:r>
              <a:rPr lang="en" i="1">
                <a:solidFill>
                  <a:schemeClr val="lt1"/>
                </a:solidFill>
                <a:latin typeface="Corbel"/>
                <a:ea typeface="Corbel"/>
                <a:cs typeface="Corbel"/>
                <a:sym typeface="Corbel"/>
              </a:rPr>
              <a:t>Petrolisthes manimaculis</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5801201" cy="5143498"/>
          </a:xfrm>
          <a:prstGeom prst="rect">
            <a:avLst/>
          </a:prstGeom>
          <a:noFill/>
          <a:ln w="28575" cap="flat" cmpd="sng">
            <a:solidFill>
              <a:schemeClr val="lt1"/>
            </a:solidFill>
            <a:prstDash val="solid"/>
            <a:round/>
            <a:headEnd type="none" w="sm" len="sm"/>
            <a:tailEnd type="none" w="sm" len="sm"/>
          </a:ln>
        </p:spPr>
      </p:pic>
      <p:pic>
        <p:nvPicPr>
          <p:cNvPr id="278" name="Google Shape;278;p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01209" y="0"/>
            <a:ext cx="3342790" cy="5143501"/>
          </a:xfrm>
          <a:prstGeom prst="rect">
            <a:avLst/>
          </a:prstGeom>
          <a:noFill/>
          <a:ln w="28575" cap="flat" cmpd="sng">
            <a:solidFill>
              <a:schemeClr val="lt1"/>
            </a:solidFill>
            <a:prstDash val="solid"/>
            <a:round/>
            <a:headEnd type="none" w="sm" len="sm"/>
            <a:tailEnd type="none" w="sm" len="sm"/>
          </a:ln>
        </p:spPr>
      </p:pic>
      <p:sp>
        <p:nvSpPr>
          <p:cNvPr id="279" name="Google Shape;279;p34"/>
          <p:cNvSpPr txBox="1"/>
          <p:nvPr/>
        </p:nvSpPr>
        <p:spPr>
          <a:xfrm>
            <a:off x="95875" y="4629475"/>
            <a:ext cx="27144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Onyx Slippersnail (</a:t>
            </a:r>
            <a:r>
              <a:rPr lang="en" i="1">
                <a:solidFill>
                  <a:schemeClr val="lt1"/>
                </a:solidFill>
                <a:latin typeface="Corbel"/>
                <a:ea typeface="Corbel"/>
                <a:cs typeface="Corbel"/>
                <a:sym typeface="Corbel"/>
              </a:rPr>
              <a:t>Crepidula onyx</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
        <p:nvSpPr>
          <p:cNvPr id="280" name="Google Shape;280;p34"/>
          <p:cNvSpPr txBox="1"/>
          <p:nvPr/>
        </p:nvSpPr>
        <p:spPr>
          <a:xfrm>
            <a:off x="6982575" y="4629475"/>
            <a:ext cx="20703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chemeClr val="lt1"/>
                </a:solidFill>
                <a:latin typeface="Corbel"/>
                <a:ea typeface="Corbel"/>
                <a:cs typeface="Corbel"/>
                <a:sym typeface="Corbel"/>
              </a:rPr>
              <a:t>Sponge (Raspailiidae sp.)</a:t>
            </a:r>
            <a:endParaRPr>
              <a:solidFill>
                <a:schemeClr val="lt1"/>
              </a:solidFill>
              <a:latin typeface="Corbel"/>
              <a:ea typeface="Corbel"/>
              <a:cs typeface="Corbel"/>
              <a:sym typeface="Corbe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5"/>
          <p:cNvSpPr txBox="1"/>
          <p:nvPr/>
        </p:nvSpPr>
        <p:spPr>
          <a:xfrm>
            <a:off x="0" y="94425"/>
            <a:ext cx="6669600" cy="974700"/>
          </a:xfrm>
          <a:prstGeom prst="rect">
            <a:avLst/>
          </a:prstGeom>
          <a:solidFill>
            <a:srgbClr val="38761D"/>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Yerba Buena Island intertidal biodiversity: </a:t>
            </a:r>
            <a:endParaRPr sz="2800">
              <a:solidFill>
                <a:srgbClr val="FFFFFF"/>
              </a:solidFill>
              <a:latin typeface="Corbel"/>
              <a:ea typeface="Corbel"/>
              <a:cs typeface="Corbel"/>
              <a:sym typeface="Corbel"/>
            </a:endParaRPr>
          </a:p>
          <a:p>
            <a:pPr marL="0" lvl="0" indent="0" algn="l" rtl="0">
              <a:spcBef>
                <a:spcPts val="0"/>
              </a:spcBef>
              <a:spcAft>
                <a:spcPts val="0"/>
              </a:spcAft>
              <a:buNone/>
            </a:pPr>
            <a:r>
              <a:rPr lang="en" sz="2800">
                <a:solidFill>
                  <a:srgbClr val="FFFFFF"/>
                </a:solidFill>
                <a:latin typeface="Corbel"/>
                <a:ea typeface="Corbel"/>
                <a:cs typeface="Corbel"/>
                <a:sym typeface="Corbel"/>
              </a:rPr>
              <a:t>      comparison to 2009 study </a:t>
            </a:r>
            <a:endParaRPr sz="2800">
              <a:solidFill>
                <a:srgbClr val="FFFFFF"/>
              </a:solidFill>
              <a:latin typeface="Corbel"/>
              <a:ea typeface="Corbel"/>
              <a:cs typeface="Corbel"/>
              <a:sym typeface="Corbel"/>
            </a:endParaRPr>
          </a:p>
        </p:txBody>
      </p:sp>
      <p:pic>
        <p:nvPicPr>
          <p:cNvPr id="286" name="Google Shape;286;p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088275"/>
            <a:ext cx="3256325" cy="4055225"/>
          </a:xfrm>
          <a:prstGeom prst="rect">
            <a:avLst/>
          </a:prstGeom>
          <a:noFill/>
          <a:ln>
            <a:noFill/>
          </a:ln>
        </p:spPr>
      </p:pic>
      <p:pic>
        <p:nvPicPr>
          <p:cNvPr id="287" name="Google Shape;287;p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92279" y="1150713"/>
            <a:ext cx="3063478" cy="3930349"/>
          </a:xfrm>
          <a:prstGeom prst="rect">
            <a:avLst/>
          </a:prstGeom>
          <a:noFill/>
          <a:ln w="28575" cap="flat" cmpd="sng">
            <a:solidFill>
              <a:schemeClr val="lt1"/>
            </a:solidFill>
            <a:prstDash val="solid"/>
            <a:round/>
            <a:headEnd type="none" w="sm" len="sm"/>
            <a:tailEnd type="none" w="sm" len="sm"/>
          </a:ln>
        </p:spPr>
      </p:pic>
      <p:pic>
        <p:nvPicPr>
          <p:cNvPr id="288" name="Google Shape;288;p3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551225" y="1155775"/>
            <a:ext cx="2477574" cy="3930327"/>
          </a:xfrm>
          <a:prstGeom prst="rect">
            <a:avLst/>
          </a:prstGeom>
          <a:noFill/>
          <a:ln w="28575" cap="flat" cmpd="sng">
            <a:solidFill>
              <a:schemeClr val="lt1"/>
            </a:solidFill>
            <a:prstDash val="solid"/>
            <a:round/>
            <a:headEnd type="none" w="sm" len="sm"/>
            <a:tailEnd type="none" w="sm" len="sm"/>
          </a:ln>
        </p:spPr>
      </p:pic>
      <p:sp>
        <p:nvSpPr>
          <p:cNvPr id="289" name="Google Shape;289;p35"/>
          <p:cNvSpPr txBox="1"/>
          <p:nvPr/>
        </p:nvSpPr>
        <p:spPr>
          <a:xfrm>
            <a:off x="3685161" y="4633125"/>
            <a:ext cx="24777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Ochre Star (</a:t>
            </a:r>
            <a:r>
              <a:rPr lang="en" i="1">
                <a:solidFill>
                  <a:schemeClr val="lt1"/>
                </a:solidFill>
                <a:latin typeface="Corbel"/>
                <a:ea typeface="Corbel"/>
                <a:cs typeface="Corbel"/>
                <a:sym typeface="Corbel"/>
              </a:rPr>
              <a:t>Pisaster ochraceus</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
        <p:nvSpPr>
          <p:cNvPr id="290" name="Google Shape;290;p35"/>
          <p:cNvSpPr txBox="1"/>
          <p:nvPr/>
        </p:nvSpPr>
        <p:spPr>
          <a:xfrm>
            <a:off x="6652125" y="4417725"/>
            <a:ext cx="2275800" cy="6156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Corbel"/>
                <a:ea typeface="Corbel"/>
                <a:cs typeface="Corbel"/>
                <a:sym typeface="Corbel"/>
              </a:rPr>
              <a:t>Eastern Oyster Drill</a:t>
            </a:r>
            <a:endParaRPr>
              <a:solidFill>
                <a:schemeClr val="lt1"/>
              </a:solidFill>
              <a:latin typeface="Corbel"/>
              <a:ea typeface="Corbel"/>
              <a:cs typeface="Corbel"/>
              <a:sym typeface="Corbel"/>
            </a:endParaRPr>
          </a:p>
          <a:p>
            <a:pPr marL="0" lvl="0" indent="0" algn="ctr" rtl="0">
              <a:spcBef>
                <a:spcPts val="0"/>
              </a:spcBef>
              <a:spcAft>
                <a:spcPts val="0"/>
              </a:spcAft>
              <a:buNone/>
            </a:pPr>
            <a:r>
              <a:rPr lang="en">
                <a:solidFill>
                  <a:schemeClr val="lt1"/>
                </a:solidFill>
                <a:latin typeface="Corbel"/>
                <a:ea typeface="Corbel"/>
                <a:cs typeface="Corbel"/>
                <a:sym typeface="Corbel"/>
              </a:rPr>
              <a:t>(</a:t>
            </a:r>
            <a:r>
              <a:rPr lang="en" i="1">
                <a:solidFill>
                  <a:schemeClr val="lt1"/>
                </a:solidFill>
                <a:latin typeface="Corbel"/>
                <a:ea typeface="Corbel"/>
                <a:cs typeface="Corbel"/>
                <a:sym typeface="Corbel"/>
              </a:rPr>
              <a:t>Urosalpinx cinerea</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1000"/>
                                        <p:tgtEl>
                                          <p:spTgt spid="287"/>
                                        </p:tgtEl>
                                      </p:cBhvr>
                                    </p:animEffect>
                                  </p:childTnLst>
                                </p:cTn>
                              </p:par>
                              <p:par>
                                <p:cTn id="8" presetID="10" presetClass="entr" presetSubtype="0" fill="hold" nodeType="withEffect">
                                  <p:stCondLst>
                                    <p:cond delay="0"/>
                                  </p:stCondLst>
                                  <p:childTnLst>
                                    <p:set>
                                      <p:cBhvr>
                                        <p:cTn id="9" dur="1" fill="hold">
                                          <p:stCondLst>
                                            <p:cond delay="0"/>
                                          </p:stCondLst>
                                        </p:cTn>
                                        <p:tgtEl>
                                          <p:spTgt spid="288"/>
                                        </p:tgtEl>
                                        <p:attrNameLst>
                                          <p:attrName>style.visibility</p:attrName>
                                        </p:attrNameLst>
                                      </p:cBhvr>
                                      <p:to>
                                        <p:strVal val="visible"/>
                                      </p:to>
                                    </p:set>
                                    <p:animEffect transition="in" filter="fade">
                                      <p:cBhvr>
                                        <p:cTn id="10" dur="10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3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847500" y="0"/>
            <a:ext cx="5296500" cy="5143500"/>
          </a:xfrm>
          <a:prstGeom prst="rect">
            <a:avLst/>
          </a:prstGeom>
          <a:noFill/>
          <a:ln w="28575" cap="flat" cmpd="sng">
            <a:solidFill>
              <a:schemeClr val="lt1"/>
            </a:solidFill>
            <a:prstDash val="solid"/>
            <a:round/>
            <a:headEnd type="none" w="sm" len="sm"/>
            <a:tailEnd type="none" w="sm" len="sm"/>
          </a:ln>
        </p:spPr>
      </p:pic>
      <p:pic>
        <p:nvPicPr>
          <p:cNvPr id="296" name="Google Shape;296;p36"/>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0" y="0"/>
            <a:ext cx="3847500" cy="5143500"/>
          </a:xfrm>
          <a:prstGeom prst="rect">
            <a:avLst/>
          </a:prstGeom>
          <a:noFill/>
          <a:ln w="28575" cap="flat" cmpd="sng">
            <a:solidFill>
              <a:schemeClr val="lt1"/>
            </a:solidFill>
            <a:prstDash val="solid"/>
            <a:round/>
            <a:headEnd type="none" w="sm" len="sm"/>
            <a:tailEnd type="none" w="sm" len="sm"/>
          </a:ln>
        </p:spPr>
      </p:pic>
      <p:sp>
        <p:nvSpPr>
          <p:cNvPr id="297" name="Google Shape;297;p36"/>
          <p:cNvSpPr txBox="1"/>
          <p:nvPr/>
        </p:nvSpPr>
        <p:spPr>
          <a:xfrm>
            <a:off x="0" y="94425"/>
            <a:ext cx="50259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Introduced Species</a:t>
            </a:r>
            <a:endParaRPr sz="2800">
              <a:solidFill>
                <a:srgbClr val="FFFFFF"/>
              </a:solidFill>
              <a:latin typeface="Corbel"/>
              <a:ea typeface="Corbel"/>
              <a:cs typeface="Corbel"/>
              <a:sym typeface="Corbel"/>
            </a:endParaRPr>
          </a:p>
        </p:txBody>
      </p:sp>
      <p:sp>
        <p:nvSpPr>
          <p:cNvPr id="298" name="Google Shape;298;p36"/>
          <p:cNvSpPr txBox="1"/>
          <p:nvPr/>
        </p:nvSpPr>
        <p:spPr>
          <a:xfrm>
            <a:off x="270600" y="702325"/>
            <a:ext cx="5573400" cy="13683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1600">
                <a:solidFill>
                  <a:srgbClr val="FFFFFF"/>
                </a:solidFill>
                <a:latin typeface="Corbel"/>
                <a:ea typeface="Corbel"/>
                <a:cs typeface="Corbel"/>
                <a:sym typeface="Corbel"/>
              </a:rPr>
              <a:t>  27 introduced species found</a:t>
            </a:r>
            <a:endParaRPr sz="1600">
              <a:solidFill>
                <a:srgbClr val="FFFFFF"/>
              </a:solidFill>
              <a:latin typeface="Corbel"/>
              <a:ea typeface="Corbel"/>
              <a:cs typeface="Corbel"/>
              <a:sym typeface="Corbel"/>
            </a:endParaRPr>
          </a:p>
          <a:p>
            <a:pPr marL="457200" lvl="0" indent="-330200" algn="l" rtl="0">
              <a:spcBef>
                <a:spcPts val="0"/>
              </a:spcBef>
              <a:spcAft>
                <a:spcPts val="0"/>
              </a:spcAft>
              <a:buClr>
                <a:srgbClr val="FFFFFF"/>
              </a:buClr>
              <a:buSzPts val="1600"/>
              <a:buFont typeface="Corbel"/>
              <a:buChar char="●"/>
            </a:pPr>
            <a:r>
              <a:rPr lang="en" sz="1600">
                <a:solidFill>
                  <a:srgbClr val="FFFFFF"/>
                </a:solidFill>
                <a:latin typeface="Corbel"/>
                <a:ea typeface="Corbel"/>
                <a:cs typeface="Corbel"/>
                <a:sym typeface="Corbel"/>
              </a:rPr>
              <a:t>18 along Clipper Cove/Eastern YBI (16.7% of species)</a:t>
            </a:r>
            <a:endParaRPr sz="1600">
              <a:solidFill>
                <a:srgbClr val="FFFFFF"/>
              </a:solidFill>
              <a:latin typeface="Corbel"/>
              <a:ea typeface="Corbel"/>
              <a:cs typeface="Corbel"/>
              <a:sym typeface="Corbel"/>
            </a:endParaRPr>
          </a:p>
          <a:p>
            <a:pPr marL="457200" lvl="0" indent="-330200" algn="l" rtl="0">
              <a:spcBef>
                <a:spcPts val="0"/>
              </a:spcBef>
              <a:spcAft>
                <a:spcPts val="0"/>
              </a:spcAft>
              <a:buClr>
                <a:srgbClr val="FFFFFF"/>
              </a:buClr>
              <a:buSzPts val="1600"/>
              <a:buFont typeface="Corbel"/>
              <a:buChar char="●"/>
            </a:pPr>
            <a:r>
              <a:rPr lang="en" sz="1600">
                <a:solidFill>
                  <a:srgbClr val="FFFFFF"/>
                </a:solidFill>
                <a:latin typeface="Corbel"/>
                <a:ea typeface="Corbel"/>
                <a:cs typeface="Corbel"/>
                <a:sym typeface="Corbel"/>
              </a:rPr>
              <a:t>10 along Western YBI (8.7% of species)</a:t>
            </a:r>
            <a:endParaRPr sz="1600">
              <a:solidFill>
                <a:srgbClr val="FFFFFF"/>
              </a:solidFill>
              <a:latin typeface="Corbel"/>
              <a:ea typeface="Corbel"/>
              <a:cs typeface="Corbel"/>
              <a:sym typeface="Corbel"/>
            </a:endParaRPr>
          </a:p>
          <a:p>
            <a:pPr marL="457200" lvl="0" indent="-330200" algn="l" rtl="0">
              <a:spcBef>
                <a:spcPts val="0"/>
              </a:spcBef>
              <a:spcAft>
                <a:spcPts val="0"/>
              </a:spcAft>
              <a:buClr>
                <a:srgbClr val="FFFFFF"/>
              </a:buClr>
              <a:buSzPts val="1600"/>
              <a:buFont typeface="Corbel"/>
              <a:buChar char="●"/>
            </a:pPr>
            <a:r>
              <a:rPr lang="en" sz="1600">
                <a:solidFill>
                  <a:srgbClr val="FFFFFF"/>
                </a:solidFill>
                <a:latin typeface="Corbel"/>
                <a:ea typeface="Corbel"/>
                <a:cs typeface="Corbel"/>
                <a:sym typeface="Corbel"/>
              </a:rPr>
              <a:t>17 on TI Marina docks (40.5% of species)</a:t>
            </a:r>
            <a:endParaRPr sz="1600">
              <a:solidFill>
                <a:srgbClr val="FFFFFF"/>
              </a:solidFill>
              <a:latin typeface="Corbel"/>
              <a:ea typeface="Corbel"/>
              <a:cs typeface="Corbel"/>
              <a:sym typeface="Corbel"/>
            </a:endParaRPr>
          </a:p>
          <a:p>
            <a:pPr marL="457200" lvl="0" indent="-330200" algn="l" rtl="0">
              <a:spcBef>
                <a:spcPts val="0"/>
              </a:spcBef>
              <a:spcAft>
                <a:spcPts val="0"/>
              </a:spcAft>
              <a:buClr>
                <a:srgbClr val="FFFFFF"/>
              </a:buClr>
              <a:buSzPts val="1600"/>
              <a:buFont typeface="Corbel"/>
              <a:buChar char="●"/>
            </a:pPr>
            <a:r>
              <a:rPr lang="en" sz="1600">
                <a:solidFill>
                  <a:srgbClr val="FFFFFF"/>
                </a:solidFill>
                <a:latin typeface="Corbel"/>
                <a:ea typeface="Corbel"/>
                <a:cs typeface="Corbel"/>
                <a:sym typeface="Corbel"/>
              </a:rPr>
              <a:t>2 offshore Eastern TI (13.3% of species)</a:t>
            </a:r>
            <a:endParaRPr sz="1600">
              <a:solidFill>
                <a:srgbClr val="FFFFFF"/>
              </a:solidFill>
              <a:latin typeface="Corbel"/>
              <a:ea typeface="Corbel"/>
              <a:cs typeface="Corbel"/>
              <a:sym typeface="Corbel"/>
            </a:endParaRPr>
          </a:p>
        </p:txBody>
      </p:sp>
      <p:sp>
        <p:nvSpPr>
          <p:cNvPr id="299" name="Google Shape;299;p36"/>
          <p:cNvSpPr txBox="1"/>
          <p:nvPr/>
        </p:nvSpPr>
        <p:spPr>
          <a:xfrm>
            <a:off x="126325" y="4648525"/>
            <a:ext cx="21453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Corbel"/>
                <a:ea typeface="Corbel"/>
                <a:cs typeface="Corbel"/>
                <a:sym typeface="Corbel"/>
              </a:rPr>
              <a:t>Tunicates (</a:t>
            </a:r>
            <a:r>
              <a:rPr lang="en" i="1">
                <a:solidFill>
                  <a:srgbClr val="FFFFFF"/>
                </a:solidFill>
                <a:latin typeface="Corbel"/>
                <a:ea typeface="Corbel"/>
                <a:cs typeface="Corbel"/>
                <a:sym typeface="Corbel"/>
              </a:rPr>
              <a:t>Ciona</a:t>
            </a:r>
            <a:r>
              <a:rPr lang="en">
                <a:solidFill>
                  <a:srgbClr val="FFFFFF"/>
                </a:solidFill>
                <a:latin typeface="Corbel"/>
                <a:ea typeface="Corbel"/>
                <a:cs typeface="Corbel"/>
                <a:sym typeface="Corbel"/>
              </a:rPr>
              <a:t> spp.)</a:t>
            </a:r>
            <a:endParaRPr>
              <a:solidFill>
                <a:srgbClr val="FFFFFF"/>
              </a:solidFill>
              <a:latin typeface="Corbel"/>
              <a:ea typeface="Corbel"/>
              <a:cs typeface="Corbel"/>
              <a:sym typeface="Corbel"/>
            </a:endParaRPr>
          </a:p>
        </p:txBody>
      </p:sp>
      <p:sp>
        <p:nvSpPr>
          <p:cNvPr id="300" name="Google Shape;300;p36"/>
          <p:cNvSpPr txBox="1"/>
          <p:nvPr/>
        </p:nvSpPr>
        <p:spPr>
          <a:xfrm>
            <a:off x="3962625" y="4179475"/>
            <a:ext cx="18813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Corbel"/>
                <a:ea typeface="Corbel"/>
                <a:cs typeface="Corbel"/>
                <a:sym typeface="Corbel"/>
              </a:rPr>
              <a:t>Mussels (</a:t>
            </a:r>
            <a:r>
              <a:rPr lang="en" i="1">
                <a:solidFill>
                  <a:srgbClr val="FFFFFF"/>
                </a:solidFill>
                <a:latin typeface="Corbel"/>
                <a:ea typeface="Corbel"/>
                <a:cs typeface="Corbel"/>
                <a:sym typeface="Corbel"/>
              </a:rPr>
              <a:t>Mytilus </a:t>
            </a:r>
            <a:r>
              <a:rPr lang="en">
                <a:solidFill>
                  <a:srgbClr val="FFFFFF"/>
                </a:solidFill>
                <a:latin typeface="Corbel"/>
                <a:ea typeface="Corbel"/>
                <a:cs typeface="Corbel"/>
                <a:sym typeface="Corbel"/>
              </a:rPr>
              <a:t>spp.)</a:t>
            </a:r>
            <a:endParaRPr>
              <a:solidFill>
                <a:srgbClr val="FFFFFF"/>
              </a:solidFill>
              <a:latin typeface="Corbel"/>
              <a:ea typeface="Corbel"/>
              <a:cs typeface="Corbel"/>
              <a:sym typeface="Corbel"/>
            </a:endParaRPr>
          </a:p>
        </p:txBody>
      </p:sp>
      <p:sp>
        <p:nvSpPr>
          <p:cNvPr id="301" name="Google Shape;301;p36"/>
          <p:cNvSpPr txBox="1"/>
          <p:nvPr/>
        </p:nvSpPr>
        <p:spPr>
          <a:xfrm>
            <a:off x="6915750" y="1670425"/>
            <a:ext cx="21453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Corbel"/>
                <a:ea typeface="Corbel"/>
                <a:cs typeface="Corbel"/>
                <a:sym typeface="Corbel"/>
              </a:rPr>
              <a:t>Hydroids  (</a:t>
            </a:r>
            <a:r>
              <a:rPr lang="en" i="1">
                <a:solidFill>
                  <a:srgbClr val="FFFFFF"/>
                </a:solidFill>
                <a:latin typeface="Corbel"/>
                <a:ea typeface="Corbel"/>
                <a:cs typeface="Corbel"/>
                <a:sym typeface="Corbel"/>
              </a:rPr>
              <a:t>Ectopleura </a:t>
            </a:r>
            <a:r>
              <a:rPr lang="en">
                <a:solidFill>
                  <a:srgbClr val="FFFFFF"/>
                </a:solidFill>
                <a:latin typeface="Corbel"/>
                <a:ea typeface="Corbel"/>
                <a:cs typeface="Corbel"/>
                <a:sym typeface="Corbel"/>
              </a:rPr>
              <a:t>sp.)</a:t>
            </a:r>
            <a:endParaRPr>
              <a:solidFill>
                <a:srgbClr val="FFFFFF"/>
              </a:solidFill>
              <a:latin typeface="Corbel"/>
              <a:ea typeface="Corbel"/>
              <a:cs typeface="Corbel"/>
              <a:sym typeface="Corbel"/>
            </a:endParaRPr>
          </a:p>
        </p:txBody>
      </p:sp>
      <p:sp>
        <p:nvSpPr>
          <p:cNvPr id="302" name="Google Shape;302;p36"/>
          <p:cNvSpPr txBox="1"/>
          <p:nvPr/>
        </p:nvSpPr>
        <p:spPr>
          <a:xfrm>
            <a:off x="5959051" y="4449500"/>
            <a:ext cx="30762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Corbel"/>
                <a:ea typeface="Corbel"/>
                <a:cs typeface="Corbel"/>
                <a:sym typeface="Corbel"/>
              </a:rPr>
              <a:t>Plumose anemone  (</a:t>
            </a:r>
            <a:r>
              <a:rPr lang="en" i="1">
                <a:solidFill>
                  <a:srgbClr val="FFFFFF"/>
                </a:solidFill>
                <a:latin typeface="Corbel"/>
                <a:ea typeface="Corbel"/>
                <a:cs typeface="Corbel"/>
                <a:sym typeface="Corbel"/>
              </a:rPr>
              <a:t>Metridium senile</a:t>
            </a:r>
            <a:r>
              <a:rPr lang="en">
                <a:solidFill>
                  <a:srgbClr val="FFFFFF"/>
                </a:solidFill>
                <a:latin typeface="Corbel"/>
                <a:ea typeface="Corbel"/>
                <a:cs typeface="Corbel"/>
                <a:sym typeface="Corbel"/>
              </a:rPr>
              <a:t>)</a:t>
            </a:r>
            <a:endParaRPr>
              <a:solidFill>
                <a:srgbClr val="FFFFFF"/>
              </a:solidFill>
              <a:latin typeface="Corbel"/>
              <a:ea typeface="Corbel"/>
              <a:cs typeface="Corbel"/>
              <a:sym typeface="Corbe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7"/>
          <p:cNvSpPr txBox="1"/>
          <p:nvPr/>
        </p:nvSpPr>
        <p:spPr>
          <a:xfrm>
            <a:off x="0" y="94425"/>
            <a:ext cx="5025900" cy="483600"/>
          </a:xfrm>
          <a:prstGeom prst="rect">
            <a:avLst/>
          </a:prstGeom>
          <a:solidFill>
            <a:srgbClr val="38761D"/>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Eelgrass Surveys: Clipper Cove</a:t>
            </a:r>
            <a:endParaRPr sz="2800">
              <a:solidFill>
                <a:srgbClr val="FFFFFF"/>
              </a:solidFill>
              <a:latin typeface="Corbel"/>
              <a:ea typeface="Corbel"/>
              <a:cs typeface="Corbel"/>
              <a:sym typeface="Corbel"/>
            </a:endParaRPr>
          </a:p>
        </p:txBody>
      </p:sp>
      <p:pic>
        <p:nvPicPr>
          <p:cNvPr id="308" name="Google Shape;308;p37"/>
          <p:cNvPicPr preferRelativeResize="0"/>
          <p:nvPr/>
        </p:nvPicPr>
        <p:blipFill>
          <a:blip r:embed="rId3">
            <a:alphaModFix/>
          </a:blip>
          <a:stretch>
            <a:fillRect/>
          </a:stretch>
        </p:blipFill>
        <p:spPr>
          <a:xfrm>
            <a:off x="1026363" y="578025"/>
            <a:ext cx="7091282" cy="4565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3992" cy="5143501"/>
          </a:xfrm>
          <a:prstGeom prst="rect">
            <a:avLst/>
          </a:prstGeom>
          <a:noFill/>
          <a:ln>
            <a:noFill/>
          </a:ln>
        </p:spPr>
      </p:pic>
      <p:sp>
        <p:nvSpPr>
          <p:cNvPr id="314" name="Google Shape;314;p38"/>
          <p:cNvSpPr txBox="1"/>
          <p:nvPr/>
        </p:nvSpPr>
        <p:spPr>
          <a:xfrm>
            <a:off x="0" y="94425"/>
            <a:ext cx="73356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Eelgrass Surveys: Eastern Treasure Island</a:t>
            </a:r>
            <a:endParaRPr sz="2800">
              <a:solidFill>
                <a:srgbClr val="FFFFFF"/>
              </a:solidFill>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73824" y="0"/>
            <a:ext cx="6270177" cy="5143501"/>
          </a:xfrm>
          <a:prstGeom prst="rect">
            <a:avLst/>
          </a:prstGeom>
          <a:noFill/>
          <a:ln w="28575" cap="flat" cmpd="sng">
            <a:solidFill>
              <a:schemeClr val="lt1"/>
            </a:solidFill>
            <a:prstDash val="solid"/>
            <a:round/>
            <a:headEnd type="none" w="sm" len="sm"/>
            <a:tailEnd type="none" w="sm" len="sm"/>
          </a:ln>
        </p:spPr>
      </p:pic>
      <p:pic>
        <p:nvPicPr>
          <p:cNvPr id="320" name="Google Shape;320;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3076574" cy="5143501"/>
          </a:xfrm>
          <a:prstGeom prst="rect">
            <a:avLst/>
          </a:prstGeom>
          <a:noFill/>
          <a:ln w="28575" cap="flat" cmpd="sng">
            <a:solidFill>
              <a:schemeClr val="lt1"/>
            </a:solidFill>
            <a:prstDash val="solid"/>
            <a:round/>
            <a:headEnd type="none" w="sm" len="sm"/>
            <a:tailEnd type="none" w="sm" len="sm"/>
          </a:ln>
        </p:spPr>
      </p:pic>
      <p:sp>
        <p:nvSpPr>
          <p:cNvPr id="321" name="Google Shape;321;p39"/>
          <p:cNvSpPr txBox="1"/>
          <p:nvPr/>
        </p:nvSpPr>
        <p:spPr>
          <a:xfrm>
            <a:off x="76575" y="4745300"/>
            <a:ext cx="3000000" cy="3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i="1">
                <a:solidFill>
                  <a:srgbClr val="FFFFFF"/>
                </a:solidFill>
                <a:latin typeface="Roboto"/>
                <a:ea typeface="Roboto"/>
                <a:cs typeface="Roboto"/>
                <a:sym typeface="Roboto"/>
              </a:rPr>
              <a:t>Karolle Wall</a:t>
            </a:r>
            <a:endParaRPr>
              <a:solidFill>
                <a:srgbClr val="FFFFFF"/>
              </a:solidFill>
            </a:endParaRPr>
          </a:p>
        </p:txBody>
      </p:sp>
      <p:sp>
        <p:nvSpPr>
          <p:cNvPr id="322" name="Google Shape;322;p39"/>
          <p:cNvSpPr txBox="1"/>
          <p:nvPr/>
        </p:nvSpPr>
        <p:spPr>
          <a:xfrm>
            <a:off x="0" y="94425"/>
            <a:ext cx="73356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Eelgrass Surveys: Eastern Treasure Island</a:t>
            </a:r>
            <a:endParaRPr sz="2800">
              <a:solidFill>
                <a:srgbClr val="FFFFFF"/>
              </a:solidFill>
              <a:latin typeface="Corbel"/>
              <a:ea typeface="Corbel"/>
              <a:cs typeface="Corbel"/>
              <a:sym typeface="Corbel"/>
            </a:endParaRPr>
          </a:p>
        </p:txBody>
      </p:sp>
      <p:sp>
        <p:nvSpPr>
          <p:cNvPr id="323" name="Google Shape;323;p39"/>
          <p:cNvSpPr txBox="1"/>
          <p:nvPr/>
        </p:nvSpPr>
        <p:spPr>
          <a:xfrm>
            <a:off x="90788" y="4345100"/>
            <a:ext cx="28950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Corbel"/>
                <a:ea typeface="Corbel"/>
                <a:cs typeface="Corbel"/>
                <a:sym typeface="Corbel"/>
              </a:rPr>
              <a:t>Sea Grass Laver (</a:t>
            </a:r>
            <a:r>
              <a:rPr lang="en" i="1">
                <a:solidFill>
                  <a:schemeClr val="lt1"/>
                </a:solidFill>
                <a:latin typeface="Corbel"/>
                <a:ea typeface="Corbel"/>
                <a:cs typeface="Corbel"/>
                <a:sym typeface="Corbel"/>
              </a:rPr>
              <a:t>Smithora nadum</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
        <p:nvSpPr>
          <p:cNvPr id="324" name="Google Shape;324;p39"/>
          <p:cNvSpPr txBox="1"/>
          <p:nvPr/>
        </p:nvSpPr>
        <p:spPr>
          <a:xfrm>
            <a:off x="4205063" y="4345100"/>
            <a:ext cx="2895000" cy="400200"/>
          </a:xfrm>
          <a:prstGeom prst="rect">
            <a:avLst/>
          </a:prstGeom>
          <a:solidFill>
            <a:srgbClr val="38761D">
              <a:alpha val="78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Corbel"/>
                <a:ea typeface="Corbel"/>
                <a:cs typeface="Corbel"/>
                <a:sym typeface="Corbel"/>
              </a:rPr>
              <a:t>Taylor’s Seahare (</a:t>
            </a:r>
            <a:r>
              <a:rPr lang="en" i="1">
                <a:solidFill>
                  <a:schemeClr val="lt1"/>
                </a:solidFill>
                <a:latin typeface="Corbel"/>
                <a:ea typeface="Corbel"/>
                <a:cs typeface="Corbel"/>
                <a:sym typeface="Corbel"/>
              </a:rPr>
              <a:t>Phyllaplysia taylori</a:t>
            </a:r>
            <a:r>
              <a:rPr lang="en">
                <a:solidFill>
                  <a:schemeClr val="lt1"/>
                </a:solidFill>
                <a:latin typeface="Corbel"/>
                <a:ea typeface="Corbel"/>
                <a:cs typeface="Corbel"/>
                <a:sym typeface="Corbel"/>
              </a:rPr>
              <a:t>)</a:t>
            </a:r>
            <a:endParaRPr>
              <a:solidFill>
                <a:schemeClr val="lt1"/>
              </a:solidFill>
              <a:latin typeface="Corbel"/>
              <a:ea typeface="Corbel"/>
              <a:cs typeface="Corbel"/>
              <a:sym typeface="Corbe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3997" cy="5143490"/>
          </a:xfrm>
          <a:prstGeom prst="rect">
            <a:avLst/>
          </a:prstGeom>
          <a:noFill/>
          <a:ln>
            <a:noFill/>
          </a:ln>
        </p:spPr>
      </p:pic>
      <p:sp>
        <p:nvSpPr>
          <p:cNvPr id="330" name="Google Shape;330;p40"/>
          <p:cNvSpPr txBox="1"/>
          <p:nvPr/>
        </p:nvSpPr>
        <p:spPr>
          <a:xfrm>
            <a:off x="0" y="94425"/>
            <a:ext cx="36768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Recommendations</a:t>
            </a:r>
            <a:endParaRPr sz="2800">
              <a:solidFill>
                <a:srgbClr val="FFFFFF"/>
              </a:solidFill>
              <a:latin typeface="Corbel"/>
              <a:ea typeface="Corbel"/>
              <a:cs typeface="Corbel"/>
              <a:sym typeface="Corbe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1"/>
          <p:cNvPicPr preferRelativeResize="0"/>
          <p:nvPr/>
        </p:nvPicPr>
        <p:blipFill>
          <a:blip r:embed="rId3">
            <a:alphaModFix/>
          </a:blip>
          <a:stretch>
            <a:fillRect/>
          </a:stretch>
        </p:blipFill>
        <p:spPr>
          <a:xfrm>
            <a:off x="0" y="0"/>
            <a:ext cx="9144000" cy="5117280"/>
          </a:xfrm>
          <a:prstGeom prst="rect">
            <a:avLst/>
          </a:prstGeom>
          <a:noFill/>
          <a:ln>
            <a:noFill/>
          </a:ln>
        </p:spPr>
      </p:pic>
      <p:sp>
        <p:nvSpPr>
          <p:cNvPr id="336" name="Google Shape;336;p41"/>
          <p:cNvSpPr txBox="1"/>
          <p:nvPr/>
        </p:nvSpPr>
        <p:spPr>
          <a:xfrm>
            <a:off x="0" y="94425"/>
            <a:ext cx="592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Recommendation: rocky points</a:t>
            </a:r>
            <a:endParaRPr sz="2800">
              <a:solidFill>
                <a:srgbClr val="FFFFFF"/>
              </a:solidFill>
              <a:latin typeface="Corbel"/>
              <a:ea typeface="Corbel"/>
              <a:cs typeface="Corbel"/>
              <a:sym typeface="Corbe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3998" cy="5143500"/>
          </a:xfrm>
          <a:prstGeom prst="rect">
            <a:avLst/>
          </a:prstGeom>
          <a:noFill/>
          <a:ln>
            <a:noFill/>
          </a:ln>
        </p:spPr>
      </p:pic>
      <p:cxnSp>
        <p:nvCxnSpPr>
          <p:cNvPr id="70" name="Google Shape;70;p15"/>
          <p:cNvCxnSpPr/>
          <p:nvPr/>
        </p:nvCxnSpPr>
        <p:spPr>
          <a:xfrm>
            <a:off x="2235600" y="1271700"/>
            <a:ext cx="388800" cy="542700"/>
          </a:xfrm>
          <a:prstGeom prst="straightConnector1">
            <a:avLst/>
          </a:prstGeom>
          <a:noFill/>
          <a:ln w="28575" cap="flat" cmpd="sng">
            <a:solidFill>
              <a:srgbClr val="FFFF00"/>
            </a:solidFill>
            <a:prstDash val="solid"/>
            <a:round/>
            <a:headEnd type="none" w="med" len="med"/>
            <a:tailEnd type="none" w="med" len="med"/>
          </a:ln>
        </p:spPr>
      </p:cxnSp>
      <p:cxnSp>
        <p:nvCxnSpPr>
          <p:cNvPr id="71" name="Google Shape;71;p15"/>
          <p:cNvCxnSpPr/>
          <p:nvPr/>
        </p:nvCxnSpPr>
        <p:spPr>
          <a:xfrm>
            <a:off x="2624400" y="1814400"/>
            <a:ext cx="590400" cy="288300"/>
          </a:xfrm>
          <a:prstGeom prst="straightConnector1">
            <a:avLst/>
          </a:prstGeom>
          <a:noFill/>
          <a:ln w="28575" cap="flat" cmpd="sng">
            <a:solidFill>
              <a:srgbClr val="FFFF00"/>
            </a:solidFill>
            <a:prstDash val="solid"/>
            <a:round/>
            <a:headEnd type="none" w="med" len="med"/>
            <a:tailEnd type="none" w="med" len="med"/>
          </a:ln>
        </p:spPr>
      </p:cxnSp>
      <p:cxnSp>
        <p:nvCxnSpPr>
          <p:cNvPr id="72" name="Google Shape;72;p15"/>
          <p:cNvCxnSpPr/>
          <p:nvPr/>
        </p:nvCxnSpPr>
        <p:spPr>
          <a:xfrm rot="10800000" flipH="1">
            <a:off x="3373525" y="2154525"/>
            <a:ext cx="312000" cy="1200"/>
          </a:xfrm>
          <a:prstGeom prst="straightConnector1">
            <a:avLst/>
          </a:prstGeom>
          <a:noFill/>
          <a:ln w="28575" cap="flat" cmpd="sng">
            <a:solidFill>
              <a:srgbClr val="FFFF00"/>
            </a:solidFill>
            <a:prstDash val="solid"/>
            <a:round/>
            <a:headEnd type="none" w="med" len="med"/>
            <a:tailEnd type="none" w="med" len="med"/>
          </a:ln>
        </p:spPr>
      </p:cxnSp>
      <p:cxnSp>
        <p:nvCxnSpPr>
          <p:cNvPr id="73" name="Google Shape;73;p15"/>
          <p:cNvCxnSpPr/>
          <p:nvPr/>
        </p:nvCxnSpPr>
        <p:spPr>
          <a:xfrm rot="10800000" flipH="1">
            <a:off x="3669300" y="1903500"/>
            <a:ext cx="502200" cy="251100"/>
          </a:xfrm>
          <a:prstGeom prst="straightConnector1">
            <a:avLst/>
          </a:prstGeom>
          <a:noFill/>
          <a:ln w="28575" cap="flat" cmpd="sng">
            <a:solidFill>
              <a:srgbClr val="FFFF00"/>
            </a:solidFill>
            <a:prstDash val="solid"/>
            <a:round/>
            <a:headEnd type="none" w="med" len="med"/>
            <a:tailEnd type="none" w="med" len="med"/>
          </a:ln>
        </p:spPr>
      </p:cxnSp>
      <p:cxnSp>
        <p:nvCxnSpPr>
          <p:cNvPr id="74" name="Google Shape;74;p15"/>
          <p:cNvCxnSpPr/>
          <p:nvPr/>
        </p:nvCxnSpPr>
        <p:spPr>
          <a:xfrm rot="10800000" flipH="1">
            <a:off x="4171500" y="1328400"/>
            <a:ext cx="631800" cy="575100"/>
          </a:xfrm>
          <a:prstGeom prst="straightConnector1">
            <a:avLst/>
          </a:prstGeom>
          <a:noFill/>
          <a:ln w="28575" cap="flat" cmpd="sng">
            <a:solidFill>
              <a:srgbClr val="FFFF00"/>
            </a:solidFill>
            <a:prstDash val="solid"/>
            <a:round/>
            <a:headEnd type="none" w="med" len="med"/>
            <a:tailEnd type="none" w="med" len="med"/>
          </a:ln>
        </p:spPr>
      </p:cxnSp>
      <p:cxnSp>
        <p:nvCxnSpPr>
          <p:cNvPr id="75" name="Google Shape;75;p15"/>
          <p:cNvCxnSpPr/>
          <p:nvPr/>
        </p:nvCxnSpPr>
        <p:spPr>
          <a:xfrm rot="10800000" flipH="1">
            <a:off x="4803300" y="1239300"/>
            <a:ext cx="396900" cy="89100"/>
          </a:xfrm>
          <a:prstGeom prst="straightConnector1">
            <a:avLst/>
          </a:prstGeom>
          <a:noFill/>
          <a:ln w="28575" cap="flat" cmpd="sng">
            <a:solidFill>
              <a:srgbClr val="FFFF00"/>
            </a:solidFill>
            <a:prstDash val="solid"/>
            <a:round/>
            <a:headEnd type="none" w="med" len="med"/>
            <a:tailEnd type="none" w="med" len="med"/>
          </a:ln>
        </p:spPr>
      </p:cxnSp>
      <p:cxnSp>
        <p:nvCxnSpPr>
          <p:cNvPr id="76" name="Google Shape;76;p15"/>
          <p:cNvCxnSpPr/>
          <p:nvPr/>
        </p:nvCxnSpPr>
        <p:spPr>
          <a:xfrm>
            <a:off x="5200200" y="1239300"/>
            <a:ext cx="469800" cy="32400"/>
          </a:xfrm>
          <a:prstGeom prst="straightConnector1">
            <a:avLst/>
          </a:prstGeom>
          <a:noFill/>
          <a:ln w="28575" cap="flat" cmpd="sng">
            <a:solidFill>
              <a:srgbClr val="FFFF00"/>
            </a:solidFill>
            <a:prstDash val="solid"/>
            <a:round/>
            <a:headEnd type="none" w="med" len="med"/>
            <a:tailEnd type="none" w="med" len="med"/>
          </a:ln>
        </p:spPr>
      </p:cxnSp>
      <p:cxnSp>
        <p:nvCxnSpPr>
          <p:cNvPr id="77" name="Google Shape;77;p15"/>
          <p:cNvCxnSpPr/>
          <p:nvPr/>
        </p:nvCxnSpPr>
        <p:spPr>
          <a:xfrm rot="10800000" flipH="1">
            <a:off x="5670000" y="1081200"/>
            <a:ext cx="234900" cy="190500"/>
          </a:xfrm>
          <a:prstGeom prst="straightConnector1">
            <a:avLst/>
          </a:prstGeom>
          <a:noFill/>
          <a:ln w="28575" cap="flat" cmpd="sng">
            <a:solidFill>
              <a:srgbClr val="FFFF00"/>
            </a:solidFill>
            <a:prstDash val="solid"/>
            <a:round/>
            <a:headEnd type="none" w="med" len="med"/>
            <a:tailEnd type="none" w="med" len="med"/>
          </a:ln>
        </p:spPr>
      </p:cxnSp>
      <p:cxnSp>
        <p:nvCxnSpPr>
          <p:cNvPr id="78" name="Google Shape;78;p15"/>
          <p:cNvCxnSpPr/>
          <p:nvPr/>
        </p:nvCxnSpPr>
        <p:spPr>
          <a:xfrm rot="10800000" flipH="1">
            <a:off x="5904900" y="963900"/>
            <a:ext cx="429300" cy="117300"/>
          </a:xfrm>
          <a:prstGeom prst="straightConnector1">
            <a:avLst/>
          </a:prstGeom>
          <a:noFill/>
          <a:ln w="28575" cap="flat" cmpd="sng">
            <a:solidFill>
              <a:srgbClr val="FFFF00"/>
            </a:solidFill>
            <a:prstDash val="solid"/>
            <a:round/>
            <a:headEnd type="none" w="med" len="med"/>
            <a:tailEnd type="none" w="med" len="med"/>
          </a:ln>
        </p:spPr>
      </p:cxnSp>
      <p:cxnSp>
        <p:nvCxnSpPr>
          <p:cNvPr id="79" name="Google Shape;79;p15"/>
          <p:cNvCxnSpPr/>
          <p:nvPr/>
        </p:nvCxnSpPr>
        <p:spPr>
          <a:xfrm rot="10800000" flipH="1">
            <a:off x="6471900" y="793800"/>
            <a:ext cx="275400" cy="121500"/>
          </a:xfrm>
          <a:prstGeom prst="straightConnector1">
            <a:avLst/>
          </a:prstGeom>
          <a:noFill/>
          <a:ln w="28575" cap="flat" cmpd="sng">
            <a:solidFill>
              <a:srgbClr val="FFFF00"/>
            </a:solidFill>
            <a:prstDash val="solid"/>
            <a:round/>
            <a:headEnd type="none" w="med" len="med"/>
            <a:tailEnd type="none" w="med" len="med"/>
          </a:ln>
        </p:spPr>
      </p:cxnSp>
      <p:cxnSp>
        <p:nvCxnSpPr>
          <p:cNvPr id="80" name="Google Shape;80;p15"/>
          <p:cNvCxnSpPr/>
          <p:nvPr/>
        </p:nvCxnSpPr>
        <p:spPr>
          <a:xfrm>
            <a:off x="6747300" y="801900"/>
            <a:ext cx="267300" cy="137700"/>
          </a:xfrm>
          <a:prstGeom prst="straightConnector1">
            <a:avLst/>
          </a:prstGeom>
          <a:noFill/>
          <a:ln w="28575" cap="flat" cmpd="sng">
            <a:solidFill>
              <a:srgbClr val="FFFF00"/>
            </a:solidFill>
            <a:prstDash val="solid"/>
            <a:round/>
            <a:headEnd type="none" w="med" len="med"/>
            <a:tailEnd type="none" w="med" len="med"/>
          </a:ln>
        </p:spPr>
      </p:cxnSp>
      <p:cxnSp>
        <p:nvCxnSpPr>
          <p:cNvPr id="81" name="Google Shape;81;p15"/>
          <p:cNvCxnSpPr/>
          <p:nvPr/>
        </p:nvCxnSpPr>
        <p:spPr>
          <a:xfrm flipH="1">
            <a:off x="6966600" y="931500"/>
            <a:ext cx="31800" cy="276600"/>
          </a:xfrm>
          <a:prstGeom prst="straightConnector1">
            <a:avLst/>
          </a:prstGeom>
          <a:noFill/>
          <a:ln w="28575" cap="flat" cmpd="sng">
            <a:solidFill>
              <a:srgbClr val="FFFF00"/>
            </a:solidFill>
            <a:prstDash val="solid"/>
            <a:round/>
            <a:headEnd type="none" w="med" len="med"/>
            <a:tailEnd type="none" w="med" len="med"/>
          </a:ln>
        </p:spPr>
      </p:cxnSp>
      <p:cxnSp>
        <p:nvCxnSpPr>
          <p:cNvPr id="82" name="Google Shape;82;p15"/>
          <p:cNvCxnSpPr/>
          <p:nvPr/>
        </p:nvCxnSpPr>
        <p:spPr>
          <a:xfrm>
            <a:off x="1368900" y="3167100"/>
            <a:ext cx="324000" cy="567000"/>
          </a:xfrm>
          <a:prstGeom prst="straightConnector1">
            <a:avLst/>
          </a:prstGeom>
          <a:noFill/>
          <a:ln w="28575" cap="flat" cmpd="sng">
            <a:solidFill>
              <a:srgbClr val="FFFF00"/>
            </a:solidFill>
            <a:prstDash val="solid"/>
            <a:round/>
            <a:headEnd type="none" w="med" len="med"/>
            <a:tailEnd type="none" w="med" len="med"/>
          </a:ln>
        </p:spPr>
      </p:cxnSp>
      <p:cxnSp>
        <p:nvCxnSpPr>
          <p:cNvPr id="83" name="Google Shape;83;p15"/>
          <p:cNvCxnSpPr/>
          <p:nvPr/>
        </p:nvCxnSpPr>
        <p:spPr>
          <a:xfrm>
            <a:off x="1692900" y="3734100"/>
            <a:ext cx="283500" cy="178200"/>
          </a:xfrm>
          <a:prstGeom prst="straightConnector1">
            <a:avLst/>
          </a:prstGeom>
          <a:noFill/>
          <a:ln w="28575" cap="flat" cmpd="sng">
            <a:solidFill>
              <a:srgbClr val="FFFF00"/>
            </a:solidFill>
            <a:prstDash val="solid"/>
            <a:round/>
            <a:headEnd type="none" w="med" len="med"/>
            <a:tailEnd type="none" w="med" len="med"/>
          </a:ln>
        </p:spPr>
      </p:cxnSp>
      <p:cxnSp>
        <p:nvCxnSpPr>
          <p:cNvPr id="84" name="Google Shape;84;p15"/>
          <p:cNvCxnSpPr/>
          <p:nvPr/>
        </p:nvCxnSpPr>
        <p:spPr>
          <a:xfrm>
            <a:off x="1976400" y="3912300"/>
            <a:ext cx="218700" cy="162000"/>
          </a:xfrm>
          <a:prstGeom prst="straightConnector1">
            <a:avLst/>
          </a:prstGeom>
          <a:noFill/>
          <a:ln w="28575" cap="flat" cmpd="sng">
            <a:solidFill>
              <a:srgbClr val="FFFF00"/>
            </a:solidFill>
            <a:prstDash val="solid"/>
            <a:round/>
            <a:headEnd type="none" w="med" len="med"/>
            <a:tailEnd type="none" w="med" len="med"/>
          </a:ln>
        </p:spPr>
      </p:cxnSp>
      <p:cxnSp>
        <p:nvCxnSpPr>
          <p:cNvPr id="85" name="Google Shape;85;p15"/>
          <p:cNvCxnSpPr/>
          <p:nvPr/>
        </p:nvCxnSpPr>
        <p:spPr>
          <a:xfrm rot="10800000" flipH="1">
            <a:off x="1458000" y="2502900"/>
            <a:ext cx="113400" cy="243000"/>
          </a:xfrm>
          <a:prstGeom prst="straightConnector1">
            <a:avLst/>
          </a:prstGeom>
          <a:noFill/>
          <a:ln w="28575" cap="flat" cmpd="sng">
            <a:solidFill>
              <a:srgbClr val="FFFF00"/>
            </a:solidFill>
            <a:prstDash val="solid"/>
            <a:round/>
            <a:headEnd type="none" w="med" len="med"/>
            <a:tailEnd type="none" w="med" len="med"/>
          </a:ln>
        </p:spPr>
      </p:cxnSp>
      <p:cxnSp>
        <p:nvCxnSpPr>
          <p:cNvPr id="86" name="Google Shape;86;p15"/>
          <p:cNvCxnSpPr/>
          <p:nvPr/>
        </p:nvCxnSpPr>
        <p:spPr>
          <a:xfrm>
            <a:off x="2446200" y="186300"/>
            <a:ext cx="194400" cy="364500"/>
          </a:xfrm>
          <a:prstGeom prst="straightConnector1">
            <a:avLst/>
          </a:prstGeom>
          <a:noFill/>
          <a:ln w="28575" cap="flat" cmpd="sng">
            <a:solidFill>
              <a:srgbClr val="FFFF00"/>
            </a:solidFill>
            <a:prstDash val="solid"/>
            <a:round/>
            <a:headEnd type="none" w="med" len="med"/>
            <a:tailEnd type="none" w="med" len="med"/>
          </a:ln>
        </p:spPr>
      </p:cxnSp>
      <p:cxnSp>
        <p:nvCxnSpPr>
          <p:cNvPr id="87" name="Google Shape;87;p15"/>
          <p:cNvCxnSpPr/>
          <p:nvPr/>
        </p:nvCxnSpPr>
        <p:spPr>
          <a:xfrm>
            <a:off x="2235600" y="338700"/>
            <a:ext cx="194400" cy="364500"/>
          </a:xfrm>
          <a:prstGeom prst="straightConnector1">
            <a:avLst/>
          </a:prstGeom>
          <a:noFill/>
          <a:ln w="28575" cap="flat" cmpd="sng">
            <a:solidFill>
              <a:srgbClr val="FFFF00"/>
            </a:solidFill>
            <a:prstDash val="solid"/>
            <a:round/>
            <a:headEnd type="none" w="med" len="med"/>
            <a:tailEnd type="none" w="med" len="med"/>
          </a:ln>
        </p:spPr>
      </p:cxnSp>
      <p:cxnSp>
        <p:nvCxnSpPr>
          <p:cNvPr id="88" name="Google Shape;88;p15"/>
          <p:cNvCxnSpPr/>
          <p:nvPr/>
        </p:nvCxnSpPr>
        <p:spPr>
          <a:xfrm>
            <a:off x="6949800" y="915300"/>
            <a:ext cx="322500" cy="5100"/>
          </a:xfrm>
          <a:prstGeom prst="straightConnector1">
            <a:avLst/>
          </a:prstGeom>
          <a:noFill/>
          <a:ln w="19050" cap="flat" cmpd="sng">
            <a:solidFill>
              <a:schemeClr val="lt1"/>
            </a:solidFill>
            <a:prstDash val="solid"/>
            <a:round/>
            <a:headEnd type="oval" w="med" len="med"/>
            <a:tailEnd type="none" w="med" len="med"/>
          </a:ln>
        </p:spPr>
      </p:cxnSp>
      <p:cxnSp>
        <p:nvCxnSpPr>
          <p:cNvPr id="89" name="Google Shape;89;p15"/>
          <p:cNvCxnSpPr/>
          <p:nvPr/>
        </p:nvCxnSpPr>
        <p:spPr>
          <a:xfrm rot="10800000">
            <a:off x="4693625" y="1070250"/>
            <a:ext cx="0" cy="370500"/>
          </a:xfrm>
          <a:prstGeom prst="straightConnector1">
            <a:avLst/>
          </a:prstGeom>
          <a:noFill/>
          <a:ln w="19050" cap="flat" cmpd="sng">
            <a:solidFill>
              <a:schemeClr val="lt1"/>
            </a:solidFill>
            <a:prstDash val="solid"/>
            <a:round/>
            <a:headEnd type="oval" w="med" len="med"/>
            <a:tailEnd type="none" w="med" len="med"/>
          </a:ln>
        </p:spPr>
      </p:cxnSp>
      <p:cxnSp>
        <p:nvCxnSpPr>
          <p:cNvPr id="90" name="Google Shape;90;p15"/>
          <p:cNvCxnSpPr/>
          <p:nvPr/>
        </p:nvCxnSpPr>
        <p:spPr>
          <a:xfrm rot="10800000" flipH="1">
            <a:off x="2640600" y="559800"/>
            <a:ext cx="377400" cy="7200"/>
          </a:xfrm>
          <a:prstGeom prst="straightConnector1">
            <a:avLst/>
          </a:prstGeom>
          <a:noFill/>
          <a:ln w="19050" cap="flat" cmpd="sng">
            <a:solidFill>
              <a:schemeClr val="lt1"/>
            </a:solidFill>
            <a:prstDash val="solid"/>
            <a:round/>
            <a:headEnd type="oval" w="med" len="med"/>
            <a:tailEnd type="none" w="med" len="med"/>
          </a:ln>
        </p:spPr>
      </p:cxnSp>
      <p:cxnSp>
        <p:nvCxnSpPr>
          <p:cNvPr id="91" name="Google Shape;91;p15"/>
          <p:cNvCxnSpPr/>
          <p:nvPr/>
        </p:nvCxnSpPr>
        <p:spPr>
          <a:xfrm flipH="1">
            <a:off x="1223100" y="3717900"/>
            <a:ext cx="461700" cy="145800"/>
          </a:xfrm>
          <a:prstGeom prst="straightConnector1">
            <a:avLst/>
          </a:prstGeom>
          <a:noFill/>
          <a:ln w="19050" cap="flat" cmpd="sng">
            <a:solidFill>
              <a:schemeClr val="lt1"/>
            </a:solidFill>
            <a:prstDash val="solid"/>
            <a:round/>
            <a:headEnd type="oval" w="med" len="med"/>
            <a:tailEnd type="none" w="med" len="med"/>
          </a:ln>
        </p:spPr>
      </p:cxnSp>
      <p:cxnSp>
        <p:nvCxnSpPr>
          <p:cNvPr id="92" name="Google Shape;92;p15"/>
          <p:cNvCxnSpPr/>
          <p:nvPr/>
        </p:nvCxnSpPr>
        <p:spPr>
          <a:xfrm rot="10800000">
            <a:off x="1134000" y="2405700"/>
            <a:ext cx="387300" cy="194400"/>
          </a:xfrm>
          <a:prstGeom prst="straightConnector1">
            <a:avLst/>
          </a:prstGeom>
          <a:noFill/>
          <a:ln w="19050" cap="flat" cmpd="sng">
            <a:solidFill>
              <a:schemeClr val="lt1"/>
            </a:solidFill>
            <a:prstDash val="solid"/>
            <a:round/>
            <a:headEnd type="oval" w="med" len="med"/>
            <a:tailEnd type="none" w="med" len="med"/>
          </a:ln>
        </p:spPr>
      </p:cxnSp>
      <p:sp>
        <p:nvSpPr>
          <p:cNvPr id="93" name="Google Shape;93;p15"/>
          <p:cNvSpPr txBox="1"/>
          <p:nvPr/>
        </p:nvSpPr>
        <p:spPr>
          <a:xfrm>
            <a:off x="7226480" y="722475"/>
            <a:ext cx="197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Torpedo Storehouse site</a:t>
            </a:r>
            <a:endParaRPr>
              <a:solidFill>
                <a:schemeClr val="lt1"/>
              </a:solidFill>
              <a:latin typeface="Corbel"/>
              <a:ea typeface="Corbel"/>
              <a:cs typeface="Corbel"/>
              <a:sym typeface="Corbel"/>
            </a:endParaRPr>
          </a:p>
        </p:txBody>
      </p:sp>
      <p:sp>
        <p:nvSpPr>
          <p:cNvPr id="94" name="Google Shape;94;p15"/>
          <p:cNvSpPr txBox="1"/>
          <p:nvPr/>
        </p:nvSpPr>
        <p:spPr>
          <a:xfrm>
            <a:off x="2971775" y="374250"/>
            <a:ext cx="217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Treasure Island Marina site</a:t>
            </a:r>
            <a:endParaRPr>
              <a:solidFill>
                <a:schemeClr val="lt1"/>
              </a:solidFill>
              <a:latin typeface="Corbel"/>
              <a:ea typeface="Corbel"/>
              <a:cs typeface="Corbel"/>
              <a:sym typeface="Corbel"/>
            </a:endParaRPr>
          </a:p>
        </p:txBody>
      </p:sp>
      <p:sp>
        <p:nvSpPr>
          <p:cNvPr id="95" name="Google Shape;95;p15"/>
          <p:cNvSpPr txBox="1"/>
          <p:nvPr/>
        </p:nvSpPr>
        <p:spPr>
          <a:xfrm>
            <a:off x="3827675" y="806775"/>
            <a:ext cx="224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Clipper Cove rocky site</a:t>
            </a:r>
            <a:endParaRPr>
              <a:solidFill>
                <a:schemeClr val="lt1"/>
              </a:solidFill>
              <a:latin typeface="Corbel"/>
              <a:ea typeface="Corbel"/>
              <a:cs typeface="Corbel"/>
              <a:sym typeface="Corbel"/>
            </a:endParaRPr>
          </a:p>
        </p:txBody>
      </p:sp>
      <p:sp>
        <p:nvSpPr>
          <p:cNvPr id="96" name="Google Shape;96;p15"/>
          <p:cNvSpPr txBox="1"/>
          <p:nvPr/>
        </p:nvSpPr>
        <p:spPr>
          <a:xfrm>
            <a:off x="39350" y="2138400"/>
            <a:ext cx="16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Northwest cove site</a:t>
            </a:r>
            <a:endParaRPr>
              <a:solidFill>
                <a:schemeClr val="lt1"/>
              </a:solidFill>
              <a:latin typeface="Corbel"/>
              <a:ea typeface="Corbel"/>
              <a:cs typeface="Corbel"/>
              <a:sym typeface="Corbel"/>
            </a:endParaRPr>
          </a:p>
        </p:txBody>
      </p:sp>
      <p:sp>
        <p:nvSpPr>
          <p:cNvPr id="97" name="Google Shape;97;p15"/>
          <p:cNvSpPr txBox="1"/>
          <p:nvPr/>
        </p:nvSpPr>
        <p:spPr>
          <a:xfrm>
            <a:off x="290100" y="3752980"/>
            <a:ext cx="168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Southwest cove site</a:t>
            </a:r>
            <a:endParaRPr>
              <a:solidFill>
                <a:schemeClr val="lt1"/>
              </a:solidFill>
              <a:latin typeface="Corbel"/>
              <a:ea typeface="Corbel"/>
              <a:cs typeface="Corbel"/>
              <a:sym typeface="Corbel"/>
            </a:endParaRPr>
          </a:p>
        </p:txBody>
      </p:sp>
      <p:sp>
        <p:nvSpPr>
          <p:cNvPr id="98" name="Google Shape;98;p15"/>
          <p:cNvSpPr txBox="1"/>
          <p:nvPr/>
        </p:nvSpPr>
        <p:spPr>
          <a:xfrm>
            <a:off x="2369475" y="1138875"/>
            <a:ext cx="224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Clipper Cove sandy site</a:t>
            </a:r>
            <a:endParaRPr>
              <a:solidFill>
                <a:schemeClr val="lt1"/>
              </a:solidFill>
              <a:latin typeface="Corbel"/>
              <a:ea typeface="Corbel"/>
              <a:cs typeface="Corbel"/>
              <a:sym typeface="Corbel"/>
            </a:endParaRPr>
          </a:p>
        </p:txBody>
      </p:sp>
      <p:cxnSp>
        <p:nvCxnSpPr>
          <p:cNvPr id="99" name="Google Shape;99;p15"/>
          <p:cNvCxnSpPr/>
          <p:nvPr/>
        </p:nvCxnSpPr>
        <p:spPr>
          <a:xfrm rot="10800000" flipH="1">
            <a:off x="2586875" y="1430700"/>
            <a:ext cx="384900" cy="377100"/>
          </a:xfrm>
          <a:prstGeom prst="straightConnector1">
            <a:avLst/>
          </a:prstGeom>
          <a:noFill/>
          <a:ln w="19050" cap="flat" cmpd="sng">
            <a:solidFill>
              <a:schemeClr val="lt1"/>
            </a:solidFill>
            <a:prstDash val="solid"/>
            <a:round/>
            <a:headEnd type="oval" w="med" len="med"/>
            <a:tailEnd type="none" w="med" len="med"/>
          </a:ln>
        </p:spPr>
      </p:cxnSp>
      <p:sp>
        <p:nvSpPr>
          <p:cNvPr id="100" name="Google Shape;100;p15"/>
          <p:cNvSpPr txBox="1"/>
          <p:nvPr/>
        </p:nvSpPr>
        <p:spPr>
          <a:xfrm>
            <a:off x="6471900" y="4464900"/>
            <a:ext cx="2635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Corbel"/>
                <a:ea typeface="Corbel"/>
                <a:cs typeface="Corbel"/>
                <a:sym typeface="Corbel"/>
              </a:rPr>
              <a:t>Intertidal survey sites</a:t>
            </a:r>
            <a:endParaRPr sz="2000">
              <a:solidFill>
                <a:schemeClr val="lt1"/>
              </a:solidFill>
              <a:latin typeface="Corbel"/>
              <a:ea typeface="Corbel"/>
              <a:cs typeface="Corbel"/>
              <a:sym typeface="Corbel"/>
            </a:endParaRPr>
          </a:p>
        </p:txBody>
      </p:sp>
      <p:sp>
        <p:nvSpPr>
          <p:cNvPr id="101" name="Google Shape;101;p15"/>
          <p:cNvSpPr txBox="1"/>
          <p:nvPr/>
        </p:nvSpPr>
        <p:spPr>
          <a:xfrm>
            <a:off x="0" y="94425"/>
            <a:ext cx="2025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Survey Sites</a:t>
            </a:r>
            <a:endParaRPr sz="2800">
              <a:solidFill>
                <a:srgbClr val="FFFFFF"/>
              </a:solidFill>
              <a:latin typeface="Corbel"/>
              <a:ea typeface="Corbel"/>
              <a:cs typeface="Corbel"/>
              <a:sym typeface="Corbe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42"/>
          <p:cNvPicPr preferRelativeResize="0"/>
          <p:nvPr/>
        </p:nvPicPr>
        <p:blipFill rotWithShape="1">
          <a:blip r:embed="rId3" cstate="screen">
            <a:alphaModFix/>
            <a:extLst>
              <a:ext uri="{28A0092B-C50C-407E-A947-70E740481C1C}">
                <a14:useLocalDpi xmlns:a14="http://schemas.microsoft.com/office/drawing/2010/main"/>
              </a:ext>
            </a:extLst>
          </a:blip>
          <a:srcRect b="2410"/>
          <a:stretch/>
        </p:blipFill>
        <p:spPr>
          <a:xfrm>
            <a:off x="5225375" y="76200"/>
            <a:ext cx="3918632" cy="4991100"/>
          </a:xfrm>
          <a:prstGeom prst="rect">
            <a:avLst/>
          </a:prstGeom>
          <a:noFill/>
          <a:ln>
            <a:noFill/>
          </a:ln>
        </p:spPr>
      </p:pic>
      <p:pic>
        <p:nvPicPr>
          <p:cNvPr id="342" name="Google Shape;342;p4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5287466" cy="5143500"/>
          </a:xfrm>
          <a:prstGeom prst="rect">
            <a:avLst/>
          </a:prstGeom>
          <a:noFill/>
          <a:ln w="28575" cap="flat" cmpd="sng">
            <a:solidFill>
              <a:schemeClr val="lt1"/>
            </a:solidFill>
            <a:prstDash val="solid"/>
            <a:round/>
            <a:headEnd type="none" w="sm" len="sm"/>
            <a:tailEnd type="none" w="sm" len="sm"/>
          </a:ln>
        </p:spPr>
      </p:pic>
      <p:sp>
        <p:nvSpPr>
          <p:cNvPr id="343" name="Google Shape;343;p42"/>
          <p:cNvSpPr txBox="1"/>
          <p:nvPr/>
        </p:nvSpPr>
        <p:spPr>
          <a:xfrm>
            <a:off x="0" y="94425"/>
            <a:ext cx="592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Recommendation: rocky points</a:t>
            </a:r>
            <a:endParaRPr sz="2800">
              <a:solidFill>
                <a:srgbClr val="FFFFFF"/>
              </a:solidFill>
              <a:latin typeface="Corbel"/>
              <a:ea typeface="Corbel"/>
              <a:cs typeface="Corbel"/>
              <a:sym typeface="Corbe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43"/>
          <p:cNvPicPr preferRelativeResize="0"/>
          <p:nvPr/>
        </p:nvPicPr>
        <p:blipFill>
          <a:blip r:embed="rId3">
            <a:alphaModFix/>
          </a:blip>
          <a:stretch>
            <a:fillRect/>
          </a:stretch>
        </p:blipFill>
        <p:spPr>
          <a:xfrm>
            <a:off x="0" y="0"/>
            <a:ext cx="3857626" cy="5143499"/>
          </a:xfrm>
          <a:prstGeom prst="rect">
            <a:avLst/>
          </a:prstGeom>
          <a:noFill/>
          <a:ln w="28575" cap="flat" cmpd="sng">
            <a:solidFill>
              <a:schemeClr val="lt1"/>
            </a:solidFill>
            <a:prstDash val="solid"/>
            <a:round/>
            <a:headEnd type="none" w="sm" len="sm"/>
            <a:tailEnd type="none" w="sm" len="sm"/>
          </a:ln>
        </p:spPr>
      </p:pic>
      <p:pic>
        <p:nvPicPr>
          <p:cNvPr id="349" name="Google Shape;349;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57625" y="0"/>
            <a:ext cx="5286374" cy="5143500"/>
          </a:xfrm>
          <a:prstGeom prst="rect">
            <a:avLst/>
          </a:prstGeom>
          <a:noFill/>
          <a:ln w="28575" cap="flat" cmpd="sng">
            <a:solidFill>
              <a:schemeClr val="lt1"/>
            </a:solidFill>
            <a:prstDash val="solid"/>
            <a:round/>
            <a:headEnd type="none" w="sm" len="sm"/>
            <a:tailEnd type="none" w="sm" len="sm"/>
          </a:ln>
        </p:spPr>
      </p:pic>
      <p:sp>
        <p:nvSpPr>
          <p:cNvPr id="350" name="Google Shape;350;p43"/>
          <p:cNvSpPr txBox="1"/>
          <p:nvPr/>
        </p:nvSpPr>
        <p:spPr>
          <a:xfrm>
            <a:off x="0" y="94425"/>
            <a:ext cx="592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Recommendation: rocky points</a:t>
            </a:r>
            <a:endParaRPr sz="2800">
              <a:solidFill>
                <a:srgbClr val="FFFFFF"/>
              </a:solidFill>
              <a:latin typeface="Corbel"/>
              <a:ea typeface="Corbel"/>
              <a:cs typeface="Corbel"/>
              <a:sym typeface="Corbe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4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4572001" cy="5143501"/>
          </a:xfrm>
          <a:prstGeom prst="rect">
            <a:avLst/>
          </a:prstGeom>
          <a:noFill/>
          <a:ln w="28575" cap="flat" cmpd="sng">
            <a:solidFill>
              <a:schemeClr val="lt1"/>
            </a:solidFill>
            <a:prstDash val="solid"/>
            <a:round/>
            <a:headEnd type="none" w="sm" len="sm"/>
            <a:tailEnd type="none" w="sm" len="sm"/>
          </a:ln>
        </p:spPr>
      </p:pic>
      <p:pic>
        <p:nvPicPr>
          <p:cNvPr id="356" name="Google Shape;356;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72001" y="0"/>
            <a:ext cx="4572001" cy="5143499"/>
          </a:xfrm>
          <a:prstGeom prst="rect">
            <a:avLst/>
          </a:prstGeom>
          <a:noFill/>
          <a:ln w="28575" cap="flat" cmpd="sng">
            <a:solidFill>
              <a:schemeClr val="lt1"/>
            </a:solidFill>
            <a:prstDash val="solid"/>
            <a:round/>
            <a:headEnd type="none" w="sm" len="sm"/>
            <a:tailEnd type="none" w="sm" len="sm"/>
          </a:ln>
        </p:spPr>
      </p:pic>
      <p:sp>
        <p:nvSpPr>
          <p:cNvPr id="357" name="Google Shape;357;p44"/>
          <p:cNvSpPr txBox="1"/>
          <p:nvPr/>
        </p:nvSpPr>
        <p:spPr>
          <a:xfrm>
            <a:off x="0" y="94425"/>
            <a:ext cx="61662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Recommendation: interpretive signage</a:t>
            </a:r>
            <a:endParaRPr sz="2800">
              <a:solidFill>
                <a:srgbClr val="FFFFFF"/>
              </a:solidFill>
              <a:latin typeface="Corbel"/>
              <a:ea typeface="Corbel"/>
              <a:cs typeface="Corbel"/>
              <a:sym typeface="Corbe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4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4003" cy="5143501"/>
          </a:xfrm>
          <a:prstGeom prst="rect">
            <a:avLst/>
          </a:prstGeom>
          <a:noFill/>
          <a:ln>
            <a:noFill/>
          </a:ln>
        </p:spPr>
      </p:pic>
      <p:sp>
        <p:nvSpPr>
          <p:cNvPr id="363" name="Google Shape;363;p45"/>
          <p:cNvSpPr txBox="1"/>
          <p:nvPr/>
        </p:nvSpPr>
        <p:spPr>
          <a:xfrm>
            <a:off x="0" y="94425"/>
            <a:ext cx="592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Recommendation: eelgrass surveys</a:t>
            </a:r>
            <a:endParaRPr sz="2800">
              <a:solidFill>
                <a:srgbClr val="FFFFFF"/>
              </a:solidFill>
              <a:latin typeface="Corbel"/>
              <a:ea typeface="Corbel"/>
              <a:cs typeface="Corbel"/>
              <a:sym typeface="Corbe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5011277" cy="5143501"/>
          </a:xfrm>
          <a:prstGeom prst="rect">
            <a:avLst/>
          </a:prstGeom>
          <a:noFill/>
          <a:ln>
            <a:noFill/>
          </a:ln>
        </p:spPr>
      </p:pic>
      <p:pic>
        <p:nvPicPr>
          <p:cNvPr id="369" name="Google Shape;369;p4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084350" y="4800"/>
            <a:ext cx="4059648" cy="2624776"/>
          </a:xfrm>
          <a:prstGeom prst="rect">
            <a:avLst/>
          </a:prstGeom>
          <a:noFill/>
          <a:ln>
            <a:noFill/>
          </a:ln>
        </p:spPr>
      </p:pic>
      <p:pic>
        <p:nvPicPr>
          <p:cNvPr id="370" name="Google Shape;370;p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84350" y="2710575"/>
            <a:ext cx="4059648" cy="2432925"/>
          </a:xfrm>
          <a:prstGeom prst="rect">
            <a:avLst/>
          </a:prstGeom>
          <a:noFill/>
          <a:ln>
            <a:noFill/>
          </a:ln>
        </p:spPr>
      </p:pic>
      <p:sp>
        <p:nvSpPr>
          <p:cNvPr id="371" name="Google Shape;371;p46"/>
          <p:cNvSpPr txBox="1"/>
          <p:nvPr/>
        </p:nvSpPr>
        <p:spPr>
          <a:xfrm>
            <a:off x="0" y="94425"/>
            <a:ext cx="61509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Recommendation: continued bioblitzes</a:t>
            </a:r>
            <a:endParaRPr sz="2800">
              <a:solidFill>
                <a:srgbClr val="FFFFFF"/>
              </a:solidFill>
              <a:latin typeface="Corbel"/>
              <a:ea typeface="Corbel"/>
              <a:cs typeface="Corbel"/>
              <a:sym typeface="Corbe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7"/>
          <p:cNvSpPr txBox="1"/>
          <p:nvPr/>
        </p:nvSpPr>
        <p:spPr>
          <a:xfrm>
            <a:off x="4289100" y="3973950"/>
            <a:ext cx="4778700" cy="1047300"/>
          </a:xfrm>
          <a:prstGeom prst="rect">
            <a:avLst/>
          </a:prstGeom>
          <a:solidFill>
            <a:srgbClr val="38761D">
              <a:alpha val="80450"/>
            </a:srgbClr>
          </a:solidFill>
          <a:ln>
            <a:noFill/>
          </a:ln>
        </p:spPr>
        <p:txBody>
          <a:bodyPr spcFirstLastPara="1" wrap="square" lIns="91425" tIns="91425" rIns="91425" bIns="91425" anchor="ctr" anchorCtr="0">
            <a:noAutofit/>
          </a:bodyPr>
          <a:lstStyle/>
          <a:p>
            <a:pPr marL="914400" lvl="0" indent="0" algn="l" rtl="0">
              <a:spcBef>
                <a:spcPts val="0"/>
              </a:spcBef>
              <a:spcAft>
                <a:spcPts val="0"/>
              </a:spcAft>
              <a:buClr>
                <a:srgbClr val="000000"/>
              </a:buClr>
              <a:buSzPts val="1800"/>
              <a:buFont typeface="Arial"/>
              <a:buNone/>
            </a:pPr>
            <a:endParaRPr sz="1600" b="1">
              <a:solidFill>
                <a:srgbClr val="FFFFFF"/>
              </a:solidFill>
              <a:latin typeface="Corbel"/>
              <a:ea typeface="Corbel"/>
              <a:cs typeface="Corbel"/>
              <a:sym typeface="Corbel"/>
            </a:endParaRPr>
          </a:p>
          <a:p>
            <a:pPr marL="914400" lvl="0" indent="0" algn="l" rtl="0">
              <a:spcBef>
                <a:spcPts val="0"/>
              </a:spcBef>
              <a:spcAft>
                <a:spcPts val="0"/>
              </a:spcAft>
              <a:buClr>
                <a:srgbClr val="000000"/>
              </a:buClr>
              <a:buSzPts val="1800"/>
              <a:buFont typeface="Arial"/>
              <a:buNone/>
            </a:pPr>
            <a:r>
              <a:rPr lang="en" sz="1600" b="1">
                <a:solidFill>
                  <a:srgbClr val="FFFFFF"/>
                </a:solidFill>
                <a:latin typeface="Corbel"/>
                <a:ea typeface="Corbel"/>
                <a:cs typeface="Corbel"/>
                <a:sym typeface="Corbel"/>
              </a:rPr>
              <a:t>Alison Young and Dr. Rebecca Johnson</a:t>
            </a:r>
            <a:endParaRPr sz="1600" b="1">
              <a:solidFill>
                <a:srgbClr val="FFFFFF"/>
              </a:solidFill>
              <a:latin typeface="Corbel"/>
              <a:ea typeface="Corbel"/>
              <a:cs typeface="Corbel"/>
              <a:sym typeface="Corbel"/>
            </a:endParaRPr>
          </a:p>
          <a:p>
            <a:pPr marL="914400" lvl="0" indent="0" algn="l" rtl="0">
              <a:spcBef>
                <a:spcPts val="0"/>
              </a:spcBef>
              <a:spcAft>
                <a:spcPts val="0"/>
              </a:spcAft>
              <a:buClr>
                <a:srgbClr val="000000"/>
              </a:buClr>
              <a:buSzPts val="1800"/>
              <a:buFont typeface="Arial"/>
              <a:buNone/>
            </a:pPr>
            <a:r>
              <a:rPr lang="en" sz="1600" i="1">
                <a:solidFill>
                  <a:srgbClr val="FFFFFF"/>
                </a:solidFill>
                <a:latin typeface="Corbel"/>
                <a:ea typeface="Corbel"/>
                <a:cs typeface="Corbel"/>
                <a:sym typeface="Corbel"/>
              </a:rPr>
              <a:t>Center for Biodiversity &amp; Community Science</a:t>
            </a:r>
            <a:endParaRPr sz="1600" i="1">
              <a:solidFill>
                <a:srgbClr val="FFFFFF"/>
              </a:solidFill>
              <a:latin typeface="Corbel"/>
              <a:ea typeface="Corbel"/>
              <a:cs typeface="Corbel"/>
              <a:sym typeface="Corbel"/>
            </a:endParaRPr>
          </a:p>
          <a:p>
            <a:pPr marL="914400" lvl="0" indent="0" algn="l" rtl="0">
              <a:spcBef>
                <a:spcPts val="0"/>
              </a:spcBef>
              <a:spcAft>
                <a:spcPts val="0"/>
              </a:spcAft>
              <a:buClr>
                <a:srgbClr val="000000"/>
              </a:buClr>
              <a:buSzPts val="1800"/>
              <a:buFont typeface="Arial"/>
              <a:buNone/>
            </a:pPr>
            <a:r>
              <a:rPr lang="en" sz="1600">
                <a:solidFill>
                  <a:srgbClr val="FFFFFF"/>
                </a:solidFill>
                <a:latin typeface="Corbel"/>
                <a:ea typeface="Corbel"/>
                <a:cs typeface="Corbel"/>
                <a:sym typeface="Corbel"/>
              </a:rPr>
              <a:t>California Academy of Sciences</a:t>
            </a:r>
            <a:endParaRPr sz="1600">
              <a:solidFill>
                <a:srgbClr val="FFFFFF"/>
              </a:solidFill>
              <a:latin typeface="Corbel"/>
              <a:ea typeface="Corbel"/>
              <a:cs typeface="Corbel"/>
              <a:sym typeface="Corbel"/>
            </a:endParaRPr>
          </a:p>
          <a:p>
            <a:pPr marL="914400" lvl="0" indent="0" algn="l" rtl="0">
              <a:spcBef>
                <a:spcPts val="0"/>
              </a:spcBef>
              <a:spcAft>
                <a:spcPts val="0"/>
              </a:spcAft>
              <a:buClr>
                <a:srgbClr val="000000"/>
              </a:buClr>
              <a:buSzPts val="1800"/>
              <a:buFont typeface="Arial"/>
              <a:buNone/>
            </a:pPr>
            <a:endParaRPr sz="1600">
              <a:solidFill>
                <a:srgbClr val="FFFFFF"/>
              </a:solidFill>
              <a:latin typeface="Corbel"/>
              <a:ea typeface="Corbel"/>
              <a:cs typeface="Corbel"/>
              <a:sym typeface="Corbel"/>
            </a:endParaRPr>
          </a:p>
        </p:txBody>
      </p:sp>
      <p:pic>
        <p:nvPicPr>
          <p:cNvPr id="377" name="Google Shape;377;p4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289100" y="3848650"/>
            <a:ext cx="916399" cy="1297900"/>
          </a:xfrm>
          <a:prstGeom prst="rect">
            <a:avLst/>
          </a:prstGeom>
          <a:noFill/>
          <a:ln>
            <a:noFill/>
          </a:ln>
        </p:spPr>
      </p:pic>
      <p:pic>
        <p:nvPicPr>
          <p:cNvPr id="378" name="Google Shape;378;p4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4134074" cy="5143499"/>
          </a:xfrm>
          <a:prstGeom prst="rect">
            <a:avLst/>
          </a:prstGeom>
          <a:noFill/>
          <a:ln>
            <a:noFill/>
          </a:ln>
        </p:spPr>
      </p:pic>
      <p:pic>
        <p:nvPicPr>
          <p:cNvPr id="379" name="Google Shape;379;p4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89175" y="94675"/>
            <a:ext cx="2978550" cy="3753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1" cy="5143501"/>
          </a:xfrm>
          <a:prstGeom prst="rect">
            <a:avLst/>
          </a:prstGeom>
          <a:noFill/>
          <a:ln>
            <a:noFill/>
          </a:ln>
        </p:spPr>
      </p:pic>
      <p:sp>
        <p:nvSpPr>
          <p:cNvPr id="107" name="Google Shape;107;p16"/>
          <p:cNvSpPr/>
          <p:nvPr/>
        </p:nvSpPr>
        <p:spPr>
          <a:xfrm rot="-1691620">
            <a:off x="4356817" y="16947"/>
            <a:ext cx="358766" cy="1878110"/>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 name="Google Shape;108;p16"/>
          <p:cNvCxnSpPr/>
          <p:nvPr/>
        </p:nvCxnSpPr>
        <p:spPr>
          <a:xfrm>
            <a:off x="3494550" y="4576200"/>
            <a:ext cx="22800" cy="211800"/>
          </a:xfrm>
          <a:prstGeom prst="straightConnector1">
            <a:avLst/>
          </a:prstGeom>
          <a:noFill/>
          <a:ln w="19050" cap="flat" cmpd="sng">
            <a:solidFill>
              <a:srgbClr val="00FF00"/>
            </a:solidFill>
            <a:prstDash val="solid"/>
            <a:round/>
            <a:headEnd type="none" w="med" len="med"/>
            <a:tailEnd type="none" w="med" len="med"/>
          </a:ln>
        </p:spPr>
      </p:cxnSp>
      <p:cxnSp>
        <p:nvCxnSpPr>
          <p:cNvPr id="109" name="Google Shape;109;p16"/>
          <p:cNvCxnSpPr/>
          <p:nvPr/>
        </p:nvCxnSpPr>
        <p:spPr>
          <a:xfrm>
            <a:off x="3519500" y="4779175"/>
            <a:ext cx="383400" cy="107100"/>
          </a:xfrm>
          <a:prstGeom prst="straightConnector1">
            <a:avLst/>
          </a:prstGeom>
          <a:noFill/>
          <a:ln w="19050" cap="flat" cmpd="sng">
            <a:solidFill>
              <a:srgbClr val="00FF00"/>
            </a:solidFill>
            <a:prstDash val="solid"/>
            <a:round/>
            <a:headEnd type="none" w="med" len="med"/>
            <a:tailEnd type="none" w="med" len="med"/>
          </a:ln>
        </p:spPr>
      </p:cxnSp>
      <p:cxnSp>
        <p:nvCxnSpPr>
          <p:cNvPr id="110" name="Google Shape;110;p16"/>
          <p:cNvCxnSpPr/>
          <p:nvPr/>
        </p:nvCxnSpPr>
        <p:spPr>
          <a:xfrm rot="10800000" flipH="1">
            <a:off x="3895450" y="4780425"/>
            <a:ext cx="302700" cy="105900"/>
          </a:xfrm>
          <a:prstGeom prst="straightConnector1">
            <a:avLst/>
          </a:prstGeom>
          <a:noFill/>
          <a:ln w="19050" cap="flat" cmpd="sng">
            <a:solidFill>
              <a:srgbClr val="00FF00"/>
            </a:solidFill>
            <a:prstDash val="solid"/>
            <a:round/>
            <a:headEnd type="none" w="med" len="med"/>
            <a:tailEnd type="none" w="med" len="med"/>
          </a:ln>
        </p:spPr>
      </p:cxnSp>
      <p:cxnSp>
        <p:nvCxnSpPr>
          <p:cNvPr id="111" name="Google Shape;111;p16"/>
          <p:cNvCxnSpPr/>
          <p:nvPr/>
        </p:nvCxnSpPr>
        <p:spPr>
          <a:xfrm rot="10800000" flipH="1">
            <a:off x="4191000" y="4455125"/>
            <a:ext cx="362400" cy="328800"/>
          </a:xfrm>
          <a:prstGeom prst="straightConnector1">
            <a:avLst/>
          </a:prstGeom>
          <a:noFill/>
          <a:ln w="19050" cap="flat" cmpd="sng">
            <a:solidFill>
              <a:srgbClr val="00FF00"/>
            </a:solidFill>
            <a:prstDash val="solid"/>
            <a:round/>
            <a:headEnd type="none" w="med" len="med"/>
            <a:tailEnd type="none" w="med" len="med"/>
          </a:ln>
        </p:spPr>
      </p:cxnSp>
      <p:cxnSp>
        <p:nvCxnSpPr>
          <p:cNvPr id="112" name="Google Shape;112;p16"/>
          <p:cNvCxnSpPr/>
          <p:nvPr/>
        </p:nvCxnSpPr>
        <p:spPr>
          <a:xfrm rot="10800000" flipH="1">
            <a:off x="4550575" y="4417175"/>
            <a:ext cx="495300" cy="42900"/>
          </a:xfrm>
          <a:prstGeom prst="straightConnector1">
            <a:avLst/>
          </a:prstGeom>
          <a:noFill/>
          <a:ln w="19050" cap="flat" cmpd="sng">
            <a:solidFill>
              <a:srgbClr val="00FF00"/>
            </a:solidFill>
            <a:prstDash val="solid"/>
            <a:round/>
            <a:headEnd type="none" w="med" len="med"/>
            <a:tailEnd type="none" w="med" len="med"/>
          </a:ln>
        </p:spPr>
      </p:cxnSp>
      <p:cxnSp>
        <p:nvCxnSpPr>
          <p:cNvPr id="113" name="Google Shape;113;p16"/>
          <p:cNvCxnSpPr/>
          <p:nvPr/>
        </p:nvCxnSpPr>
        <p:spPr>
          <a:xfrm rot="10800000" flipH="1">
            <a:off x="5037600" y="4182825"/>
            <a:ext cx="294900" cy="242100"/>
          </a:xfrm>
          <a:prstGeom prst="straightConnector1">
            <a:avLst/>
          </a:prstGeom>
          <a:noFill/>
          <a:ln w="19050" cap="flat" cmpd="sng">
            <a:solidFill>
              <a:srgbClr val="00FF00"/>
            </a:solidFill>
            <a:prstDash val="solid"/>
            <a:round/>
            <a:headEnd type="none" w="med" len="med"/>
            <a:tailEnd type="none" w="med" len="med"/>
          </a:ln>
        </p:spPr>
      </p:cxnSp>
      <p:cxnSp>
        <p:nvCxnSpPr>
          <p:cNvPr id="114" name="Google Shape;114;p16"/>
          <p:cNvCxnSpPr/>
          <p:nvPr/>
        </p:nvCxnSpPr>
        <p:spPr>
          <a:xfrm rot="10800000">
            <a:off x="5219125" y="4039200"/>
            <a:ext cx="112500" cy="151800"/>
          </a:xfrm>
          <a:prstGeom prst="straightConnector1">
            <a:avLst/>
          </a:prstGeom>
          <a:noFill/>
          <a:ln w="19050" cap="flat" cmpd="sng">
            <a:solidFill>
              <a:srgbClr val="00FF00"/>
            </a:solidFill>
            <a:prstDash val="solid"/>
            <a:round/>
            <a:headEnd type="none" w="med" len="med"/>
            <a:tailEnd type="none" w="med" len="med"/>
          </a:ln>
        </p:spPr>
      </p:cxnSp>
      <p:cxnSp>
        <p:nvCxnSpPr>
          <p:cNvPr id="115" name="Google Shape;115;p16"/>
          <p:cNvCxnSpPr/>
          <p:nvPr/>
        </p:nvCxnSpPr>
        <p:spPr>
          <a:xfrm rot="10800000" flipH="1">
            <a:off x="3487000" y="4046775"/>
            <a:ext cx="1747200" cy="537000"/>
          </a:xfrm>
          <a:prstGeom prst="straightConnector1">
            <a:avLst/>
          </a:prstGeom>
          <a:noFill/>
          <a:ln w="19050" cap="flat" cmpd="sng">
            <a:solidFill>
              <a:srgbClr val="00FF00"/>
            </a:solidFill>
            <a:prstDash val="solid"/>
            <a:round/>
            <a:headEnd type="none" w="med" len="med"/>
            <a:tailEnd type="none" w="med" len="med"/>
          </a:ln>
        </p:spPr>
      </p:cxnSp>
      <p:cxnSp>
        <p:nvCxnSpPr>
          <p:cNvPr id="116" name="Google Shape;116;p16"/>
          <p:cNvCxnSpPr/>
          <p:nvPr/>
        </p:nvCxnSpPr>
        <p:spPr>
          <a:xfrm>
            <a:off x="4508900" y="884700"/>
            <a:ext cx="422700" cy="300"/>
          </a:xfrm>
          <a:prstGeom prst="straightConnector1">
            <a:avLst/>
          </a:prstGeom>
          <a:noFill/>
          <a:ln w="19050" cap="flat" cmpd="sng">
            <a:solidFill>
              <a:schemeClr val="lt1"/>
            </a:solidFill>
            <a:prstDash val="solid"/>
            <a:round/>
            <a:headEnd type="oval" w="med" len="med"/>
            <a:tailEnd type="none" w="med" len="med"/>
          </a:ln>
        </p:spPr>
      </p:cxnSp>
      <p:sp>
        <p:nvSpPr>
          <p:cNvPr id="117" name="Google Shape;117;p16"/>
          <p:cNvSpPr txBox="1"/>
          <p:nvPr/>
        </p:nvSpPr>
        <p:spPr>
          <a:xfrm>
            <a:off x="4862975" y="700200"/>
            <a:ext cx="372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East Treasure Island eelgrass survey area</a:t>
            </a:r>
            <a:endParaRPr>
              <a:solidFill>
                <a:schemeClr val="lt1"/>
              </a:solidFill>
              <a:latin typeface="Corbel"/>
              <a:ea typeface="Corbel"/>
              <a:cs typeface="Corbel"/>
              <a:sym typeface="Corbel"/>
            </a:endParaRPr>
          </a:p>
        </p:txBody>
      </p:sp>
      <p:cxnSp>
        <p:nvCxnSpPr>
          <p:cNvPr id="118" name="Google Shape;118;p16"/>
          <p:cNvCxnSpPr/>
          <p:nvPr/>
        </p:nvCxnSpPr>
        <p:spPr>
          <a:xfrm rot="10800000" flipH="1">
            <a:off x="4096888" y="4023975"/>
            <a:ext cx="350700" cy="559800"/>
          </a:xfrm>
          <a:prstGeom prst="straightConnector1">
            <a:avLst/>
          </a:prstGeom>
          <a:noFill/>
          <a:ln w="19050" cap="flat" cmpd="sng">
            <a:solidFill>
              <a:schemeClr val="lt1"/>
            </a:solidFill>
            <a:prstDash val="solid"/>
            <a:round/>
            <a:headEnd type="oval" w="med" len="med"/>
            <a:tailEnd type="none" w="med" len="med"/>
          </a:ln>
        </p:spPr>
      </p:cxnSp>
      <p:sp>
        <p:nvSpPr>
          <p:cNvPr id="119" name="Google Shape;119;p16"/>
          <p:cNvSpPr txBox="1"/>
          <p:nvPr/>
        </p:nvSpPr>
        <p:spPr>
          <a:xfrm>
            <a:off x="3418875" y="3720300"/>
            <a:ext cx="270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Corbel"/>
                <a:ea typeface="Corbel"/>
                <a:cs typeface="Corbel"/>
                <a:sym typeface="Corbel"/>
              </a:rPr>
              <a:t>Clipper Cove eelgrass survey area</a:t>
            </a:r>
            <a:endParaRPr>
              <a:solidFill>
                <a:schemeClr val="lt1"/>
              </a:solidFill>
              <a:latin typeface="Corbel"/>
              <a:ea typeface="Corbel"/>
              <a:cs typeface="Corbel"/>
              <a:sym typeface="Corbel"/>
            </a:endParaRPr>
          </a:p>
        </p:txBody>
      </p:sp>
      <p:sp>
        <p:nvSpPr>
          <p:cNvPr id="120" name="Google Shape;120;p16"/>
          <p:cNvSpPr txBox="1"/>
          <p:nvPr/>
        </p:nvSpPr>
        <p:spPr>
          <a:xfrm>
            <a:off x="6471900" y="4464900"/>
            <a:ext cx="2635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Corbel"/>
                <a:ea typeface="Corbel"/>
                <a:cs typeface="Corbel"/>
                <a:sym typeface="Corbel"/>
              </a:rPr>
              <a:t>Eelgrass survey sites</a:t>
            </a:r>
            <a:endParaRPr sz="2000">
              <a:solidFill>
                <a:schemeClr val="lt1"/>
              </a:solidFill>
              <a:latin typeface="Corbel"/>
              <a:ea typeface="Corbel"/>
              <a:cs typeface="Corbel"/>
              <a:sym typeface="Corbel"/>
            </a:endParaRPr>
          </a:p>
        </p:txBody>
      </p:sp>
      <p:sp>
        <p:nvSpPr>
          <p:cNvPr id="121" name="Google Shape;121;p16"/>
          <p:cNvSpPr txBox="1"/>
          <p:nvPr/>
        </p:nvSpPr>
        <p:spPr>
          <a:xfrm>
            <a:off x="0" y="94425"/>
            <a:ext cx="20604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Survey Sites</a:t>
            </a:r>
            <a:endParaRPr sz="2800">
              <a:solidFill>
                <a:srgbClr val="FFFFFF"/>
              </a:solidFill>
              <a:latin typeface="Corbel"/>
              <a:ea typeface="Corbel"/>
              <a:cs typeface="Corbel"/>
              <a:sym typeface="Corbel"/>
            </a:endParaRPr>
          </a:p>
          <a:p>
            <a:pPr marL="0" lvl="0" indent="0" algn="l" rtl="0">
              <a:spcBef>
                <a:spcPts val="0"/>
              </a:spcBef>
              <a:spcAft>
                <a:spcPts val="0"/>
              </a:spcAft>
              <a:buNone/>
            </a:pPr>
            <a:endParaRPr sz="2800">
              <a:solidFill>
                <a:srgbClr val="FFFFFF"/>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1" cy="5143499"/>
          </a:xfrm>
          <a:prstGeom prst="rect">
            <a:avLst/>
          </a:prstGeom>
          <a:noFill/>
          <a:ln>
            <a:noFill/>
          </a:ln>
        </p:spPr>
      </p:pic>
      <p:sp>
        <p:nvSpPr>
          <p:cNvPr id="127" name="Google Shape;127;p17"/>
          <p:cNvSpPr txBox="1"/>
          <p:nvPr/>
        </p:nvSpPr>
        <p:spPr>
          <a:xfrm>
            <a:off x="0" y="94425"/>
            <a:ext cx="457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intertidal surveys</a:t>
            </a:r>
            <a:endParaRPr sz="2800">
              <a:solidFill>
                <a:srgbClr val="FFFFFF"/>
              </a:solidFill>
              <a:latin typeface="Corbel"/>
              <a:ea typeface="Corbel"/>
              <a:cs typeface="Corbel"/>
              <a:sym typeface="Corbe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133" name="Google Shape;133;p18"/>
          <p:cNvSpPr txBox="1"/>
          <p:nvPr/>
        </p:nvSpPr>
        <p:spPr>
          <a:xfrm>
            <a:off x="0" y="94425"/>
            <a:ext cx="457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intertidal surveys</a:t>
            </a:r>
            <a:endParaRPr sz="2800">
              <a:solidFill>
                <a:srgbClr val="FFFFFF"/>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4003" cy="5143490"/>
          </a:xfrm>
          <a:prstGeom prst="rect">
            <a:avLst/>
          </a:prstGeom>
          <a:noFill/>
          <a:ln>
            <a:noFill/>
          </a:ln>
        </p:spPr>
      </p:pic>
      <p:sp>
        <p:nvSpPr>
          <p:cNvPr id="139" name="Google Shape;139;p19"/>
          <p:cNvSpPr txBox="1"/>
          <p:nvPr/>
        </p:nvSpPr>
        <p:spPr>
          <a:xfrm>
            <a:off x="0" y="94425"/>
            <a:ext cx="457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intertidal surveys</a:t>
            </a:r>
            <a:endParaRPr sz="2800">
              <a:solidFill>
                <a:srgbClr val="FFFFFF"/>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0"/>
            <a:ext cx="9144003" cy="5143490"/>
          </a:xfrm>
          <a:prstGeom prst="rect">
            <a:avLst/>
          </a:prstGeom>
          <a:noFill/>
          <a:ln>
            <a:noFill/>
          </a:ln>
        </p:spPr>
      </p:pic>
      <p:sp>
        <p:nvSpPr>
          <p:cNvPr id="145" name="Google Shape;145;p20"/>
          <p:cNvSpPr txBox="1"/>
          <p:nvPr/>
        </p:nvSpPr>
        <p:spPr>
          <a:xfrm>
            <a:off x="0" y="94425"/>
            <a:ext cx="457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intertidal surveys</a:t>
            </a:r>
            <a:endParaRPr sz="2800">
              <a:solidFill>
                <a:srgbClr val="FFFFFF"/>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1"/>
          <p:cNvPicPr preferRelativeResize="0"/>
          <p:nvPr/>
        </p:nvPicPr>
        <p:blipFill>
          <a:blip r:embed="rId3">
            <a:alphaModFix/>
          </a:blip>
          <a:stretch>
            <a:fillRect/>
          </a:stretch>
        </p:blipFill>
        <p:spPr>
          <a:xfrm>
            <a:off x="5286381" y="0"/>
            <a:ext cx="3857618" cy="5143501"/>
          </a:xfrm>
          <a:prstGeom prst="rect">
            <a:avLst/>
          </a:prstGeom>
          <a:noFill/>
          <a:ln w="28575" cap="flat" cmpd="sng">
            <a:solidFill>
              <a:schemeClr val="lt1"/>
            </a:solidFill>
            <a:prstDash val="solid"/>
            <a:round/>
            <a:headEnd type="none" w="sm" len="sm"/>
            <a:tailEnd type="none" w="sm" len="sm"/>
          </a:ln>
        </p:spPr>
      </p:pic>
      <p:pic>
        <p:nvPicPr>
          <p:cNvPr id="151" name="Google Shape;151;p2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5276717" cy="5143501"/>
          </a:xfrm>
          <a:prstGeom prst="rect">
            <a:avLst/>
          </a:prstGeom>
          <a:noFill/>
          <a:ln w="28575" cap="flat" cmpd="sng">
            <a:solidFill>
              <a:schemeClr val="lt1"/>
            </a:solidFill>
            <a:prstDash val="solid"/>
            <a:round/>
            <a:headEnd type="none" w="sm" len="sm"/>
            <a:tailEnd type="none" w="sm" len="sm"/>
          </a:ln>
        </p:spPr>
      </p:pic>
      <p:sp>
        <p:nvSpPr>
          <p:cNvPr id="152" name="Google Shape;152;p21"/>
          <p:cNvSpPr txBox="1"/>
          <p:nvPr/>
        </p:nvSpPr>
        <p:spPr>
          <a:xfrm>
            <a:off x="0" y="94425"/>
            <a:ext cx="4572000" cy="483600"/>
          </a:xfrm>
          <a:prstGeom prst="rect">
            <a:avLst/>
          </a:prstGeom>
          <a:solidFill>
            <a:srgbClr val="38761D">
              <a:alpha val="78770"/>
            </a:srgbClr>
          </a:solidFill>
          <a:ln>
            <a:noFill/>
          </a:ln>
        </p:spPr>
        <p:txBody>
          <a:bodyPr spcFirstLastPara="1" wrap="square" lIns="0" tIns="28575" rIns="57150" bIns="28575" anchor="t" anchorCtr="0">
            <a:noAutofit/>
          </a:bodyPr>
          <a:lstStyle/>
          <a:p>
            <a:pPr marL="0" lvl="0" indent="0" algn="l" rtl="0">
              <a:spcBef>
                <a:spcPts val="0"/>
              </a:spcBef>
              <a:spcAft>
                <a:spcPts val="0"/>
              </a:spcAft>
              <a:buNone/>
            </a:pPr>
            <a:r>
              <a:rPr lang="en" sz="2800">
                <a:solidFill>
                  <a:srgbClr val="FFFFFF"/>
                </a:solidFill>
                <a:latin typeface="Corbel"/>
                <a:ea typeface="Corbel"/>
                <a:cs typeface="Corbel"/>
                <a:sym typeface="Corbel"/>
              </a:rPr>
              <a:t>  Methods: TI Marina survey</a:t>
            </a:r>
            <a:endParaRPr sz="2800">
              <a:solidFill>
                <a:srgbClr val="FFFFFF"/>
              </a:solidFill>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1759</Words>
  <Application>Microsoft Macintosh PowerPoint</Application>
  <PresentationFormat>On-screen Show (16:9)</PresentationFormat>
  <Paragraphs>141</Paragraphs>
  <Slides>35</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Corbel</vt:lpstr>
      <vt:lpstr>Roboto</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2022-04-27T20:09:57Z</dcterms:modified>
</cp:coreProperties>
</file>