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Lst>
  <p:notesMasterIdLst>
    <p:notesMasterId r:id="rId53"/>
  </p:notesMasterIdLst>
  <p:handoutMasterIdLst>
    <p:handoutMasterId r:id="rId54"/>
  </p:handoutMasterIdLst>
  <p:sldIdLst>
    <p:sldId id="262" r:id="rId3"/>
    <p:sldId id="349" r:id="rId4"/>
    <p:sldId id="347" r:id="rId5"/>
    <p:sldId id="420" r:id="rId6"/>
    <p:sldId id="387" r:id="rId7"/>
    <p:sldId id="409" r:id="rId8"/>
    <p:sldId id="338" r:id="rId9"/>
    <p:sldId id="423" r:id="rId10"/>
    <p:sldId id="381" r:id="rId11"/>
    <p:sldId id="384" r:id="rId12"/>
    <p:sldId id="352" r:id="rId13"/>
    <p:sldId id="351" r:id="rId14"/>
    <p:sldId id="424" r:id="rId15"/>
    <p:sldId id="331" r:id="rId16"/>
    <p:sldId id="271" r:id="rId17"/>
    <p:sldId id="385" r:id="rId18"/>
    <p:sldId id="386" r:id="rId19"/>
    <p:sldId id="425" r:id="rId20"/>
    <p:sldId id="394" r:id="rId21"/>
    <p:sldId id="367" r:id="rId22"/>
    <p:sldId id="415" r:id="rId23"/>
    <p:sldId id="430" r:id="rId24"/>
    <p:sldId id="397" r:id="rId25"/>
    <p:sldId id="399" r:id="rId26"/>
    <p:sldId id="398" r:id="rId27"/>
    <p:sldId id="419" r:id="rId28"/>
    <p:sldId id="416" r:id="rId29"/>
    <p:sldId id="359" r:id="rId30"/>
    <p:sldId id="426" r:id="rId31"/>
    <p:sldId id="400" r:id="rId32"/>
    <p:sldId id="401" r:id="rId33"/>
    <p:sldId id="402" r:id="rId34"/>
    <p:sldId id="403" r:id="rId35"/>
    <p:sldId id="414" r:id="rId36"/>
    <p:sldId id="417" r:id="rId37"/>
    <p:sldId id="404" r:id="rId38"/>
    <p:sldId id="406" r:id="rId39"/>
    <p:sldId id="405" r:id="rId40"/>
    <p:sldId id="407" r:id="rId41"/>
    <p:sldId id="408" r:id="rId42"/>
    <p:sldId id="431" r:id="rId43"/>
    <p:sldId id="342" r:id="rId44"/>
    <p:sldId id="344" r:id="rId45"/>
    <p:sldId id="410" r:id="rId46"/>
    <p:sldId id="336" r:id="rId47"/>
    <p:sldId id="433" r:id="rId48"/>
    <p:sldId id="412" r:id="rId49"/>
    <p:sldId id="383" r:id="rId50"/>
    <p:sldId id="434" r:id="rId51"/>
    <p:sldId id="330" r:id="rId52"/>
  </p:sldIdLst>
  <p:sldSz cx="24387175" cy="13716000"/>
  <p:notesSz cx="6858000" cy="9144000"/>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4308">
          <p15:clr>
            <a:srgbClr val="A4A3A4"/>
          </p15:clr>
        </p15:guide>
        <p15:guide id="3" pos="10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a:srgbClr val="231161"/>
    <a:srgbClr val="3D367E"/>
    <a:srgbClr val="F1B300"/>
    <a:srgbClr val="EDC200"/>
    <a:srgbClr val="FFE791"/>
    <a:srgbClr val="FFCC66"/>
    <a:srgbClr val="E6DC8A"/>
    <a:srgbClr val="E3CB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5" autoAdjust="0"/>
    <p:restoredTop sz="87049" autoAdjust="0"/>
  </p:normalViewPr>
  <p:slideViewPr>
    <p:cSldViewPr snapToGrid="0" snapToObjects="1">
      <p:cViewPr varScale="1">
        <p:scale>
          <a:sx n="38" d="100"/>
          <a:sy n="38" d="100"/>
        </p:scale>
        <p:origin x="806" y="58"/>
      </p:cViewPr>
      <p:guideLst>
        <p:guide orient="horz"/>
        <p:guide pos="14308"/>
        <p:guide pos="1053"/>
      </p:guideLst>
    </p:cSldViewPr>
  </p:slideViewPr>
  <p:outlineViewPr>
    <p:cViewPr>
      <p:scale>
        <a:sx n="33" d="100"/>
        <a:sy n="33" d="100"/>
      </p:scale>
      <p:origin x="0" y="15776"/>
    </p:cViewPr>
  </p:outlin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900016967\OneDrive%20-%20San%20Francisco%20State%20University\Documents\My%20Documents\SmallBusinessCommission\Round%202\COVID%20Recovery_Clean_Numeric.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900016967\OneDrive%20-%20San%20Francisco%20State%20University\Documents\My%20Documents\SmallBusinessCommission\Round%202\COVID%20Recovery_Clean_Numeric.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900016967\OneDrive%20-%20San%20Francisco%20State%20University\Documents\My%20Documents\SmallBusinessCommission\Round%202\COVID%20Recovery_Clean_Numeri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900016967\OneDrive%20-%20San%20Francisco%20State%20University\Documents\My%20Documents\SmallBusinessCommission\Round%202\COVID%20Recovery_Clean_Numeric.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900016967\OneDrive%20-%20San%20Francisco%20State%20University\Documents\My%20Documents\SmallBusinessCommission\Round%202\COVID%20Recovery_Clean_Numeric.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1/relationships/chartColorStyle" Target="colors5.xml"/><Relationship Id="rId1" Type="http://schemas.microsoft.com/office/2011/relationships/chartStyle" Target="style5.xml"/><Relationship Id="rId6" Type="http://schemas.openxmlformats.org/officeDocument/2006/relationships/oleObject" Target="file:///C:\Users\900016967\OneDrive%20-%20San%20Francisco%20State%20University\Documents\My%20Documents\SmallBusinessCommission\Round%202\COVID%20Recovery_Clean_Numeric.xlsx" TargetMode="External"/><Relationship Id="rId5" Type="http://schemas.openxmlformats.org/officeDocument/2006/relationships/image" Target="../media/image14.png"/><Relationship Id="rId4" Type="http://schemas.openxmlformats.org/officeDocument/2006/relationships/image" Target="../media/image13.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Age of OWner</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r>
              <a:rPr lang="en-US" sz="2800" dirty="0"/>
              <a:t>Gender of BUSINESS Owner</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EF3-4A7B-882D-92F379CA316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EF3-4A7B-882D-92F379CA316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EF3-4A7B-882D-92F379CA316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EF3-4A7B-882D-92F379CA316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EF3-4A7B-882D-92F379CA316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EF3-4A7B-882D-92F379CA3163}"/>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6EF3-4A7B-882D-92F379CA3163}"/>
                </c:ext>
              </c:extLst>
            </c:dLbl>
            <c:dLbl>
              <c:idx val="1"/>
              <c:layout>
                <c:manualLayout>
                  <c:x val="0.12289562289562277"/>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EF3-4A7B-882D-92F379CA3163}"/>
                </c:ext>
              </c:extLst>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6EF3-4A7B-882D-92F379CA3163}"/>
                </c:ext>
              </c:extLst>
            </c:dLbl>
            <c:dLbl>
              <c:idx val="3"/>
              <c:layout>
                <c:manualLayout>
                  <c:x val="-3.8720538720538752E-2"/>
                  <c:y val="1.197290540933352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EF3-4A7B-882D-92F379CA3163}"/>
                </c:ext>
              </c:extLst>
            </c:dLbl>
            <c:dLbl>
              <c:idx val="4"/>
              <c:layout>
                <c:manualLayout>
                  <c:x val="0.27946127946127947"/>
                  <c:y val="3.192774775822272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EF3-4A7B-882D-92F379CA3163}"/>
                </c:ext>
              </c:extLst>
            </c:dLbl>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6EF3-4A7B-882D-92F379CA316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'Block 5'!$H$59:$H$64</c:f>
              <c:strCache>
                <c:ptCount val="5"/>
                <c:pt idx="0">
                  <c:v>Female</c:v>
                </c:pt>
                <c:pt idx="1">
                  <c:v>Gender Queer/Gender Non-binary</c:v>
                </c:pt>
                <c:pt idx="2">
                  <c:v>Male</c:v>
                </c:pt>
                <c:pt idx="3">
                  <c:v>Trans</c:v>
                </c:pt>
                <c:pt idx="4">
                  <c:v>Not Listed</c:v>
                </c:pt>
              </c:strCache>
            </c:strRef>
          </c:cat>
          <c:val>
            <c:numRef>
              <c:f>'Block 5'!$J$59:$J$64</c:f>
              <c:numCache>
                <c:formatCode>General</c:formatCode>
                <c:ptCount val="6"/>
                <c:pt idx="0">
                  <c:v>26.67</c:v>
                </c:pt>
                <c:pt idx="1">
                  <c:v>0.99</c:v>
                </c:pt>
                <c:pt idx="2">
                  <c:v>29.9</c:v>
                </c:pt>
                <c:pt idx="3">
                  <c:v>0.49</c:v>
                </c:pt>
                <c:pt idx="4">
                  <c:v>3.72</c:v>
                </c:pt>
              </c:numCache>
            </c:numRef>
          </c:val>
          <c:extLst>
            <c:ext xmlns:c16="http://schemas.microsoft.com/office/drawing/2014/chart" uri="{C3380CC4-5D6E-409C-BE32-E72D297353CC}">
              <c16:uniqueId val="{0000000C-6EF3-4A7B-882D-92F379CA316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r>
              <a:rPr lang="en-US" sz="2800" dirty="0"/>
              <a:t>Age of BUSINESS</a:t>
            </a:r>
            <a:r>
              <a:rPr lang="en-US" sz="2800" baseline="0" dirty="0"/>
              <a:t> </a:t>
            </a:r>
            <a:r>
              <a:rPr lang="en-US" sz="2800" dirty="0" err="1"/>
              <a:t>OWner</a:t>
            </a:r>
            <a:endParaRPr lang="en-US" sz="2800" dirty="0"/>
          </a:p>
        </c:rich>
      </c:tx>
      <c:layout>
        <c:manualLayout>
          <c:xMode val="edge"/>
          <c:yMode val="edge"/>
          <c:x val="0.2245945276179139"/>
          <c:y val="3.7162026729153494E-3"/>
        </c:manualLayout>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A15-4464-8A1B-8FE252C2018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A15-4464-8A1B-8FE252C2018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A15-4464-8A1B-8FE252C2018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A15-4464-8A1B-8FE252C20187}"/>
              </c:ext>
            </c:extLst>
          </c:dPt>
          <c:dLbls>
            <c:dLbl>
              <c:idx val="0"/>
              <c:layout>
                <c:manualLayout>
                  <c:x val="5.8365256681631728E-2"/>
                  <c:y val="4.4594432074984182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15-4464-8A1B-8FE252C20187}"/>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A15-4464-8A1B-8FE252C20187}"/>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EA15-4464-8A1B-8FE252C20187}"/>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EA15-4464-8A1B-8FE252C20187}"/>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'Block 5'!$B$24:$B$27</c:f>
              <c:strCache>
                <c:ptCount val="4"/>
                <c:pt idx="0">
                  <c:v>18-35 years</c:v>
                </c:pt>
                <c:pt idx="1">
                  <c:v>36-50 years</c:v>
                </c:pt>
                <c:pt idx="2">
                  <c:v>51-64 years</c:v>
                </c:pt>
                <c:pt idx="3">
                  <c:v>65 years+</c:v>
                </c:pt>
              </c:strCache>
            </c:strRef>
          </c:cat>
          <c:val>
            <c:numRef>
              <c:f>'Block 5'!$D$24:$D$27</c:f>
              <c:numCache>
                <c:formatCode>General</c:formatCode>
                <c:ptCount val="4"/>
                <c:pt idx="0">
                  <c:v>3.85</c:v>
                </c:pt>
                <c:pt idx="1">
                  <c:v>22.33</c:v>
                </c:pt>
                <c:pt idx="2">
                  <c:v>23.57</c:v>
                </c:pt>
                <c:pt idx="3">
                  <c:v>12.53</c:v>
                </c:pt>
              </c:numCache>
            </c:numRef>
          </c:val>
          <c:extLst>
            <c:ext xmlns:c16="http://schemas.microsoft.com/office/drawing/2014/chart" uri="{C3380CC4-5D6E-409C-BE32-E72D297353CC}">
              <c16:uniqueId val="{00000008-EA15-4464-8A1B-8FE252C2018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bg2">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49A-4037-A7B8-F73D28DCA3C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49A-4037-A7B8-F73D28DCA3CF}"/>
              </c:ext>
            </c:extLst>
          </c:dPt>
          <c:dPt>
            <c:idx val="2"/>
            <c:bubble3D val="0"/>
            <c:spPr>
              <a:solidFill>
                <a:schemeClr val="tx2">
                  <a:lumMod val="40000"/>
                  <a:lumOff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49A-4037-A7B8-F73D28DCA3CF}"/>
              </c:ext>
            </c:extLst>
          </c:dPt>
          <c:dLbls>
            <c:dLbl>
              <c:idx val="0"/>
              <c:layout>
                <c:manualLayout>
                  <c:x val="4.7721143076880926E-2"/>
                  <c:y val="5.1274233793266307E-3"/>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1"/>
                        </a:solidFill>
                        <a:latin typeface="+mn-lt"/>
                        <a:ea typeface="+mn-ea"/>
                        <a:cs typeface="+mn-cs"/>
                      </a:defRPr>
                    </a:pPr>
                    <a:fld id="{870E0749-734F-4BF9-857A-D8D8619EDCE6}" type="CATEGORYNAME">
                      <a:rPr lang="en-US" sz="1800">
                        <a:solidFill>
                          <a:schemeClr val="tx1"/>
                        </a:solidFill>
                      </a:rPr>
                      <a:pPr>
                        <a:defRPr sz="1800" b="1" i="0" u="none" strike="noStrike" kern="1200" spc="0" baseline="0">
                          <a:solidFill>
                            <a:schemeClr val="accent1"/>
                          </a:solidFill>
                          <a:latin typeface="+mn-lt"/>
                          <a:ea typeface="+mn-ea"/>
                          <a:cs typeface="+mn-cs"/>
                        </a:defRPr>
                      </a:pPr>
                      <a:t>[CATEGORY NAME]</a:t>
                    </a:fld>
                    <a:r>
                      <a:rPr lang="en-US" sz="1800" baseline="0" dirty="0">
                        <a:solidFill>
                          <a:schemeClr val="tx1"/>
                        </a:solidFill>
                      </a:rPr>
                      <a:t>
</a:t>
                    </a:r>
                    <a:fld id="{743EE91D-E105-4666-9EA4-BE462807B967}" type="PERCENTAGE">
                      <a:rPr lang="en-US" sz="1800" baseline="0">
                        <a:solidFill>
                          <a:schemeClr val="tx1"/>
                        </a:solidFill>
                      </a:rPr>
                      <a:pPr>
                        <a:defRPr sz="1800" b="1" i="0" u="none" strike="noStrike" kern="1200" spc="0" baseline="0">
                          <a:solidFill>
                            <a:schemeClr val="accent1"/>
                          </a:solidFill>
                          <a:latin typeface="+mn-lt"/>
                          <a:ea typeface="+mn-ea"/>
                          <a:cs typeface="+mn-cs"/>
                        </a:defRPr>
                      </a:pPr>
                      <a:t>[PERCENTAGE]</a:t>
                    </a:fld>
                    <a:endParaRPr lang="en-US" sz="1800" baseline="0" dirty="0">
                      <a:solidFill>
                        <a:schemeClr val="tx1"/>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31201288740488892"/>
                      <c:h val="0.15224008630934027"/>
                    </c:manualLayout>
                  </c15:layout>
                  <c15:dlblFieldTable/>
                  <c15:showDataLabelsRange val="0"/>
                </c:ext>
                <c:ext xmlns:c16="http://schemas.microsoft.com/office/drawing/2014/chart" uri="{C3380CC4-5D6E-409C-BE32-E72D297353CC}">
                  <c16:uniqueId val="{00000001-349A-4037-A7B8-F73D28DCA3CF}"/>
                </c:ext>
              </c:extLst>
            </c:dLbl>
            <c:dLbl>
              <c:idx val="1"/>
              <c:tx>
                <c:rich>
                  <a:bodyPr rot="0" spcFirstLastPara="1" vertOverflow="ellipsis" vert="horz" wrap="square" lIns="38100" tIns="19050" rIns="38100" bIns="19050" anchor="ctr" anchorCtr="1">
                    <a:noAutofit/>
                  </a:bodyPr>
                  <a:lstStyle/>
                  <a:p>
                    <a:pPr>
                      <a:defRPr sz="1800" b="1" i="0" u="none" strike="noStrike" kern="1200" spc="0" baseline="0">
                        <a:solidFill>
                          <a:schemeClr val="accent1"/>
                        </a:solidFill>
                        <a:latin typeface="+mn-lt"/>
                        <a:ea typeface="+mn-ea"/>
                        <a:cs typeface="+mn-cs"/>
                      </a:defRPr>
                    </a:pPr>
                    <a:fld id="{5F3A17C0-8919-48D2-BABB-ADA7CBED3FEB}" type="CATEGORYNAME">
                      <a:rPr lang="en-US" sz="1800">
                        <a:solidFill>
                          <a:schemeClr val="tx1"/>
                        </a:solidFill>
                      </a:rPr>
                      <a:pPr>
                        <a:defRPr sz="1800" b="1" i="0" u="none" strike="noStrike" kern="1200" spc="0" baseline="0">
                          <a:solidFill>
                            <a:schemeClr val="accent1"/>
                          </a:solidFill>
                          <a:latin typeface="+mn-lt"/>
                          <a:ea typeface="+mn-ea"/>
                          <a:cs typeface="+mn-cs"/>
                        </a:defRPr>
                      </a:pPr>
                      <a:t>[CATEGORY NAME]</a:t>
                    </a:fld>
                    <a:r>
                      <a:rPr lang="en-US" sz="1800" baseline="0" dirty="0"/>
                      <a:t>
</a:t>
                    </a:r>
                    <a:fld id="{2DA4A414-A57A-4240-82B4-08060579EA3B}" type="PERCENTAGE">
                      <a:rPr lang="en-US" sz="1800" baseline="0">
                        <a:solidFill>
                          <a:schemeClr val="tx1"/>
                        </a:solidFill>
                      </a:rPr>
                      <a:pPr>
                        <a:defRPr sz="1800" b="1" i="0" u="none" strike="noStrike" kern="1200" spc="0" baseline="0">
                          <a:solidFill>
                            <a:schemeClr val="accent1"/>
                          </a:solidFill>
                          <a:latin typeface="+mn-lt"/>
                          <a:ea typeface="+mn-ea"/>
                          <a:cs typeface="+mn-cs"/>
                        </a:defRPr>
                      </a:pPr>
                      <a:t>[PERCENTAGE]</a:t>
                    </a:fld>
                    <a:endParaRPr lang="en-US" sz="1800" baseline="0" dirty="0"/>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349A-4037-A7B8-F73D28DCA3CF}"/>
                </c:ext>
              </c:extLst>
            </c:dLbl>
            <c:dLbl>
              <c:idx val="2"/>
              <c:layout>
                <c:manualLayout>
                  <c:x val="3.3358479147535813E-3"/>
                  <c:y val="-6.0720034423956536E-2"/>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1"/>
                        </a:solidFill>
                        <a:latin typeface="+mn-lt"/>
                        <a:ea typeface="+mn-ea"/>
                        <a:cs typeface="+mn-cs"/>
                      </a:defRPr>
                    </a:pPr>
                    <a:fld id="{CEA30356-F804-48B7-A594-BCEB079E0486}" type="CATEGORYNAME">
                      <a:rPr lang="en-US" sz="1800">
                        <a:solidFill>
                          <a:schemeClr val="tx1"/>
                        </a:solidFill>
                      </a:rPr>
                      <a:pPr>
                        <a:defRPr sz="1800" b="1" i="0" u="none" strike="noStrike" kern="1200" spc="0" baseline="0">
                          <a:solidFill>
                            <a:schemeClr val="accent1"/>
                          </a:solidFill>
                          <a:latin typeface="+mn-lt"/>
                          <a:ea typeface="+mn-ea"/>
                          <a:cs typeface="+mn-cs"/>
                        </a:defRPr>
                      </a:pPr>
                      <a:t>[CATEGORY NAME]</a:t>
                    </a:fld>
                    <a:r>
                      <a:rPr lang="en-US" sz="1800" baseline="0" dirty="0">
                        <a:solidFill>
                          <a:schemeClr val="tx1"/>
                        </a:solidFill>
                      </a:rPr>
                      <a:t>
</a:t>
                    </a:r>
                    <a:fld id="{51885965-BA17-46CA-BF54-E2932B942AFE}" type="PERCENTAGE">
                      <a:rPr lang="en-US" sz="1800" baseline="0">
                        <a:solidFill>
                          <a:schemeClr val="tx1"/>
                        </a:solidFill>
                      </a:rPr>
                      <a:pPr>
                        <a:defRPr sz="1800" b="1" i="0" u="none" strike="noStrike" kern="1200" spc="0" baseline="0">
                          <a:solidFill>
                            <a:schemeClr val="accent1"/>
                          </a:solidFill>
                          <a:latin typeface="+mn-lt"/>
                          <a:ea typeface="+mn-ea"/>
                          <a:cs typeface="+mn-cs"/>
                        </a:defRPr>
                      </a:pPr>
                      <a:t>[PERCENTAGE]</a:t>
                    </a:fld>
                    <a:endParaRPr lang="en-US" sz="1800" baseline="0" dirty="0">
                      <a:solidFill>
                        <a:schemeClr val="tx1"/>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0755645725596827"/>
                      <c:h val="0.1540000873071361"/>
                    </c:manualLayout>
                  </c15:layout>
                  <c15:dlblFieldTable/>
                  <c15:showDataLabelsRange val="0"/>
                </c:ext>
                <c:ext xmlns:c16="http://schemas.microsoft.com/office/drawing/2014/chart" uri="{C3380CC4-5D6E-409C-BE32-E72D297353CC}">
                  <c16:uniqueId val="{00000005-349A-4037-A7B8-F73D28DCA3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'Block 1'!$AG$7:$AG$9</c:f>
              <c:strCache>
                <c:ptCount val="3"/>
                <c:pt idx="0">
                  <c:v>Post-Pandemic (2020-22)</c:v>
                </c:pt>
                <c:pt idx="1">
                  <c:v>Pre-pandemic (1992-2019)</c:v>
                </c:pt>
                <c:pt idx="2">
                  <c:v>Legacy Business 30+ years</c:v>
                </c:pt>
              </c:strCache>
            </c:strRef>
          </c:cat>
          <c:val>
            <c:numRef>
              <c:f>'Block 1'!$AI$7:$AI$9</c:f>
              <c:numCache>
                <c:formatCode>General</c:formatCode>
                <c:ptCount val="3"/>
                <c:pt idx="0">
                  <c:v>8.99</c:v>
                </c:pt>
                <c:pt idx="1">
                  <c:v>63.570000000000007</c:v>
                </c:pt>
                <c:pt idx="2">
                  <c:v>27.44</c:v>
                </c:pt>
              </c:numCache>
            </c:numRef>
          </c:val>
          <c:extLst>
            <c:ext xmlns:c16="http://schemas.microsoft.com/office/drawing/2014/chart" uri="{C3380CC4-5D6E-409C-BE32-E72D297353CC}">
              <c16:uniqueId val="{00000006-349A-4037-A7B8-F73D28DCA3CF}"/>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0-0824-48F2-891C-776EF52C95DF}"/>
              </c:ext>
            </c:extLst>
          </c:dPt>
          <c:cat>
            <c:strRef>
              <c:f>'Block 1'!$V$72:$V$73</c:f>
              <c:strCache>
                <c:ptCount val="2"/>
                <c:pt idx="0">
                  <c:v>Single Location</c:v>
                </c:pt>
                <c:pt idx="1">
                  <c:v>Multiple Locations</c:v>
                </c:pt>
              </c:strCache>
            </c:strRef>
          </c:cat>
          <c:val>
            <c:numRef>
              <c:f>'Block 1'!$X$72:$X$73</c:f>
              <c:numCache>
                <c:formatCode>General</c:formatCode>
                <c:ptCount val="2"/>
                <c:pt idx="0">
                  <c:v>88.77</c:v>
                </c:pt>
                <c:pt idx="1">
                  <c:v>11.23</c:v>
                </c:pt>
              </c:numCache>
            </c:numRef>
          </c:val>
          <c:extLst>
            <c:ext xmlns:c16="http://schemas.microsoft.com/office/drawing/2014/chart" uri="{C3380CC4-5D6E-409C-BE32-E72D297353CC}">
              <c16:uniqueId val="{00000000-5C4A-4671-9DBA-4C65A37A9F42}"/>
            </c:ext>
          </c:extLst>
        </c:ser>
        <c:dLbls>
          <c:showLegendKey val="0"/>
          <c:showVal val="0"/>
          <c:showCatName val="0"/>
          <c:showSerName val="0"/>
          <c:showPercent val="0"/>
          <c:showBubbleSize val="0"/>
        </c:dLbls>
        <c:gapWidth val="219"/>
        <c:overlap val="-27"/>
        <c:axId val="893581951"/>
        <c:axId val="780888655"/>
      </c:barChart>
      <c:catAx>
        <c:axId val="893581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780888655"/>
        <c:crosses val="autoZero"/>
        <c:auto val="1"/>
        <c:lblAlgn val="ctr"/>
        <c:lblOffset val="100"/>
        <c:noMultiLvlLbl val="0"/>
      </c:catAx>
      <c:valAx>
        <c:axId val="780888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893581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r>
              <a:rPr lang="en-US" sz="4400"/>
              <a:t>Overall,</a:t>
            </a:r>
            <a:r>
              <a:rPr lang="en-US" sz="4400" baseline="0"/>
              <a:t> how has this business been affected by the Coronavirus pandemic?</a:t>
            </a:r>
            <a:endParaRPr lang="en-US" sz="4400"/>
          </a:p>
        </c:rich>
      </c:tx>
      <c:overlay val="0"/>
      <c:spPr>
        <a:noFill/>
        <a:ln>
          <a:noFill/>
        </a:ln>
        <a:effectLst/>
      </c:spPr>
      <c:txPr>
        <a:bodyPr rot="0" spcFirstLastPara="1" vertOverflow="ellipsis" vert="horz" wrap="square" anchor="ctr" anchorCtr="1"/>
        <a:lstStyle/>
        <a:p>
          <a:pPr>
            <a:defRPr sz="4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0509"/>
              </a:solidFill>
              <a:ln w="19050">
                <a:solidFill>
                  <a:schemeClr val="lt1"/>
                </a:solidFill>
              </a:ln>
              <a:effectLst/>
            </c:spPr>
            <c:extLst>
              <c:ext xmlns:c16="http://schemas.microsoft.com/office/drawing/2014/chart" uri="{C3380CC4-5D6E-409C-BE32-E72D297353CC}">
                <c16:uniqueId val="{00000001-9C25-4917-A8AB-5D7BB328FD37}"/>
              </c:ext>
            </c:extLst>
          </c:dPt>
          <c:dPt>
            <c:idx val="1"/>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a:solidFill>
                  <a:schemeClr val="lt1"/>
                </a:solidFill>
              </a:ln>
              <a:effectLst/>
            </c:spPr>
            <c:extLst>
              <c:ext xmlns:c16="http://schemas.microsoft.com/office/drawing/2014/chart" uri="{C3380CC4-5D6E-409C-BE32-E72D297353CC}">
                <c16:uniqueId val="{00000003-9C25-4917-A8AB-5D7BB328FD37}"/>
              </c:ext>
            </c:extLst>
          </c:dPt>
          <c:dPt>
            <c:idx val="2"/>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5-9C25-4917-A8AB-5D7BB328FD37}"/>
              </c:ext>
            </c:extLst>
          </c:dPt>
          <c:dPt>
            <c:idx val="3"/>
            <c:bubble3D val="0"/>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9050">
                <a:solidFill>
                  <a:schemeClr val="lt1"/>
                </a:solidFill>
              </a:ln>
              <a:effectLst/>
            </c:spPr>
            <c:extLst>
              <c:ext xmlns:c16="http://schemas.microsoft.com/office/drawing/2014/chart" uri="{C3380CC4-5D6E-409C-BE32-E72D297353CC}">
                <c16:uniqueId val="{00000007-9C25-4917-A8AB-5D7BB328FD37}"/>
              </c:ext>
            </c:extLst>
          </c:dPt>
          <c:dPt>
            <c:idx val="4"/>
            <c:bubble3D val="0"/>
            <c: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w="19050">
                <a:solidFill>
                  <a:schemeClr val="lt1"/>
                </a:solidFill>
              </a:ln>
              <a:effectLst/>
            </c:spPr>
            <c:extLst>
              <c:ext xmlns:c16="http://schemas.microsoft.com/office/drawing/2014/chart" uri="{C3380CC4-5D6E-409C-BE32-E72D297353CC}">
                <c16:uniqueId val="{00000009-9C25-4917-A8AB-5D7BB328FD37}"/>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'Block 1'!$AM$6:$AM$10</c:f>
              <c:strCache>
                <c:ptCount val="5"/>
                <c:pt idx="0">
                  <c:v>Large negative effect</c:v>
                </c:pt>
                <c:pt idx="1">
                  <c:v>Moderate negative effect</c:v>
                </c:pt>
                <c:pt idx="2">
                  <c:v>Little or no effect</c:v>
                </c:pt>
                <c:pt idx="3">
                  <c:v>Moderate positive effect</c:v>
                </c:pt>
                <c:pt idx="4">
                  <c:v>Large positive effect</c:v>
                </c:pt>
              </c:strCache>
            </c:strRef>
          </c:cat>
          <c:val>
            <c:numRef>
              <c:f>'Block 1'!$AO$6:$AO$10</c:f>
              <c:numCache>
                <c:formatCode>General</c:formatCode>
                <c:ptCount val="5"/>
                <c:pt idx="0">
                  <c:v>57.47</c:v>
                </c:pt>
                <c:pt idx="1">
                  <c:v>29.74</c:v>
                </c:pt>
                <c:pt idx="2">
                  <c:v>5.7</c:v>
                </c:pt>
                <c:pt idx="3">
                  <c:v>4.01</c:v>
                </c:pt>
                <c:pt idx="4">
                  <c:v>3.08</c:v>
                </c:pt>
              </c:numCache>
            </c:numRef>
          </c:val>
          <c:extLst>
            <c:ext xmlns:c16="http://schemas.microsoft.com/office/drawing/2014/chart" uri="{C3380CC4-5D6E-409C-BE32-E72D297353CC}">
              <c16:uniqueId val="{0000000A-9C25-4917-A8AB-5D7BB328FD37}"/>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6636044487605048"/>
          <c:y val="0.17009449920301878"/>
          <c:w val="0.18138529403015707"/>
          <c:h val="0.77686629826615927"/>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6">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2534E0-C1B6-7341-BD62-0A870936238F}" type="datetime1">
              <a:rPr lang="en-US" smtClean="0">
                <a:latin typeface="Open Sans Light"/>
              </a:rPr>
              <a:t>2/27/2023</a:t>
            </a:fld>
            <a:endParaRPr lang="en-US" dirty="0">
              <a:latin typeface="Open Sans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latin typeface="Open Sans Light"/>
              </a:rPr>
              <a:t>San Francisco State University</a:t>
            </a:r>
            <a:endParaRPr lang="en-US" dirty="0">
              <a:latin typeface="Open Sans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Open Sans Light"/>
              </a:defRPr>
            </a:lvl1pPr>
          </a:lstStyle>
          <a:p>
            <a:fld id="{03844DE4-CBD3-6642-A3BB-3677EF870727}" type="datetime1">
              <a:rPr lang="en-US" smtClean="0"/>
              <a:t>2/27/2023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Open Sans Light"/>
              </a:defRPr>
            </a:lvl1pPr>
          </a:lstStyle>
          <a:p>
            <a:r>
              <a:rPr lang="en-US"/>
              <a:t>San Francisco State University</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6</a:t>
            </a:fld>
            <a:endParaRPr lang="en-US" dirty="0"/>
          </a:p>
        </p:txBody>
      </p:sp>
    </p:spTree>
    <p:extLst>
      <p:ext uri="{BB962C8B-B14F-4D97-AF65-F5344CB8AC3E}">
        <p14:creationId xmlns:p14="http://schemas.microsoft.com/office/powerpoint/2010/main" val="921839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29</a:t>
            </a:fld>
            <a:endParaRPr lang="en-US" dirty="0"/>
          </a:p>
        </p:txBody>
      </p:sp>
    </p:spTree>
    <p:extLst>
      <p:ext uri="{BB962C8B-B14F-4D97-AF65-F5344CB8AC3E}">
        <p14:creationId xmlns:p14="http://schemas.microsoft.com/office/powerpoint/2010/main" val="162458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related question that we asked was whether the businesses called for help and 7 out 10 businesses had called for help for each instance. </a:t>
            </a:r>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31</a:t>
            </a:fld>
            <a:endParaRPr lang="en-US" dirty="0"/>
          </a:p>
        </p:txBody>
      </p:sp>
    </p:spTree>
    <p:extLst>
      <p:ext uri="{BB962C8B-B14F-4D97-AF65-F5344CB8AC3E}">
        <p14:creationId xmlns:p14="http://schemas.microsoft.com/office/powerpoint/2010/main" val="404844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40</a:t>
            </a:fld>
            <a:endParaRPr lang="en-US" dirty="0"/>
          </a:p>
        </p:txBody>
      </p:sp>
    </p:spTree>
    <p:extLst>
      <p:ext uri="{BB962C8B-B14F-4D97-AF65-F5344CB8AC3E}">
        <p14:creationId xmlns:p14="http://schemas.microsoft.com/office/powerpoint/2010/main" val="292914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41</a:t>
            </a:fld>
            <a:endParaRPr lang="en-US" dirty="0"/>
          </a:p>
        </p:txBody>
      </p:sp>
    </p:spTree>
    <p:extLst>
      <p:ext uri="{BB962C8B-B14F-4D97-AF65-F5344CB8AC3E}">
        <p14:creationId xmlns:p14="http://schemas.microsoft.com/office/powerpoint/2010/main" val="2939880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43</a:t>
            </a:fld>
            <a:endParaRPr lang="en-US" dirty="0"/>
          </a:p>
        </p:txBody>
      </p:sp>
    </p:spTree>
    <p:extLst>
      <p:ext uri="{BB962C8B-B14F-4D97-AF65-F5344CB8AC3E}">
        <p14:creationId xmlns:p14="http://schemas.microsoft.com/office/powerpoint/2010/main" val="292103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a very high completion rate and valuable data, many in-language surveys that highlights the importance of continuing to collect data in other languages</a:t>
            </a:r>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47</a:t>
            </a:fld>
            <a:endParaRPr lang="en-US" dirty="0"/>
          </a:p>
        </p:txBody>
      </p:sp>
    </p:spTree>
    <p:extLst>
      <p:ext uri="{BB962C8B-B14F-4D97-AF65-F5344CB8AC3E}">
        <p14:creationId xmlns:p14="http://schemas.microsoft.com/office/powerpoint/2010/main" val="240572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48</a:t>
            </a:fld>
            <a:endParaRPr lang="en-US" dirty="0"/>
          </a:p>
        </p:txBody>
      </p:sp>
    </p:spTree>
    <p:extLst>
      <p:ext uri="{BB962C8B-B14F-4D97-AF65-F5344CB8AC3E}">
        <p14:creationId xmlns:p14="http://schemas.microsoft.com/office/powerpoint/2010/main" val="163353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a very high completion rate and valuable data. </a:t>
            </a:r>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256367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102915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Open Sans Light"/>
                <a:ea typeface="+mn-ea"/>
                <a:cs typeface="+mn-cs"/>
              </a:rPr>
              <a:t>Admin and Waste management, NAICS 56 The establishments in this sector specialize in one or more of these support activities and provide these services to clients in a variety of industries and, in some cases, to households. Activities performed include: office administration, hiring and placing of personnel, document preparation and similar clerical services, solicitation, collection, security and surveillance services, cleaning, and waste disposal services.</a:t>
            </a:r>
            <a:endParaRPr lang="en-US" dirty="0"/>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242093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quarter of the sample reported either no cash or only 1-2 weeks of cash for business operations. Only a quarter have 6 months or more of cash for their business.</a:t>
            </a:r>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20</a:t>
            </a:fld>
            <a:endParaRPr lang="en-US" dirty="0"/>
          </a:p>
        </p:txBody>
      </p:sp>
    </p:spTree>
    <p:extLst>
      <p:ext uri="{BB962C8B-B14F-4D97-AF65-F5344CB8AC3E}">
        <p14:creationId xmlns:p14="http://schemas.microsoft.com/office/powerpoint/2010/main" val="348808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23</a:t>
            </a:fld>
            <a:endParaRPr lang="en-US" dirty="0"/>
          </a:p>
        </p:txBody>
      </p:sp>
    </p:spTree>
    <p:extLst>
      <p:ext uri="{BB962C8B-B14F-4D97-AF65-F5344CB8AC3E}">
        <p14:creationId xmlns:p14="http://schemas.microsoft.com/office/powerpoint/2010/main" val="927361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Businesses who did not apply</a:t>
            </a:r>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24</a:t>
            </a:fld>
            <a:endParaRPr lang="en-US" dirty="0"/>
          </a:p>
        </p:txBody>
      </p:sp>
    </p:spTree>
    <p:extLst>
      <p:ext uri="{BB962C8B-B14F-4D97-AF65-F5344CB8AC3E}">
        <p14:creationId xmlns:p14="http://schemas.microsoft.com/office/powerpoint/2010/main" val="373541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Lease with legal advice</a:t>
            </a:r>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25</a:t>
            </a:fld>
            <a:endParaRPr lang="en-US" dirty="0"/>
          </a:p>
        </p:txBody>
      </p:sp>
    </p:spTree>
    <p:extLst>
      <p:ext uri="{BB962C8B-B14F-4D97-AF65-F5344CB8AC3E}">
        <p14:creationId xmlns:p14="http://schemas.microsoft.com/office/powerpoint/2010/main" val="2959306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Lease with legal advice</a:t>
            </a:r>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26</a:t>
            </a:fld>
            <a:endParaRPr lang="en-US" dirty="0"/>
          </a:p>
        </p:txBody>
      </p:sp>
    </p:spTree>
    <p:extLst>
      <p:ext uri="{BB962C8B-B14F-4D97-AF65-F5344CB8AC3E}">
        <p14:creationId xmlns:p14="http://schemas.microsoft.com/office/powerpoint/2010/main" val="348428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19"/>
            <a:ext cx="20729099" cy="1825542"/>
          </a:xfrm>
        </p:spPr>
        <p:txBody>
          <a:bodyPr/>
          <a:lstStyle>
            <a:lvl1pPr>
              <a:defRPr>
                <a:solidFill>
                  <a:schemeClr val="bg2"/>
                </a:solidFill>
              </a:defRPr>
            </a:lvl1pPr>
          </a:lstStyle>
          <a:p>
            <a:r>
              <a:rPr lang="en-US"/>
              <a:t>Click to edit Master title style</a:t>
            </a:r>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400">
                <a:solidFill>
                  <a:schemeClr val="tx2"/>
                </a:solidFill>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249500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
        <p:nvSpPr>
          <p:cNvPr id="8" name="Picture Placeholder 7"/>
          <p:cNvSpPr>
            <a:spLocks noGrp="1"/>
          </p:cNvSpPr>
          <p:nvPr>
            <p:ph type="pic" sz="quarter" idx="13" hasCustomPrompt="1"/>
          </p:nvPr>
        </p:nvSpPr>
        <p:spPr>
          <a:xfrm>
            <a:off x="9781570" y="1585465"/>
            <a:ext cx="4824036" cy="4824038"/>
          </a:xfrm>
          <a:prstGeom prst="ellipse">
            <a:avLst/>
          </a:prstGeom>
        </p:spPr>
        <p:txBody>
          <a:bodyPr/>
          <a:lstStyle/>
          <a:p>
            <a:r>
              <a:rPr lang="en-US" dirty="0"/>
              <a:t>Drag and Drop</a:t>
            </a:r>
          </a:p>
        </p:txBody>
      </p:sp>
      <p:sp>
        <p:nvSpPr>
          <p:cNvPr id="7" name="Title 1"/>
          <p:cNvSpPr>
            <a:spLocks noGrp="1"/>
          </p:cNvSpPr>
          <p:nvPr>
            <p:ph type="ctrTitle"/>
          </p:nvPr>
        </p:nvSpPr>
        <p:spPr>
          <a:xfrm>
            <a:off x="4759089" y="6809613"/>
            <a:ext cx="14868997" cy="1190422"/>
          </a:xfrm>
        </p:spPr>
        <p:txBody>
          <a:bodyPr>
            <a:noAutofit/>
          </a:bodyPr>
          <a:lstStyle/>
          <a:p>
            <a:r>
              <a:rPr lang="en-US">
                <a:solidFill>
                  <a:schemeClr val="bg2"/>
                </a:solidFill>
              </a:rPr>
              <a:t>Click to edit Master title style</a:t>
            </a:r>
            <a:endParaRPr lang="en-US" dirty="0">
              <a:solidFill>
                <a:schemeClr val="bg2"/>
              </a:solidFill>
            </a:endParaRPr>
          </a:p>
        </p:txBody>
      </p:sp>
      <p:sp>
        <p:nvSpPr>
          <p:cNvPr id="9" name="Subtitle 2"/>
          <p:cNvSpPr>
            <a:spLocks noGrp="1"/>
          </p:cNvSpPr>
          <p:nvPr>
            <p:ph type="subTitle" idx="1"/>
          </p:nvPr>
        </p:nvSpPr>
        <p:spPr>
          <a:xfrm>
            <a:off x="3658076" y="8638230"/>
            <a:ext cx="17071023" cy="2790560"/>
          </a:xfrm>
        </p:spPr>
        <p:txBody>
          <a:bodyPr>
            <a:noAutofit/>
          </a:bodyPr>
          <a:lstStyle/>
          <a:p>
            <a:r>
              <a:rPr lang="en-US"/>
              <a:t>Click to edit Master subtitle style</a:t>
            </a:r>
            <a:endParaRPr lang="en-US" dirty="0"/>
          </a:p>
        </p:txBody>
      </p:sp>
    </p:spTree>
    <p:extLst>
      <p:ext uri="{BB962C8B-B14F-4D97-AF65-F5344CB8AC3E}">
        <p14:creationId xmlns:p14="http://schemas.microsoft.com/office/powerpoint/2010/main" val="278617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314957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1" y="0"/>
            <a:ext cx="15601949" cy="13716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199273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290986" y="4126611"/>
            <a:ext cx="3983038" cy="3983037"/>
          </a:xfrm>
          <a:ln>
            <a:noFill/>
          </a:ln>
        </p:spPr>
        <p:txBody>
          <a:bodyPr/>
          <a:lstStyle/>
          <a:p>
            <a:r>
              <a:rPr lang="en-US"/>
              <a:t>Drag picture to placeholder or click icon to add</a:t>
            </a:r>
          </a:p>
        </p:txBody>
      </p:sp>
      <p:sp>
        <p:nvSpPr>
          <p:cNvPr id="7" name="Picture Placeholder 2"/>
          <p:cNvSpPr>
            <a:spLocks noGrp="1"/>
          </p:cNvSpPr>
          <p:nvPr>
            <p:ph type="pic" sz="quarter" idx="14"/>
          </p:nvPr>
        </p:nvSpPr>
        <p:spPr>
          <a:xfrm>
            <a:off x="7909051" y="4126611"/>
            <a:ext cx="3983038" cy="3983037"/>
          </a:xfrm>
          <a:ln>
            <a:noFill/>
          </a:ln>
        </p:spPr>
        <p:txBody>
          <a:bodyPr/>
          <a:lstStyle/>
          <a:p>
            <a:r>
              <a:rPr lang="en-US"/>
              <a:t>Drag picture to placeholder or click icon to add</a:t>
            </a:r>
          </a:p>
        </p:txBody>
      </p:sp>
      <p:sp>
        <p:nvSpPr>
          <p:cNvPr id="8" name="Picture Placeholder 2"/>
          <p:cNvSpPr>
            <a:spLocks noGrp="1"/>
          </p:cNvSpPr>
          <p:nvPr>
            <p:ph type="pic" sz="quarter" idx="15"/>
          </p:nvPr>
        </p:nvSpPr>
        <p:spPr>
          <a:xfrm>
            <a:off x="12585304" y="4126611"/>
            <a:ext cx="3983038" cy="3983037"/>
          </a:xfrm>
          <a:ln>
            <a:noFill/>
          </a:ln>
        </p:spPr>
        <p:txBody>
          <a:bodyPr/>
          <a:lstStyle/>
          <a:p>
            <a:r>
              <a:rPr lang="en-US"/>
              <a:t>Drag picture to placeholder or click icon to add</a:t>
            </a:r>
          </a:p>
        </p:txBody>
      </p:sp>
      <p:sp>
        <p:nvSpPr>
          <p:cNvPr id="9" name="Picture Placeholder 2"/>
          <p:cNvSpPr>
            <a:spLocks noGrp="1"/>
          </p:cNvSpPr>
          <p:nvPr>
            <p:ph type="pic" sz="quarter" idx="16"/>
          </p:nvPr>
        </p:nvSpPr>
        <p:spPr>
          <a:xfrm>
            <a:off x="17261102" y="4126611"/>
            <a:ext cx="3983038" cy="3983037"/>
          </a:xfrm>
          <a:ln>
            <a:noFill/>
          </a:ln>
        </p:spPr>
        <p:txBody>
          <a:bodyPr/>
          <a:lstStyle/>
          <a:p>
            <a:r>
              <a:rPr lang="en-US"/>
              <a:t>Drag picture to placeholder or click icon to add</a:t>
            </a: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
        <p:nvSpPr>
          <p:cNvPr id="1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292719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6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Tree>
    <p:extLst>
      <p:ext uri="{BB962C8B-B14F-4D97-AF65-F5344CB8AC3E}">
        <p14:creationId xmlns:p14="http://schemas.microsoft.com/office/powerpoint/2010/main" val="81914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S No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Tree>
    <p:extLst>
      <p:ext uri="{BB962C8B-B14F-4D97-AF65-F5344CB8AC3E}">
        <p14:creationId xmlns:p14="http://schemas.microsoft.com/office/powerpoint/2010/main" val="207053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Phone 6">
    <p:spTree>
      <p:nvGrpSpPr>
        <p:cNvPr id="1" name=""/>
        <p:cNvGrpSpPr/>
        <p:nvPr/>
      </p:nvGrpSpPr>
      <p:grpSpPr>
        <a:xfrm>
          <a:off x="0" y="0"/>
          <a:ext cx="0" cy="0"/>
          <a:chOff x="0" y="0"/>
          <a:chExt cx="0" cy="0"/>
        </a:xfrm>
      </p:grpSpPr>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3" name="Picture Placeholder 2"/>
          <p:cNvSpPr>
            <a:spLocks noGrp="1"/>
          </p:cNvSpPr>
          <p:nvPr>
            <p:ph type="pic" sz="quarter" idx="13"/>
          </p:nvPr>
        </p:nvSpPr>
        <p:spPr>
          <a:xfrm>
            <a:off x="1865312" y="2641600"/>
            <a:ext cx="4891087" cy="8658794"/>
          </a:xfrm>
        </p:spPr>
        <p:txBody>
          <a:bodyPr/>
          <a:lstStyle/>
          <a:p>
            <a:r>
              <a:rPr lang="en-US"/>
              <a:t>Drag picture to placeholder or click icon to add</a:t>
            </a:r>
          </a:p>
        </p:txBody>
      </p:sp>
    </p:spTree>
    <p:extLst>
      <p:ext uri="{BB962C8B-B14F-4D97-AF65-F5344CB8AC3E}">
        <p14:creationId xmlns:p14="http://schemas.microsoft.com/office/powerpoint/2010/main" val="358591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6426223" y="3706854"/>
            <a:ext cx="5882547" cy="7777029"/>
          </a:xfrm>
        </p:spPr>
        <p:txBody>
          <a:bodyPr>
            <a:normAutofit/>
          </a:bodyPr>
          <a:lstStyle>
            <a:lvl1pPr>
              <a:defRPr sz="2800"/>
            </a:lvl1pPr>
          </a:lstStyle>
          <a:p>
            <a:r>
              <a:rPr lang="en-US"/>
              <a:t>Drag picture to placeholder or click icon to add</a:t>
            </a:r>
            <a:endParaRPr lang="en-US" dirty="0"/>
          </a:p>
        </p:txBody>
      </p:sp>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42416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Phone 6 White">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0102691" y="4239458"/>
            <a:ext cx="4181656" cy="7333648"/>
          </a:xfrm>
        </p:spPr>
        <p:txBody>
          <a:bodyPr>
            <a:normAutofit/>
          </a:bodyPr>
          <a:lstStyle>
            <a:lvl1pPr>
              <a:defRPr sz="2800"/>
            </a:lvl1pPr>
          </a:lstStyle>
          <a:p>
            <a:r>
              <a:rPr lang="en-US"/>
              <a:t>Drag picture to placeholder or click icon to add</a:t>
            </a:r>
            <a:endParaRPr lang="en-US" dirty="0"/>
          </a:p>
        </p:txBody>
      </p:sp>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396964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Pad Air">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5" name="Picture Placeholder 12"/>
          <p:cNvSpPr>
            <a:spLocks noGrp="1"/>
          </p:cNvSpPr>
          <p:nvPr>
            <p:ph type="pic" sz="quarter" idx="14"/>
          </p:nvPr>
        </p:nvSpPr>
        <p:spPr>
          <a:xfrm>
            <a:off x="8659448" y="4239457"/>
            <a:ext cx="6985290" cy="9729073"/>
          </a:xfrm>
        </p:spPr>
        <p:txBody>
          <a:bodyPr>
            <a:normAutofit/>
          </a:bodyPr>
          <a:lstStyle>
            <a:lvl1pPr>
              <a:defRPr sz="2800"/>
            </a:lvl1pPr>
          </a:lstStyle>
          <a:p>
            <a:r>
              <a:rPr lang="en-US"/>
              <a:t>Drag picture to placeholder or click icon to add</a:t>
            </a:r>
            <a:endParaRPr lang="en-US" dirty="0"/>
          </a:p>
        </p:txBody>
      </p:sp>
    </p:spTree>
    <p:extLst>
      <p:ext uri="{BB962C8B-B14F-4D97-AF65-F5344CB8AC3E}">
        <p14:creationId xmlns:p14="http://schemas.microsoft.com/office/powerpoint/2010/main" val="320481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7" name="Picture Placeholder 2"/>
          <p:cNvSpPr>
            <a:spLocks noGrp="1"/>
          </p:cNvSpPr>
          <p:nvPr>
            <p:ph type="pic" sz="quarter" idx="13"/>
          </p:nvPr>
        </p:nvSpPr>
        <p:spPr>
          <a:xfrm>
            <a:off x="8216900" y="3779838"/>
            <a:ext cx="7918450" cy="4987925"/>
          </a:xfrm>
        </p:spPr>
        <p:txBody>
          <a:bodyPr/>
          <a:lstStyle/>
          <a:p>
            <a:r>
              <a:rPr lang="en-US"/>
              <a:t>Drag picture to placeholder or click icon to add</a:t>
            </a:r>
          </a:p>
        </p:txBody>
      </p:sp>
    </p:spTree>
    <p:extLst>
      <p:ext uri="{BB962C8B-B14F-4D97-AF65-F5344CB8AC3E}">
        <p14:creationId xmlns:p14="http://schemas.microsoft.com/office/powerpoint/2010/main" val="39106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7" name="Picture Placeholder 2"/>
          <p:cNvSpPr>
            <a:spLocks noGrp="1"/>
          </p:cNvSpPr>
          <p:nvPr>
            <p:ph type="pic" sz="quarter" idx="13"/>
          </p:nvPr>
        </p:nvSpPr>
        <p:spPr>
          <a:xfrm>
            <a:off x="8077200" y="3749677"/>
            <a:ext cx="7918450" cy="4378323"/>
          </a:xfrm>
        </p:spPr>
        <p:txBody>
          <a:bodyPr/>
          <a:lstStyle/>
          <a:p>
            <a:r>
              <a:rPr lang="en-US"/>
              <a:t>Drag picture to placeholder or click icon to add</a:t>
            </a:r>
          </a:p>
        </p:txBody>
      </p:sp>
    </p:spTree>
    <p:extLst>
      <p:ext uri="{BB962C8B-B14F-4D97-AF65-F5344CB8AC3E}">
        <p14:creationId xmlns:p14="http://schemas.microsoft.com/office/powerpoint/2010/main" val="86380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4" name="Picture Placeholder 3"/>
          <p:cNvSpPr>
            <a:spLocks noGrp="1"/>
          </p:cNvSpPr>
          <p:nvPr>
            <p:ph type="pic" sz="quarter" idx="13"/>
          </p:nvPr>
        </p:nvSpPr>
        <p:spPr>
          <a:xfrm>
            <a:off x="-1" y="3318969"/>
            <a:ext cx="24387175" cy="5917778"/>
          </a:xfrm>
        </p:spPr>
        <p:txBody>
          <a:bodyPr/>
          <a:lstStyle/>
          <a:p>
            <a:r>
              <a:rPr lang="en-US"/>
              <a:t>Drag picture to placeholder or click icon to add</a:t>
            </a:r>
          </a:p>
        </p:txBody>
      </p:sp>
    </p:spTree>
    <p:extLst>
      <p:ext uri="{BB962C8B-B14F-4D97-AF65-F5344CB8AC3E}">
        <p14:creationId xmlns:p14="http://schemas.microsoft.com/office/powerpoint/2010/main" val="383332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6426223" y="3706854"/>
            <a:ext cx="5882547" cy="7777029"/>
          </a:xfrm>
        </p:spPr>
        <p:txBody>
          <a:bodyPr>
            <a:normAutofit/>
          </a:bodyPr>
          <a:lstStyle>
            <a:lvl1pPr>
              <a:defRPr sz="2800"/>
            </a:lvl1pPr>
          </a:lstStyle>
          <a:p>
            <a:r>
              <a:rPr lang="en-US"/>
              <a:t>Drag picture to placeholder or click icon to add</a:t>
            </a:r>
            <a:endParaRPr lang="en-US" dirty="0"/>
          </a:p>
        </p:txBody>
      </p:sp>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299538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Phone 6 White">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0102691" y="4239458"/>
            <a:ext cx="4181656" cy="7333648"/>
          </a:xfrm>
        </p:spPr>
        <p:txBody>
          <a:bodyPr>
            <a:normAutofit/>
          </a:bodyPr>
          <a:lstStyle>
            <a:lvl1pPr>
              <a:defRPr sz="2800"/>
            </a:lvl1pPr>
          </a:lstStyle>
          <a:p>
            <a:r>
              <a:rPr lang="en-US"/>
              <a:t>Drag picture to placeholder or click icon to add</a:t>
            </a:r>
            <a:endParaRPr lang="en-US" dirty="0"/>
          </a:p>
        </p:txBody>
      </p:sp>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163111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Pad Air">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5" name="Picture Placeholder 12"/>
          <p:cNvSpPr>
            <a:spLocks noGrp="1"/>
          </p:cNvSpPr>
          <p:nvPr>
            <p:ph type="pic" sz="quarter" idx="14"/>
          </p:nvPr>
        </p:nvSpPr>
        <p:spPr>
          <a:xfrm>
            <a:off x="8659448" y="4239457"/>
            <a:ext cx="6985290" cy="9729073"/>
          </a:xfrm>
        </p:spPr>
        <p:txBody>
          <a:bodyPr>
            <a:normAutofit/>
          </a:bodyPr>
          <a:lstStyle>
            <a:lvl1pPr>
              <a:defRPr sz="2800"/>
            </a:lvl1pPr>
          </a:lstStyle>
          <a:p>
            <a:r>
              <a:rPr lang="en-US"/>
              <a:t>Drag picture to placeholder or click icon to add</a:t>
            </a:r>
            <a:endParaRPr lang="en-US" dirty="0"/>
          </a:p>
        </p:txBody>
      </p:sp>
    </p:spTree>
    <p:extLst>
      <p:ext uri="{BB962C8B-B14F-4D97-AF65-F5344CB8AC3E}">
        <p14:creationId xmlns:p14="http://schemas.microsoft.com/office/powerpoint/2010/main" val="28211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7" name="Picture Placeholder 2"/>
          <p:cNvSpPr>
            <a:spLocks noGrp="1"/>
          </p:cNvSpPr>
          <p:nvPr>
            <p:ph type="pic" sz="quarter" idx="13"/>
          </p:nvPr>
        </p:nvSpPr>
        <p:spPr>
          <a:xfrm>
            <a:off x="8216900" y="3779838"/>
            <a:ext cx="7918450" cy="4987925"/>
          </a:xfrm>
        </p:spPr>
        <p:txBody>
          <a:bodyPr/>
          <a:lstStyle/>
          <a:p>
            <a:r>
              <a:rPr lang="en-US"/>
              <a:t>Drag picture to placeholder or click icon to add</a:t>
            </a:r>
          </a:p>
        </p:txBody>
      </p:sp>
    </p:spTree>
    <p:extLst>
      <p:ext uri="{BB962C8B-B14F-4D97-AF65-F5344CB8AC3E}">
        <p14:creationId xmlns:p14="http://schemas.microsoft.com/office/powerpoint/2010/main" val="312717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7" name="Picture Placeholder 2"/>
          <p:cNvSpPr>
            <a:spLocks noGrp="1"/>
          </p:cNvSpPr>
          <p:nvPr>
            <p:ph type="pic" sz="quarter" idx="13"/>
          </p:nvPr>
        </p:nvSpPr>
        <p:spPr>
          <a:xfrm>
            <a:off x="8077200" y="3749677"/>
            <a:ext cx="7918450" cy="4378323"/>
          </a:xfrm>
        </p:spPr>
        <p:txBody>
          <a:bodyPr/>
          <a:lstStyle/>
          <a:p>
            <a:r>
              <a:rPr lang="en-US"/>
              <a:t>Drag picture to placeholder or click icon to add</a:t>
            </a:r>
          </a:p>
        </p:txBody>
      </p:sp>
    </p:spTree>
    <p:extLst>
      <p:ext uri="{BB962C8B-B14F-4D97-AF65-F5344CB8AC3E}">
        <p14:creationId xmlns:p14="http://schemas.microsoft.com/office/powerpoint/2010/main" val="392381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4" name="Picture Placeholder 3"/>
          <p:cNvSpPr>
            <a:spLocks noGrp="1"/>
          </p:cNvSpPr>
          <p:nvPr>
            <p:ph type="pic" sz="quarter" idx="13"/>
          </p:nvPr>
        </p:nvSpPr>
        <p:spPr>
          <a:xfrm>
            <a:off x="-1" y="3318969"/>
            <a:ext cx="24387175" cy="5917778"/>
          </a:xfrm>
        </p:spPr>
        <p:txBody>
          <a:bodyPr/>
          <a:lstStyle/>
          <a:p>
            <a:r>
              <a:rPr lang="en-US"/>
              <a:t>Drag picture to placeholder or click icon to add</a:t>
            </a:r>
          </a:p>
        </p:txBody>
      </p:sp>
    </p:spTree>
    <p:extLst>
      <p:ext uri="{BB962C8B-B14F-4D97-AF65-F5344CB8AC3E}">
        <p14:creationId xmlns:p14="http://schemas.microsoft.com/office/powerpoint/2010/main" val="244403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grpSp>
        <p:nvGrpSpPr>
          <p:cNvPr id="12" name="Group 11"/>
          <p:cNvGrpSpPr/>
          <p:nvPr/>
        </p:nvGrpSpPr>
        <p:grpSpPr>
          <a:xfrm>
            <a:off x="-28864" y="13604787"/>
            <a:ext cx="24538664" cy="181430"/>
            <a:chOff x="606161" y="2106824"/>
            <a:chExt cx="6205940" cy="1241188"/>
          </a:xfrm>
        </p:grpSpPr>
        <p:sp>
          <p:nvSpPr>
            <p:cNvPr id="7" name="Rectangle 6"/>
            <p:cNvSpPr/>
            <p:nvPr userDrawn="1"/>
          </p:nvSpPr>
          <p:spPr>
            <a:xfrm>
              <a:off x="606161" y="2106824"/>
              <a:ext cx="1241188" cy="12411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8" name="Rectangle 7"/>
            <p:cNvSpPr/>
            <p:nvPr userDrawn="1"/>
          </p:nvSpPr>
          <p:spPr>
            <a:xfrm>
              <a:off x="1847349" y="2106824"/>
              <a:ext cx="1241188" cy="12411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9" name="Rectangle 8"/>
            <p:cNvSpPr/>
            <p:nvPr userDrawn="1"/>
          </p:nvSpPr>
          <p:spPr>
            <a:xfrm>
              <a:off x="3088537" y="2106824"/>
              <a:ext cx="1241188" cy="12411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0" name="Rectangle 9"/>
            <p:cNvSpPr/>
            <p:nvPr userDrawn="1"/>
          </p:nvSpPr>
          <p:spPr>
            <a:xfrm>
              <a:off x="4329725" y="2106824"/>
              <a:ext cx="1241188" cy="12411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1" name="Rectangle 10"/>
            <p:cNvSpPr/>
            <p:nvPr userDrawn="1"/>
          </p:nvSpPr>
          <p:spPr>
            <a:xfrm>
              <a:off x="5570913" y="2106824"/>
              <a:ext cx="1241188" cy="12411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5" r:id="rId3"/>
    <p:sldLayoutId id="2147483677" r:id="rId4"/>
    <p:sldLayoutId id="2147483678" r:id="rId5"/>
    <p:sldLayoutId id="2147483679" r:id="rId6"/>
    <p:sldLayoutId id="2147483680" r:id="rId7"/>
    <p:sldLayoutId id="2147483681" r:id="rId8"/>
    <p:sldLayoutId id="2147483682"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grpSp>
        <p:nvGrpSpPr>
          <p:cNvPr id="12" name="Group 11"/>
          <p:cNvGrpSpPr/>
          <p:nvPr/>
        </p:nvGrpSpPr>
        <p:grpSpPr>
          <a:xfrm>
            <a:off x="-28864" y="13604787"/>
            <a:ext cx="24538664" cy="181430"/>
            <a:chOff x="606161" y="2106824"/>
            <a:chExt cx="6205940" cy="1241188"/>
          </a:xfrm>
        </p:grpSpPr>
        <p:sp>
          <p:nvSpPr>
            <p:cNvPr id="7" name="Rectangle 6"/>
            <p:cNvSpPr/>
            <p:nvPr userDrawn="1"/>
          </p:nvSpPr>
          <p:spPr>
            <a:xfrm>
              <a:off x="606161" y="2106824"/>
              <a:ext cx="1241188" cy="12411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8" name="Rectangle 7"/>
            <p:cNvSpPr/>
            <p:nvPr userDrawn="1"/>
          </p:nvSpPr>
          <p:spPr>
            <a:xfrm>
              <a:off x="1847349" y="2106824"/>
              <a:ext cx="1241188" cy="12411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9" name="Rectangle 8"/>
            <p:cNvSpPr/>
            <p:nvPr userDrawn="1"/>
          </p:nvSpPr>
          <p:spPr>
            <a:xfrm>
              <a:off x="3088537" y="2106824"/>
              <a:ext cx="1241188" cy="12411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0" name="Rectangle 9"/>
            <p:cNvSpPr/>
            <p:nvPr userDrawn="1"/>
          </p:nvSpPr>
          <p:spPr>
            <a:xfrm>
              <a:off x="4329725" y="2106824"/>
              <a:ext cx="1241188" cy="12411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1" name="Rectangle 10"/>
            <p:cNvSpPr/>
            <p:nvPr userDrawn="1"/>
          </p:nvSpPr>
          <p:spPr>
            <a:xfrm>
              <a:off x="5570913" y="2106824"/>
              <a:ext cx="1241188" cy="12411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Tree>
    <p:extLst>
      <p:ext uri="{BB962C8B-B14F-4D97-AF65-F5344CB8AC3E}">
        <p14:creationId xmlns:p14="http://schemas.microsoft.com/office/powerpoint/2010/main" val="402795347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mailto:Cynthiahuie@gmail.com" TargetMode="External"/><Relationship Id="rId2" Type="http://schemas.openxmlformats.org/officeDocument/2006/relationships/hyperlink" Target="mailto:anoshua@sfsu.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116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45537" y="7454988"/>
            <a:ext cx="24387175" cy="3496686"/>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r>
              <a:rPr lang="en-US" sz="7200" b="1" dirty="0"/>
              <a:t>Recovery Challenges of Small Businesses in SF: </a:t>
            </a:r>
            <a:endParaRPr lang="en-US" sz="7200" dirty="0"/>
          </a:p>
          <a:p>
            <a:r>
              <a:rPr lang="en-US" sz="7200" b="1" dirty="0"/>
              <a:t>Results from the 2022 Survey</a:t>
            </a:r>
            <a:endParaRPr lang="en-US" sz="7200" b="1" dirty="0">
              <a:solidFill>
                <a:schemeClr val="bg1"/>
              </a:solidFill>
            </a:endParaRPr>
          </a:p>
          <a:p>
            <a:pPr>
              <a:lnSpc>
                <a:spcPct val="150000"/>
              </a:lnSpc>
              <a:tabLst>
                <a:tab pos="4983873" algn="l"/>
              </a:tabLst>
            </a:pPr>
            <a:r>
              <a:rPr lang="en-US" sz="3600" b="1" dirty="0">
                <a:solidFill>
                  <a:schemeClr val="bg1"/>
                </a:solidFill>
                <a:latin typeface="Arial" panose="020B0604020202020204" pitchFamily="34" charset="0"/>
                <a:cs typeface="Arial" panose="020B0604020202020204" pitchFamily="34" charset="0"/>
              </a:rPr>
              <a:t>Feb 27, 2023</a:t>
            </a:r>
          </a:p>
        </p:txBody>
      </p:sp>
      <p:pic>
        <p:nvPicPr>
          <p:cNvPr id="21" name="Picture 20">
            <a:extLst>
              <a:ext uri="{FF2B5EF4-FFF2-40B4-BE49-F238E27FC236}">
                <a16:creationId xmlns:a16="http://schemas.microsoft.com/office/drawing/2014/main" id="{4F663748-25A0-4B31-AC43-0E0DDD2E10DE}"/>
              </a:ext>
            </a:extLst>
          </p:cNvPr>
          <p:cNvPicPr>
            <a:picLocks noChangeAspect="1"/>
          </p:cNvPicPr>
          <p:nvPr/>
        </p:nvPicPr>
        <p:blipFill>
          <a:blip r:embed="rId2"/>
          <a:stretch>
            <a:fillRect/>
          </a:stretch>
        </p:blipFill>
        <p:spPr>
          <a:xfrm>
            <a:off x="1050164" y="10951674"/>
            <a:ext cx="7696768" cy="1897590"/>
          </a:xfrm>
          <a:prstGeom prst="rect">
            <a:avLst/>
          </a:prstGeom>
        </p:spPr>
      </p:pic>
      <p:pic>
        <p:nvPicPr>
          <p:cNvPr id="24" name="Picture 23">
            <a:extLst>
              <a:ext uri="{FF2B5EF4-FFF2-40B4-BE49-F238E27FC236}">
                <a16:creationId xmlns:a16="http://schemas.microsoft.com/office/drawing/2014/main" id="{7002CFCD-3F37-4056-A819-978140788384}"/>
              </a:ext>
            </a:extLst>
          </p:cNvPr>
          <p:cNvPicPr>
            <a:picLocks noChangeAspect="1"/>
          </p:cNvPicPr>
          <p:nvPr/>
        </p:nvPicPr>
        <p:blipFill>
          <a:blip r:embed="rId3"/>
          <a:stretch>
            <a:fillRect/>
          </a:stretch>
        </p:blipFill>
        <p:spPr>
          <a:xfrm>
            <a:off x="17799628" y="10077173"/>
            <a:ext cx="5764769" cy="3204487"/>
          </a:xfrm>
          <a:prstGeom prst="rect">
            <a:avLst/>
          </a:prstGeom>
        </p:spPr>
      </p:pic>
      <p:pic>
        <p:nvPicPr>
          <p:cNvPr id="5" name="Picture 4" descr="https://lh4.googleusercontent.com/VoyngzWfuZkbKF1xRoL9YPZzM7bwVdAtVaYI54yOt0KJ_lXONaOxbrXzF8hi4eH6LBepaBRrK3mHpPnXZSplPeQI2feds045NDI55KO1z03pM40f7t_Obh399mWQNFFOsAdmtPplBpQ2M3XYf5HiEKk">
            <a:extLst>
              <a:ext uri="{FF2B5EF4-FFF2-40B4-BE49-F238E27FC236}">
                <a16:creationId xmlns:a16="http://schemas.microsoft.com/office/drawing/2014/main" id="{7E2388D4-CAE6-4E9F-9B62-38A5B41ABD8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58046" y="343374"/>
            <a:ext cx="19010314" cy="4781628"/>
          </a:xfrm>
          <a:prstGeom prst="rect">
            <a:avLst/>
          </a:prstGeom>
          <a:noFill/>
          <a:ln>
            <a:noFill/>
          </a:ln>
        </p:spPr>
      </p:pic>
    </p:spTree>
    <p:extLst>
      <p:ext uri="{BB962C8B-B14F-4D97-AF65-F5344CB8AC3E}">
        <p14:creationId xmlns:p14="http://schemas.microsoft.com/office/powerpoint/2010/main" val="219303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300"/>
                                        <p:tgtEl>
                                          <p:spTgt spid="9">
                                            <p:txEl>
                                              <p:pRg st="2" end="2"/>
                                            </p:txEl>
                                          </p:spTgt>
                                        </p:tgtEl>
                                      </p:cBhvr>
                                    </p:animEffect>
                                  </p:childTnLst>
                                </p:cTn>
                              </p:par>
                            </p:childTnLst>
                          </p:cTn>
                        </p:par>
                        <p:par>
                          <p:cTn id="8" fill="hold">
                            <p:stCondLst>
                              <p:cond delay="13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1300"/>
                                        <p:tgtEl>
                                          <p:spTgt spid="9">
                                            <p:txEl>
                                              <p:pRg st="1" end="1"/>
                                            </p:txEl>
                                          </p:spTgt>
                                        </p:tgtEl>
                                      </p:cBhvr>
                                    </p:animEffect>
                                  </p:childTnLst>
                                </p:cTn>
                              </p:par>
                            </p:childTnLst>
                          </p:cTn>
                        </p:par>
                        <p:par>
                          <p:cTn id="12" fill="hold">
                            <p:stCondLst>
                              <p:cond delay="2600"/>
                            </p:stCondLst>
                            <p:childTnLst>
                              <p:par>
                                <p:cTn id="13" presetID="10" presetClass="entr" presetSubtype="0"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3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459922-7D7B-4AC2-8DAB-45CC296CBF1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280" y="365760"/>
            <a:ext cx="15422880" cy="12984480"/>
          </a:xfrm>
          <a:prstGeom prst="rect">
            <a:avLst/>
          </a:prstGeom>
          <a:noFill/>
          <a:ln>
            <a:noFill/>
          </a:ln>
        </p:spPr>
      </p:pic>
      <p:sp>
        <p:nvSpPr>
          <p:cNvPr id="8" name="TextBox 7">
            <a:extLst>
              <a:ext uri="{FF2B5EF4-FFF2-40B4-BE49-F238E27FC236}">
                <a16:creationId xmlns:a16="http://schemas.microsoft.com/office/drawing/2014/main" id="{37420F73-8340-4252-AD00-673FD6C39DF9}"/>
              </a:ext>
            </a:extLst>
          </p:cNvPr>
          <p:cNvSpPr txBox="1"/>
          <p:nvPr/>
        </p:nvSpPr>
        <p:spPr>
          <a:xfrm flipH="1">
            <a:off x="17084040" y="6080760"/>
            <a:ext cx="6553200" cy="4524315"/>
          </a:xfrm>
          <a:prstGeom prst="rect">
            <a:avLst/>
          </a:prstGeom>
          <a:noFill/>
          <a:ln>
            <a:solidFill>
              <a:schemeClr val="tx1"/>
            </a:solidFill>
          </a:ln>
        </p:spPr>
        <p:txBody>
          <a:bodyPr wrap="square" rtlCol="0">
            <a:spAutoFit/>
          </a:bodyPr>
          <a:lstStyle/>
          <a:p>
            <a:r>
              <a:rPr lang="en-US" sz="3200" dirty="0">
                <a:solidFill>
                  <a:srgbClr val="0070C0"/>
                </a:solidFill>
              </a:rPr>
              <a:t>94110- Mission/Bernal</a:t>
            </a:r>
          </a:p>
          <a:p>
            <a:r>
              <a:rPr lang="en-US" sz="3200" dirty="0">
                <a:solidFill>
                  <a:srgbClr val="0070C0"/>
                </a:solidFill>
              </a:rPr>
              <a:t>94114-Noe Valley/Castro</a:t>
            </a:r>
          </a:p>
          <a:p>
            <a:r>
              <a:rPr lang="en-US" sz="3200" dirty="0">
                <a:solidFill>
                  <a:srgbClr val="0070C0"/>
                </a:solidFill>
              </a:rPr>
              <a:t>94102- Civic Center/Hayes Valley</a:t>
            </a:r>
          </a:p>
          <a:p>
            <a:r>
              <a:rPr lang="en-US" sz="3200" dirty="0">
                <a:solidFill>
                  <a:srgbClr val="0070C0"/>
                </a:solidFill>
              </a:rPr>
              <a:t>94103-SoMa</a:t>
            </a:r>
          </a:p>
          <a:p>
            <a:r>
              <a:rPr lang="en-US" sz="3200" dirty="0">
                <a:solidFill>
                  <a:srgbClr val="0070C0"/>
                </a:solidFill>
              </a:rPr>
              <a:t>94109- Russian Hill/Nob Hill</a:t>
            </a:r>
          </a:p>
          <a:p>
            <a:endParaRPr lang="en-US" sz="3200" dirty="0"/>
          </a:p>
          <a:p>
            <a:r>
              <a:rPr lang="en-US" sz="3200" dirty="0"/>
              <a:t>We have captured a reasonable representation from across the city and major commercial corridors.</a:t>
            </a:r>
          </a:p>
        </p:txBody>
      </p:sp>
    </p:spTree>
    <p:extLst>
      <p:ext uri="{BB962C8B-B14F-4D97-AF65-F5344CB8AC3E}">
        <p14:creationId xmlns:p14="http://schemas.microsoft.com/office/powerpoint/2010/main" val="263509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7" y="718554"/>
            <a:ext cx="20729099" cy="1133518"/>
          </a:xfrm>
        </p:spPr>
        <p:txBody>
          <a:bodyPr>
            <a:noAutofit/>
          </a:bodyPr>
          <a:lstStyle/>
          <a:p>
            <a:r>
              <a:rPr lang="en-US" sz="8000" b="1" dirty="0">
                <a:solidFill>
                  <a:srgbClr val="3D367E"/>
                </a:solidFill>
                <a:latin typeface="+mj-lt"/>
                <a:ea typeface="Open Sans" panose="020B0606030504020204" pitchFamily="34" charset="0"/>
                <a:cs typeface="Open Sans" panose="020B0606030504020204" pitchFamily="34" charset="0"/>
              </a:rPr>
              <a:t>Demographic Description </a:t>
            </a:r>
            <a:r>
              <a:rPr lang="en-US" sz="6600" b="1" dirty="0">
                <a:solidFill>
                  <a:srgbClr val="3D367E"/>
                </a:solidFill>
                <a:latin typeface="+mj-lt"/>
                <a:ea typeface="Open Sans" panose="020B0606030504020204" pitchFamily="34" charset="0"/>
                <a:cs typeface="Open Sans" panose="020B0606030504020204" pitchFamily="34" charset="0"/>
              </a:rPr>
              <a:t>(% of businesses)</a:t>
            </a:r>
            <a:endParaRPr lang="en-US" sz="6600" b="1" dirty="0">
              <a:solidFill>
                <a:srgbClr val="92D050"/>
              </a:solidFill>
              <a:latin typeface="+mj-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aphicFrame>
        <p:nvGraphicFramePr>
          <p:cNvPr id="9" name="Chart 8">
            <a:extLst>
              <a:ext uri="{FF2B5EF4-FFF2-40B4-BE49-F238E27FC236}">
                <a16:creationId xmlns:a16="http://schemas.microsoft.com/office/drawing/2014/main" id="{AF74C69C-C2ED-4361-B527-9D253485AD71}"/>
              </a:ext>
            </a:extLst>
          </p:cNvPr>
          <p:cNvGraphicFramePr>
            <a:graphicFrameLocks/>
          </p:cNvGraphicFramePr>
          <p:nvPr>
            <p:extLst>
              <p:ext uri="{D42A27DB-BD31-4B8C-83A1-F6EECF244321}">
                <p14:modId xmlns:p14="http://schemas.microsoft.com/office/powerpoint/2010/main" val="1803619595"/>
              </p:ext>
            </p:extLst>
          </p:nvPr>
        </p:nvGraphicFramePr>
        <p:xfrm>
          <a:off x="903286" y="2585577"/>
          <a:ext cx="7918208" cy="56259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12A7C688-6662-47FA-AE0A-3FC366A06873}"/>
              </a:ext>
            </a:extLst>
          </p:cNvPr>
          <p:cNvGraphicFramePr>
            <a:graphicFrameLocks/>
          </p:cNvGraphicFramePr>
          <p:nvPr>
            <p:extLst>
              <p:ext uri="{D42A27DB-BD31-4B8C-83A1-F6EECF244321}">
                <p14:modId xmlns:p14="http://schemas.microsoft.com/office/powerpoint/2010/main" val="117023910"/>
              </p:ext>
            </p:extLst>
          </p:nvPr>
        </p:nvGraphicFramePr>
        <p:xfrm>
          <a:off x="16216893" y="2119037"/>
          <a:ext cx="7918208" cy="6559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AF74C69C-C2ED-4361-B527-9D253485AD71}"/>
              </a:ext>
            </a:extLst>
          </p:cNvPr>
          <p:cNvGraphicFramePr>
            <a:graphicFrameLocks/>
          </p:cNvGraphicFramePr>
          <p:nvPr>
            <p:extLst>
              <p:ext uri="{D42A27DB-BD31-4B8C-83A1-F6EECF244321}">
                <p14:modId xmlns:p14="http://schemas.microsoft.com/office/powerpoint/2010/main" val="603517445"/>
              </p:ext>
            </p:extLst>
          </p:nvPr>
        </p:nvGraphicFramePr>
        <p:xfrm>
          <a:off x="252074" y="2700304"/>
          <a:ext cx="8486213" cy="683493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9FD49F0-94B9-40E0-9CCA-9C4983B2BF2D}"/>
              </a:ext>
            </a:extLst>
          </p:cNvPr>
          <p:cNvSpPr txBox="1"/>
          <p:nvPr/>
        </p:nvSpPr>
        <p:spPr>
          <a:xfrm>
            <a:off x="2168928" y="9465915"/>
            <a:ext cx="3365060" cy="523220"/>
          </a:xfrm>
          <a:prstGeom prst="rect">
            <a:avLst/>
          </a:prstGeom>
          <a:noFill/>
        </p:spPr>
        <p:txBody>
          <a:bodyPr wrap="square" rtlCol="0">
            <a:spAutoFit/>
          </a:bodyPr>
          <a:lstStyle/>
          <a:p>
            <a:r>
              <a:rPr lang="en-US" sz="2800" dirty="0"/>
              <a:t># respondents=502</a:t>
            </a:r>
          </a:p>
        </p:txBody>
      </p:sp>
      <p:sp>
        <p:nvSpPr>
          <p:cNvPr id="4" name="TextBox 3">
            <a:extLst>
              <a:ext uri="{FF2B5EF4-FFF2-40B4-BE49-F238E27FC236}">
                <a16:creationId xmlns:a16="http://schemas.microsoft.com/office/drawing/2014/main" id="{70BEB5A2-0600-4EA2-8ECE-B1E966C4FBAD}"/>
              </a:ext>
            </a:extLst>
          </p:cNvPr>
          <p:cNvSpPr txBox="1"/>
          <p:nvPr/>
        </p:nvSpPr>
        <p:spPr>
          <a:xfrm flipH="1">
            <a:off x="19259821" y="8921780"/>
            <a:ext cx="3586114" cy="523220"/>
          </a:xfrm>
          <a:prstGeom prst="rect">
            <a:avLst/>
          </a:prstGeom>
          <a:noFill/>
        </p:spPr>
        <p:txBody>
          <a:bodyPr wrap="square" rtlCol="0">
            <a:spAutoFit/>
          </a:bodyPr>
          <a:lstStyle/>
          <a:p>
            <a:r>
              <a:rPr lang="en-US" sz="2800" dirty="0"/>
              <a:t># respondents =498</a:t>
            </a:r>
          </a:p>
        </p:txBody>
      </p:sp>
      <p:sp>
        <p:nvSpPr>
          <p:cNvPr id="5" name="TextBox 4">
            <a:extLst>
              <a:ext uri="{FF2B5EF4-FFF2-40B4-BE49-F238E27FC236}">
                <a16:creationId xmlns:a16="http://schemas.microsoft.com/office/drawing/2014/main" id="{13CD7B3C-2C03-43DA-BE3E-E38B54920278}"/>
              </a:ext>
            </a:extLst>
          </p:cNvPr>
          <p:cNvSpPr txBox="1"/>
          <p:nvPr/>
        </p:nvSpPr>
        <p:spPr>
          <a:xfrm flipH="1">
            <a:off x="9636042" y="13006655"/>
            <a:ext cx="3378597" cy="523220"/>
          </a:xfrm>
          <a:prstGeom prst="rect">
            <a:avLst/>
          </a:prstGeom>
          <a:noFill/>
        </p:spPr>
        <p:txBody>
          <a:bodyPr wrap="square" rtlCol="0">
            <a:spAutoFit/>
          </a:bodyPr>
          <a:lstStyle/>
          <a:p>
            <a:r>
              <a:rPr lang="en-US" sz="2800" dirty="0"/>
              <a:t># respondents =447</a:t>
            </a:r>
          </a:p>
        </p:txBody>
      </p:sp>
      <p:pic>
        <p:nvPicPr>
          <p:cNvPr id="7" name="Picture 6">
            <a:extLst>
              <a:ext uri="{FF2B5EF4-FFF2-40B4-BE49-F238E27FC236}">
                <a16:creationId xmlns:a16="http://schemas.microsoft.com/office/drawing/2014/main" id="{914C52C8-39E8-4C6B-A9E9-D7E6AD606E34}"/>
              </a:ext>
            </a:extLst>
          </p:cNvPr>
          <p:cNvPicPr>
            <a:picLocks noChangeAspect="1"/>
          </p:cNvPicPr>
          <p:nvPr/>
        </p:nvPicPr>
        <p:blipFill>
          <a:blip r:embed="rId5"/>
          <a:stretch>
            <a:fillRect/>
          </a:stretch>
        </p:blipFill>
        <p:spPr>
          <a:xfrm>
            <a:off x="6031689" y="6436657"/>
            <a:ext cx="10770162" cy="6462098"/>
          </a:xfrm>
          <a:prstGeom prst="rect">
            <a:avLst/>
          </a:prstGeom>
        </p:spPr>
      </p:pic>
    </p:spTree>
    <p:extLst>
      <p:ext uri="{BB962C8B-B14F-4D97-AF65-F5344CB8AC3E}">
        <p14:creationId xmlns:p14="http://schemas.microsoft.com/office/powerpoint/2010/main" val="318400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7" y="718554"/>
            <a:ext cx="20729099" cy="1133518"/>
          </a:xfrm>
        </p:spPr>
        <p:txBody>
          <a:bodyPr>
            <a:noAutofit/>
          </a:bodyPr>
          <a:lstStyle/>
          <a:p>
            <a:r>
              <a:rPr lang="en-US" sz="8000" b="1" dirty="0">
                <a:solidFill>
                  <a:srgbClr val="3D367E"/>
                </a:solidFill>
                <a:latin typeface="+mj-lt"/>
                <a:ea typeface="Open Sans" panose="020B0606030504020204" pitchFamily="34" charset="0"/>
                <a:cs typeface="Open Sans" panose="020B0606030504020204" pitchFamily="34" charset="0"/>
              </a:rPr>
              <a:t>Description of Business Operations</a:t>
            </a:r>
            <a:endParaRPr lang="en-US" sz="8000" b="1" dirty="0">
              <a:solidFill>
                <a:srgbClr val="92D050"/>
              </a:solidFill>
              <a:latin typeface="+mj-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nvGrpSpPr>
          <p:cNvPr id="14" name="Group 13">
            <a:extLst>
              <a:ext uri="{FF2B5EF4-FFF2-40B4-BE49-F238E27FC236}">
                <a16:creationId xmlns:a16="http://schemas.microsoft.com/office/drawing/2014/main" id="{5EA77E1A-FE96-4CAA-BBCD-7F85FB706ABE}"/>
              </a:ext>
            </a:extLst>
          </p:cNvPr>
          <p:cNvGrpSpPr/>
          <p:nvPr/>
        </p:nvGrpSpPr>
        <p:grpSpPr>
          <a:xfrm>
            <a:off x="780087" y="3228198"/>
            <a:ext cx="8006920" cy="9516251"/>
            <a:chOff x="1008687" y="3350234"/>
            <a:chExt cx="9438010" cy="9516251"/>
          </a:xfrm>
        </p:grpSpPr>
        <p:sp>
          <p:nvSpPr>
            <p:cNvPr id="8" name="Rectangle: Rounded Corners 7">
              <a:extLst>
                <a:ext uri="{FF2B5EF4-FFF2-40B4-BE49-F238E27FC236}">
                  <a16:creationId xmlns:a16="http://schemas.microsoft.com/office/drawing/2014/main" id="{DB7E1DC2-3EF6-4FB3-BDF0-1800407A3F13}"/>
                </a:ext>
              </a:extLst>
            </p:cNvPr>
            <p:cNvSpPr/>
            <p:nvPr/>
          </p:nvSpPr>
          <p:spPr>
            <a:xfrm>
              <a:off x="1009650" y="3594308"/>
              <a:ext cx="9437047" cy="9272177"/>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4" name="Rectangle: Rounded Corners 3">
              <a:extLst>
                <a:ext uri="{FF2B5EF4-FFF2-40B4-BE49-F238E27FC236}">
                  <a16:creationId xmlns:a16="http://schemas.microsoft.com/office/drawing/2014/main" id="{D1445E9D-21C1-4514-AD33-0C30BABD7249}"/>
                </a:ext>
              </a:extLst>
            </p:cNvPr>
            <p:cNvSpPr/>
            <p:nvPr/>
          </p:nvSpPr>
          <p:spPr>
            <a:xfrm>
              <a:off x="1008687" y="3350234"/>
              <a:ext cx="9427647" cy="1496202"/>
            </a:xfrm>
            <a:prstGeom prst="roundRect">
              <a:avLst>
                <a:gd name="adj" fmla="val 10301"/>
              </a:avLst>
            </a:prstGeom>
            <a:solidFill>
              <a:srgbClr val="3D367E"/>
            </a:solid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Where is this business located?</a:t>
              </a:r>
            </a:p>
          </p:txBody>
        </p:sp>
      </p:grpSp>
      <p:grpSp>
        <p:nvGrpSpPr>
          <p:cNvPr id="13" name="Group 12">
            <a:extLst>
              <a:ext uri="{FF2B5EF4-FFF2-40B4-BE49-F238E27FC236}">
                <a16:creationId xmlns:a16="http://schemas.microsoft.com/office/drawing/2014/main" id="{B8487979-A798-4423-927A-9F55F0AFB2BF}"/>
              </a:ext>
            </a:extLst>
          </p:cNvPr>
          <p:cNvGrpSpPr/>
          <p:nvPr/>
        </p:nvGrpSpPr>
        <p:grpSpPr>
          <a:xfrm>
            <a:off x="9111155" y="3228198"/>
            <a:ext cx="8271444" cy="9516251"/>
            <a:chOff x="12184061" y="3228198"/>
            <a:chExt cx="10675938" cy="9516251"/>
          </a:xfrm>
        </p:grpSpPr>
        <p:sp>
          <p:nvSpPr>
            <p:cNvPr id="9" name="Rectangle: Rounded Corners 8">
              <a:extLst>
                <a:ext uri="{FF2B5EF4-FFF2-40B4-BE49-F238E27FC236}">
                  <a16:creationId xmlns:a16="http://schemas.microsoft.com/office/drawing/2014/main" id="{AF5674C3-B857-42C6-B18E-3C99B426BB77}"/>
                </a:ext>
              </a:extLst>
            </p:cNvPr>
            <p:cNvSpPr/>
            <p:nvPr/>
          </p:nvSpPr>
          <p:spPr>
            <a:xfrm>
              <a:off x="12184061" y="3472272"/>
              <a:ext cx="10675938" cy="9272177"/>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10" name="Rectangle: Rounded Corners 9">
              <a:extLst>
                <a:ext uri="{FF2B5EF4-FFF2-40B4-BE49-F238E27FC236}">
                  <a16:creationId xmlns:a16="http://schemas.microsoft.com/office/drawing/2014/main" id="{0663AC7D-DE2F-400F-BB83-6DAFD4B3FD54}"/>
                </a:ext>
              </a:extLst>
            </p:cNvPr>
            <p:cNvSpPr/>
            <p:nvPr/>
          </p:nvSpPr>
          <p:spPr>
            <a:xfrm>
              <a:off x="12184061" y="3228198"/>
              <a:ext cx="10675937" cy="1496202"/>
            </a:xfrm>
            <a:prstGeom prst="roundRect">
              <a:avLst>
                <a:gd name="adj" fmla="val 10301"/>
              </a:avLst>
            </a:prstGeom>
            <a:solidFill>
              <a:srgbClr val="3D367E"/>
            </a:solid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When did it start?</a:t>
              </a:r>
            </a:p>
          </p:txBody>
        </p:sp>
      </p:grpSp>
      <p:grpSp>
        <p:nvGrpSpPr>
          <p:cNvPr id="15" name="Group 14">
            <a:extLst>
              <a:ext uri="{FF2B5EF4-FFF2-40B4-BE49-F238E27FC236}">
                <a16:creationId xmlns:a16="http://schemas.microsoft.com/office/drawing/2014/main" id="{3F9D9FA6-B134-420B-B7D0-F43843B05157}"/>
              </a:ext>
            </a:extLst>
          </p:cNvPr>
          <p:cNvGrpSpPr/>
          <p:nvPr/>
        </p:nvGrpSpPr>
        <p:grpSpPr>
          <a:xfrm>
            <a:off x="17943456" y="3337145"/>
            <a:ext cx="5842602" cy="7952559"/>
            <a:chOff x="12184061" y="3228198"/>
            <a:chExt cx="10675938" cy="9516251"/>
          </a:xfrm>
        </p:grpSpPr>
        <p:sp>
          <p:nvSpPr>
            <p:cNvPr id="16" name="Rectangle: Rounded Corners 15">
              <a:extLst>
                <a:ext uri="{FF2B5EF4-FFF2-40B4-BE49-F238E27FC236}">
                  <a16:creationId xmlns:a16="http://schemas.microsoft.com/office/drawing/2014/main" id="{CF4847A1-A1F6-48E2-904C-7A078821FCC7}"/>
                </a:ext>
              </a:extLst>
            </p:cNvPr>
            <p:cNvSpPr/>
            <p:nvPr/>
          </p:nvSpPr>
          <p:spPr>
            <a:xfrm>
              <a:off x="12184061" y="3472272"/>
              <a:ext cx="10675938" cy="9272177"/>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17" name="Rectangle: Rounded Corners 16">
              <a:extLst>
                <a:ext uri="{FF2B5EF4-FFF2-40B4-BE49-F238E27FC236}">
                  <a16:creationId xmlns:a16="http://schemas.microsoft.com/office/drawing/2014/main" id="{DBEC9739-ED59-4AE6-BE1C-E7406FDC0A3C}"/>
                </a:ext>
              </a:extLst>
            </p:cNvPr>
            <p:cNvSpPr/>
            <p:nvPr/>
          </p:nvSpPr>
          <p:spPr>
            <a:xfrm>
              <a:off x="12184061" y="3228198"/>
              <a:ext cx="10675936" cy="1870051"/>
            </a:xfrm>
            <a:prstGeom prst="roundRect">
              <a:avLst>
                <a:gd name="adj" fmla="val 10301"/>
              </a:avLst>
            </a:prstGeom>
            <a:solidFill>
              <a:srgbClr val="3D367E"/>
            </a:solid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Clients</a:t>
              </a:r>
            </a:p>
          </p:txBody>
        </p:sp>
        <p:sp>
          <p:nvSpPr>
            <p:cNvPr id="18" name="TextBox 17">
              <a:extLst>
                <a:ext uri="{FF2B5EF4-FFF2-40B4-BE49-F238E27FC236}">
                  <a16:creationId xmlns:a16="http://schemas.microsoft.com/office/drawing/2014/main" id="{BC77A723-356B-4B4C-9C42-B45424DC6050}"/>
                </a:ext>
              </a:extLst>
            </p:cNvPr>
            <p:cNvSpPr txBox="1"/>
            <p:nvPr/>
          </p:nvSpPr>
          <p:spPr>
            <a:xfrm>
              <a:off x="12923837" y="4391955"/>
              <a:ext cx="9936160" cy="7918319"/>
            </a:xfrm>
            <a:prstGeom prst="rect">
              <a:avLst/>
            </a:prstGeom>
            <a:noFill/>
          </p:spPr>
          <p:txBody>
            <a:bodyPr wrap="square">
              <a:spAutoFit/>
            </a:bodyPr>
            <a:lstStyle/>
            <a:p>
              <a:pPr marL="457200" lvl="2" indent="-457200">
                <a:spcAft>
                  <a:spcPts val="3000"/>
                </a:spcAft>
                <a:buFont typeface="Arial" panose="020B0604020202020204" pitchFamily="34" charset="0"/>
                <a:buChar char="•"/>
              </a:pPr>
              <a:endParaRPr lang="en-US" sz="3600" dirty="0">
                <a:solidFill>
                  <a:srgbClr val="3D367E"/>
                </a:solidFill>
                <a:latin typeface="+mj-lt"/>
                <a:ea typeface="Open Sans" panose="020B0606030504020204" pitchFamily="34" charset="0"/>
                <a:cs typeface="Open Sans" panose="020B0606030504020204" pitchFamily="34" charset="0"/>
              </a:endParaRPr>
            </a:p>
            <a:p>
              <a:pPr marL="457200" lvl="2" indent="-457200">
                <a:spcAft>
                  <a:spcPts val="30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33% depend on tourists</a:t>
              </a:r>
            </a:p>
            <a:p>
              <a:pPr marL="457200" lvl="2" indent="-457200">
                <a:spcAft>
                  <a:spcPts val="30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62% depend on SF residents</a:t>
              </a:r>
            </a:p>
            <a:p>
              <a:pPr marL="457200" lvl="2" indent="-457200">
                <a:spcAft>
                  <a:spcPts val="30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44% depend on neighborhood residents</a:t>
              </a:r>
            </a:p>
            <a:p>
              <a:pPr marL="457200" lvl="2" indent="-457200">
                <a:spcAft>
                  <a:spcPts val="30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25% depend on office workers</a:t>
              </a:r>
            </a:p>
          </p:txBody>
        </p:sp>
      </p:grpSp>
      <p:graphicFrame>
        <p:nvGraphicFramePr>
          <p:cNvPr id="21" name="Chart 20">
            <a:extLst>
              <a:ext uri="{FF2B5EF4-FFF2-40B4-BE49-F238E27FC236}">
                <a16:creationId xmlns:a16="http://schemas.microsoft.com/office/drawing/2014/main" id="{EC53DE8D-DDEF-4113-8150-03E7685B1495}"/>
              </a:ext>
            </a:extLst>
          </p:cNvPr>
          <p:cNvGraphicFramePr>
            <a:graphicFrameLocks/>
          </p:cNvGraphicFramePr>
          <p:nvPr>
            <p:extLst>
              <p:ext uri="{D42A27DB-BD31-4B8C-83A1-F6EECF244321}">
                <p14:modId xmlns:p14="http://schemas.microsoft.com/office/powerpoint/2010/main" val="3954958068"/>
              </p:ext>
            </p:extLst>
          </p:nvPr>
        </p:nvGraphicFramePr>
        <p:xfrm>
          <a:off x="9347864" y="4968474"/>
          <a:ext cx="7614256" cy="72159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45FE5ABC-96EF-47E7-821A-6C6674E61455}"/>
              </a:ext>
            </a:extLst>
          </p:cNvPr>
          <p:cNvGraphicFramePr>
            <a:graphicFrameLocks/>
          </p:cNvGraphicFramePr>
          <p:nvPr>
            <p:extLst>
              <p:ext uri="{D42A27DB-BD31-4B8C-83A1-F6EECF244321}">
                <p14:modId xmlns:p14="http://schemas.microsoft.com/office/powerpoint/2010/main" val="105709147"/>
              </p:ext>
            </p:extLst>
          </p:nvPr>
        </p:nvGraphicFramePr>
        <p:xfrm>
          <a:off x="780904" y="5772367"/>
          <a:ext cx="7224635" cy="51545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769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1567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Outline</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1638300" y="3023174"/>
            <a:ext cx="21564599" cy="8497008"/>
          </a:xfrm>
        </p:spPr>
        <p:txBody>
          <a:bodyPr wrap="square">
            <a:spAutoFit/>
          </a:bodyPr>
          <a:lstStyle/>
          <a:p>
            <a:pPr marL="685800" indent="-685800" algn="l">
              <a:buFont typeface="Arial" panose="020B0604020202020204" pitchFamily="34" charset="0"/>
              <a:buChar char="•"/>
            </a:pPr>
            <a:r>
              <a:rPr lang="en-US" sz="6000" dirty="0">
                <a:solidFill>
                  <a:srgbClr val="3D367E"/>
                </a:solidFill>
                <a:latin typeface="+mn-lt"/>
                <a:ea typeface="Open Sans" panose="020B0606030504020204" pitchFamily="34" charset="0"/>
                <a:cs typeface="Open Sans" panose="020B0606030504020204" pitchFamily="34" charset="0"/>
              </a:rPr>
              <a:t>Motivation</a:t>
            </a:r>
          </a:p>
          <a:p>
            <a:pPr marL="685800" indent="-685800" algn="l">
              <a:buFont typeface="Arial" panose="020B0604020202020204" pitchFamily="34" charset="0"/>
              <a:buChar char="•"/>
            </a:pPr>
            <a:r>
              <a:rPr lang="en-US" sz="6000" dirty="0">
                <a:solidFill>
                  <a:srgbClr val="3D367E"/>
                </a:solidFill>
                <a:latin typeface="+mn-lt"/>
                <a:ea typeface="Open Sans" panose="020B0606030504020204" pitchFamily="34" charset="0"/>
                <a:cs typeface="Open Sans" panose="020B0606030504020204" pitchFamily="34" charset="0"/>
              </a:rPr>
              <a:t>Methodology</a:t>
            </a:r>
          </a:p>
          <a:p>
            <a:pPr marL="685800" indent="-685800" algn="l">
              <a:buFont typeface="Arial" panose="020B0604020202020204" pitchFamily="34" charset="0"/>
              <a:buChar char="•"/>
            </a:pPr>
            <a:r>
              <a:rPr lang="en-US" sz="6000" dirty="0">
                <a:solidFill>
                  <a:srgbClr val="3D367E"/>
                </a:solidFill>
                <a:latin typeface="+mn-lt"/>
                <a:ea typeface="Open Sans" panose="020B0606030504020204" pitchFamily="34" charset="0"/>
                <a:cs typeface="Open Sans" panose="020B0606030504020204" pitchFamily="34" charset="0"/>
              </a:rPr>
              <a:t>Sample Description</a:t>
            </a:r>
          </a:p>
          <a:p>
            <a:pPr marL="685800" indent="-685800" algn="l">
              <a:buFont typeface="Arial" panose="020B0604020202020204" pitchFamily="34" charset="0"/>
              <a:buChar char="•"/>
            </a:pPr>
            <a:r>
              <a:rPr lang="en-US" sz="7200" b="1" dirty="0">
                <a:solidFill>
                  <a:srgbClr val="3D367E"/>
                </a:solidFill>
                <a:latin typeface="+mn-lt"/>
                <a:ea typeface="Open Sans" panose="020B0606030504020204" pitchFamily="34" charset="0"/>
                <a:cs typeface="Open Sans" panose="020B0606030504020204" pitchFamily="34" charset="0"/>
              </a:rPr>
              <a:t>Main Findings</a:t>
            </a:r>
          </a:p>
          <a:p>
            <a:pPr marL="685800" indent="-685800" algn="l">
              <a:buFont typeface="Arial" panose="020B0604020202020204" pitchFamily="34" charset="0"/>
              <a:buChar char="•"/>
            </a:pPr>
            <a:r>
              <a:rPr lang="en-US" sz="6000" dirty="0">
                <a:solidFill>
                  <a:srgbClr val="3D367E"/>
                </a:solidFill>
                <a:latin typeface="+mn-lt"/>
                <a:ea typeface="Open Sans" panose="020B0606030504020204" pitchFamily="34" charset="0"/>
                <a:cs typeface="Open Sans" panose="020B0606030504020204" pitchFamily="34" charset="0"/>
              </a:rPr>
              <a:t>Recommendations</a:t>
            </a:r>
          </a:p>
          <a:p>
            <a:pPr marL="685800" indent="-685800" algn="l">
              <a:buFont typeface="Arial" panose="020B0604020202020204" pitchFamily="34" charset="0"/>
              <a:buChar char="•"/>
            </a:pPr>
            <a:endParaRPr lang="en-US" sz="6000"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31227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1567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Main Findings</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1642554" y="3703685"/>
            <a:ext cx="21651786" cy="5787100"/>
          </a:xfrm>
        </p:spPr>
        <p:txBody>
          <a:bodyPr wrap="square">
            <a:spAutoFit/>
          </a:bodyPr>
          <a:lstStyle/>
          <a:p>
            <a:pPr marL="571500" indent="-571500" algn="l">
              <a:buFont typeface="Arial" panose="020B0604020202020204" pitchFamily="34" charset="0"/>
              <a:buChar char="•"/>
            </a:pPr>
            <a:r>
              <a:rPr lang="en-US" sz="5400" b="1" dirty="0">
                <a:solidFill>
                  <a:srgbClr val="3D367E"/>
                </a:solidFill>
                <a:latin typeface="+mn-lt"/>
                <a:ea typeface="Open Sans" panose="020B0606030504020204" pitchFamily="34" charset="0"/>
                <a:cs typeface="Open Sans" panose="020B0606030504020204" pitchFamily="34" charset="0"/>
              </a:rPr>
              <a:t>Current Impact of the pandemic on small business</a:t>
            </a:r>
          </a:p>
          <a:p>
            <a:pPr marL="571500" indent="-571500" algn="l">
              <a:buFont typeface="Arial" panose="020B0604020202020204" pitchFamily="34" charset="0"/>
              <a:buChar char="•"/>
            </a:pPr>
            <a:r>
              <a:rPr lang="en-US" sz="5400" b="1" dirty="0">
                <a:solidFill>
                  <a:srgbClr val="3D367E"/>
                </a:solidFill>
                <a:latin typeface="+mn-lt"/>
                <a:ea typeface="Open Sans" panose="020B0606030504020204" pitchFamily="34" charset="0"/>
                <a:cs typeface="Open Sans" panose="020B0606030504020204" pitchFamily="34" charset="0"/>
              </a:rPr>
              <a:t>Current Assistance needed by businesses to recover</a:t>
            </a:r>
          </a:p>
          <a:p>
            <a:pPr marL="571500" indent="-571500" algn="l">
              <a:buFont typeface="Arial" panose="020B0604020202020204" pitchFamily="34" charset="0"/>
              <a:buChar char="•"/>
            </a:pPr>
            <a:r>
              <a:rPr lang="en-US" sz="5400" b="1" dirty="0">
                <a:solidFill>
                  <a:srgbClr val="3D367E"/>
                </a:solidFill>
                <a:latin typeface="+mn-lt"/>
                <a:ea typeface="Open Sans" panose="020B0606030504020204" pitchFamily="34" charset="0"/>
                <a:cs typeface="Open Sans" panose="020B0606030504020204" pitchFamily="34" charset="0"/>
              </a:rPr>
              <a:t>Challenges faced during this recovery phase</a:t>
            </a:r>
          </a:p>
          <a:p>
            <a:pPr marL="571500" indent="-571500" algn="l">
              <a:buFont typeface="Arial" panose="020B0604020202020204" pitchFamily="34" charset="0"/>
              <a:buChar char="•"/>
            </a:pPr>
            <a:r>
              <a:rPr lang="en-US" sz="5400" b="1" dirty="0">
                <a:solidFill>
                  <a:srgbClr val="3D367E"/>
                </a:solidFill>
                <a:latin typeface="+mn-lt"/>
                <a:ea typeface="Open Sans" panose="020B0606030504020204" pitchFamily="34" charset="0"/>
                <a:cs typeface="Open Sans" panose="020B0606030504020204" pitchFamily="34" charset="0"/>
              </a:rPr>
              <a:t>Feedback on Policy suggestions</a:t>
            </a:r>
          </a:p>
          <a:p>
            <a:pPr marL="571500" indent="-571500" algn="just">
              <a:lnSpc>
                <a:spcPct val="110000"/>
              </a:lnSpc>
              <a:buFont typeface="Arial" panose="020B0604020202020204" pitchFamily="34" charset="0"/>
              <a:buChar char="•"/>
            </a:pPr>
            <a:endParaRPr lang="en-US" sz="4000" dirty="0">
              <a:solidFill>
                <a:schemeClr val="tx1"/>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324138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3627844" y="5643102"/>
            <a:ext cx="17131486" cy="2429796"/>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lvl="0">
              <a:lnSpc>
                <a:spcPct val="90000"/>
              </a:lnSpc>
              <a:tabLst>
                <a:tab pos="4983873" algn="l"/>
              </a:tabLst>
            </a:pPr>
            <a:r>
              <a:rPr lang="en-US" sz="8800" b="1" dirty="0">
                <a:solidFill>
                  <a:prstClr val="white"/>
                </a:solidFill>
              </a:rPr>
              <a:t>Current Impact of the pandemic on small businesses</a:t>
            </a:r>
          </a:p>
        </p:txBody>
      </p:sp>
      <p:sp>
        <p:nvSpPr>
          <p:cNvPr id="10" name="Rectangle 9"/>
          <p:cNvSpPr/>
          <p:nvPr/>
        </p:nvSpPr>
        <p:spPr>
          <a:xfrm>
            <a:off x="11416770" y="836015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marL="0" marR="0" lvl="0" indent="0" algn="ctr" defTabSz="1087444"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srgbClr val="F2B200"/>
              </a:solidFill>
              <a:effectLst/>
              <a:uLnTx/>
              <a:uFillTx/>
              <a:latin typeface="Open Sans Light"/>
              <a:ea typeface="+mn-ea"/>
              <a:cs typeface="+mn-cs"/>
            </a:endParaRPr>
          </a:p>
        </p:txBody>
      </p:sp>
    </p:spTree>
    <p:extLst>
      <p:ext uri="{BB962C8B-B14F-4D97-AF65-F5344CB8AC3E}">
        <p14:creationId xmlns:p14="http://schemas.microsoft.com/office/powerpoint/2010/main" val="68003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261345"/>
            <a:ext cx="22014180" cy="2148465"/>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87% of businesses have experienced a moderate to large negative impact</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aphicFrame>
        <p:nvGraphicFramePr>
          <p:cNvPr id="5" name="Chart 4">
            <a:extLst>
              <a:ext uri="{FF2B5EF4-FFF2-40B4-BE49-F238E27FC236}">
                <a16:creationId xmlns:a16="http://schemas.microsoft.com/office/drawing/2014/main" id="{7616F9EB-B6A9-4B5B-9A8A-01150460AA71}"/>
              </a:ext>
            </a:extLst>
          </p:cNvPr>
          <p:cNvGraphicFramePr>
            <a:graphicFrameLocks/>
          </p:cNvGraphicFramePr>
          <p:nvPr>
            <p:extLst>
              <p:ext uri="{D42A27DB-BD31-4B8C-83A1-F6EECF244321}">
                <p14:modId xmlns:p14="http://schemas.microsoft.com/office/powerpoint/2010/main" val="2473737503"/>
              </p:ext>
            </p:extLst>
          </p:nvPr>
        </p:nvGraphicFramePr>
        <p:xfrm>
          <a:off x="3435926" y="3434654"/>
          <a:ext cx="18623974" cy="9837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386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BB22F7D-BAE6-4753-836E-9AC78CFF5751}"/>
              </a:ext>
            </a:extLst>
          </p:cNvPr>
          <p:cNvPicPr>
            <a:picLocks noGrp="1" noChangeAspect="1"/>
          </p:cNvPicPr>
          <p:nvPr>
            <p:ph type="pic" sz="quarter" idx="13"/>
          </p:nvPr>
        </p:nvPicPr>
        <p:blipFill>
          <a:blip r:embed="rId3"/>
          <a:srcRect t="1441" b="1441"/>
          <a:stretch>
            <a:fillRect/>
          </a:stretch>
        </p:blipFill>
        <p:spPr>
          <a:xfrm>
            <a:off x="1735137" y="1563156"/>
            <a:ext cx="20916900" cy="11764224"/>
          </a:xfrm>
          <a:prstGeom prst="rect">
            <a:avLst/>
          </a:prstGeom>
        </p:spPr>
      </p:pic>
      <p:sp>
        <p:nvSpPr>
          <p:cNvPr id="2" name="TextBox 1">
            <a:extLst>
              <a:ext uri="{FF2B5EF4-FFF2-40B4-BE49-F238E27FC236}">
                <a16:creationId xmlns:a16="http://schemas.microsoft.com/office/drawing/2014/main" id="{E9D0F8A1-F0FC-412F-87FD-98408401A1A5}"/>
              </a:ext>
            </a:extLst>
          </p:cNvPr>
          <p:cNvSpPr txBox="1"/>
          <p:nvPr/>
        </p:nvSpPr>
        <p:spPr>
          <a:xfrm flipH="1">
            <a:off x="3885246" y="425563"/>
            <a:ext cx="16616682" cy="1015663"/>
          </a:xfrm>
          <a:prstGeom prst="rect">
            <a:avLst/>
          </a:prstGeom>
          <a:noFill/>
        </p:spPr>
        <p:txBody>
          <a:bodyPr wrap="square" rtlCol="0">
            <a:spAutoFit/>
          </a:bodyPr>
          <a:lstStyle/>
          <a:p>
            <a:r>
              <a:rPr lang="en-US" sz="6000" dirty="0">
                <a:solidFill>
                  <a:srgbClr val="002060"/>
                </a:solidFill>
              </a:rPr>
              <a:t>Impact across sectors still mostly negative</a:t>
            </a:r>
          </a:p>
        </p:txBody>
      </p:sp>
    </p:spTree>
    <p:extLst>
      <p:ext uri="{BB962C8B-B14F-4D97-AF65-F5344CB8AC3E}">
        <p14:creationId xmlns:p14="http://schemas.microsoft.com/office/powerpoint/2010/main" val="57927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089805"/>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Impact by sector</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aphicFrame>
        <p:nvGraphicFramePr>
          <p:cNvPr id="7" name="Table 6">
            <a:extLst>
              <a:ext uri="{FF2B5EF4-FFF2-40B4-BE49-F238E27FC236}">
                <a16:creationId xmlns:a16="http://schemas.microsoft.com/office/drawing/2014/main" id="{BFB39ED7-E814-4A93-94CF-38E1630675E2}"/>
              </a:ext>
            </a:extLst>
          </p:cNvPr>
          <p:cNvGraphicFramePr>
            <a:graphicFrameLocks noGrp="1"/>
          </p:cNvGraphicFramePr>
          <p:nvPr>
            <p:extLst>
              <p:ext uri="{D42A27DB-BD31-4B8C-83A1-F6EECF244321}">
                <p14:modId xmlns:p14="http://schemas.microsoft.com/office/powerpoint/2010/main" val="2423411595"/>
              </p:ext>
            </p:extLst>
          </p:nvPr>
        </p:nvGraphicFramePr>
        <p:xfrm>
          <a:off x="1165860" y="3984662"/>
          <a:ext cx="9966960" cy="7138646"/>
        </p:xfrm>
        <a:graphic>
          <a:graphicData uri="http://schemas.openxmlformats.org/drawingml/2006/table">
            <a:tbl>
              <a:tblPr firstRow="1" bandRow="1">
                <a:tableStyleId>{5C22544A-7EE6-4342-B048-85BDC9FD1C3A}</a:tableStyleId>
              </a:tblPr>
              <a:tblGrid>
                <a:gridCol w="9966960">
                  <a:extLst>
                    <a:ext uri="{9D8B030D-6E8A-4147-A177-3AD203B41FA5}">
                      <a16:colId xmlns:a16="http://schemas.microsoft.com/office/drawing/2014/main" val="2499718748"/>
                    </a:ext>
                  </a:extLst>
                </a:gridCol>
              </a:tblGrid>
              <a:tr h="2445484">
                <a:tc>
                  <a:txBody>
                    <a:bodyPr/>
                    <a:lstStyle/>
                    <a:p>
                      <a:r>
                        <a:rPr lang="en-US" dirty="0"/>
                        <a:t>Businesses that continue to experience a moderate to large negative impact</a:t>
                      </a:r>
                    </a:p>
                  </a:txBody>
                  <a:tcPr>
                    <a:solidFill>
                      <a:srgbClr val="FF7C80"/>
                    </a:solidFill>
                  </a:tcPr>
                </a:tc>
                <a:extLst>
                  <a:ext uri="{0D108BD9-81ED-4DB2-BD59-A6C34878D82A}">
                    <a16:rowId xmlns:a16="http://schemas.microsoft.com/office/drawing/2014/main" val="1266801380"/>
                  </a:ext>
                </a:extLst>
              </a:tr>
              <a:tr h="1431371">
                <a:tc>
                  <a:txBody>
                    <a:bodyPr/>
                    <a:lstStyle/>
                    <a:p>
                      <a:r>
                        <a:rPr lang="en-US" sz="4300" kern="1200" dirty="0">
                          <a:solidFill>
                            <a:schemeClr val="dk1"/>
                          </a:solidFill>
                          <a:effectLst/>
                          <a:latin typeface="+mn-lt"/>
                          <a:ea typeface="+mn-ea"/>
                          <a:cs typeface="+mn-cs"/>
                        </a:rPr>
                        <a:t>Arts &amp; Entertainment</a:t>
                      </a:r>
                      <a:endParaRPr lang="en-US" dirty="0"/>
                    </a:p>
                  </a:txBody>
                  <a:tcPr>
                    <a:solidFill>
                      <a:srgbClr val="FF7C80"/>
                    </a:solidFill>
                  </a:tcPr>
                </a:tc>
                <a:extLst>
                  <a:ext uri="{0D108BD9-81ED-4DB2-BD59-A6C34878D82A}">
                    <a16:rowId xmlns:a16="http://schemas.microsoft.com/office/drawing/2014/main" val="983064221"/>
                  </a:ext>
                </a:extLst>
              </a:tr>
              <a:tr h="1133530">
                <a:tc>
                  <a:txBody>
                    <a:bodyPr/>
                    <a:lstStyle/>
                    <a:p>
                      <a:r>
                        <a:rPr lang="en-US" sz="4300" kern="1200" dirty="0">
                          <a:solidFill>
                            <a:schemeClr val="dk1"/>
                          </a:solidFill>
                          <a:effectLst/>
                          <a:latin typeface="+mn-lt"/>
                          <a:ea typeface="+mn-ea"/>
                          <a:cs typeface="+mn-cs"/>
                        </a:rPr>
                        <a:t>Administrative and Support</a:t>
                      </a:r>
                      <a:endParaRPr lang="en-US" dirty="0"/>
                    </a:p>
                  </a:txBody>
                  <a:tcPr>
                    <a:solidFill>
                      <a:srgbClr val="FF7C80"/>
                    </a:solidFill>
                  </a:tcPr>
                </a:tc>
                <a:extLst>
                  <a:ext uri="{0D108BD9-81ED-4DB2-BD59-A6C34878D82A}">
                    <a16:rowId xmlns:a16="http://schemas.microsoft.com/office/drawing/2014/main" val="3919231115"/>
                  </a:ext>
                </a:extLst>
              </a:tr>
              <a:tr h="2128261">
                <a:tc>
                  <a:txBody>
                    <a:bodyPr/>
                    <a:lstStyle/>
                    <a:p>
                      <a:r>
                        <a:rPr lang="en-US" sz="4300" kern="1200" dirty="0">
                          <a:solidFill>
                            <a:schemeClr val="dk1"/>
                          </a:solidFill>
                          <a:effectLst/>
                          <a:latin typeface="+mn-lt"/>
                          <a:ea typeface="+mn-ea"/>
                          <a:cs typeface="+mn-cs"/>
                        </a:rPr>
                        <a:t>Construction</a:t>
                      </a:r>
                      <a:endParaRPr lang="en-US" dirty="0"/>
                    </a:p>
                  </a:txBody>
                  <a:tcPr>
                    <a:solidFill>
                      <a:srgbClr val="FF7C80"/>
                    </a:solidFill>
                  </a:tcPr>
                </a:tc>
                <a:extLst>
                  <a:ext uri="{0D108BD9-81ED-4DB2-BD59-A6C34878D82A}">
                    <a16:rowId xmlns:a16="http://schemas.microsoft.com/office/drawing/2014/main" val="2347234861"/>
                  </a:ext>
                </a:extLst>
              </a:tr>
            </a:tbl>
          </a:graphicData>
        </a:graphic>
      </p:graphicFrame>
      <p:graphicFrame>
        <p:nvGraphicFramePr>
          <p:cNvPr id="10" name="Table 9">
            <a:extLst>
              <a:ext uri="{FF2B5EF4-FFF2-40B4-BE49-F238E27FC236}">
                <a16:creationId xmlns:a16="http://schemas.microsoft.com/office/drawing/2014/main" id="{3995E271-17A5-4E53-8E3C-2BA7ADD2306D}"/>
              </a:ext>
            </a:extLst>
          </p:cNvPr>
          <p:cNvGraphicFramePr>
            <a:graphicFrameLocks noGrp="1"/>
          </p:cNvGraphicFramePr>
          <p:nvPr>
            <p:extLst>
              <p:ext uri="{D42A27DB-BD31-4B8C-83A1-F6EECF244321}">
                <p14:modId xmlns:p14="http://schemas.microsoft.com/office/powerpoint/2010/main" val="2762427942"/>
              </p:ext>
            </p:extLst>
          </p:nvPr>
        </p:nvGraphicFramePr>
        <p:xfrm>
          <a:off x="12059667" y="3989209"/>
          <a:ext cx="10498469" cy="7148167"/>
        </p:xfrm>
        <a:graphic>
          <a:graphicData uri="http://schemas.openxmlformats.org/drawingml/2006/table">
            <a:tbl>
              <a:tblPr firstRow="1" bandRow="1">
                <a:tableStyleId>{5C22544A-7EE6-4342-B048-85BDC9FD1C3A}</a:tableStyleId>
              </a:tblPr>
              <a:tblGrid>
                <a:gridCol w="10498469">
                  <a:extLst>
                    <a:ext uri="{9D8B030D-6E8A-4147-A177-3AD203B41FA5}">
                      <a16:colId xmlns:a16="http://schemas.microsoft.com/office/drawing/2014/main" val="2499718748"/>
                    </a:ext>
                  </a:extLst>
                </a:gridCol>
              </a:tblGrid>
              <a:tr h="1953154">
                <a:tc>
                  <a:txBody>
                    <a:bodyPr/>
                    <a:lstStyle/>
                    <a:p>
                      <a:r>
                        <a:rPr lang="en-US" dirty="0"/>
                        <a:t>Some Businesses (less than 10%) posting moderate to large positive impact </a:t>
                      </a:r>
                    </a:p>
                  </a:txBody>
                  <a:tcPr>
                    <a:solidFill>
                      <a:srgbClr val="00B0F0"/>
                    </a:solidFill>
                  </a:tcPr>
                </a:tc>
                <a:extLst>
                  <a:ext uri="{0D108BD9-81ED-4DB2-BD59-A6C34878D82A}">
                    <a16:rowId xmlns:a16="http://schemas.microsoft.com/office/drawing/2014/main" val="1266801380"/>
                  </a:ext>
                </a:extLst>
              </a:tr>
              <a:tr h="781919">
                <a:tc>
                  <a:txBody>
                    <a:bodyPr/>
                    <a:lstStyle/>
                    <a:p>
                      <a:r>
                        <a:rPr lang="en-US" dirty="0"/>
                        <a:t>Real Estate Rental and Leasing</a:t>
                      </a:r>
                    </a:p>
                  </a:txBody>
                  <a:tcPr>
                    <a:solidFill>
                      <a:srgbClr val="00B0F0"/>
                    </a:solidFill>
                  </a:tcPr>
                </a:tc>
                <a:extLst>
                  <a:ext uri="{0D108BD9-81ED-4DB2-BD59-A6C34878D82A}">
                    <a16:rowId xmlns:a16="http://schemas.microsoft.com/office/drawing/2014/main" val="983064221"/>
                  </a:ext>
                </a:extLst>
              </a:tr>
              <a:tr h="708923">
                <a:tc>
                  <a:txBody>
                    <a:bodyPr/>
                    <a:lstStyle/>
                    <a:p>
                      <a:pPr marL="0" marR="0" lvl="0" indent="0" algn="l" defTabSz="1087444" rtl="0" eaLnBrk="1" fontAlgn="auto" latinLnBrk="0" hangingPunct="1">
                        <a:lnSpc>
                          <a:spcPct val="100000"/>
                        </a:lnSpc>
                        <a:spcBef>
                          <a:spcPts val="0"/>
                        </a:spcBef>
                        <a:spcAft>
                          <a:spcPts val="0"/>
                        </a:spcAft>
                        <a:buClrTx/>
                        <a:buSzTx/>
                        <a:buFontTx/>
                        <a:buNone/>
                        <a:tabLst/>
                        <a:defRPr/>
                      </a:pPr>
                      <a:r>
                        <a:rPr lang="en-US" sz="4300" kern="1200" dirty="0">
                          <a:solidFill>
                            <a:schemeClr val="dk1"/>
                          </a:solidFill>
                          <a:effectLst/>
                          <a:latin typeface="+mn-lt"/>
                          <a:ea typeface="+mn-ea"/>
                          <a:cs typeface="+mn-cs"/>
                        </a:rPr>
                        <a:t>Retail</a:t>
                      </a:r>
                      <a:endParaRPr lang="en-US" dirty="0"/>
                    </a:p>
                  </a:txBody>
                  <a:tcPr>
                    <a:solidFill>
                      <a:srgbClr val="00B0F0"/>
                    </a:solidFill>
                  </a:tcPr>
                </a:tc>
                <a:extLst>
                  <a:ext uri="{0D108BD9-81ED-4DB2-BD59-A6C34878D82A}">
                    <a16:rowId xmlns:a16="http://schemas.microsoft.com/office/drawing/2014/main" val="3919231115"/>
                  </a:ext>
                </a:extLst>
              </a:tr>
              <a:tr h="914651">
                <a:tc>
                  <a:txBody>
                    <a:bodyPr/>
                    <a:lstStyle/>
                    <a:p>
                      <a:r>
                        <a:rPr lang="en-US" sz="4300" kern="1200" dirty="0">
                          <a:solidFill>
                            <a:schemeClr val="dk1"/>
                          </a:solidFill>
                          <a:effectLst/>
                          <a:latin typeface="+mn-lt"/>
                          <a:ea typeface="+mn-ea"/>
                          <a:cs typeface="+mn-cs"/>
                        </a:rPr>
                        <a:t>Finance and Insurance</a:t>
                      </a:r>
                      <a:endParaRPr lang="en-US" dirty="0"/>
                    </a:p>
                  </a:txBody>
                  <a:tcPr>
                    <a:solidFill>
                      <a:srgbClr val="00B0F0"/>
                    </a:solidFill>
                  </a:tcPr>
                </a:tc>
                <a:extLst>
                  <a:ext uri="{0D108BD9-81ED-4DB2-BD59-A6C34878D82A}">
                    <a16:rowId xmlns:a16="http://schemas.microsoft.com/office/drawing/2014/main" val="2347234861"/>
                  </a:ext>
                </a:extLst>
              </a:tr>
              <a:tr h="913409">
                <a:tc>
                  <a:txBody>
                    <a:bodyPr/>
                    <a:lstStyle/>
                    <a:p>
                      <a:r>
                        <a:rPr lang="en-US" dirty="0"/>
                        <a:t>Professional, Scientific</a:t>
                      </a:r>
                    </a:p>
                  </a:txBody>
                  <a:tcPr>
                    <a:solidFill>
                      <a:srgbClr val="00B0F0"/>
                    </a:solidFill>
                  </a:tcPr>
                </a:tc>
                <a:extLst>
                  <a:ext uri="{0D108BD9-81ED-4DB2-BD59-A6C34878D82A}">
                    <a16:rowId xmlns:a16="http://schemas.microsoft.com/office/drawing/2014/main" val="1486179083"/>
                  </a:ext>
                </a:extLst>
              </a:tr>
              <a:tr h="1734028">
                <a:tc>
                  <a:txBody>
                    <a:bodyPr/>
                    <a:lstStyle/>
                    <a:p>
                      <a:r>
                        <a:rPr lang="en-US" dirty="0"/>
                        <a:t>Accommodation &amp; Food Services</a:t>
                      </a:r>
                    </a:p>
                  </a:txBody>
                  <a:tcPr>
                    <a:solidFill>
                      <a:srgbClr val="00B0F0"/>
                    </a:solidFill>
                  </a:tcPr>
                </a:tc>
                <a:extLst>
                  <a:ext uri="{0D108BD9-81ED-4DB2-BD59-A6C34878D82A}">
                    <a16:rowId xmlns:a16="http://schemas.microsoft.com/office/drawing/2014/main" val="410920090"/>
                  </a:ext>
                </a:extLst>
              </a:tr>
            </a:tbl>
          </a:graphicData>
        </a:graphic>
      </p:graphicFrame>
    </p:spTree>
    <p:extLst>
      <p:ext uri="{BB962C8B-B14F-4D97-AF65-F5344CB8AC3E}">
        <p14:creationId xmlns:p14="http://schemas.microsoft.com/office/powerpoint/2010/main" val="405018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84580" y="1156704"/>
            <a:ext cx="8773557"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Current Impact on Operations</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15087600" y="4983845"/>
            <a:ext cx="7909560" cy="6261076"/>
          </a:xfrm>
        </p:spPr>
        <p:txBody>
          <a:bodyPr wrap="square">
            <a:spAutoFit/>
          </a:bodyPr>
          <a:lstStyle/>
          <a:p>
            <a:pPr marL="571500" lvl="0" indent="-571500" algn="l">
              <a:lnSpc>
                <a:spcPct val="100000"/>
              </a:lnSpc>
              <a:spcBef>
                <a:spcPts val="0"/>
              </a:spcBef>
              <a:buFont typeface="Arial" panose="020B0604020202020204" pitchFamily="34" charset="0"/>
              <a:buChar char="•"/>
            </a:pPr>
            <a:r>
              <a:rPr lang="en-US" sz="4300" dirty="0">
                <a:solidFill>
                  <a:prstClr val="black"/>
                </a:solidFill>
                <a:latin typeface="Arial" panose="020B0604020202020204"/>
                <a:cs typeface="+mn-cs"/>
              </a:rPr>
              <a:t>Business receipts have shrunk.</a:t>
            </a:r>
          </a:p>
          <a:p>
            <a:pPr marL="571500" lvl="0" indent="-571500" algn="l">
              <a:lnSpc>
                <a:spcPct val="100000"/>
              </a:lnSpc>
              <a:spcBef>
                <a:spcPts val="0"/>
              </a:spcBef>
              <a:buFont typeface="Arial" panose="020B0604020202020204" pitchFamily="34" charset="0"/>
              <a:buChar char="•"/>
            </a:pPr>
            <a:endParaRPr lang="en-US" sz="4300" dirty="0">
              <a:solidFill>
                <a:prstClr val="black"/>
              </a:solidFill>
              <a:latin typeface="Arial" panose="020B0604020202020204"/>
              <a:cs typeface="+mn-cs"/>
            </a:endParaRPr>
          </a:p>
          <a:p>
            <a:pPr marL="571500" lvl="0" indent="-571500" algn="l">
              <a:lnSpc>
                <a:spcPct val="100000"/>
              </a:lnSpc>
              <a:spcBef>
                <a:spcPts val="0"/>
              </a:spcBef>
              <a:buFont typeface="Arial" panose="020B0604020202020204" pitchFamily="34" charset="0"/>
              <a:buChar char="•"/>
            </a:pPr>
            <a:r>
              <a:rPr lang="en-US" sz="4300" dirty="0">
                <a:solidFill>
                  <a:prstClr val="black"/>
                </a:solidFill>
                <a:latin typeface="Arial" panose="020B0604020202020204"/>
                <a:cs typeface="+mn-cs"/>
              </a:rPr>
              <a:t>More micro-businesses (with less than 10 employees) in 2022 compared to their status in 2019.</a:t>
            </a:r>
          </a:p>
          <a:p>
            <a:pPr algn="just">
              <a:lnSpc>
                <a:spcPct val="110000"/>
              </a:lnSpc>
            </a:pPr>
            <a:endParaRPr lang="en-US" sz="4000" dirty="0">
              <a:solidFill>
                <a:schemeClr val="tx1"/>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5" name="Picture 4">
            <a:extLst>
              <a:ext uri="{FF2B5EF4-FFF2-40B4-BE49-F238E27FC236}">
                <a16:creationId xmlns:a16="http://schemas.microsoft.com/office/drawing/2014/main" id="{E9B94C9C-486F-4E1F-8F5A-D7F1EF3B8E70}"/>
              </a:ext>
            </a:extLst>
          </p:cNvPr>
          <p:cNvPicPr>
            <a:picLocks noChangeAspect="1"/>
          </p:cNvPicPr>
          <p:nvPr/>
        </p:nvPicPr>
        <p:blipFill>
          <a:blip r:embed="rId2"/>
          <a:stretch>
            <a:fillRect/>
          </a:stretch>
        </p:blipFill>
        <p:spPr>
          <a:xfrm>
            <a:off x="967163" y="173612"/>
            <a:ext cx="12003252" cy="6547228"/>
          </a:xfrm>
          <a:prstGeom prst="rect">
            <a:avLst/>
          </a:prstGeom>
        </p:spPr>
      </p:pic>
      <p:pic>
        <p:nvPicPr>
          <p:cNvPr id="6" name="Picture 5">
            <a:extLst>
              <a:ext uri="{FF2B5EF4-FFF2-40B4-BE49-F238E27FC236}">
                <a16:creationId xmlns:a16="http://schemas.microsoft.com/office/drawing/2014/main" id="{F671FAC9-C0C3-45D8-84D3-A1BAC3382EEF}"/>
              </a:ext>
            </a:extLst>
          </p:cNvPr>
          <p:cNvPicPr>
            <a:picLocks noChangeAspect="1"/>
          </p:cNvPicPr>
          <p:nvPr/>
        </p:nvPicPr>
        <p:blipFill>
          <a:blip r:embed="rId3"/>
          <a:stretch>
            <a:fillRect/>
          </a:stretch>
        </p:blipFill>
        <p:spPr>
          <a:xfrm>
            <a:off x="759016" y="6995160"/>
            <a:ext cx="12211399" cy="6447013"/>
          </a:xfrm>
          <a:prstGeom prst="rect">
            <a:avLst/>
          </a:prstGeom>
        </p:spPr>
      </p:pic>
    </p:spTree>
    <p:extLst>
      <p:ext uri="{BB962C8B-B14F-4D97-AF65-F5344CB8AC3E}">
        <p14:creationId xmlns:p14="http://schemas.microsoft.com/office/powerpoint/2010/main" val="138565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CA7E46-BCEF-4013-9524-EF6DD6DFEEB1}"/>
              </a:ext>
            </a:extLst>
          </p:cNvPr>
          <p:cNvSpPr/>
          <p:nvPr/>
        </p:nvSpPr>
        <p:spPr>
          <a:xfrm>
            <a:off x="1352550" y="659224"/>
            <a:ext cx="12020550" cy="12957393"/>
          </a:xfrm>
          <a:prstGeom prst="rect">
            <a:avLst/>
          </a:prstGeom>
        </p:spPr>
        <p:txBody>
          <a:bodyPr wrap="square">
            <a:spAutoFit/>
          </a:bodyPr>
          <a:lstStyle/>
          <a:p>
            <a:r>
              <a:rPr lang="en-US" sz="7200" dirty="0">
                <a:solidFill>
                  <a:srgbClr val="002060"/>
                </a:solidFill>
              </a:rPr>
              <a:t>Our Team:</a:t>
            </a:r>
            <a:br>
              <a:rPr lang="en-US" sz="7200" dirty="0">
                <a:solidFill>
                  <a:srgbClr val="002060"/>
                </a:solidFill>
              </a:rPr>
            </a:br>
            <a:endParaRPr lang="en-US" sz="4400" dirty="0">
              <a:solidFill>
                <a:srgbClr val="002060"/>
              </a:solidFill>
            </a:endParaRPr>
          </a:p>
          <a:p>
            <a:r>
              <a:rPr lang="en-US" sz="4400" dirty="0">
                <a:solidFill>
                  <a:srgbClr val="002060"/>
                </a:solidFill>
              </a:rPr>
              <a:t>Anoshua Chaudhuri, Ph.D., Professor of Economics, SFSU</a:t>
            </a:r>
            <a:br>
              <a:rPr lang="en-US" sz="4400" dirty="0">
                <a:solidFill>
                  <a:srgbClr val="002060"/>
                </a:solidFill>
              </a:rPr>
            </a:br>
            <a:endParaRPr lang="en-US" sz="4400" dirty="0">
              <a:solidFill>
                <a:srgbClr val="002060"/>
              </a:solidFill>
            </a:endParaRPr>
          </a:p>
          <a:p>
            <a:r>
              <a:rPr lang="en-US" sz="4400" dirty="0" err="1">
                <a:solidFill>
                  <a:srgbClr val="002060"/>
                </a:solidFill>
              </a:rPr>
              <a:t>Tannaz</a:t>
            </a:r>
            <a:r>
              <a:rPr lang="en-US" sz="4400" dirty="0">
                <a:solidFill>
                  <a:srgbClr val="002060"/>
                </a:solidFill>
              </a:rPr>
              <a:t> </a:t>
            </a:r>
            <a:r>
              <a:rPr lang="en-US" sz="4400" dirty="0" err="1">
                <a:solidFill>
                  <a:srgbClr val="002060"/>
                </a:solidFill>
              </a:rPr>
              <a:t>Haghi</a:t>
            </a:r>
            <a:r>
              <a:rPr lang="en-US" sz="4400" dirty="0">
                <a:solidFill>
                  <a:srgbClr val="002060"/>
                </a:solidFill>
              </a:rPr>
              <a:t>, MS Quantitative Economics Student, SFSU</a:t>
            </a:r>
          </a:p>
          <a:p>
            <a:endParaRPr lang="en-US" sz="4400" dirty="0">
              <a:solidFill>
                <a:srgbClr val="002060"/>
              </a:solidFill>
            </a:endParaRPr>
          </a:p>
          <a:p>
            <a:r>
              <a:rPr lang="en-US" sz="4400" dirty="0">
                <a:solidFill>
                  <a:srgbClr val="002060"/>
                </a:solidFill>
              </a:rPr>
              <a:t>Cynthia </a:t>
            </a:r>
            <a:r>
              <a:rPr lang="en-US" sz="4400" dirty="0" err="1">
                <a:solidFill>
                  <a:srgbClr val="002060"/>
                </a:solidFill>
              </a:rPr>
              <a:t>Huie</a:t>
            </a:r>
            <a:r>
              <a:rPr lang="en-US" sz="4400" dirty="0">
                <a:solidFill>
                  <a:srgbClr val="002060"/>
                </a:solidFill>
              </a:rPr>
              <a:t>, President, SF Small Business Commission</a:t>
            </a:r>
            <a:br>
              <a:rPr lang="en-US" sz="4400" dirty="0">
                <a:solidFill>
                  <a:srgbClr val="002060"/>
                </a:solidFill>
              </a:rPr>
            </a:br>
            <a:endParaRPr lang="en-US" sz="4400" dirty="0">
              <a:solidFill>
                <a:srgbClr val="002060"/>
              </a:solidFill>
            </a:endParaRPr>
          </a:p>
          <a:p>
            <a:r>
              <a:rPr lang="en-US" sz="4400" dirty="0">
                <a:solidFill>
                  <a:srgbClr val="002060"/>
                </a:solidFill>
              </a:rPr>
              <a:t>Kerry Birnbach, Senior Policy Analyst/Commission Secretary, SF Small Business Commission</a:t>
            </a:r>
            <a:br>
              <a:rPr lang="en-US" sz="4400" dirty="0">
                <a:solidFill>
                  <a:srgbClr val="002060"/>
                </a:solidFill>
              </a:rPr>
            </a:br>
            <a:endParaRPr lang="en-US" sz="4400" dirty="0">
              <a:solidFill>
                <a:srgbClr val="002060"/>
              </a:solidFill>
            </a:endParaRPr>
          </a:p>
          <a:p>
            <a:r>
              <a:rPr lang="en-US" sz="4400" dirty="0" err="1">
                <a:solidFill>
                  <a:srgbClr val="002060"/>
                </a:solidFill>
              </a:rPr>
              <a:t>Sharky</a:t>
            </a:r>
            <a:r>
              <a:rPr lang="en-US" sz="4400" dirty="0">
                <a:solidFill>
                  <a:srgbClr val="002060"/>
                </a:solidFill>
              </a:rPr>
              <a:t> </a:t>
            </a:r>
            <a:r>
              <a:rPr lang="en-US" sz="4400" dirty="0" err="1">
                <a:solidFill>
                  <a:srgbClr val="002060"/>
                </a:solidFill>
              </a:rPr>
              <a:t>Laguana</a:t>
            </a:r>
            <a:r>
              <a:rPr lang="en-US" sz="4400" dirty="0">
                <a:solidFill>
                  <a:srgbClr val="002060"/>
                </a:solidFill>
              </a:rPr>
              <a:t>, Former President, SF Small Business Commission</a:t>
            </a:r>
            <a:br>
              <a:rPr lang="en-US" sz="6000" dirty="0">
                <a:solidFill>
                  <a:srgbClr val="002060"/>
                </a:solidFill>
              </a:rPr>
            </a:br>
            <a:endParaRPr lang="en-US" sz="6000" dirty="0"/>
          </a:p>
        </p:txBody>
      </p:sp>
      <p:pic>
        <p:nvPicPr>
          <p:cNvPr id="2" name="Picture 1">
            <a:extLst>
              <a:ext uri="{FF2B5EF4-FFF2-40B4-BE49-F238E27FC236}">
                <a16:creationId xmlns:a16="http://schemas.microsoft.com/office/drawing/2014/main" id="{1B2A49BD-4200-4095-8FFB-C0056270241C}"/>
              </a:ext>
            </a:extLst>
          </p:cNvPr>
          <p:cNvPicPr>
            <a:picLocks noChangeAspect="1"/>
          </p:cNvPicPr>
          <p:nvPr/>
        </p:nvPicPr>
        <p:blipFill>
          <a:blip r:embed="rId2"/>
          <a:stretch>
            <a:fillRect/>
          </a:stretch>
        </p:blipFill>
        <p:spPr>
          <a:xfrm>
            <a:off x="14705961" y="4871472"/>
            <a:ext cx="3711260" cy="3711260"/>
          </a:xfrm>
          <a:prstGeom prst="rect">
            <a:avLst/>
          </a:prstGeom>
        </p:spPr>
      </p:pic>
      <p:pic>
        <p:nvPicPr>
          <p:cNvPr id="1026" name="Picture 2" descr="Picture of Cynthia Huie">
            <a:extLst>
              <a:ext uri="{FF2B5EF4-FFF2-40B4-BE49-F238E27FC236}">
                <a16:creationId xmlns:a16="http://schemas.microsoft.com/office/drawing/2014/main" id="{F9BCD0FB-644D-476C-A173-B268294CE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7222" y="2190591"/>
            <a:ext cx="3711260" cy="37112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BF8A30-3601-43CC-A510-BA44396AC1DA}"/>
              </a:ext>
            </a:extLst>
          </p:cNvPr>
          <p:cNvPicPr>
            <a:picLocks noChangeAspect="1"/>
          </p:cNvPicPr>
          <p:nvPr/>
        </p:nvPicPr>
        <p:blipFill>
          <a:blip r:embed="rId4"/>
          <a:stretch>
            <a:fillRect/>
          </a:stretch>
        </p:blipFill>
        <p:spPr>
          <a:xfrm>
            <a:off x="14659608" y="0"/>
            <a:ext cx="3757613" cy="3757613"/>
          </a:xfrm>
          <a:prstGeom prst="rect">
            <a:avLst/>
          </a:prstGeom>
        </p:spPr>
      </p:pic>
      <p:pic>
        <p:nvPicPr>
          <p:cNvPr id="6" name="Picture 5">
            <a:extLst>
              <a:ext uri="{FF2B5EF4-FFF2-40B4-BE49-F238E27FC236}">
                <a16:creationId xmlns:a16="http://schemas.microsoft.com/office/drawing/2014/main" id="{1779C421-CAF4-4F70-A81B-B203137C6A90}"/>
              </a:ext>
            </a:extLst>
          </p:cNvPr>
          <p:cNvPicPr>
            <a:picLocks noChangeAspect="1"/>
          </p:cNvPicPr>
          <p:nvPr/>
        </p:nvPicPr>
        <p:blipFill>
          <a:blip r:embed="rId5"/>
          <a:stretch>
            <a:fillRect/>
          </a:stretch>
        </p:blipFill>
        <p:spPr>
          <a:xfrm>
            <a:off x="18417219" y="7405842"/>
            <a:ext cx="3711260" cy="3711260"/>
          </a:xfrm>
          <a:prstGeom prst="rect">
            <a:avLst/>
          </a:prstGeom>
        </p:spPr>
      </p:pic>
      <p:pic>
        <p:nvPicPr>
          <p:cNvPr id="1028" name="Picture 4" descr="Sharky Laguana">
            <a:extLst>
              <a:ext uri="{FF2B5EF4-FFF2-40B4-BE49-F238E27FC236}">
                <a16:creationId xmlns:a16="http://schemas.microsoft.com/office/drawing/2014/main" id="{4871BB4C-5450-4663-99E1-B491089E94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9608" y="9759621"/>
            <a:ext cx="3856996" cy="385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1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834878" y="743686"/>
            <a:ext cx="19339322" cy="2097401"/>
          </a:xfrm>
        </p:spPr>
        <p:txBody>
          <a:bodyPr>
            <a:noAutofit/>
          </a:bodyPr>
          <a:lstStyle/>
          <a:p>
            <a:pPr algn="just">
              <a:lnSpc>
                <a:spcPct val="110000"/>
              </a:lnSpc>
            </a:pPr>
            <a:r>
              <a:rPr lang="en-US" sz="7200" b="1" dirty="0">
                <a:solidFill>
                  <a:srgbClr val="3D367E"/>
                </a:solidFill>
                <a:ea typeface="Open Sans" panose="020B0606030504020204" pitchFamily="34" charset="0"/>
                <a:cs typeface="Open Sans" panose="020B0606030504020204" pitchFamily="34" charset="0"/>
              </a:rPr>
              <a:t>Current Cash on hand (% of businesses)</a:t>
            </a:r>
          </a:p>
        </p:txBody>
      </p:sp>
      <p:sp>
        <p:nvSpPr>
          <p:cNvPr id="3" name="Subtitle 2"/>
          <p:cNvSpPr>
            <a:spLocks noGrp="1"/>
          </p:cNvSpPr>
          <p:nvPr>
            <p:ph type="subTitle" idx="4294967295"/>
          </p:nvPr>
        </p:nvSpPr>
        <p:spPr>
          <a:xfrm>
            <a:off x="1829038" y="3090073"/>
            <a:ext cx="21351002" cy="3962113"/>
          </a:xfrm>
        </p:spPr>
        <p:txBody>
          <a:bodyPr wrap="square">
            <a:spAutoFit/>
          </a:bodyPr>
          <a:lstStyle/>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algn="just">
              <a:lnSpc>
                <a:spcPct val="110000"/>
              </a:lnSpc>
            </a:pPr>
            <a:endParaRPr lang="en-US" sz="5400" b="1"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8" name="Picture 7">
            <a:extLst>
              <a:ext uri="{FF2B5EF4-FFF2-40B4-BE49-F238E27FC236}">
                <a16:creationId xmlns:a16="http://schemas.microsoft.com/office/drawing/2014/main" id="{75138114-8A90-4038-A3C7-47C5031603B9}"/>
              </a:ext>
            </a:extLst>
          </p:cNvPr>
          <p:cNvPicPr>
            <a:picLocks noChangeAspect="1"/>
          </p:cNvPicPr>
          <p:nvPr/>
        </p:nvPicPr>
        <p:blipFill>
          <a:blip r:embed="rId3"/>
          <a:stretch>
            <a:fillRect/>
          </a:stretch>
        </p:blipFill>
        <p:spPr>
          <a:xfrm>
            <a:off x="3664615" y="2720705"/>
            <a:ext cx="17707939" cy="10643603"/>
          </a:xfrm>
          <a:prstGeom prst="rect">
            <a:avLst/>
          </a:prstGeom>
        </p:spPr>
      </p:pic>
    </p:spTree>
    <p:extLst>
      <p:ext uri="{BB962C8B-B14F-4D97-AF65-F5344CB8AC3E}">
        <p14:creationId xmlns:p14="http://schemas.microsoft.com/office/powerpoint/2010/main" val="181426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3627844" y="5643102"/>
            <a:ext cx="17131486" cy="2429796"/>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lvl="0">
              <a:lnSpc>
                <a:spcPct val="90000"/>
              </a:lnSpc>
              <a:tabLst>
                <a:tab pos="4983873" algn="l"/>
              </a:tabLst>
            </a:pPr>
            <a:r>
              <a:rPr lang="en-US" sz="8800" b="1" dirty="0">
                <a:solidFill>
                  <a:prstClr val="white"/>
                </a:solidFill>
              </a:rPr>
              <a:t>Current Assistance needed by businesses to recover</a:t>
            </a:r>
          </a:p>
        </p:txBody>
      </p:sp>
      <p:sp>
        <p:nvSpPr>
          <p:cNvPr id="10" name="Rectangle 9"/>
          <p:cNvSpPr/>
          <p:nvPr/>
        </p:nvSpPr>
        <p:spPr>
          <a:xfrm>
            <a:off x="11416770" y="836015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marL="0" marR="0" lvl="0" indent="0" algn="ctr" defTabSz="1087444"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srgbClr val="F2B200"/>
              </a:solidFill>
              <a:effectLst/>
              <a:uLnTx/>
              <a:uFillTx/>
              <a:latin typeface="Open Sans Light"/>
              <a:ea typeface="+mn-ea"/>
              <a:cs typeface="+mn-cs"/>
            </a:endParaRPr>
          </a:p>
        </p:txBody>
      </p:sp>
    </p:spTree>
    <p:extLst>
      <p:ext uri="{BB962C8B-B14F-4D97-AF65-F5344CB8AC3E}">
        <p14:creationId xmlns:p14="http://schemas.microsoft.com/office/powerpoint/2010/main" val="31378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57300" y="1156704"/>
            <a:ext cx="22288500" cy="1133518"/>
          </a:xfrm>
        </p:spPr>
        <p:txBody>
          <a:bodyPr>
            <a:noAutofit/>
          </a:bodyPr>
          <a:lstStyle/>
          <a:p>
            <a:r>
              <a:rPr lang="en-US" sz="72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What have the businesses done to recover?</a:t>
            </a:r>
            <a:endParaRPr lang="en-US" sz="72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1642554" y="3703685"/>
            <a:ext cx="21651786" cy="6534997"/>
          </a:xfrm>
        </p:spPr>
        <p:txBody>
          <a:bodyPr wrap="square">
            <a:spAutoFit/>
          </a:bodyPr>
          <a:lstStyle/>
          <a:p>
            <a:pPr marL="571500" indent="-571500" algn="l">
              <a:buFont typeface="Arial" panose="020B0604020202020204" pitchFamily="34" charset="0"/>
              <a:buChar char="•"/>
            </a:pPr>
            <a:r>
              <a:rPr lang="en-US" sz="5400" b="1" dirty="0">
                <a:solidFill>
                  <a:srgbClr val="3D367E"/>
                </a:solidFill>
                <a:latin typeface="+mn-lt"/>
                <a:ea typeface="Open Sans" panose="020B0606030504020204" pitchFamily="34" charset="0"/>
                <a:cs typeface="Open Sans" panose="020B0606030504020204" pitchFamily="34" charset="0"/>
              </a:rPr>
              <a:t>Financial Assistance from federal, local, friends and self</a:t>
            </a:r>
            <a:endParaRPr lang="en-US" sz="5400" dirty="0">
              <a:solidFill>
                <a:srgbClr val="3D367E"/>
              </a:solidFill>
              <a:latin typeface="+mn-lt"/>
              <a:ea typeface="Open Sans" panose="020B0606030504020204" pitchFamily="34" charset="0"/>
              <a:cs typeface="Open Sans" panose="020B0606030504020204" pitchFamily="34" charset="0"/>
            </a:endParaRPr>
          </a:p>
          <a:p>
            <a:pPr marL="571500" indent="-571500" algn="l">
              <a:buFont typeface="Arial" panose="020B0604020202020204" pitchFamily="34" charset="0"/>
              <a:buChar char="•"/>
            </a:pPr>
            <a:r>
              <a:rPr lang="en-US" sz="5400" b="1" dirty="0">
                <a:solidFill>
                  <a:srgbClr val="3D367E"/>
                </a:solidFill>
                <a:latin typeface="+mn-lt"/>
                <a:ea typeface="Open Sans" panose="020B0606030504020204" pitchFamily="34" charset="0"/>
                <a:cs typeface="Open Sans" panose="020B0606030504020204" pitchFamily="34" charset="0"/>
              </a:rPr>
              <a:t>Pivoted business operations: </a:t>
            </a:r>
            <a:r>
              <a:rPr lang="en-US" sz="5400" dirty="0">
                <a:solidFill>
                  <a:srgbClr val="3D367E"/>
                </a:solidFill>
                <a:latin typeface="+mn-lt"/>
                <a:ea typeface="Open Sans" panose="020B0606030504020204" pitchFamily="34" charset="0"/>
                <a:cs typeface="Open Sans" panose="020B0606030504020204" pitchFamily="34" charset="0"/>
              </a:rPr>
              <a:t>More than 25% resorted to curbside pick-up, online services, online sales, outdoor operations. It worked extremely well for about a third of the businesses who moved to online or outdoor operations. </a:t>
            </a:r>
          </a:p>
          <a:p>
            <a:pPr algn="just">
              <a:lnSpc>
                <a:spcPct val="110000"/>
              </a:lnSpc>
            </a:pPr>
            <a:endParaRPr lang="en-US" sz="4000" dirty="0">
              <a:solidFill>
                <a:schemeClr val="tx1"/>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329454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54380" y="1156704"/>
            <a:ext cx="21803757"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Financial Assistance</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 name="TextBox 5">
            <a:extLst>
              <a:ext uri="{FF2B5EF4-FFF2-40B4-BE49-F238E27FC236}">
                <a16:creationId xmlns:a16="http://schemas.microsoft.com/office/drawing/2014/main" id="{67314BD2-3756-4C9C-8F93-0957798082B2}"/>
              </a:ext>
            </a:extLst>
          </p:cNvPr>
          <p:cNvSpPr txBox="1"/>
          <p:nvPr/>
        </p:nvSpPr>
        <p:spPr>
          <a:xfrm flipH="1">
            <a:off x="18859498" y="1464143"/>
            <a:ext cx="4709161" cy="10726013"/>
          </a:xfrm>
          <a:prstGeom prst="rect">
            <a:avLst/>
          </a:prstGeom>
          <a:noFill/>
        </p:spPr>
        <p:txBody>
          <a:bodyPr wrap="square" rtlCol="0">
            <a:spAutoFit/>
          </a:bodyPr>
          <a:lstStyle/>
          <a:p>
            <a:endParaRPr lang="en-US" b="1" dirty="0"/>
          </a:p>
          <a:p>
            <a:pPr marL="571500" indent="-571500">
              <a:buFont typeface="Arial" panose="020B0604020202020204" pitchFamily="34" charset="0"/>
              <a:buChar char="•"/>
            </a:pPr>
            <a:r>
              <a:rPr lang="en-US" sz="3600" b="1" dirty="0"/>
              <a:t>Gaps in funding requested and received</a:t>
            </a:r>
          </a:p>
          <a:p>
            <a:endParaRPr lang="en-US" sz="3600" b="1" dirty="0"/>
          </a:p>
          <a:p>
            <a:pPr marL="571500" indent="-571500">
              <a:buFont typeface="Arial" panose="020B0604020202020204" pitchFamily="34" charset="0"/>
              <a:buChar char="•"/>
            </a:pPr>
            <a:r>
              <a:rPr lang="en-US" sz="3600" b="1" dirty="0"/>
              <a:t>Most popular were federal loans and local grants</a:t>
            </a:r>
          </a:p>
          <a:p>
            <a:endParaRPr lang="en-US" sz="3600" b="1" dirty="0"/>
          </a:p>
          <a:p>
            <a:pPr marL="571500" indent="-571500">
              <a:buFont typeface="Arial" panose="020B0604020202020204" pitchFamily="34" charset="0"/>
              <a:buChar char="•"/>
            </a:pPr>
            <a:r>
              <a:rPr lang="en-US" sz="3600" b="1" dirty="0"/>
              <a:t>ERTC and Federal tax credits largely underused</a:t>
            </a:r>
          </a:p>
          <a:p>
            <a:endParaRPr lang="en-US" sz="3600" b="1" dirty="0"/>
          </a:p>
          <a:p>
            <a:pPr marL="571500" indent="-571500">
              <a:buFont typeface="Arial" panose="020B0604020202020204" pitchFamily="34" charset="0"/>
              <a:buChar char="•"/>
            </a:pPr>
            <a:r>
              <a:rPr lang="en-US" sz="3600" b="1" dirty="0"/>
              <a:t>58 businesses (7.2%) have not received any financial assistance</a:t>
            </a:r>
          </a:p>
        </p:txBody>
      </p:sp>
      <p:pic>
        <p:nvPicPr>
          <p:cNvPr id="10" name="Picture 9">
            <a:extLst>
              <a:ext uri="{FF2B5EF4-FFF2-40B4-BE49-F238E27FC236}">
                <a16:creationId xmlns:a16="http://schemas.microsoft.com/office/drawing/2014/main" id="{93D574AF-5A4E-41FC-A43D-12636A14642C}"/>
              </a:ext>
            </a:extLst>
          </p:cNvPr>
          <p:cNvPicPr>
            <a:picLocks noChangeAspect="1"/>
          </p:cNvPicPr>
          <p:nvPr/>
        </p:nvPicPr>
        <p:blipFill>
          <a:blip r:embed="rId3"/>
          <a:stretch>
            <a:fillRect/>
          </a:stretch>
        </p:blipFill>
        <p:spPr>
          <a:xfrm>
            <a:off x="818516" y="3751006"/>
            <a:ext cx="17538576" cy="8439150"/>
          </a:xfrm>
          <a:prstGeom prst="rect">
            <a:avLst/>
          </a:prstGeom>
        </p:spPr>
      </p:pic>
    </p:spTree>
    <p:extLst>
      <p:ext uri="{BB962C8B-B14F-4D97-AF65-F5344CB8AC3E}">
        <p14:creationId xmlns:p14="http://schemas.microsoft.com/office/powerpoint/2010/main" val="14252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089805"/>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Barriers to accessing finances</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1829038" y="3090073"/>
            <a:ext cx="21351002" cy="3962113"/>
          </a:xfrm>
        </p:spPr>
        <p:txBody>
          <a:bodyPr wrap="square">
            <a:spAutoFit/>
          </a:bodyPr>
          <a:lstStyle/>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algn="just">
              <a:lnSpc>
                <a:spcPct val="110000"/>
              </a:lnSpc>
            </a:pPr>
            <a:endParaRPr lang="en-US" sz="5400" b="1"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5" name="Picture 4">
            <a:extLst>
              <a:ext uri="{FF2B5EF4-FFF2-40B4-BE49-F238E27FC236}">
                <a16:creationId xmlns:a16="http://schemas.microsoft.com/office/drawing/2014/main" id="{3C89C89C-E717-488F-9C0D-8AFA0A95631B}"/>
              </a:ext>
            </a:extLst>
          </p:cNvPr>
          <p:cNvPicPr>
            <a:picLocks noChangeAspect="1"/>
          </p:cNvPicPr>
          <p:nvPr/>
        </p:nvPicPr>
        <p:blipFill>
          <a:blip r:embed="rId3"/>
          <a:stretch>
            <a:fillRect/>
          </a:stretch>
        </p:blipFill>
        <p:spPr>
          <a:xfrm>
            <a:off x="2082481" y="2868065"/>
            <a:ext cx="18668577" cy="10570618"/>
          </a:xfrm>
          <a:prstGeom prst="rect">
            <a:avLst/>
          </a:prstGeom>
        </p:spPr>
      </p:pic>
    </p:spTree>
    <p:extLst>
      <p:ext uri="{BB962C8B-B14F-4D97-AF65-F5344CB8AC3E}">
        <p14:creationId xmlns:p14="http://schemas.microsoft.com/office/powerpoint/2010/main" val="27325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37260" y="1156704"/>
            <a:ext cx="22905720" cy="1133518"/>
          </a:xfrm>
        </p:spPr>
        <p:txBody>
          <a:bodyPr>
            <a:noAutofit/>
          </a:bodyPr>
          <a:lstStyle/>
          <a:p>
            <a:r>
              <a:rPr lang="en-US" sz="72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Assistance Needed with Lease</a:t>
            </a:r>
            <a:endParaRPr lang="en-US" sz="72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6" name="Picture 5">
            <a:extLst>
              <a:ext uri="{FF2B5EF4-FFF2-40B4-BE49-F238E27FC236}">
                <a16:creationId xmlns:a16="http://schemas.microsoft.com/office/drawing/2014/main" id="{FB1CE2FD-DC1C-43DA-AFBB-90652C09B9E4}"/>
              </a:ext>
            </a:extLst>
          </p:cNvPr>
          <p:cNvPicPr>
            <a:picLocks noChangeAspect="1"/>
          </p:cNvPicPr>
          <p:nvPr/>
        </p:nvPicPr>
        <p:blipFill>
          <a:blip r:embed="rId3"/>
          <a:stretch>
            <a:fillRect/>
          </a:stretch>
        </p:blipFill>
        <p:spPr>
          <a:xfrm>
            <a:off x="1646928" y="2968872"/>
            <a:ext cx="19158962" cy="6671888"/>
          </a:xfrm>
          <a:prstGeom prst="rect">
            <a:avLst/>
          </a:prstGeom>
        </p:spPr>
      </p:pic>
      <p:cxnSp>
        <p:nvCxnSpPr>
          <p:cNvPr id="8" name="Straight Arrow Connector 7">
            <a:extLst>
              <a:ext uri="{FF2B5EF4-FFF2-40B4-BE49-F238E27FC236}">
                <a16:creationId xmlns:a16="http://schemas.microsoft.com/office/drawing/2014/main" id="{28C09634-5E87-4616-A6F5-BC92C0DF71DD}"/>
              </a:ext>
            </a:extLst>
          </p:cNvPr>
          <p:cNvCxnSpPr/>
          <p:nvPr/>
        </p:nvCxnSpPr>
        <p:spPr>
          <a:xfrm flipH="1">
            <a:off x="21007754" y="5087815"/>
            <a:ext cx="1524000" cy="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0BF7B0FA-B5E0-4EEB-BCCA-01767FCE7F9D}"/>
              </a:ext>
            </a:extLst>
          </p:cNvPr>
          <p:cNvCxnSpPr/>
          <p:nvPr/>
        </p:nvCxnSpPr>
        <p:spPr>
          <a:xfrm flipH="1">
            <a:off x="21007754" y="5697415"/>
            <a:ext cx="1524000" cy="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4405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37260" y="1156704"/>
            <a:ext cx="22905720" cy="1133518"/>
          </a:xfrm>
        </p:spPr>
        <p:txBody>
          <a:bodyPr>
            <a:noAutofit/>
          </a:bodyPr>
          <a:lstStyle/>
          <a:p>
            <a:r>
              <a:rPr lang="en-US" sz="72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Assistance Needed for business operations</a:t>
            </a:r>
            <a:endParaRPr lang="en-US" sz="72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4" name="Picture 3">
            <a:extLst>
              <a:ext uri="{FF2B5EF4-FFF2-40B4-BE49-F238E27FC236}">
                <a16:creationId xmlns:a16="http://schemas.microsoft.com/office/drawing/2014/main" id="{DCA12D14-7D6F-4AFA-A7E7-5AFFC41DD938}"/>
              </a:ext>
            </a:extLst>
          </p:cNvPr>
          <p:cNvPicPr>
            <a:picLocks noChangeAspect="1"/>
          </p:cNvPicPr>
          <p:nvPr/>
        </p:nvPicPr>
        <p:blipFill>
          <a:blip r:embed="rId3"/>
          <a:stretch>
            <a:fillRect/>
          </a:stretch>
        </p:blipFill>
        <p:spPr>
          <a:xfrm>
            <a:off x="4080510" y="2720705"/>
            <a:ext cx="16619220" cy="10002512"/>
          </a:xfrm>
          <a:prstGeom prst="rect">
            <a:avLst/>
          </a:prstGeom>
          <a:ln>
            <a:solidFill>
              <a:schemeClr val="tx1"/>
            </a:solidFill>
          </a:ln>
        </p:spPr>
      </p:pic>
    </p:spTree>
    <p:extLst>
      <p:ext uri="{BB962C8B-B14F-4D97-AF65-F5344CB8AC3E}">
        <p14:creationId xmlns:p14="http://schemas.microsoft.com/office/powerpoint/2010/main" val="107331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3627844" y="5643102"/>
            <a:ext cx="17131486" cy="2429796"/>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lvl="0">
              <a:lnSpc>
                <a:spcPct val="90000"/>
              </a:lnSpc>
              <a:tabLst>
                <a:tab pos="4983873" algn="l"/>
              </a:tabLst>
            </a:pPr>
            <a:r>
              <a:rPr lang="en-US" sz="8800" b="1" dirty="0">
                <a:solidFill>
                  <a:prstClr val="white"/>
                </a:solidFill>
              </a:rPr>
              <a:t>Challenges faced during this recovery phase</a:t>
            </a:r>
          </a:p>
        </p:txBody>
      </p:sp>
      <p:sp>
        <p:nvSpPr>
          <p:cNvPr id="10" name="Rectangle 9"/>
          <p:cNvSpPr/>
          <p:nvPr/>
        </p:nvSpPr>
        <p:spPr>
          <a:xfrm>
            <a:off x="11416770" y="836015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marL="0" marR="0" lvl="0" indent="0" algn="ctr" defTabSz="1087444"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srgbClr val="F2B200"/>
              </a:solidFill>
              <a:effectLst/>
              <a:uLnTx/>
              <a:uFillTx/>
              <a:latin typeface="Open Sans Light"/>
              <a:ea typeface="+mn-ea"/>
              <a:cs typeface="+mn-cs"/>
            </a:endParaRPr>
          </a:p>
        </p:txBody>
      </p:sp>
    </p:spTree>
    <p:extLst>
      <p:ext uri="{BB962C8B-B14F-4D97-AF65-F5344CB8AC3E}">
        <p14:creationId xmlns:p14="http://schemas.microsoft.com/office/powerpoint/2010/main" val="131643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74420" y="715729"/>
            <a:ext cx="21803757" cy="1133518"/>
          </a:xfrm>
        </p:spPr>
        <p:txBody>
          <a:bodyPr>
            <a:noAutofit/>
          </a:bodyPr>
          <a:lstStyle/>
          <a:p>
            <a:r>
              <a:rPr lang="en-US" sz="54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Businesses identified their Top 3, out of a range of Challenges</a:t>
            </a:r>
            <a:endParaRPr lang="en-US" sz="54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1829038" y="3090073"/>
            <a:ext cx="21351002" cy="3962113"/>
          </a:xfrm>
        </p:spPr>
        <p:txBody>
          <a:bodyPr wrap="square">
            <a:spAutoFit/>
          </a:bodyPr>
          <a:lstStyle/>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algn="just">
              <a:lnSpc>
                <a:spcPct val="110000"/>
              </a:lnSpc>
            </a:pPr>
            <a:endParaRPr lang="en-US" sz="5400" b="1"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4" name="Picture 3">
            <a:extLst>
              <a:ext uri="{FF2B5EF4-FFF2-40B4-BE49-F238E27FC236}">
                <a16:creationId xmlns:a16="http://schemas.microsoft.com/office/drawing/2014/main" id="{F070E7C5-D498-4E7B-ACEC-73A03E9BDF9A}"/>
              </a:ext>
            </a:extLst>
          </p:cNvPr>
          <p:cNvPicPr>
            <a:picLocks noChangeAspect="1"/>
          </p:cNvPicPr>
          <p:nvPr/>
        </p:nvPicPr>
        <p:blipFill>
          <a:blip r:embed="rId2"/>
          <a:stretch>
            <a:fillRect/>
          </a:stretch>
        </p:blipFill>
        <p:spPr>
          <a:xfrm>
            <a:off x="2351168" y="2588483"/>
            <a:ext cx="16256871" cy="10829691"/>
          </a:xfrm>
          <a:prstGeom prst="rect">
            <a:avLst/>
          </a:prstGeom>
        </p:spPr>
      </p:pic>
      <p:cxnSp>
        <p:nvCxnSpPr>
          <p:cNvPr id="6" name="Straight Arrow Connector 5">
            <a:extLst>
              <a:ext uri="{FF2B5EF4-FFF2-40B4-BE49-F238E27FC236}">
                <a16:creationId xmlns:a16="http://schemas.microsoft.com/office/drawing/2014/main" id="{8F6BD06F-D8B7-410E-9956-83E9CB842DC8}"/>
              </a:ext>
            </a:extLst>
          </p:cNvPr>
          <p:cNvCxnSpPr/>
          <p:nvPr/>
        </p:nvCxnSpPr>
        <p:spPr>
          <a:xfrm flipH="1">
            <a:off x="18836054" y="4013395"/>
            <a:ext cx="1524000" cy="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C1767A9B-2920-4A33-8F00-7014FAB23F73}"/>
              </a:ext>
            </a:extLst>
          </p:cNvPr>
          <p:cNvCxnSpPr/>
          <p:nvPr/>
        </p:nvCxnSpPr>
        <p:spPr>
          <a:xfrm flipH="1">
            <a:off x="18836054" y="4584895"/>
            <a:ext cx="1524000" cy="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1A9E4180-E381-494D-AEDC-BD22899E46D9}"/>
              </a:ext>
            </a:extLst>
          </p:cNvPr>
          <p:cNvCxnSpPr/>
          <p:nvPr/>
        </p:nvCxnSpPr>
        <p:spPr>
          <a:xfrm flipH="1">
            <a:off x="18836054" y="5146430"/>
            <a:ext cx="1524000" cy="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DEC71620-B299-4851-946F-2A5136FB43A9}"/>
              </a:ext>
            </a:extLst>
          </p:cNvPr>
          <p:cNvCxnSpPr/>
          <p:nvPr/>
        </p:nvCxnSpPr>
        <p:spPr>
          <a:xfrm flipH="1">
            <a:off x="18836054" y="5705035"/>
            <a:ext cx="1524000" cy="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E3F6E5FB-260D-401C-84D3-3F84021BAD3D}"/>
              </a:ext>
            </a:extLst>
          </p:cNvPr>
          <p:cNvCxnSpPr/>
          <p:nvPr/>
        </p:nvCxnSpPr>
        <p:spPr>
          <a:xfrm flipH="1">
            <a:off x="18836054" y="6299395"/>
            <a:ext cx="1524000" cy="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FD78B765-DB6C-4575-85BB-203AA5B4C6EC}"/>
              </a:ext>
            </a:extLst>
          </p:cNvPr>
          <p:cNvCxnSpPr/>
          <p:nvPr/>
        </p:nvCxnSpPr>
        <p:spPr>
          <a:xfrm flipH="1">
            <a:off x="18836054" y="6858000"/>
            <a:ext cx="1524000" cy="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D034861C-FCFE-42A0-A795-D5919B264507}"/>
              </a:ext>
            </a:extLst>
          </p:cNvPr>
          <p:cNvCxnSpPr/>
          <p:nvPr/>
        </p:nvCxnSpPr>
        <p:spPr>
          <a:xfrm flipH="1">
            <a:off x="18836054" y="7419535"/>
            <a:ext cx="1524000" cy="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8719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089805"/>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Top 3 Challenges by sector</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aphicFrame>
        <p:nvGraphicFramePr>
          <p:cNvPr id="7" name="Table 6">
            <a:extLst>
              <a:ext uri="{FF2B5EF4-FFF2-40B4-BE49-F238E27FC236}">
                <a16:creationId xmlns:a16="http://schemas.microsoft.com/office/drawing/2014/main" id="{BFB39ED7-E814-4A93-94CF-38E1630675E2}"/>
              </a:ext>
            </a:extLst>
          </p:cNvPr>
          <p:cNvGraphicFramePr>
            <a:graphicFrameLocks noGrp="1"/>
          </p:cNvGraphicFramePr>
          <p:nvPr>
            <p:extLst>
              <p:ext uri="{D42A27DB-BD31-4B8C-83A1-F6EECF244321}">
                <p14:modId xmlns:p14="http://schemas.microsoft.com/office/powerpoint/2010/main" val="2355452883"/>
              </p:ext>
            </p:extLst>
          </p:nvPr>
        </p:nvGraphicFramePr>
        <p:xfrm>
          <a:off x="1016531" y="3499899"/>
          <a:ext cx="5196702" cy="4953000"/>
        </p:xfrm>
        <a:graphic>
          <a:graphicData uri="http://schemas.openxmlformats.org/drawingml/2006/table">
            <a:tbl>
              <a:tblPr firstRow="1" bandRow="1">
                <a:tableStyleId>{5C22544A-7EE6-4342-B048-85BDC9FD1C3A}</a:tableStyleId>
              </a:tblPr>
              <a:tblGrid>
                <a:gridCol w="5196702">
                  <a:extLst>
                    <a:ext uri="{9D8B030D-6E8A-4147-A177-3AD203B41FA5}">
                      <a16:colId xmlns:a16="http://schemas.microsoft.com/office/drawing/2014/main" val="2499718748"/>
                    </a:ext>
                  </a:extLst>
                </a:gridCol>
              </a:tblGrid>
              <a:tr h="777838">
                <a:tc>
                  <a:txBody>
                    <a:bodyPr/>
                    <a:lstStyle/>
                    <a:p>
                      <a:r>
                        <a:rPr lang="en-US" dirty="0"/>
                        <a:t>Accommodation &amp; Food Service</a:t>
                      </a:r>
                    </a:p>
                  </a:txBody>
                  <a:tcPr/>
                </a:tc>
                <a:extLst>
                  <a:ext uri="{0D108BD9-81ED-4DB2-BD59-A6C34878D82A}">
                    <a16:rowId xmlns:a16="http://schemas.microsoft.com/office/drawing/2014/main" val="1266801380"/>
                  </a:ext>
                </a:extLst>
              </a:tr>
              <a:tr h="370840">
                <a:tc>
                  <a:txBody>
                    <a:bodyPr/>
                    <a:lstStyle/>
                    <a:p>
                      <a:r>
                        <a:rPr lang="en-US" sz="4300" kern="1200" dirty="0">
                          <a:solidFill>
                            <a:schemeClr val="dk1"/>
                          </a:solidFill>
                          <a:effectLst/>
                          <a:latin typeface="+mn-lt"/>
                          <a:ea typeface="+mn-ea"/>
                          <a:cs typeface="+mn-cs"/>
                        </a:rPr>
                        <a:t>Supply chain disruptions</a:t>
                      </a:r>
                      <a:endParaRPr lang="en-US" dirty="0"/>
                    </a:p>
                  </a:txBody>
                  <a:tcPr/>
                </a:tc>
                <a:extLst>
                  <a:ext uri="{0D108BD9-81ED-4DB2-BD59-A6C34878D82A}">
                    <a16:rowId xmlns:a16="http://schemas.microsoft.com/office/drawing/2014/main" val="983064221"/>
                  </a:ext>
                </a:extLst>
              </a:tr>
              <a:tr h="370840">
                <a:tc>
                  <a:txBody>
                    <a:bodyPr/>
                    <a:lstStyle/>
                    <a:p>
                      <a:r>
                        <a:rPr lang="en-US" sz="4300" kern="1200" dirty="0">
                          <a:solidFill>
                            <a:schemeClr val="dk1"/>
                          </a:solidFill>
                          <a:effectLst/>
                          <a:latin typeface="+mn-lt"/>
                          <a:ea typeface="+mn-ea"/>
                          <a:cs typeface="+mn-cs"/>
                        </a:rPr>
                        <a:t>Staffing challenges </a:t>
                      </a:r>
                      <a:endParaRPr lang="en-US" dirty="0"/>
                    </a:p>
                  </a:txBody>
                  <a:tcPr/>
                </a:tc>
                <a:extLst>
                  <a:ext uri="{0D108BD9-81ED-4DB2-BD59-A6C34878D82A}">
                    <a16:rowId xmlns:a16="http://schemas.microsoft.com/office/drawing/2014/main" val="3919231115"/>
                  </a:ext>
                </a:extLst>
              </a:tr>
              <a:tr h="370840">
                <a:tc>
                  <a:txBody>
                    <a:bodyPr/>
                    <a:lstStyle/>
                    <a:p>
                      <a:r>
                        <a:rPr lang="en-US" sz="4300" kern="1200" dirty="0">
                          <a:solidFill>
                            <a:schemeClr val="dk1"/>
                          </a:solidFill>
                          <a:effectLst/>
                          <a:latin typeface="+mn-lt"/>
                          <a:ea typeface="+mn-ea"/>
                          <a:cs typeface="+mn-cs"/>
                        </a:rPr>
                        <a:t>Increase in cost of goods sold</a:t>
                      </a:r>
                      <a:endParaRPr lang="en-US" dirty="0"/>
                    </a:p>
                  </a:txBody>
                  <a:tcPr/>
                </a:tc>
                <a:extLst>
                  <a:ext uri="{0D108BD9-81ED-4DB2-BD59-A6C34878D82A}">
                    <a16:rowId xmlns:a16="http://schemas.microsoft.com/office/drawing/2014/main" val="2347234861"/>
                  </a:ext>
                </a:extLst>
              </a:tr>
            </a:tbl>
          </a:graphicData>
        </a:graphic>
      </p:graphicFrame>
      <p:graphicFrame>
        <p:nvGraphicFramePr>
          <p:cNvPr id="9" name="Table 8">
            <a:extLst>
              <a:ext uri="{FF2B5EF4-FFF2-40B4-BE49-F238E27FC236}">
                <a16:creationId xmlns:a16="http://schemas.microsoft.com/office/drawing/2014/main" id="{CBA6D6CB-4C44-4F8A-97B9-239B445AF6A4}"/>
              </a:ext>
            </a:extLst>
          </p:cNvPr>
          <p:cNvGraphicFramePr>
            <a:graphicFrameLocks noGrp="1"/>
          </p:cNvGraphicFramePr>
          <p:nvPr>
            <p:extLst/>
          </p:nvPr>
        </p:nvGraphicFramePr>
        <p:xfrm>
          <a:off x="6538100" y="4348322"/>
          <a:ext cx="5196702" cy="5221432"/>
        </p:xfrm>
        <a:graphic>
          <a:graphicData uri="http://schemas.openxmlformats.org/drawingml/2006/table">
            <a:tbl>
              <a:tblPr firstRow="1" bandRow="1">
                <a:tableStyleId>{5C22544A-7EE6-4342-B048-85BDC9FD1C3A}</a:tableStyleId>
              </a:tblPr>
              <a:tblGrid>
                <a:gridCol w="5196702">
                  <a:extLst>
                    <a:ext uri="{9D8B030D-6E8A-4147-A177-3AD203B41FA5}">
                      <a16:colId xmlns:a16="http://schemas.microsoft.com/office/drawing/2014/main" val="2499718748"/>
                    </a:ext>
                  </a:extLst>
                </a:gridCol>
              </a:tblGrid>
              <a:tr h="907270">
                <a:tc>
                  <a:txBody>
                    <a:bodyPr/>
                    <a:lstStyle/>
                    <a:p>
                      <a:r>
                        <a:rPr lang="en-US" dirty="0"/>
                        <a:t>Retail</a:t>
                      </a:r>
                    </a:p>
                  </a:txBody>
                  <a:tcPr/>
                </a:tc>
                <a:extLst>
                  <a:ext uri="{0D108BD9-81ED-4DB2-BD59-A6C34878D82A}">
                    <a16:rowId xmlns:a16="http://schemas.microsoft.com/office/drawing/2014/main" val="1266801380"/>
                  </a:ext>
                </a:extLst>
              </a:tr>
              <a:tr h="907270">
                <a:tc>
                  <a:txBody>
                    <a:bodyPr/>
                    <a:lstStyle/>
                    <a:p>
                      <a:r>
                        <a:rPr lang="en-US" dirty="0"/>
                        <a:t>Lack of Parking</a:t>
                      </a:r>
                    </a:p>
                  </a:txBody>
                  <a:tcPr/>
                </a:tc>
                <a:extLst>
                  <a:ext uri="{0D108BD9-81ED-4DB2-BD59-A6C34878D82A}">
                    <a16:rowId xmlns:a16="http://schemas.microsoft.com/office/drawing/2014/main" val="983064221"/>
                  </a:ext>
                </a:extLst>
              </a:tr>
              <a:tr h="1703446">
                <a:tc>
                  <a:txBody>
                    <a:bodyPr/>
                    <a:lstStyle/>
                    <a:p>
                      <a:pPr marL="0" marR="0" lvl="0" indent="0" algn="l" defTabSz="1087444" rtl="0" eaLnBrk="1" fontAlgn="auto" latinLnBrk="0" hangingPunct="1">
                        <a:lnSpc>
                          <a:spcPct val="100000"/>
                        </a:lnSpc>
                        <a:spcBef>
                          <a:spcPts val="0"/>
                        </a:spcBef>
                        <a:spcAft>
                          <a:spcPts val="0"/>
                        </a:spcAft>
                        <a:buClrTx/>
                        <a:buSzTx/>
                        <a:buFontTx/>
                        <a:buNone/>
                        <a:tabLst/>
                        <a:defRPr/>
                      </a:pPr>
                      <a:r>
                        <a:rPr lang="en-US" sz="4300" kern="1200" dirty="0">
                          <a:solidFill>
                            <a:schemeClr val="dk1"/>
                          </a:solidFill>
                          <a:effectLst/>
                          <a:latin typeface="+mn-lt"/>
                          <a:ea typeface="+mn-ea"/>
                          <a:cs typeface="+mn-cs"/>
                        </a:rPr>
                        <a:t>Supply chain disruptions</a:t>
                      </a:r>
                      <a:endParaRPr lang="en-US" dirty="0"/>
                    </a:p>
                  </a:txBody>
                  <a:tcPr/>
                </a:tc>
                <a:extLst>
                  <a:ext uri="{0D108BD9-81ED-4DB2-BD59-A6C34878D82A}">
                    <a16:rowId xmlns:a16="http://schemas.microsoft.com/office/drawing/2014/main" val="3919231115"/>
                  </a:ext>
                </a:extLst>
              </a:tr>
              <a:tr h="1703446">
                <a:tc>
                  <a:txBody>
                    <a:bodyPr/>
                    <a:lstStyle/>
                    <a:p>
                      <a:r>
                        <a:rPr lang="en-US" sz="4300" kern="1200" dirty="0">
                          <a:solidFill>
                            <a:schemeClr val="dk1"/>
                          </a:solidFill>
                          <a:effectLst/>
                          <a:latin typeface="+mn-lt"/>
                          <a:ea typeface="+mn-ea"/>
                          <a:cs typeface="+mn-cs"/>
                        </a:rPr>
                        <a:t>Increase in cost of goods sold</a:t>
                      </a:r>
                      <a:endParaRPr lang="en-US" dirty="0"/>
                    </a:p>
                  </a:txBody>
                  <a:tcPr/>
                </a:tc>
                <a:extLst>
                  <a:ext uri="{0D108BD9-81ED-4DB2-BD59-A6C34878D82A}">
                    <a16:rowId xmlns:a16="http://schemas.microsoft.com/office/drawing/2014/main" val="2347234861"/>
                  </a:ext>
                </a:extLst>
              </a:tr>
            </a:tbl>
          </a:graphicData>
        </a:graphic>
      </p:graphicFrame>
      <p:graphicFrame>
        <p:nvGraphicFramePr>
          <p:cNvPr id="10" name="Table 9">
            <a:extLst>
              <a:ext uri="{FF2B5EF4-FFF2-40B4-BE49-F238E27FC236}">
                <a16:creationId xmlns:a16="http://schemas.microsoft.com/office/drawing/2014/main" id="{3995E271-17A5-4E53-8E3C-2BA7ADD2306D}"/>
              </a:ext>
            </a:extLst>
          </p:cNvPr>
          <p:cNvGraphicFramePr>
            <a:graphicFrameLocks noGrp="1"/>
          </p:cNvGraphicFramePr>
          <p:nvPr>
            <p:extLst>
              <p:ext uri="{D42A27DB-BD31-4B8C-83A1-F6EECF244321}">
                <p14:modId xmlns:p14="http://schemas.microsoft.com/office/powerpoint/2010/main" val="1336408751"/>
              </p:ext>
            </p:extLst>
          </p:nvPr>
        </p:nvGraphicFramePr>
        <p:xfrm>
          <a:off x="12059669" y="3694735"/>
          <a:ext cx="5196702" cy="4895956"/>
        </p:xfrm>
        <a:graphic>
          <a:graphicData uri="http://schemas.openxmlformats.org/drawingml/2006/table">
            <a:tbl>
              <a:tblPr firstRow="1" bandRow="1">
                <a:tableStyleId>{5C22544A-7EE6-4342-B048-85BDC9FD1C3A}</a:tableStyleId>
              </a:tblPr>
              <a:tblGrid>
                <a:gridCol w="5196702">
                  <a:extLst>
                    <a:ext uri="{9D8B030D-6E8A-4147-A177-3AD203B41FA5}">
                      <a16:colId xmlns:a16="http://schemas.microsoft.com/office/drawing/2014/main" val="2499718748"/>
                    </a:ext>
                  </a:extLst>
                </a:gridCol>
              </a:tblGrid>
              <a:tr h="1347673">
                <a:tc>
                  <a:txBody>
                    <a:bodyPr/>
                    <a:lstStyle/>
                    <a:p>
                      <a:r>
                        <a:rPr lang="en-US" dirty="0"/>
                        <a:t>Arts &amp; Entertainment</a:t>
                      </a:r>
                    </a:p>
                  </a:txBody>
                  <a:tcPr/>
                </a:tc>
                <a:extLst>
                  <a:ext uri="{0D108BD9-81ED-4DB2-BD59-A6C34878D82A}">
                    <a16:rowId xmlns:a16="http://schemas.microsoft.com/office/drawing/2014/main" val="1266801380"/>
                  </a:ext>
                </a:extLst>
              </a:tr>
              <a:tr h="717782">
                <a:tc>
                  <a:txBody>
                    <a:bodyPr/>
                    <a:lstStyle/>
                    <a:p>
                      <a:r>
                        <a:rPr lang="en-US" dirty="0"/>
                        <a:t>Staffing Challenges</a:t>
                      </a:r>
                    </a:p>
                  </a:txBody>
                  <a:tcPr/>
                </a:tc>
                <a:extLst>
                  <a:ext uri="{0D108BD9-81ED-4DB2-BD59-A6C34878D82A}">
                    <a16:rowId xmlns:a16="http://schemas.microsoft.com/office/drawing/2014/main" val="983064221"/>
                  </a:ext>
                </a:extLst>
              </a:tr>
              <a:tr h="1347673">
                <a:tc>
                  <a:txBody>
                    <a:bodyPr/>
                    <a:lstStyle/>
                    <a:p>
                      <a:r>
                        <a:rPr lang="en-US" sz="4300" kern="1200" dirty="0">
                          <a:solidFill>
                            <a:schemeClr val="dk1"/>
                          </a:solidFill>
                          <a:effectLst/>
                          <a:latin typeface="+mn-lt"/>
                          <a:ea typeface="+mn-ea"/>
                          <a:cs typeface="+mn-cs"/>
                        </a:rPr>
                        <a:t>Not enough customers</a:t>
                      </a:r>
                      <a:endParaRPr lang="en-US" dirty="0"/>
                    </a:p>
                  </a:txBody>
                  <a:tcPr/>
                </a:tc>
                <a:extLst>
                  <a:ext uri="{0D108BD9-81ED-4DB2-BD59-A6C34878D82A}">
                    <a16:rowId xmlns:a16="http://schemas.microsoft.com/office/drawing/2014/main" val="3919231115"/>
                  </a:ext>
                </a:extLst>
              </a:tr>
              <a:tr h="1345036">
                <a:tc>
                  <a:txBody>
                    <a:bodyPr/>
                    <a:lstStyle/>
                    <a:p>
                      <a:r>
                        <a:rPr lang="en-US" dirty="0"/>
                        <a:t>Dirty Streets</a:t>
                      </a:r>
                    </a:p>
                  </a:txBody>
                  <a:tcPr/>
                </a:tc>
                <a:extLst>
                  <a:ext uri="{0D108BD9-81ED-4DB2-BD59-A6C34878D82A}">
                    <a16:rowId xmlns:a16="http://schemas.microsoft.com/office/drawing/2014/main" val="2347234861"/>
                  </a:ext>
                </a:extLst>
              </a:tr>
            </a:tbl>
          </a:graphicData>
        </a:graphic>
      </p:graphicFrame>
      <p:graphicFrame>
        <p:nvGraphicFramePr>
          <p:cNvPr id="12" name="Table 11">
            <a:extLst>
              <a:ext uri="{FF2B5EF4-FFF2-40B4-BE49-F238E27FC236}">
                <a16:creationId xmlns:a16="http://schemas.microsoft.com/office/drawing/2014/main" id="{3583C2CF-DE0A-4113-9F62-E068E285ED67}"/>
              </a:ext>
            </a:extLst>
          </p:cNvPr>
          <p:cNvGraphicFramePr>
            <a:graphicFrameLocks noGrp="1"/>
          </p:cNvGraphicFramePr>
          <p:nvPr>
            <p:extLst>
              <p:ext uri="{D42A27DB-BD31-4B8C-83A1-F6EECF244321}">
                <p14:modId xmlns:p14="http://schemas.microsoft.com/office/powerpoint/2010/main" val="557431010"/>
              </p:ext>
            </p:extLst>
          </p:nvPr>
        </p:nvGraphicFramePr>
        <p:xfrm>
          <a:off x="17906105" y="4551286"/>
          <a:ext cx="5196702" cy="4953000"/>
        </p:xfrm>
        <a:graphic>
          <a:graphicData uri="http://schemas.openxmlformats.org/drawingml/2006/table">
            <a:tbl>
              <a:tblPr firstRow="1" bandRow="1">
                <a:tableStyleId>{5C22544A-7EE6-4342-B048-85BDC9FD1C3A}</a:tableStyleId>
              </a:tblPr>
              <a:tblGrid>
                <a:gridCol w="5196702">
                  <a:extLst>
                    <a:ext uri="{9D8B030D-6E8A-4147-A177-3AD203B41FA5}">
                      <a16:colId xmlns:a16="http://schemas.microsoft.com/office/drawing/2014/main" val="2499718748"/>
                    </a:ext>
                  </a:extLst>
                </a:gridCol>
              </a:tblGrid>
              <a:tr h="1615872">
                <a:tc>
                  <a:txBody>
                    <a:bodyPr/>
                    <a:lstStyle/>
                    <a:p>
                      <a:r>
                        <a:rPr lang="en-US" dirty="0"/>
                        <a:t>Health, Education &amp; Others</a:t>
                      </a:r>
                    </a:p>
                  </a:txBody>
                  <a:tcPr/>
                </a:tc>
                <a:extLst>
                  <a:ext uri="{0D108BD9-81ED-4DB2-BD59-A6C34878D82A}">
                    <a16:rowId xmlns:a16="http://schemas.microsoft.com/office/drawing/2014/main" val="1266801380"/>
                  </a:ext>
                </a:extLst>
              </a:tr>
              <a:tr h="860628">
                <a:tc>
                  <a:txBody>
                    <a:bodyPr/>
                    <a:lstStyle/>
                    <a:p>
                      <a:r>
                        <a:rPr lang="en-US" dirty="0"/>
                        <a:t>Parking</a:t>
                      </a:r>
                    </a:p>
                  </a:txBody>
                  <a:tcPr/>
                </a:tc>
                <a:extLst>
                  <a:ext uri="{0D108BD9-81ED-4DB2-BD59-A6C34878D82A}">
                    <a16:rowId xmlns:a16="http://schemas.microsoft.com/office/drawing/2014/main" val="983064221"/>
                  </a:ext>
                </a:extLst>
              </a:tr>
              <a:tr h="860628">
                <a:tc>
                  <a:txBody>
                    <a:bodyPr/>
                    <a:lstStyle/>
                    <a:p>
                      <a:pPr marL="0" marR="0" lvl="0" indent="0" algn="l" defTabSz="1087444" rtl="0" eaLnBrk="1" fontAlgn="auto" latinLnBrk="0" hangingPunct="1">
                        <a:lnSpc>
                          <a:spcPct val="100000"/>
                        </a:lnSpc>
                        <a:spcBef>
                          <a:spcPts val="0"/>
                        </a:spcBef>
                        <a:spcAft>
                          <a:spcPts val="0"/>
                        </a:spcAft>
                        <a:buClrTx/>
                        <a:buSzTx/>
                        <a:buFontTx/>
                        <a:buNone/>
                        <a:tabLst/>
                        <a:defRPr/>
                      </a:pPr>
                      <a:r>
                        <a:rPr lang="en-US" dirty="0"/>
                        <a:t>Hire new employees</a:t>
                      </a:r>
                    </a:p>
                  </a:txBody>
                  <a:tcPr/>
                </a:tc>
                <a:extLst>
                  <a:ext uri="{0D108BD9-81ED-4DB2-BD59-A6C34878D82A}">
                    <a16:rowId xmlns:a16="http://schemas.microsoft.com/office/drawing/2014/main" val="3919231115"/>
                  </a:ext>
                </a:extLst>
              </a:tr>
              <a:tr h="1615872">
                <a:tc>
                  <a:txBody>
                    <a:bodyPr/>
                    <a:lstStyle/>
                    <a:p>
                      <a:r>
                        <a:rPr lang="en-US" dirty="0"/>
                        <a:t>Dirty streets</a:t>
                      </a:r>
                    </a:p>
                  </a:txBody>
                  <a:tcPr/>
                </a:tc>
                <a:extLst>
                  <a:ext uri="{0D108BD9-81ED-4DB2-BD59-A6C34878D82A}">
                    <a16:rowId xmlns:a16="http://schemas.microsoft.com/office/drawing/2014/main" val="2347234861"/>
                  </a:ext>
                </a:extLst>
              </a:tr>
            </a:tbl>
          </a:graphicData>
        </a:graphic>
      </p:graphicFrame>
    </p:spTree>
    <p:extLst>
      <p:ext uri="{BB962C8B-B14F-4D97-AF65-F5344CB8AC3E}">
        <p14:creationId xmlns:p14="http://schemas.microsoft.com/office/powerpoint/2010/main" val="36629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1567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Acknowledgments</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1638300" y="3023174"/>
            <a:ext cx="21564599" cy="9248176"/>
          </a:xfrm>
        </p:spPr>
        <p:txBody>
          <a:bodyPr wrap="square">
            <a:spAutoFit/>
          </a:bodyPr>
          <a:lstStyle/>
          <a:p>
            <a:pPr marL="685800" indent="-685800" algn="l">
              <a:buFont typeface="Arial" panose="020B0604020202020204" pitchFamily="34" charset="0"/>
              <a:buChar char="•"/>
            </a:pPr>
            <a:r>
              <a:rPr lang="en-US" sz="5400" dirty="0">
                <a:solidFill>
                  <a:srgbClr val="3D367E"/>
                </a:solidFill>
                <a:latin typeface="+mn-lt"/>
                <a:ea typeface="Open Sans" panose="020B0606030504020204" pitchFamily="34" charset="0"/>
                <a:cs typeface="Open Sans" panose="020B0606030504020204" pitchFamily="34" charset="0"/>
              </a:rPr>
              <a:t>Grateful for the SFSU and SFSBC Partnership that started in 2020.</a:t>
            </a:r>
          </a:p>
          <a:p>
            <a:pPr marL="685800" indent="-685800" algn="l">
              <a:buFont typeface="Arial" panose="020B0604020202020204" pitchFamily="34" charset="0"/>
              <a:buChar char="•"/>
            </a:pPr>
            <a:r>
              <a:rPr lang="en-US" sz="5400" dirty="0">
                <a:solidFill>
                  <a:srgbClr val="3D367E"/>
                </a:solidFill>
                <a:latin typeface="+mn-lt"/>
                <a:ea typeface="Open Sans" panose="020B0606030504020204" pitchFamily="34" charset="0"/>
                <a:cs typeface="Open Sans" panose="020B0606030504020204" pitchFamily="34" charset="0"/>
              </a:rPr>
              <a:t>Thanks to Lam Family College of Business for the Lam-Larsen Community Engagement Award that was used to fund a research assistant for this study.</a:t>
            </a:r>
          </a:p>
          <a:p>
            <a:pPr marL="685800" indent="-685800" algn="l">
              <a:buFont typeface="Arial" panose="020B0604020202020204" pitchFamily="34" charset="0"/>
              <a:buChar char="•"/>
            </a:pPr>
            <a:r>
              <a:rPr lang="en-US" sz="5400" dirty="0">
                <a:solidFill>
                  <a:srgbClr val="3D367E"/>
                </a:solidFill>
                <a:latin typeface="+mn-lt"/>
                <a:ea typeface="Open Sans" panose="020B0606030504020204" pitchFamily="34" charset="0"/>
                <a:cs typeface="Open Sans" panose="020B0606030504020204" pitchFamily="34" charset="0"/>
              </a:rPr>
              <a:t>Thanks to graduate students Kelsey Brown, Justin Chau and Marco Ruffinelli for their service learning contributions.</a:t>
            </a:r>
          </a:p>
          <a:p>
            <a:pPr marL="685800" indent="-685800" algn="l">
              <a:buFont typeface="Arial" panose="020B0604020202020204" pitchFamily="34" charset="0"/>
              <a:buChar char="•"/>
            </a:pPr>
            <a:r>
              <a:rPr lang="en-US" sz="5400" dirty="0">
                <a:solidFill>
                  <a:srgbClr val="3D367E"/>
                </a:solidFill>
                <a:latin typeface="+mn-lt"/>
                <a:ea typeface="Open Sans" panose="020B0606030504020204" pitchFamily="34" charset="0"/>
                <a:cs typeface="Open Sans" panose="020B0606030504020204" pitchFamily="34" charset="0"/>
              </a:rPr>
              <a:t>Thanks for a wonderful Community-based Participatory Research partnership.</a:t>
            </a: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104433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089805"/>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Challenges with safety, crime, legal</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1829038" y="3090073"/>
            <a:ext cx="21351002" cy="3962113"/>
          </a:xfrm>
        </p:spPr>
        <p:txBody>
          <a:bodyPr wrap="square">
            <a:spAutoFit/>
          </a:bodyPr>
          <a:lstStyle/>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algn="just">
              <a:lnSpc>
                <a:spcPct val="110000"/>
              </a:lnSpc>
            </a:pPr>
            <a:endParaRPr lang="en-US" sz="5400" b="1"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7" name="Picture 6" descr="Table&#10;&#10;Description automatically generated">
            <a:extLst>
              <a:ext uri="{FF2B5EF4-FFF2-40B4-BE49-F238E27FC236}">
                <a16:creationId xmlns:a16="http://schemas.microsoft.com/office/drawing/2014/main" id="{60351BEC-969A-476A-B035-34C303E6454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86200" y="3090073"/>
            <a:ext cx="15704820" cy="9368627"/>
          </a:xfrm>
          <a:prstGeom prst="rect">
            <a:avLst/>
          </a:prstGeom>
        </p:spPr>
      </p:pic>
    </p:spTree>
    <p:extLst>
      <p:ext uri="{BB962C8B-B14F-4D97-AF65-F5344CB8AC3E}">
        <p14:creationId xmlns:p14="http://schemas.microsoft.com/office/powerpoint/2010/main" val="38739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9" y="1089805"/>
            <a:ext cx="14122162"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Crime, break-in, vandalism</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1829038" y="3090073"/>
            <a:ext cx="21351002" cy="3962113"/>
          </a:xfrm>
        </p:spPr>
        <p:txBody>
          <a:bodyPr wrap="square">
            <a:spAutoFit/>
          </a:bodyPr>
          <a:lstStyle/>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algn="just">
              <a:lnSpc>
                <a:spcPct val="110000"/>
              </a:lnSpc>
            </a:pPr>
            <a:endParaRPr lang="en-US" sz="5400" b="1"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6" name="Picture 5">
            <a:extLst>
              <a:ext uri="{FF2B5EF4-FFF2-40B4-BE49-F238E27FC236}">
                <a16:creationId xmlns:a16="http://schemas.microsoft.com/office/drawing/2014/main" id="{105C48AE-7D6F-4D80-9165-ADDA2243301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985" y="3090073"/>
            <a:ext cx="11502602" cy="9795578"/>
          </a:xfrm>
          <a:prstGeom prst="rect">
            <a:avLst/>
          </a:prstGeom>
          <a:noFill/>
          <a:ln>
            <a:noFill/>
          </a:ln>
        </p:spPr>
      </p:pic>
      <p:pic>
        <p:nvPicPr>
          <p:cNvPr id="8" name="Picture 7">
            <a:extLst>
              <a:ext uri="{FF2B5EF4-FFF2-40B4-BE49-F238E27FC236}">
                <a16:creationId xmlns:a16="http://schemas.microsoft.com/office/drawing/2014/main" id="{6D1AABE4-F658-4540-9703-B6E4DA91FB0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3587" y="3090073"/>
            <a:ext cx="11347688" cy="9795578"/>
          </a:xfrm>
          <a:prstGeom prst="rect">
            <a:avLst/>
          </a:prstGeom>
          <a:noFill/>
          <a:ln>
            <a:noFill/>
          </a:ln>
        </p:spPr>
      </p:pic>
      <p:sp>
        <p:nvSpPr>
          <p:cNvPr id="7" name="TextBox 6">
            <a:extLst>
              <a:ext uri="{FF2B5EF4-FFF2-40B4-BE49-F238E27FC236}">
                <a16:creationId xmlns:a16="http://schemas.microsoft.com/office/drawing/2014/main" id="{7930FB9B-7F3B-4CFA-9D4D-95ED7CE57156}"/>
              </a:ext>
            </a:extLst>
          </p:cNvPr>
          <p:cNvSpPr txBox="1"/>
          <p:nvPr/>
        </p:nvSpPr>
        <p:spPr>
          <a:xfrm flipH="1">
            <a:off x="17551400" y="431800"/>
            <a:ext cx="6457235" cy="1938992"/>
          </a:xfrm>
          <a:prstGeom prst="rect">
            <a:avLst/>
          </a:prstGeom>
          <a:noFill/>
          <a:ln>
            <a:solidFill>
              <a:schemeClr val="tx1"/>
            </a:solidFill>
          </a:ln>
        </p:spPr>
        <p:txBody>
          <a:bodyPr wrap="square" rtlCol="0">
            <a:spAutoFit/>
          </a:bodyPr>
          <a:lstStyle/>
          <a:p>
            <a:r>
              <a:rPr lang="en-US" sz="2400" dirty="0">
                <a:solidFill>
                  <a:srgbClr val="0070C0"/>
                </a:solidFill>
              </a:rPr>
              <a:t>94110- Mission/Bernal</a:t>
            </a:r>
          </a:p>
          <a:p>
            <a:r>
              <a:rPr lang="en-US" sz="2400" dirty="0">
                <a:solidFill>
                  <a:srgbClr val="0070C0"/>
                </a:solidFill>
              </a:rPr>
              <a:t>94114-Noe Valley/Castro</a:t>
            </a:r>
          </a:p>
          <a:p>
            <a:r>
              <a:rPr lang="en-US" sz="2400" dirty="0">
                <a:solidFill>
                  <a:srgbClr val="0070C0"/>
                </a:solidFill>
              </a:rPr>
              <a:t>94102- Civic Center/Hayes Valley</a:t>
            </a:r>
          </a:p>
          <a:p>
            <a:r>
              <a:rPr lang="en-US" sz="2400" dirty="0">
                <a:solidFill>
                  <a:srgbClr val="0070C0"/>
                </a:solidFill>
              </a:rPr>
              <a:t>94103-SoMa</a:t>
            </a:r>
          </a:p>
          <a:p>
            <a:r>
              <a:rPr lang="en-US" sz="2400" dirty="0">
                <a:solidFill>
                  <a:srgbClr val="0070C0"/>
                </a:solidFill>
              </a:rPr>
              <a:t>94109- Russian Hill/Nob Hill</a:t>
            </a:r>
          </a:p>
        </p:txBody>
      </p:sp>
    </p:spTree>
    <p:extLst>
      <p:ext uri="{BB962C8B-B14F-4D97-AF65-F5344CB8AC3E}">
        <p14:creationId xmlns:p14="http://schemas.microsoft.com/office/powerpoint/2010/main" val="164353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457200"/>
            <a:ext cx="20729099" cy="2263505"/>
          </a:xfrm>
        </p:spPr>
        <p:txBody>
          <a:bodyPr>
            <a:noAutofit/>
          </a:bodyPr>
          <a:lstStyle/>
          <a:p>
            <a:r>
              <a:rPr lang="en-US" sz="66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Only 22% agree that San Francisco is generally a good place to own a small business.</a:t>
            </a:r>
          </a:p>
        </p:txBody>
      </p:sp>
      <p:sp>
        <p:nvSpPr>
          <p:cNvPr id="3" name="Subtitle 2"/>
          <p:cNvSpPr>
            <a:spLocks noGrp="1"/>
          </p:cNvSpPr>
          <p:nvPr>
            <p:ph type="subTitle" idx="4294967295"/>
          </p:nvPr>
        </p:nvSpPr>
        <p:spPr>
          <a:xfrm>
            <a:off x="1829038" y="3090073"/>
            <a:ext cx="21351002" cy="3962113"/>
          </a:xfrm>
        </p:spPr>
        <p:txBody>
          <a:bodyPr wrap="square">
            <a:spAutoFit/>
          </a:bodyPr>
          <a:lstStyle/>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algn="just">
              <a:lnSpc>
                <a:spcPct val="110000"/>
              </a:lnSpc>
            </a:pPr>
            <a:endParaRPr lang="en-US" sz="5400" b="1"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4" name="Picture 3">
            <a:extLst>
              <a:ext uri="{FF2B5EF4-FFF2-40B4-BE49-F238E27FC236}">
                <a16:creationId xmlns:a16="http://schemas.microsoft.com/office/drawing/2014/main" id="{31111D01-F437-4165-A5B7-C3B34FFBBD7C}"/>
              </a:ext>
            </a:extLst>
          </p:cNvPr>
          <p:cNvPicPr>
            <a:picLocks noChangeAspect="1"/>
          </p:cNvPicPr>
          <p:nvPr/>
        </p:nvPicPr>
        <p:blipFill>
          <a:blip r:embed="rId2"/>
          <a:stretch>
            <a:fillRect/>
          </a:stretch>
        </p:blipFill>
        <p:spPr>
          <a:xfrm>
            <a:off x="1829038" y="3218087"/>
            <a:ext cx="20459462" cy="10218351"/>
          </a:xfrm>
          <a:prstGeom prst="rect">
            <a:avLst/>
          </a:prstGeom>
        </p:spPr>
      </p:pic>
    </p:spTree>
    <p:extLst>
      <p:ext uri="{BB962C8B-B14F-4D97-AF65-F5344CB8AC3E}">
        <p14:creationId xmlns:p14="http://schemas.microsoft.com/office/powerpoint/2010/main" val="373847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457200"/>
            <a:ext cx="20729099" cy="2263505"/>
          </a:xfrm>
        </p:spPr>
        <p:txBody>
          <a:bodyPr>
            <a:noAutofit/>
          </a:bodyPr>
          <a:lstStyle/>
          <a:p>
            <a:r>
              <a:rPr lang="en-US" sz="66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Majority (68%) of Latinx businesses find SF a good place to own a small business</a:t>
            </a: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5" name="Picture 4">
            <a:extLst>
              <a:ext uri="{FF2B5EF4-FFF2-40B4-BE49-F238E27FC236}">
                <a16:creationId xmlns:a16="http://schemas.microsoft.com/office/drawing/2014/main" id="{B28A2196-27AF-428B-80D8-A2B124A2E991}"/>
              </a:ext>
            </a:extLst>
          </p:cNvPr>
          <p:cNvPicPr>
            <a:picLocks noChangeAspect="1"/>
          </p:cNvPicPr>
          <p:nvPr/>
        </p:nvPicPr>
        <p:blipFill>
          <a:blip r:embed="rId2"/>
          <a:stretch>
            <a:fillRect/>
          </a:stretch>
        </p:blipFill>
        <p:spPr>
          <a:xfrm>
            <a:off x="2884157" y="3723119"/>
            <a:ext cx="18618859" cy="8927021"/>
          </a:xfrm>
          <a:prstGeom prst="rect">
            <a:avLst/>
          </a:prstGeom>
        </p:spPr>
      </p:pic>
    </p:spTree>
    <p:extLst>
      <p:ext uri="{BB962C8B-B14F-4D97-AF65-F5344CB8AC3E}">
        <p14:creationId xmlns:p14="http://schemas.microsoft.com/office/powerpoint/2010/main" val="290632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457200"/>
            <a:ext cx="20729099" cy="2263505"/>
          </a:xfrm>
        </p:spPr>
        <p:txBody>
          <a:bodyPr>
            <a:noAutofit/>
          </a:bodyPr>
          <a:lstStyle/>
          <a:p>
            <a:r>
              <a:rPr lang="en-US" sz="66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Challenges by when business started</a:t>
            </a: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3" name="Picture 2">
            <a:extLst>
              <a:ext uri="{FF2B5EF4-FFF2-40B4-BE49-F238E27FC236}">
                <a16:creationId xmlns:a16="http://schemas.microsoft.com/office/drawing/2014/main" id="{5448BFBC-26AE-477C-9CA1-644E6152206E}"/>
              </a:ext>
            </a:extLst>
          </p:cNvPr>
          <p:cNvPicPr>
            <a:picLocks noChangeAspect="1"/>
          </p:cNvPicPr>
          <p:nvPr/>
        </p:nvPicPr>
        <p:blipFill>
          <a:blip r:embed="rId2"/>
          <a:stretch>
            <a:fillRect/>
          </a:stretch>
        </p:blipFill>
        <p:spPr>
          <a:xfrm>
            <a:off x="2736712" y="2880244"/>
            <a:ext cx="18913749" cy="9041188"/>
          </a:xfrm>
          <a:prstGeom prst="rect">
            <a:avLst/>
          </a:prstGeom>
        </p:spPr>
      </p:pic>
      <p:sp>
        <p:nvSpPr>
          <p:cNvPr id="5" name="TextBox 4">
            <a:extLst>
              <a:ext uri="{FF2B5EF4-FFF2-40B4-BE49-F238E27FC236}">
                <a16:creationId xmlns:a16="http://schemas.microsoft.com/office/drawing/2014/main" id="{E8D35C00-D10C-4CBA-95E7-9D8881A6E0FF}"/>
              </a:ext>
            </a:extLst>
          </p:cNvPr>
          <p:cNvSpPr txBox="1"/>
          <p:nvPr/>
        </p:nvSpPr>
        <p:spPr>
          <a:xfrm flipH="1">
            <a:off x="2917547" y="12277368"/>
            <a:ext cx="18913751" cy="1323439"/>
          </a:xfrm>
          <a:prstGeom prst="rect">
            <a:avLst/>
          </a:prstGeom>
          <a:noFill/>
        </p:spPr>
        <p:txBody>
          <a:bodyPr wrap="square" rtlCol="0">
            <a:spAutoFit/>
          </a:bodyPr>
          <a:lstStyle/>
          <a:p>
            <a:r>
              <a:rPr lang="en-US" sz="4000" dirty="0"/>
              <a:t>Legacy businesses were disproportionately challenged. Pre-pandemic businesses most effected by unclean streets and not enough customers.</a:t>
            </a:r>
          </a:p>
        </p:txBody>
      </p:sp>
    </p:spTree>
    <p:extLst>
      <p:ext uri="{BB962C8B-B14F-4D97-AF65-F5344CB8AC3E}">
        <p14:creationId xmlns:p14="http://schemas.microsoft.com/office/powerpoint/2010/main" val="112995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3627844" y="5643102"/>
            <a:ext cx="17131486" cy="2429796"/>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lvl="0">
              <a:lnSpc>
                <a:spcPct val="90000"/>
              </a:lnSpc>
              <a:tabLst>
                <a:tab pos="4983873" algn="l"/>
              </a:tabLst>
            </a:pPr>
            <a:r>
              <a:rPr lang="en-US" sz="8800" b="1" dirty="0">
                <a:solidFill>
                  <a:prstClr val="white"/>
                </a:solidFill>
              </a:rPr>
              <a:t>Feedback on Policy suggestions</a:t>
            </a:r>
          </a:p>
        </p:txBody>
      </p:sp>
      <p:sp>
        <p:nvSpPr>
          <p:cNvPr id="10" name="Rectangle 9"/>
          <p:cNvSpPr/>
          <p:nvPr/>
        </p:nvSpPr>
        <p:spPr>
          <a:xfrm>
            <a:off x="11416770" y="836015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marL="0" marR="0" lvl="0" indent="0" algn="ctr" defTabSz="1087444"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srgbClr val="F2B200"/>
              </a:solidFill>
              <a:effectLst/>
              <a:uLnTx/>
              <a:uFillTx/>
              <a:latin typeface="Open Sans Light"/>
              <a:ea typeface="+mn-ea"/>
              <a:cs typeface="+mn-cs"/>
            </a:endParaRPr>
          </a:p>
        </p:txBody>
      </p:sp>
    </p:spTree>
    <p:extLst>
      <p:ext uri="{BB962C8B-B14F-4D97-AF65-F5344CB8AC3E}">
        <p14:creationId xmlns:p14="http://schemas.microsoft.com/office/powerpoint/2010/main" val="390237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457200"/>
            <a:ext cx="20729099" cy="2263505"/>
          </a:xfrm>
        </p:spPr>
        <p:txBody>
          <a:bodyPr>
            <a:noAutofit/>
          </a:bodyPr>
          <a:lstStyle/>
          <a:p>
            <a:r>
              <a:rPr lang="en-US" sz="66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More Police patrols in commercial corridors</a:t>
            </a:r>
          </a:p>
        </p:txBody>
      </p:sp>
      <p:sp>
        <p:nvSpPr>
          <p:cNvPr id="3" name="Subtitle 2"/>
          <p:cNvSpPr>
            <a:spLocks noGrp="1"/>
          </p:cNvSpPr>
          <p:nvPr>
            <p:ph type="subTitle" idx="4294967295"/>
          </p:nvPr>
        </p:nvSpPr>
        <p:spPr>
          <a:xfrm>
            <a:off x="1829038" y="3090073"/>
            <a:ext cx="21351002" cy="3962113"/>
          </a:xfrm>
        </p:spPr>
        <p:txBody>
          <a:bodyPr wrap="square">
            <a:spAutoFit/>
          </a:bodyPr>
          <a:lstStyle/>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algn="just">
              <a:lnSpc>
                <a:spcPct val="110000"/>
              </a:lnSpc>
            </a:pPr>
            <a:endParaRPr lang="en-US" sz="5400" b="1"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4" name="Picture 3">
            <a:extLst>
              <a:ext uri="{FF2B5EF4-FFF2-40B4-BE49-F238E27FC236}">
                <a16:creationId xmlns:a16="http://schemas.microsoft.com/office/drawing/2014/main" id="{2B15A301-B2DC-4F49-BA40-90A74CEA4CFF}"/>
              </a:ext>
            </a:extLst>
          </p:cNvPr>
          <p:cNvPicPr>
            <a:picLocks noChangeAspect="1"/>
          </p:cNvPicPr>
          <p:nvPr/>
        </p:nvPicPr>
        <p:blipFill>
          <a:blip r:embed="rId2"/>
          <a:stretch>
            <a:fillRect/>
          </a:stretch>
        </p:blipFill>
        <p:spPr>
          <a:xfrm>
            <a:off x="1434536" y="3155323"/>
            <a:ext cx="16495404" cy="9914791"/>
          </a:xfrm>
          <a:prstGeom prst="rect">
            <a:avLst/>
          </a:prstGeom>
        </p:spPr>
      </p:pic>
      <p:sp>
        <p:nvSpPr>
          <p:cNvPr id="6" name="TextBox 5">
            <a:extLst>
              <a:ext uri="{FF2B5EF4-FFF2-40B4-BE49-F238E27FC236}">
                <a16:creationId xmlns:a16="http://schemas.microsoft.com/office/drawing/2014/main" id="{45711F3F-826E-4C87-BECC-970C53E5E91E}"/>
              </a:ext>
            </a:extLst>
          </p:cNvPr>
          <p:cNvSpPr txBox="1"/>
          <p:nvPr/>
        </p:nvSpPr>
        <p:spPr>
          <a:xfrm flipH="1">
            <a:off x="18742740" y="3194530"/>
            <a:ext cx="5250100" cy="2677656"/>
          </a:xfrm>
          <a:prstGeom prst="rect">
            <a:avLst/>
          </a:prstGeom>
          <a:noFill/>
          <a:ln>
            <a:solidFill>
              <a:schemeClr val="tx1"/>
            </a:solidFill>
          </a:ln>
        </p:spPr>
        <p:txBody>
          <a:bodyPr wrap="square" rtlCol="0">
            <a:spAutoFit/>
          </a:bodyPr>
          <a:lstStyle/>
          <a:p>
            <a:r>
              <a:rPr lang="en-US" sz="2400" dirty="0">
                <a:solidFill>
                  <a:srgbClr val="0070C0"/>
                </a:solidFill>
              </a:rPr>
              <a:t>94110- Mission/Bernal</a:t>
            </a:r>
          </a:p>
          <a:p>
            <a:r>
              <a:rPr lang="en-US" sz="2400" dirty="0">
                <a:solidFill>
                  <a:srgbClr val="0070C0"/>
                </a:solidFill>
              </a:rPr>
              <a:t>94114-Noe Valley/Castro</a:t>
            </a:r>
          </a:p>
          <a:p>
            <a:r>
              <a:rPr lang="en-US" sz="2400" dirty="0">
                <a:solidFill>
                  <a:srgbClr val="0070C0"/>
                </a:solidFill>
              </a:rPr>
              <a:t>94102- Civic Center/Hayes Valley</a:t>
            </a:r>
          </a:p>
          <a:p>
            <a:r>
              <a:rPr lang="en-US" sz="2400" dirty="0">
                <a:solidFill>
                  <a:srgbClr val="0070C0"/>
                </a:solidFill>
              </a:rPr>
              <a:t>94103-SoMa</a:t>
            </a:r>
          </a:p>
          <a:p>
            <a:r>
              <a:rPr lang="en-US" sz="2400" dirty="0">
                <a:solidFill>
                  <a:srgbClr val="0070C0"/>
                </a:solidFill>
              </a:rPr>
              <a:t>94109- Russian Hill/Nob Hill</a:t>
            </a:r>
          </a:p>
          <a:p>
            <a:r>
              <a:rPr lang="en-US" sz="2400" dirty="0">
                <a:solidFill>
                  <a:srgbClr val="0070C0"/>
                </a:solidFill>
              </a:rPr>
              <a:t>94124- Bayview</a:t>
            </a:r>
          </a:p>
          <a:p>
            <a:r>
              <a:rPr lang="en-US" sz="2400" dirty="0">
                <a:solidFill>
                  <a:srgbClr val="0070C0"/>
                </a:solidFill>
              </a:rPr>
              <a:t>94115- Pac Heights/Western Add.</a:t>
            </a:r>
          </a:p>
        </p:txBody>
      </p:sp>
    </p:spTree>
    <p:extLst>
      <p:ext uri="{BB962C8B-B14F-4D97-AF65-F5344CB8AC3E}">
        <p14:creationId xmlns:p14="http://schemas.microsoft.com/office/powerpoint/2010/main" val="296472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375920"/>
            <a:ext cx="20729099" cy="2263505"/>
          </a:xfrm>
        </p:spPr>
        <p:txBody>
          <a:bodyPr>
            <a:noAutofit/>
          </a:bodyPr>
          <a:lstStyle/>
          <a:p>
            <a:r>
              <a:rPr lang="en-US" sz="66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More Community-led monitoring of street behavior in commercial corridors</a:t>
            </a:r>
          </a:p>
        </p:txBody>
      </p:sp>
      <p:sp>
        <p:nvSpPr>
          <p:cNvPr id="3" name="Subtitle 2"/>
          <p:cNvSpPr>
            <a:spLocks noGrp="1"/>
          </p:cNvSpPr>
          <p:nvPr>
            <p:ph type="subTitle" idx="4294967295"/>
          </p:nvPr>
        </p:nvSpPr>
        <p:spPr>
          <a:xfrm>
            <a:off x="1829038" y="3090073"/>
            <a:ext cx="21351002" cy="3962113"/>
          </a:xfrm>
        </p:spPr>
        <p:txBody>
          <a:bodyPr wrap="square">
            <a:spAutoFit/>
          </a:bodyPr>
          <a:lstStyle/>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algn="just">
              <a:lnSpc>
                <a:spcPct val="110000"/>
              </a:lnSpc>
            </a:pPr>
            <a:endParaRPr lang="en-US" sz="5400" b="1"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5" name="Picture 4">
            <a:extLst>
              <a:ext uri="{FF2B5EF4-FFF2-40B4-BE49-F238E27FC236}">
                <a16:creationId xmlns:a16="http://schemas.microsoft.com/office/drawing/2014/main" id="{C697F5DB-D3CF-4AFD-9035-3637A2015565}"/>
              </a:ext>
            </a:extLst>
          </p:cNvPr>
          <p:cNvPicPr>
            <a:picLocks noChangeAspect="1"/>
          </p:cNvPicPr>
          <p:nvPr/>
        </p:nvPicPr>
        <p:blipFill>
          <a:blip r:embed="rId2"/>
          <a:stretch>
            <a:fillRect/>
          </a:stretch>
        </p:blipFill>
        <p:spPr>
          <a:xfrm>
            <a:off x="1441880" y="2873104"/>
            <a:ext cx="17317493" cy="10408921"/>
          </a:xfrm>
          <a:prstGeom prst="rect">
            <a:avLst/>
          </a:prstGeom>
        </p:spPr>
      </p:pic>
      <p:sp>
        <p:nvSpPr>
          <p:cNvPr id="6" name="TextBox 5">
            <a:extLst>
              <a:ext uri="{FF2B5EF4-FFF2-40B4-BE49-F238E27FC236}">
                <a16:creationId xmlns:a16="http://schemas.microsoft.com/office/drawing/2014/main" id="{8E430E85-CA56-4AC6-89E8-1093483009EA}"/>
              </a:ext>
            </a:extLst>
          </p:cNvPr>
          <p:cNvSpPr txBox="1"/>
          <p:nvPr/>
        </p:nvSpPr>
        <p:spPr>
          <a:xfrm flipH="1">
            <a:off x="18994119" y="3505200"/>
            <a:ext cx="5189617" cy="3046988"/>
          </a:xfrm>
          <a:prstGeom prst="rect">
            <a:avLst/>
          </a:prstGeom>
          <a:noFill/>
          <a:ln>
            <a:solidFill>
              <a:schemeClr val="tx1"/>
            </a:solidFill>
          </a:ln>
        </p:spPr>
        <p:txBody>
          <a:bodyPr wrap="square" rtlCol="0">
            <a:spAutoFit/>
          </a:bodyPr>
          <a:lstStyle/>
          <a:p>
            <a:r>
              <a:rPr lang="en-US" sz="2400" dirty="0">
                <a:solidFill>
                  <a:srgbClr val="0070C0"/>
                </a:solidFill>
              </a:rPr>
              <a:t>94110- Mission/Bernal</a:t>
            </a:r>
          </a:p>
          <a:p>
            <a:r>
              <a:rPr lang="en-US" sz="2400" dirty="0">
                <a:solidFill>
                  <a:srgbClr val="0070C0"/>
                </a:solidFill>
              </a:rPr>
              <a:t>94114-Noe Valley/Castro</a:t>
            </a:r>
          </a:p>
          <a:p>
            <a:r>
              <a:rPr lang="en-US" sz="2400" dirty="0">
                <a:solidFill>
                  <a:srgbClr val="0070C0"/>
                </a:solidFill>
              </a:rPr>
              <a:t>94102- Civic Center/Hayes Valley</a:t>
            </a:r>
          </a:p>
          <a:p>
            <a:r>
              <a:rPr lang="en-US" sz="2400" dirty="0">
                <a:solidFill>
                  <a:srgbClr val="0070C0"/>
                </a:solidFill>
              </a:rPr>
              <a:t>94103-SoMa</a:t>
            </a:r>
          </a:p>
          <a:p>
            <a:r>
              <a:rPr lang="en-US" sz="2400" dirty="0">
                <a:solidFill>
                  <a:srgbClr val="0070C0"/>
                </a:solidFill>
              </a:rPr>
              <a:t>94109- Russian Hill/Nob Hill</a:t>
            </a:r>
          </a:p>
          <a:p>
            <a:r>
              <a:rPr lang="en-US" sz="2400" dirty="0">
                <a:solidFill>
                  <a:srgbClr val="0070C0"/>
                </a:solidFill>
              </a:rPr>
              <a:t>94115- Pac Heights/Western Add</a:t>
            </a:r>
          </a:p>
          <a:p>
            <a:r>
              <a:rPr lang="en-US" sz="2400" dirty="0">
                <a:solidFill>
                  <a:srgbClr val="0070C0"/>
                </a:solidFill>
              </a:rPr>
              <a:t>94118- Presidio Heights</a:t>
            </a:r>
          </a:p>
          <a:p>
            <a:r>
              <a:rPr lang="en-US" sz="2400" dirty="0">
                <a:solidFill>
                  <a:srgbClr val="0070C0"/>
                </a:solidFill>
              </a:rPr>
              <a:t>94133- North Beach</a:t>
            </a:r>
          </a:p>
        </p:txBody>
      </p:sp>
    </p:spTree>
    <p:extLst>
      <p:ext uri="{BB962C8B-B14F-4D97-AF65-F5344CB8AC3E}">
        <p14:creationId xmlns:p14="http://schemas.microsoft.com/office/powerpoint/2010/main" val="331328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457200"/>
            <a:ext cx="20729099" cy="2263505"/>
          </a:xfrm>
        </p:spPr>
        <p:txBody>
          <a:bodyPr>
            <a:noAutofit/>
          </a:bodyPr>
          <a:lstStyle/>
          <a:p>
            <a:r>
              <a:rPr lang="en-US" sz="66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More active use of street spaces </a:t>
            </a:r>
            <a:br>
              <a:rPr lang="en-US" sz="6600" b="1" dirty="0">
                <a:solidFill>
                  <a:srgbClr val="3D367E"/>
                </a:solidFill>
                <a:latin typeface="Open Sans" panose="020B0606030504020204" pitchFamily="34" charset="0"/>
                <a:ea typeface="Open Sans" panose="020B0606030504020204" pitchFamily="34" charset="0"/>
                <a:cs typeface="Open Sans" panose="020B0606030504020204" pitchFamily="34" charset="0"/>
              </a:rPr>
            </a:br>
            <a:r>
              <a:rPr lang="en-US" sz="66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in commercial neighborhoods</a:t>
            </a:r>
          </a:p>
        </p:txBody>
      </p:sp>
      <p:sp>
        <p:nvSpPr>
          <p:cNvPr id="3" name="Subtitle 2"/>
          <p:cNvSpPr>
            <a:spLocks noGrp="1"/>
          </p:cNvSpPr>
          <p:nvPr>
            <p:ph type="subTitle" idx="4294967295"/>
          </p:nvPr>
        </p:nvSpPr>
        <p:spPr>
          <a:xfrm>
            <a:off x="1829038" y="3090073"/>
            <a:ext cx="21351002" cy="3962113"/>
          </a:xfrm>
        </p:spPr>
        <p:txBody>
          <a:bodyPr wrap="square">
            <a:spAutoFit/>
          </a:bodyPr>
          <a:lstStyle/>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algn="just">
              <a:lnSpc>
                <a:spcPct val="110000"/>
              </a:lnSpc>
            </a:pPr>
            <a:endParaRPr lang="en-US" sz="5400" b="1"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5" name="Picture 4">
            <a:extLst>
              <a:ext uri="{FF2B5EF4-FFF2-40B4-BE49-F238E27FC236}">
                <a16:creationId xmlns:a16="http://schemas.microsoft.com/office/drawing/2014/main" id="{301D7360-47ED-48DE-914B-E7224E53502F}"/>
              </a:ext>
            </a:extLst>
          </p:cNvPr>
          <p:cNvPicPr>
            <a:picLocks noChangeAspect="1"/>
          </p:cNvPicPr>
          <p:nvPr/>
        </p:nvPicPr>
        <p:blipFill>
          <a:blip r:embed="rId2"/>
          <a:stretch>
            <a:fillRect/>
          </a:stretch>
        </p:blipFill>
        <p:spPr>
          <a:xfrm>
            <a:off x="894080" y="2994780"/>
            <a:ext cx="17076420" cy="10264020"/>
          </a:xfrm>
          <a:prstGeom prst="rect">
            <a:avLst/>
          </a:prstGeom>
        </p:spPr>
      </p:pic>
      <p:sp>
        <p:nvSpPr>
          <p:cNvPr id="6" name="TextBox 5">
            <a:extLst>
              <a:ext uri="{FF2B5EF4-FFF2-40B4-BE49-F238E27FC236}">
                <a16:creationId xmlns:a16="http://schemas.microsoft.com/office/drawing/2014/main" id="{6C435D6B-508F-45F4-9FD0-5959F275C1E6}"/>
              </a:ext>
            </a:extLst>
          </p:cNvPr>
          <p:cNvSpPr txBox="1"/>
          <p:nvPr/>
        </p:nvSpPr>
        <p:spPr>
          <a:xfrm flipH="1">
            <a:off x="18709639" y="3132137"/>
            <a:ext cx="5006737" cy="3416320"/>
          </a:xfrm>
          <a:prstGeom prst="rect">
            <a:avLst/>
          </a:prstGeom>
          <a:noFill/>
          <a:ln>
            <a:solidFill>
              <a:schemeClr val="tx1"/>
            </a:solidFill>
          </a:ln>
        </p:spPr>
        <p:txBody>
          <a:bodyPr wrap="square" rtlCol="0">
            <a:spAutoFit/>
          </a:bodyPr>
          <a:lstStyle/>
          <a:p>
            <a:r>
              <a:rPr lang="en-US" sz="2400" dirty="0">
                <a:solidFill>
                  <a:srgbClr val="0070C0"/>
                </a:solidFill>
              </a:rPr>
              <a:t>94110- Mission/Bernal</a:t>
            </a:r>
          </a:p>
          <a:p>
            <a:r>
              <a:rPr lang="en-US" sz="2400" dirty="0">
                <a:solidFill>
                  <a:srgbClr val="0070C0"/>
                </a:solidFill>
              </a:rPr>
              <a:t>94114-Noe Valley/Castro</a:t>
            </a:r>
          </a:p>
          <a:p>
            <a:r>
              <a:rPr lang="en-US" sz="2400" dirty="0">
                <a:solidFill>
                  <a:srgbClr val="0070C0"/>
                </a:solidFill>
              </a:rPr>
              <a:t>94102- Civic Center/Hayes Valley</a:t>
            </a:r>
          </a:p>
          <a:p>
            <a:r>
              <a:rPr lang="en-US" sz="2400" dirty="0">
                <a:solidFill>
                  <a:srgbClr val="0070C0"/>
                </a:solidFill>
              </a:rPr>
              <a:t>94103-SoMa</a:t>
            </a:r>
          </a:p>
          <a:p>
            <a:r>
              <a:rPr lang="en-US" sz="2400" dirty="0">
                <a:solidFill>
                  <a:srgbClr val="0070C0"/>
                </a:solidFill>
              </a:rPr>
              <a:t>94109- Russian Hill/Nob Hill</a:t>
            </a:r>
          </a:p>
          <a:p>
            <a:r>
              <a:rPr lang="en-US" sz="2400" dirty="0">
                <a:solidFill>
                  <a:srgbClr val="0070C0"/>
                </a:solidFill>
              </a:rPr>
              <a:t>94115- Pac Heights/Western Add</a:t>
            </a:r>
          </a:p>
          <a:p>
            <a:r>
              <a:rPr lang="en-US" sz="2400" dirty="0">
                <a:solidFill>
                  <a:srgbClr val="0070C0"/>
                </a:solidFill>
              </a:rPr>
              <a:t>94118- Presidio Heights</a:t>
            </a:r>
          </a:p>
          <a:p>
            <a:r>
              <a:rPr lang="en-US" sz="2400" dirty="0">
                <a:solidFill>
                  <a:srgbClr val="0070C0"/>
                </a:solidFill>
              </a:rPr>
              <a:t>94133- North Beach</a:t>
            </a:r>
          </a:p>
          <a:p>
            <a:r>
              <a:rPr lang="en-US" sz="2400" dirty="0">
                <a:solidFill>
                  <a:srgbClr val="0070C0"/>
                </a:solidFill>
              </a:rPr>
              <a:t>94124- Bayview</a:t>
            </a:r>
          </a:p>
        </p:txBody>
      </p:sp>
    </p:spTree>
    <p:extLst>
      <p:ext uri="{BB962C8B-B14F-4D97-AF65-F5344CB8AC3E}">
        <p14:creationId xmlns:p14="http://schemas.microsoft.com/office/powerpoint/2010/main" val="1746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457200"/>
            <a:ext cx="20729099" cy="2263505"/>
          </a:xfrm>
        </p:spPr>
        <p:txBody>
          <a:bodyPr>
            <a:noAutofit/>
          </a:bodyPr>
          <a:lstStyle/>
          <a:p>
            <a:r>
              <a:rPr lang="en-US" sz="66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Top 4 Needs Identified by small businesses</a:t>
            </a:r>
          </a:p>
        </p:txBody>
      </p:sp>
      <p:sp>
        <p:nvSpPr>
          <p:cNvPr id="3" name="Subtitle 2"/>
          <p:cNvSpPr>
            <a:spLocks noGrp="1"/>
          </p:cNvSpPr>
          <p:nvPr>
            <p:ph type="subTitle" idx="4294967295"/>
          </p:nvPr>
        </p:nvSpPr>
        <p:spPr>
          <a:xfrm>
            <a:off x="1829038" y="3090073"/>
            <a:ext cx="21351002" cy="3962113"/>
          </a:xfrm>
        </p:spPr>
        <p:txBody>
          <a:bodyPr wrap="square">
            <a:spAutoFit/>
          </a:bodyPr>
          <a:lstStyle/>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algn="just">
              <a:lnSpc>
                <a:spcPct val="110000"/>
              </a:lnSpc>
            </a:pPr>
            <a:endParaRPr lang="en-US" sz="5400" b="1"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8" name="Picture 7">
            <a:extLst>
              <a:ext uri="{FF2B5EF4-FFF2-40B4-BE49-F238E27FC236}">
                <a16:creationId xmlns:a16="http://schemas.microsoft.com/office/drawing/2014/main" id="{B1012F4B-51BF-4F31-A10E-15B1A358CE40}"/>
              </a:ext>
            </a:extLst>
          </p:cNvPr>
          <p:cNvPicPr>
            <a:picLocks noChangeAspect="1"/>
          </p:cNvPicPr>
          <p:nvPr/>
        </p:nvPicPr>
        <p:blipFill>
          <a:blip r:embed="rId2"/>
          <a:stretch>
            <a:fillRect/>
          </a:stretch>
        </p:blipFill>
        <p:spPr>
          <a:xfrm>
            <a:off x="1709013" y="3834640"/>
            <a:ext cx="20969147" cy="5195059"/>
          </a:xfrm>
          <a:prstGeom prst="rect">
            <a:avLst/>
          </a:prstGeom>
        </p:spPr>
      </p:pic>
    </p:spTree>
    <p:extLst>
      <p:ext uri="{BB962C8B-B14F-4D97-AF65-F5344CB8AC3E}">
        <p14:creationId xmlns:p14="http://schemas.microsoft.com/office/powerpoint/2010/main" val="82091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1567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Outline</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1638300" y="3023174"/>
            <a:ext cx="21564599" cy="8220009"/>
          </a:xfrm>
        </p:spPr>
        <p:txBody>
          <a:bodyPr wrap="square">
            <a:spAutoFit/>
          </a:bodyPr>
          <a:lstStyle/>
          <a:p>
            <a:pPr marL="685800" indent="-685800" algn="l">
              <a:buFont typeface="Arial" panose="020B0604020202020204" pitchFamily="34" charset="0"/>
              <a:buChar char="•"/>
            </a:pPr>
            <a:r>
              <a:rPr lang="en-US" sz="6000" b="1" dirty="0">
                <a:solidFill>
                  <a:srgbClr val="3D367E"/>
                </a:solidFill>
                <a:latin typeface="+mn-lt"/>
                <a:ea typeface="Open Sans" panose="020B0606030504020204" pitchFamily="34" charset="0"/>
                <a:cs typeface="Open Sans" panose="020B0606030504020204" pitchFamily="34" charset="0"/>
              </a:rPr>
              <a:t>Motivation</a:t>
            </a:r>
          </a:p>
          <a:p>
            <a:pPr marL="685800" indent="-685800" algn="l">
              <a:buFont typeface="Arial" panose="020B0604020202020204" pitchFamily="34" charset="0"/>
              <a:buChar char="•"/>
            </a:pPr>
            <a:r>
              <a:rPr lang="en-US" sz="6000" b="1" dirty="0">
                <a:solidFill>
                  <a:srgbClr val="3D367E"/>
                </a:solidFill>
                <a:latin typeface="+mn-lt"/>
                <a:ea typeface="Open Sans" panose="020B0606030504020204" pitchFamily="34" charset="0"/>
                <a:cs typeface="Open Sans" panose="020B0606030504020204" pitchFamily="34" charset="0"/>
              </a:rPr>
              <a:t>Methodology</a:t>
            </a:r>
          </a:p>
          <a:p>
            <a:pPr marL="685800" indent="-685800" algn="l">
              <a:buFont typeface="Arial" panose="020B0604020202020204" pitchFamily="34" charset="0"/>
              <a:buChar char="•"/>
            </a:pPr>
            <a:r>
              <a:rPr lang="en-US" sz="6000" b="1" dirty="0">
                <a:solidFill>
                  <a:srgbClr val="3D367E"/>
                </a:solidFill>
                <a:latin typeface="+mn-lt"/>
                <a:ea typeface="Open Sans" panose="020B0606030504020204" pitchFamily="34" charset="0"/>
                <a:cs typeface="Open Sans" panose="020B0606030504020204" pitchFamily="34" charset="0"/>
              </a:rPr>
              <a:t>Sample Description</a:t>
            </a:r>
          </a:p>
          <a:p>
            <a:pPr marL="685800" indent="-685800" algn="l">
              <a:buFont typeface="Arial" panose="020B0604020202020204" pitchFamily="34" charset="0"/>
              <a:buChar char="•"/>
            </a:pPr>
            <a:r>
              <a:rPr lang="en-US" sz="6000" b="1" dirty="0">
                <a:solidFill>
                  <a:srgbClr val="3D367E"/>
                </a:solidFill>
                <a:latin typeface="+mn-lt"/>
                <a:ea typeface="Open Sans" panose="020B0606030504020204" pitchFamily="34" charset="0"/>
                <a:cs typeface="Open Sans" panose="020B0606030504020204" pitchFamily="34" charset="0"/>
              </a:rPr>
              <a:t>Main Findings</a:t>
            </a:r>
          </a:p>
          <a:p>
            <a:pPr marL="685800" indent="-685800" algn="l">
              <a:buFont typeface="Arial" panose="020B0604020202020204" pitchFamily="34" charset="0"/>
              <a:buChar char="•"/>
            </a:pPr>
            <a:r>
              <a:rPr lang="en-US" sz="6000" b="1" dirty="0">
                <a:solidFill>
                  <a:srgbClr val="3D367E"/>
                </a:solidFill>
                <a:latin typeface="+mn-lt"/>
                <a:ea typeface="Open Sans" panose="020B0606030504020204" pitchFamily="34" charset="0"/>
                <a:cs typeface="Open Sans" panose="020B0606030504020204" pitchFamily="34" charset="0"/>
              </a:rPr>
              <a:t>Recommendations</a:t>
            </a:r>
          </a:p>
          <a:p>
            <a:pPr marL="685800" indent="-685800" algn="l">
              <a:buFont typeface="Arial" panose="020B0604020202020204" pitchFamily="34" charset="0"/>
              <a:buChar char="•"/>
            </a:pPr>
            <a:endParaRPr lang="en-US" sz="6000"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25035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457200"/>
            <a:ext cx="20729099" cy="2263505"/>
          </a:xfrm>
        </p:spPr>
        <p:txBody>
          <a:bodyPr>
            <a:noAutofit/>
          </a:bodyPr>
          <a:lstStyle/>
          <a:p>
            <a:r>
              <a:rPr lang="en-US" sz="66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Top 4 needs by Business type</a:t>
            </a:r>
          </a:p>
        </p:txBody>
      </p:sp>
      <p:sp>
        <p:nvSpPr>
          <p:cNvPr id="3" name="Subtitle 2"/>
          <p:cNvSpPr>
            <a:spLocks noGrp="1"/>
          </p:cNvSpPr>
          <p:nvPr>
            <p:ph type="subTitle" idx="4294967295"/>
          </p:nvPr>
        </p:nvSpPr>
        <p:spPr>
          <a:xfrm>
            <a:off x="1518086" y="2962059"/>
            <a:ext cx="21351002" cy="10240755"/>
          </a:xfrm>
        </p:spPr>
        <p:txBody>
          <a:bodyPr wrap="square">
            <a:spAutoFit/>
          </a:bodyPr>
          <a:lstStyle/>
          <a:p>
            <a:pPr marL="685800" indent="-685800" algn="just">
              <a:lnSpc>
                <a:spcPct val="110000"/>
              </a:lnSpc>
              <a:buFont typeface="Arial" panose="020B0604020202020204" pitchFamily="34" charset="0"/>
              <a:buChar char="•"/>
            </a:pPr>
            <a:r>
              <a:rPr lang="en-US" sz="4800" dirty="0">
                <a:solidFill>
                  <a:srgbClr val="3D367E"/>
                </a:solidFill>
                <a:latin typeface="+mn-lt"/>
                <a:ea typeface="Open Sans" panose="020B0606030504020204" pitchFamily="34" charset="0"/>
                <a:cs typeface="Open Sans" panose="020B0606030504020204" pitchFamily="34" charset="0"/>
              </a:rPr>
              <a:t>Accommodation and Food Services and Real Estate asked for </a:t>
            </a:r>
            <a:r>
              <a:rPr lang="en-US" sz="4800" b="1" dirty="0">
                <a:solidFill>
                  <a:srgbClr val="3D367E"/>
                </a:solidFill>
                <a:latin typeface="+mn-lt"/>
                <a:ea typeface="Open Sans" panose="020B0606030504020204" pitchFamily="34" charset="0"/>
                <a:cs typeface="Open Sans" panose="020B0606030504020204" pitchFamily="34" charset="0"/>
              </a:rPr>
              <a:t>improved street conditions</a:t>
            </a:r>
          </a:p>
          <a:p>
            <a:pPr marL="685800" indent="-685800" algn="just">
              <a:lnSpc>
                <a:spcPct val="110000"/>
              </a:lnSpc>
              <a:buFont typeface="Arial" panose="020B0604020202020204" pitchFamily="34" charset="0"/>
              <a:buChar char="•"/>
            </a:pPr>
            <a:r>
              <a:rPr lang="en-US" sz="4800" dirty="0">
                <a:solidFill>
                  <a:srgbClr val="3D367E"/>
                </a:solidFill>
                <a:latin typeface="+mn-lt"/>
                <a:ea typeface="Open Sans" panose="020B0606030504020204" pitchFamily="34" charset="0"/>
                <a:cs typeface="Open Sans" panose="020B0606030504020204" pitchFamily="34" charset="0"/>
              </a:rPr>
              <a:t>Arts &amp; Entertainment and Retail asked for more </a:t>
            </a:r>
            <a:r>
              <a:rPr lang="en-US" sz="4800" b="1" dirty="0">
                <a:solidFill>
                  <a:srgbClr val="3D367E"/>
                </a:solidFill>
                <a:latin typeface="+mn-lt"/>
                <a:ea typeface="Open Sans" panose="020B0606030504020204" pitchFamily="34" charset="0"/>
                <a:cs typeface="Open Sans" panose="020B0606030504020204" pitchFamily="34" charset="0"/>
              </a:rPr>
              <a:t>marketing and messaging to increase customers</a:t>
            </a:r>
          </a:p>
          <a:p>
            <a:pPr marL="685800" indent="-685800" algn="just">
              <a:lnSpc>
                <a:spcPct val="110000"/>
              </a:lnSpc>
              <a:buFont typeface="Arial" panose="020B0604020202020204" pitchFamily="34" charset="0"/>
              <a:buChar char="•"/>
            </a:pPr>
            <a:r>
              <a:rPr lang="en-US" sz="4800" dirty="0">
                <a:solidFill>
                  <a:srgbClr val="3D367E"/>
                </a:solidFill>
                <a:latin typeface="+mn-lt"/>
                <a:ea typeface="Open Sans" panose="020B0606030504020204" pitchFamily="34" charset="0"/>
                <a:cs typeface="Open Sans" panose="020B0606030504020204" pitchFamily="34" charset="0"/>
              </a:rPr>
              <a:t>Education, Health Care and Manufacturing asked for </a:t>
            </a:r>
            <a:r>
              <a:rPr lang="en-US" sz="4800" b="1" dirty="0">
                <a:solidFill>
                  <a:srgbClr val="3D367E"/>
                </a:solidFill>
                <a:latin typeface="+mn-lt"/>
                <a:ea typeface="Open Sans" panose="020B0606030504020204" pitchFamily="34" charset="0"/>
                <a:cs typeface="Open Sans" panose="020B0606030504020204" pitchFamily="34" charset="0"/>
              </a:rPr>
              <a:t>increased security</a:t>
            </a:r>
          </a:p>
          <a:p>
            <a:pPr marL="685800" indent="-685800" algn="just">
              <a:lnSpc>
                <a:spcPct val="110000"/>
              </a:lnSpc>
              <a:buFont typeface="Arial" panose="020B0604020202020204" pitchFamily="34" charset="0"/>
              <a:buChar char="•"/>
            </a:pPr>
            <a:r>
              <a:rPr lang="en-US" sz="4800" dirty="0">
                <a:solidFill>
                  <a:srgbClr val="3D367E"/>
                </a:solidFill>
                <a:latin typeface="+mn-lt"/>
                <a:ea typeface="Open Sans" panose="020B0606030504020204" pitchFamily="34" charset="0"/>
                <a:cs typeface="Open Sans" panose="020B0606030504020204" pitchFamily="34" charset="0"/>
              </a:rPr>
              <a:t>Professional, technical and other services asked for more </a:t>
            </a:r>
            <a:r>
              <a:rPr lang="en-US" sz="4800" b="1" dirty="0">
                <a:solidFill>
                  <a:srgbClr val="3D367E"/>
                </a:solidFill>
                <a:latin typeface="+mn-lt"/>
                <a:ea typeface="Open Sans" panose="020B0606030504020204" pitchFamily="34" charset="0"/>
                <a:cs typeface="Open Sans" panose="020B0606030504020204" pitchFamily="34" charset="0"/>
              </a:rPr>
              <a:t>grants and loans</a:t>
            </a:r>
          </a:p>
          <a:p>
            <a:pPr algn="just">
              <a:lnSpc>
                <a:spcPct val="110000"/>
              </a:lnSpc>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algn="just">
              <a:lnSpc>
                <a:spcPct val="110000"/>
              </a:lnSpc>
            </a:pPr>
            <a:endParaRPr lang="en-US" sz="5400" b="1"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262127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457200"/>
            <a:ext cx="20729099" cy="2263505"/>
          </a:xfrm>
        </p:spPr>
        <p:txBody>
          <a:bodyPr>
            <a:noAutofit/>
          </a:bodyPr>
          <a:lstStyle/>
          <a:p>
            <a:r>
              <a:rPr lang="en-US" sz="66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Top 4 needs by ethnicity</a:t>
            </a:r>
          </a:p>
        </p:txBody>
      </p:sp>
      <p:sp>
        <p:nvSpPr>
          <p:cNvPr id="3" name="Subtitle 2"/>
          <p:cNvSpPr>
            <a:spLocks noGrp="1"/>
          </p:cNvSpPr>
          <p:nvPr>
            <p:ph type="subTitle" idx="4294967295"/>
          </p:nvPr>
        </p:nvSpPr>
        <p:spPr>
          <a:xfrm>
            <a:off x="1518086" y="3436549"/>
            <a:ext cx="21351002" cy="6842902"/>
          </a:xfrm>
        </p:spPr>
        <p:txBody>
          <a:bodyPr wrap="square">
            <a:spAutoFit/>
          </a:bodyPr>
          <a:lstStyle/>
          <a:p>
            <a:pPr marL="685800" indent="-685800" algn="just">
              <a:lnSpc>
                <a:spcPct val="110000"/>
              </a:lnSpc>
              <a:buFont typeface="Arial" panose="020B0604020202020204" pitchFamily="34" charset="0"/>
              <a:buChar char="•"/>
            </a:pPr>
            <a:r>
              <a:rPr lang="en-US" sz="4800" b="1" dirty="0">
                <a:solidFill>
                  <a:srgbClr val="3D367E"/>
                </a:solidFill>
                <a:latin typeface="+mn-lt"/>
                <a:ea typeface="Open Sans" panose="020B0606030504020204" pitchFamily="34" charset="0"/>
                <a:cs typeface="Open Sans" panose="020B0606030504020204" pitchFamily="34" charset="0"/>
              </a:rPr>
              <a:t>Asian and Middle-Eastern owners </a:t>
            </a:r>
            <a:r>
              <a:rPr lang="en-US" sz="4800" dirty="0">
                <a:solidFill>
                  <a:srgbClr val="3D367E"/>
                </a:solidFill>
                <a:latin typeface="+mn-lt"/>
                <a:ea typeface="Open Sans" panose="020B0606030504020204" pitchFamily="34" charset="0"/>
                <a:cs typeface="Open Sans" panose="020B0606030504020204" pitchFamily="34" charset="0"/>
              </a:rPr>
              <a:t>asked for increased security</a:t>
            </a:r>
          </a:p>
          <a:p>
            <a:pPr marL="685800" indent="-685800" algn="just">
              <a:lnSpc>
                <a:spcPct val="110000"/>
              </a:lnSpc>
              <a:buFont typeface="Arial" panose="020B0604020202020204" pitchFamily="34" charset="0"/>
              <a:buChar char="•"/>
            </a:pPr>
            <a:r>
              <a:rPr lang="en-US" sz="4800" b="1" dirty="0">
                <a:solidFill>
                  <a:srgbClr val="3D367E"/>
                </a:solidFill>
                <a:latin typeface="+mn-lt"/>
                <a:ea typeface="Open Sans" panose="020B0606030504020204" pitchFamily="34" charset="0"/>
                <a:cs typeface="Open Sans" panose="020B0606030504020204" pitchFamily="34" charset="0"/>
              </a:rPr>
              <a:t>Black, Latinx, Mixed Race owners </a:t>
            </a:r>
            <a:r>
              <a:rPr lang="en-US" sz="4800" dirty="0">
                <a:solidFill>
                  <a:srgbClr val="3D367E"/>
                </a:solidFill>
                <a:latin typeface="+mn-lt"/>
                <a:ea typeface="Open Sans" panose="020B0606030504020204" pitchFamily="34" charset="0"/>
                <a:cs typeface="Open Sans" panose="020B0606030504020204" pitchFamily="34" charset="0"/>
              </a:rPr>
              <a:t>asked for more loans and grants</a:t>
            </a:r>
          </a:p>
          <a:p>
            <a:pPr marL="685800" indent="-685800" algn="just">
              <a:lnSpc>
                <a:spcPct val="110000"/>
              </a:lnSpc>
              <a:buFont typeface="Arial" panose="020B0604020202020204" pitchFamily="34" charset="0"/>
              <a:buChar char="•"/>
            </a:pPr>
            <a:r>
              <a:rPr lang="en-US" sz="4800" b="1" dirty="0">
                <a:solidFill>
                  <a:srgbClr val="3D367E"/>
                </a:solidFill>
                <a:latin typeface="+mn-lt"/>
                <a:ea typeface="Open Sans" panose="020B0606030504020204" pitchFamily="34" charset="0"/>
                <a:cs typeface="Open Sans" panose="020B0606030504020204" pitchFamily="34" charset="0"/>
              </a:rPr>
              <a:t>White owners </a:t>
            </a:r>
            <a:r>
              <a:rPr lang="en-US" sz="4800" dirty="0">
                <a:solidFill>
                  <a:srgbClr val="3D367E"/>
                </a:solidFill>
                <a:latin typeface="+mn-lt"/>
                <a:ea typeface="Open Sans" panose="020B0606030504020204" pitchFamily="34" charset="0"/>
                <a:cs typeface="Open Sans" panose="020B0606030504020204" pitchFamily="34" charset="0"/>
              </a:rPr>
              <a:t>asked for improved street conditions</a:t>
            </a:r>
            <a:endParaRPr lang="en-US" sz="4800" b="1"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algn="just">
              <a:lnSpc>
                <a:spcPct val="110000"/>
              </a:lnSpc>
            </a:pPr>
            <a:endParaRPr lang="en-US" sz="5400" b="1"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112667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7" y="718554"/>
            <a:ext cx="20729099" cy="1133518"/>
          </a:xfrm>
        </p:spPr>
        <p:txBody>
          <a:bodyPr>
            <a:noAutofit/>
          </a:bodyPr>
          <a:lstStyle/>
          <a:p>
            <a:br>
              <a:rPr lang="en-US" sz="8000" b="1" dirty="0">
                <a:solidFill>
                  <a:srgbClr val="3D367E"/>
                </a:solidFill>
                <a:latin typeface="+mj-lt"/>
                <a:ea typeface="Open Sans" panose="020B0606030504020204" pitchFamily="34" charset="0"/>
                <a:cs typeface="Open Sans" panose="020B0606030504020204" pitchFamily="34" charset="0"/>
              </a:rPr>
            </a:br>
            <a:r>
              <a:rPr lang="en-US" sz="8000" b="1" dirty="0">
                <a:solidFill>
                  <a:srgbClr val="3D367E"/>
                </a:solidFill>
                <a:latin typeface="+mj-lt"/>
                <a:ea typeface="Open Sans" panose="020B0606030504020204" pitchFamily="34" charset="0"/>
                <a:cs typeface="Open Sans" panose="020B0606030504020204" pitchFamily="34" charset="0"/>
              </a:rPr>
              <a:t>Summary of Findings</a:t>
            </a:r>
            <a:br>
              <a:rPr lang="en-US" sz="8000" b="1" dirty="0">
                <a:solidFill>
                  <a:srgbClr val="3D367E"/>
                </a:solidFill>
                <a:latin typeface="+mj-lt"/>
                <a:ea typeface="Open Sans" panose="020B0606030504020204" pitchFamily="34" charset="0"/>
                <a:cs typeface="Open Sans" panose="020B0606030504020204" pitchFamily="34" charset="0"/>
              </a:rPr>
            </a:br>
            <a:endParaRPr lang="en-US" sz="8000" b="1" dirty="0">
              <a:solidFill>
                <a:srgbClr val="92D050"/>
              </a:solidFill>
              <a:latin typeface="+mj-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nvGrpSpPr>
          <p:cNvPr id="14" name="Group 13">
            <a:extLst>
              <a:ext uri="{FF2B5EF4-FFF2-40B4-BE49-F238E27FC236}">
                <a16:creationId xmlns:a16="http://schemas.microsoft.com/office/drawing/2014/main" id="{5EA77E1A-FE96-4CAA-BBCD-7F85FB706ABE}"/>
              </a:ext>
            </a:extLst>
          </p:cNvPr>
          <p:cNvGrpSpPr/>
          <p:nvPr/>
        </p:nvGrpSpPr>
        <p:grpSpPr>
          <a:xfrm>
            <a:off x="1180137" y="2627436"/>
            <a:ext cx="9438010" cy="10677083"/>
            <a:chOff x="1008687" y="2749473"/>
            <a:chExt cx="9438010" cy="10117012"/>
          </a:xfrm>
        </p:grpSpPr>
        <p:sp>
          <p:nvSpPr>
            <p:cNvPr id="8" name="Rectangle: Rounded Corners 7">
              <a:extLst>
                <a:ext uri="{FF2B5EF4-FFF2-40B4-BE49-F238E27FC236}">
                  <a16:creationId xmlns:a16="http://schemas.microsoft.com/office/drawing/2014/main" id="{DB7E1DC2-3EF6-4FB3-BDF0-1800407A3F13}"/>
                </a:ext>
              </a:extLst>
            </p:cNvPr>
            <p:cNvSpPr/>
            <p:nvPr/>
          </p:nvSpPr>
          <p:spPr>
            <a:xfrm>
              <a:off x="1009650" y="3594308"/>
              <a:ext cx="9437047" cy="9272177"/>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4" name="Rectangle: Rounded Corners 3">
              <a:extLst>
                <a:ext uri="{FF2B5EF4-FFF2-40B4-BE49-F238E27FC236}">
                  <a16:creationId xmlns:a16="http://schemas.microsoft.com/office/drawing/2014/main" id="{D1445E9D-21C1-4514-AD33-0C30BABD7249}"/>
                </a:ext>
              </a:extLst>
            </p:cNvPr>
            <p:cNvSpPr/>
            <p:nvPr/>
          </p:nvSpPr>
          <p:spPr>
            <a:xfrm>
              <a:off x="1008687" y="2749473"/>
              <a:ext cx="9427647" cy="1496202"/>
            </a:xfrm>
            <a:prstGeom prst="roundRect">
              <a:avLst>
                <a:gd name="adj" fmla="val 10301"/>
              </a:avLst>
            </a:prstGeom>
            <a:solidFill>
              <a:srgbClr val="3D367E"/>
            </a:solid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State of Recovery </a:t>
              </a:r>
            </a:p>
          </p:txBody>
        </p:sp>
        <p:sp>
          <p:nvSpPr>
            <p:cNvPr id="7" name="TextBox 6">
              <a:extLst>
                <a:ext uri="{FF2B5EF4-FFF2-40B4-BE49-F238E27FC236}">
                  <a16:creationId xmlns:a16="http://schemas.microsoft.com/office/drawing/2014/main" id="{371DD7F7-B1B6-4500-B77C-1D605F24E093}"/>
                </a:ext>
              </a:extLst>
            </p:cNvPr>
            <p:cNvSpPr txBox="1"/>
            <p:nvPr/>
          </p:nvSpPr>
          <p:spPr>
            <a:xfrm>
              <a:off x="1517544" y="5334586"/>
              <a:ext cx="8550544" cy="769441"/>
            </a:xfrm>
            <a:prstGeom prst="rect">
              <a:avLst/>
            </a:prstGeom>
            <a:noFill/>
          </p:spPr>
          <p:txBody>
            <a:bodyPr wrap="square">
              <a:spAutoFit/>
            </a:bodyPr>
            <a:lstStyle/>
            <a:p>
              <a:pPr marL="742950" lvl="2" indent="-742950">
                <a:spcAft>
                  <a:spcPts val="3000"/>
                </a:spcAft>
                <a:buFont typeface="+mj-lt"/>
                <a:buAutoNum type="arabicPeriod"/>
              </a:pPr>
              <a:endParaRPr lang="en-US" sz="4400" dirty="0">
                <a:solidFill>
                  <a:srgbClr val="3D367E"/>
                </a:solidFill>
                <a:latin typeface="+mj-lt"/>
                <a:ea typeface="Open Sans" panose="020B0606030504020204" pitchFamily="34" charset="0"/>
                <a:cs typeface="Open Sans" panose="020B0606030504020204" pitchFamily="34" charset="0"/>
              </a:endParaRPr>
            </a:p>
          </p:txBody>
        </p:sp>
      </p:grpSp>
      <p:grpSp>
        <p:nvGrpSpPr>
          <p:cNvPr id="13" name="Group 12">
            <a:extLst>
              <a:ext uri="{FF2B5EF4-FFF2-40B4-BE49-F238E27FC236}">
                <a16:creationId xmlns:a16="http://schemas.microsoft.com/office/drawing/2014/main" id="{B8487979-A798-4423-927A-9F55F0AFB2BF}"/>
              </a:ext>
            </a:extLst>
          </p:cNvPr>
          <p:cNvGrpSpPr/>
          <p:nvPr/>
        </p:nvGrpSpPr>
        <p:grpSpPr>
          <a:xfrm>
            <a:off x="11416770" y="2672082"/>
            <a:ext cx="12060450" cy="10618052"/>
            <a:chOff x="12184061" y="3472272"/>
            <a:chExt cx="10675938" cy="9272177"/>
          </a:xfrm>
        </p:grpSpPr>
        <p:sp>
          <p:nvSpPr>
            <p:cNvPr id="9" name="Rectangle: Rounded Corners 8">
              <a:extLst>
                <a:ext uri="{FF2B5EF4-FFF2-40B4-BE49-F238E27FC236}">
                  <a16:creationId xmlns:a16="http://schemas.microsoft.com/office/drawing/2014/main" id="{AF5674C3-B857-42C6-B18E-3C99B426BB77}"/>
                </a:ext>
              </a:extLst>
            </p:cNvPr>
            <p:cNvSpPr/>
            <p:nvPr/>
          </p:nvSpPr>
          <p:spPr>
            <a:xfrm>
              <a:off x="12184061" y="3472272"/>
              <a:ext cx="10675938" cy="9272177"/>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12" name="TextBox 11">
              <a:extLst>
                <a:ext uri="{FF2B5EF4-FFF2-40B4-BE49-F238E27FC236}">
                  <a16:creationId xmlns:a16="http://schemas.microsoft.com/office/drawing/2014/main" id="{59757880-08CA-44B3-A9B5-5A5A069D5C34}"/>
                </a:ext>
              </a:extLst>
            </p:cNvPr>
            <p:cNvSpPr txBox="1"/>
            <p:nvPr/>
          </p:nvSpPr>
          <p:spPr>
            <a:xfrm>
              <a:off x="12488781" y="3986053"/>
              <a:ext cx="9936160" cy="7847933"/>
            </a:xfrm>
            <a:prstGeom prst="rect">
              <a:avLst/>
            </a:prstGeom>
            <a:noFill/>
          </p:spPr>
          <p:txBody>
            <a:bodyPr wrap="square">
              <a:spAutoFit/>
            </a:bodyPr>
            <a:lstStyle/>
            <a:p>
              <a:pPr marL="0" lvl="2">
                <a:spcAft>
                  <a:spcPts val="3000"/>
                </a:spcAft>
              </a:pPr>
              <a:r>
                <a:rPr lang="en-US" sz="4400" i="1" dirty="0">
                  <a:latin typeface="Calibri" panose="020F0502020204030204" pitchFamily="34" charset="0"/>
                  <a:cs typeface="Calibri" panose="020F0502020204030204" pitchFamily="34" charset="0"/>
                </a:rPr>
                <a:t>“I have refinanced my personal home and sold some assets to generate cash to pay landlords but still this was not enough for some” </a:t>
              </a:r>
            </a:p>
            <a:p>
              <a:pPr marL="0" lvl="2">
                <a:spcAft>
                  <a:spcPts val="3000"/>
                </a:spcAft>
              </a:pPr>
              <a:r>
                <a:rPr lang="en-US" sz="4400" i="1" dirty="0">
                  <a:solidFill>
                    <a:srgbClr val="7030A0"/>
                  </a:solidFill>
                  <a:latin typeface="Calibri" panose="020F0502020204030204" pitchFamily="34" charset="0"/>
                  <a:cs typeface="Calibri" panose="020F0502020204030204" pitchFamily="34" charset="0"/>
                </a:rPr>
                <a:t>“Taxes and the HCSO ordinance really hurt our ability to offer higher levels of compensation and recruit and retain staff.”</a:t>
              </a:r>
            </a:p>
            <a:p>
              <a:pPr marL="0" lvl="2">
                <a:spcAft>
                  <a:spcPts val="3000"/>
                </a:spcAft>
              </a:pPr>
              <a:r>
                <a:rPr lang="en-US" sz="4400" i="1" dirty="0">
                  <a:solidFill>
                    <a:srgbClr val="0070C0"/>
                  </a:solidFill>
                  <a:latin typeface="Calibri" panose="020F0502020204030204" pitchFamily="34" charset="0"/>
                  <a:cs typeface="Calibri" panose="020F0502020204030204" pitchFamily="34" charset="0"/>
                </a:rPr>
                <a:t>“Our landlord never gave our business a</a:t>
              </a:r>
              <a:br>
                <a:rPr lang="en-US" sz="4400" i="1" dirty="0">
                  <a:solidFill>
                    <a:srgbClr val="0070C0"/>
                  </a:solidFill>
                  <a:latin typeface="Calibri" panose="020F0502020204030204" pitchFamily="34" charset="0"/>
                  <a:cs typeface="Calibri" panose="020F0502020204030204" pitchFamily="34" charset="0"/>
                </a:rPr>
              </a:br>
              <a:r>
                <a:rPr lang="en-US" sz="4400" i="1" dirty="0">
                  <a:solidFill>
                    <a:srgbClr val="0070C0"/>
                  </a:solidFill>
                  <a:latin typeface="Calibri" panose="020F0502020204030204" pitchFamily="34" charset="0"/>
                  <a:cs typeface="Calibri" panose="020F0502020204030204" pitchFamily="34" charset="0"/>
                </a:rPr>
                <a:t>break, even though we were closed for</a:t>
              </a:r>
              <a:br>
                <a:rPr lang="en-US" sz="4400" i="1" dirty="0">
                  <a:solidFill>
                    <a:srgbClr val="0070C0"/>
                  </a:solidFill>
                  <a:latin typeface="Calibri" panose="020F0502020204030204" pitchFamily="34" charset="0"/>
                  <a:cs typeface="Calibri" panose="020F0502020204030204" pitchFamily="34" charset="0"/>
                </a:rPr>
              </a:br>
              <a:r>
                <a:rPr lang="en-US" sz="4400" i="1" dirty="0">
                  <a:solidFill>
                    <a:srgbClr val="0070C0"/>
                  </a:solidFill>
                  <a:latin typeface="Calibri" panose="020F0502020204030204" pitchFamily="34" charset="0"/>
                  <a:cs typeface="Calibri" panose="020F0502020204030204" pitchFamily="34" charset="0"/>
                </a:rPr>
                <a:t>fifteen months. How are we supposed</a:t>
              </a:r>
              <a:br>
                <a:rPr lang="en-US" sz="4400" i="1" dirty="0">
                  <a:solidFill>
                    <a:srgbClr val="0070C0"/>
                  </a:solidFill>
                  <a:latin typeface="Calibri" panose="020F0502020204030204" pitchFamily="34" charset="0"/>
                  <a:cs typeface="Calibri" panose="020F0502020204030204" pitchFamily="34" charset="0"/>
                </a:rPr>
              </a:br>
              <a:r>
                <a:rPr lang="en-US" sz="4400" i="1" dirty="0">
                  <a:solidFill>
                    <a:srgbClr val="0070C0"/>
                  </a:solidFill>
                  <a:latin typeface="Calibri" panose="020F0502020204030204" pitchFamily="34" charset="0"/>
                  <a:cs typeface="Calibri" panose="020F0502020204030204" pitchFamily="34" charset="0"/>
                </a:rPr>
                <a:t>to pay rent, insurance, utilities,</a:t>
              </a:r>
              <a:br>
                <a:rPr lang="en-US" sz="4400" i="1" dirty="0">
                  <a:solidFill>
                    <a:srgbClr val="0070C0"/>
                  </a:solidFill>
                  <a:latin typeface="Calibri" panose="020F0502020204030204" pitchFamily="34" charset="0"/>
                  <a:cs typeface="Calibri" panose="020F0502020204030204" pitchFamily="34" charset="0"/>
                </a:rPr>
              </a:br>
              <a:r>
                <a:rPr lang="en-US" sz="4400" i="1" dirty="0">
                  <a:solidFill>
                    <a:srgbClr val="0070C0"/>
                  </a:solidFill>
                  <a:latin typeface="Calibri" panose="020F0502020204030204" pitchFamily="34" charset="0"/>
                  <a:cs typeface="Calibri" panose="020F0502020204030204" pitchFamily="34" charset="0"/>
                </a:rPr>
                <a:t>etc...when we could not make a</a:t>
              </a:r>
              <a:br>
                <a:rPr lang="en-US" sz="4400" i="1" dirty="0">
                  <a:solidFill>
                    <a:srgbClr val="0070C0"/>
                  </a:solidFill>
                  <a:latin typeface="Calibri" panose="020F0502020204030204" pitchFamily="34" charset="0"/>
                  <a:cs typeface="Calibri" panose="020F0502020204030204" pitchFamily="34" charset="0"/>
                </a:rPr>
              </a:br>
              <a:r>
                <a:rPr lang="en-US" sz="4400" i="1" dirty="0">
                  <a:solidFill>
                    <a:srgbClr val="0070C0"/>
                  </a:solidFill>
                  <a:latin typeface="Calibri" panose="020F0502020204030204" pitchFamily="34" charset="0"/>
                  <a:cs typeface="Calibri" panose="020F0502020204030204" pitchFamily="34" charset="0"/>
                </a:rPr>
                <a:t>sale??????”</a:t>
              </a:r>
              <a:endParaRPr lang="en-US" sz="4400" i="1" dirty="0">
                <a:solidFill>
                  <a:srgbClr val="0070C0"/>
                </a:solidFill>
                <a:latin typeface="+mj-lt"/>
                <a:ea typeface="Open Sans" panose="020B0606030504020204" pitchFamily="34" charset="0"/>
                <a:cs typeface="Open Sans" panose="020B0606030504020204" pitchFamily="34" charset="0"/>
              </a:endParaRPr>
            </a:p>
          </p:txBody>
        </p:sp>
      </p:grpSp>
      <p:sp>
        <p:nvSpPr>
          <p:cNvPr id="3" name="Rectangle 2">
            <a:extLst>
              <a:ext uri="{FF2B5EF4-FFF2-40B4-BE49-F238E27FC236}">
                <a16:creationId xmlns:a16="http://schemas.microsoft.com/office/drawing/2014/main" id="{95881667-8C4C-4B2C-BA09-3F474C9D5A47}"/>
              </a:ext>
            </a:extLst>
          </p:cNvPr>
          <p:cNvSpPr/>
          <p:nvPr/>
        </p:nvSpPr>
        <p:spPr>
          <a:xfrm>
            <a:off x="1318230" y="4293309"/>
            <a:ext cx="8883812" cy="11864786"/>
          </a:xfrm>
          <a:prstGeom prst="rect">
            <a:avLst/>
          </a:prstGeom>
        </p:spPr>
        <p:txBody>
          <a:bodyPr wrap="square">
            <a:spAutoFit/>
          </a:bodyPr>
          <a:lstStyle/>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Businesses are making less money and employing fewer people since 2019</a:t>
            </a:r>
          </a:p>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25% businesses have no cash or less than 2 weeks of cash</a:t>
            </a:r>
          </a:p>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20% businesses used their own savings, federal tax credits underused</a:t>
            </a:r>
          </a:p>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More than a third of businesses did not know or did not think programs were made for them</a:t>
            </a:r>
          </a:p>
          <a:p>
            <a:pPr marL="742950" lvl="2" indent="-742950">
              <a:spcAft>
                <a:spcPts val="3000"/>
              </a:spcAft>
              <a:buFont typeface="+mj-lt"/>
              <a:buAutoNum type="arabicPeriod"/>
            </a:pPr>
            <a:endParaRPr lang="en-US" sz="4400" dirty="0">
              <a:solidFill>
                <a:srgbClr val="3D367E"/>
              </a:solidFill>
              <a:latin typeface="+mj-lt"/>
              <a:ea typeface="Open Sans" panose="020B0606030504020204" pitchFamily="34" charset="0"/>
              <a:cs typeface="Open Sans" panose="020B0606030504020204" pitchFamily="34" charset="0"/>
            </a:endParaRPr>
          </a:p>
          <a:p>
            <a:pPr marL="742950" lvl="2" indent="-742950">
              <a:spcAft>
                <a:spcPts val="3000"/>
              </a:spcAft>
              <a:buFont typeface="+mj-lt"/>
              <a:buAutoNum type="arabicPeriod"/>
            </a:pPr>
            <a:endParaRPr lang="en-US" sz="4400" dirty="0">
              <a:solidFill>
                <a:srgbClr val="3D367E"/>
              </a:solidFill>
              <a:latin typeface="+mj-lt"/>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157463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7" y="718554"/>
            <a:ext cx="20729099" cy="1133518"/>
          </a:xfrm>
        </p:spPr>
        <p:txBody>
          <a:bodyPr>
            <a:noAutofit/>
          </a:bodyPr>
          <a:lstStyle/>
          <a:p>
            <a:r>
              <a:rPr lang="en-US" sz="8000" b="1" dirty="0">
                <a:solidFill>
                  <a:srgbClr val="3D367E"/>
                </a:solidFill>
                <a:latin typeface="+mj-lt"/>
                <a:ea typeface="Open Sans" panose="020B0606030504020204" pitchFamily="34" charset="0"/>
                <a:cs typeface="Open Sans" panose="020B0606030504020204" pitchFamily="34" charset="0"/>
              </a:rPr>
              <a:t>Summary of Findings</a:t>
            </a:r>
            <a:br>
              <a:rPr lang="en-US" sz="8000" b="1" dirty="0">
                <a:solidFill>
                  <a:srgbClr val="3D367E"/>
                </a:solidFill>
                <a:latin typeface="+mj-lt"/>
                <a:ea typeface="Open Sans" panose="020B0606030504020204" pitchFamily="34" charset="0"/>
                <a:cs typeface="Open Sans" panose="020B0606030504020204" pitchFamily="34" charset="0"/>
              </a:rPr>
            </a:br>
            <a:endParaRPr lang="en-US" sz="8000" b="1" dirty="0">
              <a:solidFill>
                <a:srgbClr val="92D050"/>
              </a:solidFill>
              <a:latin typeface="+mj-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nvGrpSpPr>
          <p:cNvPr id="14" name="Group 13">
            <a:extLst>
              <a:ext uri="{FF2B5EF4-FFF2-40B4-BE49-F238E27FC236}">
                <a16:creationId xmlns:a16="http://schemas.microsoft.com/office/drawing/2014/main" id="{5EA77E1A-FE96-4CAA-BBCD-7F85FB706ABE}"/>
              </a:ext>
            </a:extLst>
          </p:cNvPr>
          <p:cNvGrpSpPr/>
          <p:nvPr/>
        </p:nvGrpSpPr>
        <p:grpSpPr>
          <a:xfrm>
            <a:off x="560048" y="3132948"/>
            <a:ext cx="12058672" cy="9921639"/>
            <a:chOff x="1008687" y="3350234"/>
            <a:chExt cx="9433801" cy="10521485"/>
          </a:xfrm>
        </p:grpSpPr>
        <p:sp>
          <p:nvSpPr>
            <p:cNvPr id="8" name="Rectangle: Rounded Corners 7">
              <a:extLst>
                <a:ext uri="{FF2B5EF4-FFF2-40B4-BE49-F238E27FC236}">
                  <a16:creationId xmlns:a16="http://schemas.microsoft.com/office/drawing/2014/main" id="{DB7E1DC2-3EF6-4FB3-BDF0-1800407A3F13}"/>
                </a:ext>
              </a:extLst>
            </p:cNvPr>
            <p:cNvSpPr/>
            <p:nvPr/>
          </p:nvSpPr>
          <p:spPr>
            <a:xfrm>
              <a:off x="1009649" y="3594308"/>
              <a:ext cx="9432839" cy="10277411"/>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4" name="Rectangle: Rounded Corners 3">
              <a:extLst>
                <a:ext uri="{FF2B5EF4-FFF2-40B4-BE49-F238E27FC236}">
                  <a16:creationId xmlns:a16="http://schemas.microsoft.com/office/drawing/2014/main" id="{D1445E9D-21C1-4514-AD33-0C30BABD7249}"/>
                </a:ext>
              </a:extLst>
            </p:cNvPr>
            <p:cNvSpPr/>
            <p:nvPr/>
          </p:nvSpPr>
          <p:spPr>
            <a:xfrm>
              <a:off x="1008687" y="3350234"/>
              <a:ext cx="9427647" cy="1496202"/>
            </a:xfrm>
            <a:prstGeom prst="roundRect">
              <a:avLst>
                <a:gd name="adj" fmla="val 10301"/>
              </a:avLst>
            </a:prstGeom>
            <a:solidFill>
              <a:srgbClr val="3D367E"/>
            </a:solid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Current Challenges</a:t>
              </a:r>
            </a:p>
          </p:txBody>
        </p:sp>
        <p:sp>
          <p:nvSpPr>
            <p:cNvPr id="7" name="TextBox 6">
              <a:extLst>
                <a:ext uri="{FF2B5EF4-FFF2-40B4-BE49-F238E27FC236}">
                  <a16:creationId xmlns:a16="http://schemas.microsoft.com/office/drawing/2014/main" id="{371DD7F7-B1B6-4500-B77C-1D605F24E093}"/>
                </a:ext>
              </a:extLst>
            </p:cNvPr>
            <p:cNvSpPr txBox="1"/>
            <p:nvPr/>
          </p:nvSpPr>
          <p:spPr>
            <a:xfrm>
              <a:off x="1517544" y="5105986"/>
              <a:ext cx="8550544" cy="815960"/>
            </a:xfrm>
            <a:prstGeom prst="rect">
              <a:avLst/>
            </a:prstGeom>
            <a:noFill/>
          </p:spPr>
          <p:txBody>
            <a:bodyPr wrap="square">
              <a:spAutoFit/>
            </a:bodyPr>
            <a:lstStyle/>
            <a:p>
              <a:pPr marL="742950" lvl="2" indent="-742950">
                <a:spcAft>
                  <a:spcPts val="3000"/>
                </a:spcAft>
                <a:buFont typeface="+mj-lt"/>
                <a:buAutoNum type="arabicPeriod"/>
              </a:pPr>
              <a:endParaRPr lang="en-US" sz="4400" dirty="0">
                <a:solidFill>
                  <a:srgbClr val="3D367E"/>
                </a:solidFill>
                <a:latin typeface="+mj-lt"/>
                <a:ea typeface="Open Sans" panose="020B0606030504020204" pitchFamily="34" charset="0"/>
                <a:cs typeface="Open Sans" panose="020B0606030504020204" pitchFamily="34" charset="0"/>
              </a:endParaRPr>
            </a:p>
          </p:txBody>
        </p:sp>
      </p:grpSp>
      <p:grpSp>
        <p:nvGrpSpPr>
          <p:cNvPr id="13" name="Group 12">
            <a:extLst>
              <a:ext uri="{FF2B5EF4-FFF2-40B4-BE49-F238E27FC236}">
                <a16:creationId xmlns:a16="http://schemas.microsoft.com/office/drawing/2014/main" id="{B8487979-A798-4423-927A-9F55F0AFB2BF}"/>
              </a:ext>
            </a:extLst>
          </p:cNvPr>
          <p:cNvGrpSpPr/>
          <p:nvPr/>
        </p:nvGrpSpPr>
        <p:grpSpPr>
          <a:xfrm>
            <a:off x="858722" y="3100360"/>
            <a:ext cx="22967175" cy="11326304"/>
            <a:chOff x="252554" y="3472272"/>
            <a:chExt cx="22607445" cy="10863523"/>
          </a:xfrm>
        </p:grpSpPr>
        <p:sp>
          <p:nvSpPr>
            <p:cNvPr id="9" name="Rectangle: Rounded Corners 8">
              <a:extLst>
                <a:ext uri="{FF2B5EF4-FFF2-40B4-BE49-F238E27FC236}">
                  <a16:creationId xmlns:a16="http://schemas.microsoft.com/office/drawing/2014/main" id="{AF5674C3-B857-42C6-B18E-3C99B426BB77}"/>
                </a:ext>
              </a:extLst>
            </p:cNvPr>
            <p:cNvSpPr/>
            <p:nvPr/>
          </p:nvSpPr>
          <p:spPr>
            <a:xfrm>
              <a:off x="12174473" y="3472272"/>
              <a:ext cx="10685526" cy="9272177"/>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12" name="TextBox 11">
              <a:extLst>
                <a:ext uri="{FF2B5EF4-FFF2-40B4-BE49-F238E27FC236}">
                  <a16:creationId xmlns:a16="http://schemas.microsoft.com/office/drawing/2014/main" id="{59757880-08CA-44B3-A9B5-5A5A069D5C34}"/>
                </a:ext>
              </a:extLst>
            </p:cNvPr>
            <p:cNvSpPr txBox="1"/>
            <p:nvPr/>
          </p:nvSpPr>
          <p:spPr>
            <a:xfrm>
              <a:off x="252554" y="4800799"/>
              <a:ext cx="11350712" cy="9534996"/>
            </a:xfrm>
            <a:prstGeom prst="rect">
              <a:avLst/>
            </a:prstGeom>
            <a:noFill/>
          </p:spPr>
          <p:txBody>
            <a:bodyPr wrap="square">
              <a:spAutoFit/>
            </a:bodyPr>
            <a:lstStyle/>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Increased cost of goods sold</a:t>
              </a:r>
            </a:p>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Deteriorating street conditions</a:t>
              </a:r>
            </a:p>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Shrinking customer base</a:t>
              </a:r>
            </a:p>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Inability to hire new employees, staffing challenges</a:t>
              </a:r>
            </a:p>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Supply chain issues</a:t>
              </a:r>
            </a:p>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Lack of parking, higher cost of parking</a:t>
              </a:r>
            </a:p>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Public safety concerns, retail crime</a:t>
              </a:r>
            </a:p>
            <a:p>
              <a:pPr marL="742950" lvl="2" indent="-742950">
                <a:spcAft>
                  <a:spcPts val="3000"/>
                </a:spcAft>
                <a:buFont typeface="+mj-lt"/>
                <a:buAutoNum type="arabicPeriod"/>
              </a:pPr>
              <a:endParaRPr lang="en-US" sz="4400" dirty="0">
                <a:solidFill>
                  <a:srgbClr val="3D367E"/>
                </a:solidFill>
                <a:latin typeface="+mj-lt"/>
                <a:ea typeface="Open Sans" panose="020B0606030504020204" pitchFamily="34" charset="0"/>
                <a:cs typeface="Open Sans" panose="020B0606030504020204" pitchFamily="34" charset="0"/>
              </a:endParaRPr>
            </a:p>
            <a:p>
              <a:pPr marL="742950" lvl="2" indent="-742950">
                <a:spcAft>
                  <a:spcPts val="3000"/>
                </a:spcAft>
                <a:buFont typeface="+mj-lt"/>
                <a:buAutoNum type="arabicPeriod"/>
              </a:pPr>
              <a:endParaRPr lang="en-US" sz="4400" dirty="0">
                <a:solidFill>
                  <a:srgbClr val="3D367E"/>
                </a:solidFill>
                <a:latin typeface="+mj-lt"/>
                <a:ea typeface="Open Sans" panose="020B0606030504020204" pitchFamily="34" charset="0"/>
                <a:cs typeface="Open Sans" panose="020B0606030504020204" pitchFamily="34" charset="0"/>
              </a:endParaRPr>
            </a:p>
          </p:txBody>
        </p:sp>
      </p:grpSp>
      <p:sp>
        <p:nvSpPr>
          <p:cNvPr id="3" name="Rectangle 2">
            <a:extLst>
              <a:ext uri="{FF2B5EF4-FFF2-40B4-BE49-F238E27FC236}">
                <a16:creationId xmlns:a16="http://schemas.microsoft.com/office/drawing/2014/main" id="{369E4642-0E0F-4751-B61A-56439CA0FFC7}"/>
              </a:ext>
            </a:extLst>
          </p:cNvPr>
          <p:cNvSpPr/>
          <p:nvPr/>
        </p:nvSpPr>
        <p:spPr>
          <a:xfrm>
            <a:off x="12978210" y="3363107"/>
            <a:ext cx="10847688" cy="9571851"/>
          </a:xfrm>
          <a:prstGeom prst="rect">
            <a:avLst/>
          </a:prstGeom>
        </p:spPr>
        <p:txBody>
          <a:bodyPr wrap="square">
            <a:spAutoFit/>
          </a:bodyPr>
          <a:lstStyle/>
          <a:p>
            <a:r>
              <a:rPr lang="en-US" sz="4400" i="1" dirty="0">
                <a:latin typeface="Calibri" panose="020F0502020204030204" pitchFamily="34" charset="0"/>
                <a:cs typeface="Calibri" panose="020F0502020204030204" pitchFamily="34" charset="0"/>
              </a:rPr>
              <a:t>“The cost of operating a business in this city is endangering small business.”</a:t>
            </a:r>
          </a:p>
          <a:p>
            <a:endParaRPr lang="en-US" sz="4400" i="1" dirty="0">
              <a:latin typeface="Calibri" panose="020F0502020204030204" pitchFamily="34" charset="0"/>
              <a:cs typeface="Calibri" panose="020F0502020204030204" pitchFamily="34" charset="0"/>
            </a:endParaRPr>
          </a:p>
          <a:p>
            <a:r>
              <a:rPr lang="en-US" sz="4400" i="1" dirty="0">
                <a:solidFill>
                  <a:srgbClr val="7030A0"/>
                </a:solidFill>
                <a:latin typeface="Calibri" panose="020F0502020204030204" pitchFamily="34" charset="0"/>
                <a:cs typeface="Calibri" panose="020F0502020204030204" pitchFamily="34" charset="0"/>
              </a:rPr>
              <a:t>“Availability of qualified employees willing to commute into, or living within SF VERY limited. Combination of time and commute costs into SF is a major determent to obtain needed staff.” </a:t>
            </a:r>
          </a:p>
          <a:p>
            <a:endParaRPr lang="en-US" sz="4400" i="1" dirty="0">
              <a:latin typeface="Calibri" panose="020F0502020204030204" pitchFamily="34" charset="0"/>
              <a:ea typeface="Calibri" panose="020F0502020204030204" pitchFamily="34" charset="0"/>
              <a:cs typeface="Calibri" panose="020F0502020204030204" pitchFamily="34" charset="0"/>
            </a:endParaRPr>
          </a:p>
          <a:p>
            <a:r>
              <a:rPr lang="en-US" sz="4400" i="1" dirty="0">
                <a:solidFill>
                  <a:srgbClr val="0070C0"/>
                </a:solidFill>
                <a:latin typeface="Calibri" panose="020F0502020204030204" pitchFamily="34" charset="0"/>
                <a:ea typeface="Calibri" panose="020F0502020204030204" pitchFamily="34" charset="0"/>
                <a:cs typeface="Calibri" panose="020F0502020204030204" pitchFamily="34" charset="0"/>
              </a:rPr>
              <a:t>“We are profitable, but the mental illness on the streets has hurt our ability to keep staff, we don't get prompt response from police, and we are consistently boldly shoplifted which hurts morale.”</a:t>
            </a:r>
            <a:endParaRPr lang="en-US" i="1" dirty="0">
              <a:solidFill>
                <a:srgbClr val="0070C0"/>
              </a:solidFill>
            </a:endParaRPr>
          </a:p>
        </p:txBody>
      </p:sp>
    </p:spTree>
    <p:extLst>
      <p:ext uri="{BB962C8B-B14F-4D97-AF65-F5344CB8AC3E}">
        <p14:creationId xmlns:p14="http://schemas.microsoft.com/office/powerpoint/2010/main" val="38055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7" y="718554"/>
            <a:ext cx="20729099" cy="1133518"/>
          </a:xfrm>
        </p:spPr>
        <p:txBody>
          <a:bodyPr>
            <a:noAutofit/>
          </a:bodyPr>
          <a:lstStyle/>
          <a:p>
            <a:r>
              <a:rPr lang="en-US" sz="8000" b="1" dirty="0">
                <a:solidFill>
                  <a:srgbClr val="3D367E"/>
                </a:solidFill>
                <a:latin typeface="+mj-lt"/>
                <a:ea typeface="Open Sans" panose="020B0606030504020204" pitchFamily="34" charset="0"/>
                <a:cs typeface="Open Sans" panose="020B0606030504020204" pitchFamily="34" charset="0"/>
              </a:rPr>
              <a:t>Summary of Findings</a:t>
            </a:r>
            <a:br>
              <a:rPr lang="en-US" sz="8000" b="1" dirty="0">
                <a:solidFill>
                  <a:srgbClr val="3D367E"/>
                </a:solidFill>
                <a:latin typeface="+mj-lt"/>
                <a:ea typeface="Open Sans" panose="020B0606030504020204" pitchFamily="34" charset="0"/>
                <a:cs typeface="Open Sans" panose="020B0606030504020204" pitchFamily="34" charset="0"/>
              </a:rPr>
            </a:br>
            <a:endParaRPr lang="en-US" sz="8000" b="1" dirty="0">
              <a:solidFill>
                <a:srgbClr val="92D050"/>
              </a:solidFill>
              <a:latin typeface="+mj-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nvGrpSpPr>
          <p:cNvPr id="14" name="Group 13">
            <a:extLst>
              <a:ext uri="{FF2B5EF4-FFF2-40B4-BE49-F238E27FC236}">
                <a16:creationId xmlns:a16="http://schemas.microsoft.com/office/drawing/2014/main" id="{5EA77E1A-FE96-4CAA-BBCD-7F85FB706ABE}"/>
              </a:ext>
            </a:extLst>
          </p:cNvPr>
          <p:cNvGrpSpPr/>
          <p:nvPr/>
        </p:nvGrpSpPr>
        <p:grpSpPr>
          <a:xfrm>
            <a:off x="560048" y="3132948"/>
            <a:ext cx="8888752" cy="9921639"/>
            <a:chOff x="1008687" y="3350234"/>
            <a:chExt cx="9433801" cy="10521485"/>
          </a:xfrm>
        </p:grpSpPr>
        <p:sp>
          <p:nvSpPr>
            <p:cNvPr id="8" name="Rectangle: Rounded Corners 7">
              <a:extLst>
                <a:ext uri="{FF2B5EF4-FFF2-40B4-BE49-F238E27FC236}">
                  <a16:creationId xmlns:a16="http://schemas.microsoft.com/office/drawing/2014/main" id="{DB7E1DC2-3EF6-4FB3-BDF0-1800407A3F13}"/>
                </a:ext>
              </a:extLst>
            </p:cNvPr>
            <p:cNvSpPr/>
            <p:nvPr/>
          </p:nvSpPr>
          <p:spPr>
            <a:xfrm>
              <a:off x="1009649" y="3594308"/>
              <a:ext cx="9432839" cy="10277411"/>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4" name="Rectangle: Rounded Corners 3">
              <a:extLst>
                <a:ext uri="{FF2B5EF4-FFF2-40B4-BE49-F238E27FC236}">
                  <a16:creationId xmlns:a16="http://schemas.microsoft.com/office/drawing/2014/main" id="{D1445E9D-21C1-4514-AD33-0C30BABD7249}"/>
                </a:ext>
              </a:extLst>
            </p:cNvPr>
            <p:cNvSpPr/>
            <p:nvPr/>
          </p:nvSpPr>
          <p:spPr>
            <a:xfrm>
              <a:off x="1008687" y="3350234"/>
              <a:ext cx="9427647" cy="1496202"/>
            </a:xfrm>
            <a:prstGeom prst="roundRect">
              <a:avLst>
                <a:gd name="adj" fmla="val 10301"/>
              </a:avLst>
            </a:prstGeom>
            <a:solidFill>
              <a:srgbClr val="3D367E"/>
            </a:solid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Top Needs Identified</a:t>
              </a:r>
            </a:p>
          </p:txBody>
        </p:sp>
        <p:sp>
          <p:nvSpPr>
            <p:cNvPr id="7" name="TextBox 6">
              <a:extLst>
                <a:ext uri="{FF2B5EF4-FFF2-40B4-BE49-F238E27FC236}">
                  <a16:creationId xmlns:a16="http://schemas.microsoft.com/office/drawing/2014/main" id="{371DD7F7-B1B6-4500-B77C-1D605F24E093}"/>
                </a:ext>
              </a:extLst>
            </p:cNvPr>
            <p:cNvSpPr txBox="1"/>
            <p:nvPr/>
          </p:nvSpPr>
          <p:spPr>
            <a:xfrm>
              <a:off x="1517544" y="5105986"/>
              <a:ext cx="8550544" cy="815960"/>
            </a:xfrm>
            <a:prstGeom prst="rect">
              <a:avLst/>
            </a:prstGeom>
            <a:noFill/>
          </p:spPr>
          <p:txBody>
            <a:bodyPr wrap="square">
              <a:spAutoFit/>
            </a:bodyPr>
            <a:lstStyle/>
            <a:p>
              <a:pPr marL="742950" lvl="2" indent="-742950">
                <a:spcAft>
                  <a:spcPts val="3000"/>
                </a:spcAft>
                <a:buFont typeface="+mj-lt"/>
                <a:buAutoNum type="arabicPeriod"/>
              </a:pPr>
              <a:endParaRPr lang="en-US" sz="4400" dirty="0">
                <a:solidFill>
                  <a:srgbClr val="3D367E"/>
                </a:solidFill>
                <a:latin typeface="+mj-lt"/>
                <a:ea typeface="Open Sans" panose="020B0606030504020204" pitchFamily="34" charset="0"/>
                <a:cs typeface="Open Sans" panose="020B0606030504020204" pitchFamily="34" charset="0"/>
              </a:endParaRPr>
            </a:p>
          </p:txBody>
        </p:sp>
      </p:grpSp>
      <p:sp>
        <p:nvSpPr>
          <p:cNvPr id="9" name="Rectangle: Rounded Corners 8">
            <a:extLst>
              <a:ext uri="{FF2B5EF4-FFF2-40B4-BE49-F238E27FC236}">
                <a16:creationId xmlns:a16="http://schemas.microsoft.com/office/drawing/2014/main" id="{AF5674C3-B857-42C6-B18E-3C99B426BB77}"/>
              </a:ext>
            </a:extLst>
          </p:cNvPr>
          <p:cNvSpPr/>
          <p:nvPr/>
        </p:nvSpPr>
        <p:spPr>
          <a:xfrm>
            <a:off x="10283925" y="2917185"/>
            <a:ext cx="13542044" cy="10260938"/>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15" name="TextBox 14">
            <a:extLst>
              <a:ext uri="{FF2B5EF4-FFF2-40B4-BE49-F238E27FC236}">
                <a16:creationId xmlns:a16="http://schemas.microsoft.com/office/drawing/2014/main" id="{17B5998D-FA09-41FE-862B-A30344824708}"/>
              </a:ext>
            </a:extLst>
          </p:cNvPr>
          <p:cNvSpPr txBox="1"/>
          <p:nvPr/>
        </p:nvSpPr>
        <p:spPr>
          <a:xfrm>
            <a:off x="1538319" y="5452931"/>
            <a:ext cx="7768241" cy="7725192"/>
          </a:xfrm>
          <a:prstGeom prst="rect">
            <a:avLst/>
          </a:prstGeom>
          <a:noFill/>
        </p:spPr>
        <p:txBody>
          <a:bodyPr wrap="square">
            <a:spAutoFit/>
          </a:bodyPr>
          <a:lstStyle/>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Access to grants and 0% loans</a:t>
            </a:r>
          </a:p>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Improved Street conditions</a:t>
            </a:r>
          </a:p>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Greater messaging to support local small businesses.</a:t>
            </a:r>
          </a:p>
          <a:p>
            <a:pPr marL="742950" lvl="2" indent="-742950">
              <a:spcAft>
                <a:spcPts val="3000"/>
              </a:spcAft>
              <a:buFont typeface="+mj-lt"/>
              <a:buAutoNum type="arabicPeriod"/>
            </a:pPr>
            <a:r>
              <a:rPr lang="en-US" sz="4400" dirty="0">
                <a:solidFill>
                  <a:srgbClr val="3D367E"/>
                </a:solidFill>
                <a:latin typeface="+mj-lt"/>
                <a:ea typeface="Open Sans" panose="020B0606030504020204" pitchFamily="34" charset="0"/>
                <a:cs typeface="Open Sans" panose="020B0606030504020204" pitchFamily="34" charset="0"/>
              </a:rPr>
              <a:t>Increased security systems/cameras</a:t>
            </a:r>
          </a:p>
          <a:p>
            <a:pPr marL="742950" lvl="2" indent="-742950">
              <a:spcAft>
                <a:spcPts val="3000"/>
              </a:spcAft>
              <a:buFont typeface="+mj-lt"/>
              <a:buAutoNum type="arabicPeriod"/>
            </a:pPr>
            <a:endParaRPr lang="en-US" sz="4400" dirty="0">
              <a:solidFill>
                <a:srgbClr val="3D367E"/>
              </a:solidFill>
              <a:latin typeface="+mj-lt"/>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1A2FDB1E-3A22-4E6B-A9F4-63FB8E737B6B}"/>
              </a:ext>
            </a:extLst>
          </p:cNvPr>
          <p:cNvSpPr/>
          <p:nvPr/>
        </p:nvSpPr>
        <p:spPr>
          <a:xfrm>
            <a:off x="10289723" y="2953816"/>
            <a:ext cx="13405602" cy="12512464"/>
          </a:xfrm>
          <a:prstGeom prst="rect">
            <a:avLst/>
          </a:prstGeom>
        </p:spPr>
        <p:txBody>
          <a:bodyPr wrap="square">
            <a:spAutoFit/>
          </a:bodyPr>
          <a:lstStyle/>
          <a:p>
            <a:pPr marR="0" lvl="0">
              <a:lnSpc>
                <a:spcPct val="107000"/>
              </a:lnSpc>
              <a:spcBef>
                <a:spcPts val="0"/>
              </a:spcBef>
              <a:spcAft>
                <a:spcPts val="800"/>
              </a:spcAft>
            </a:pPr>
            <a:r>
              <a:rPr lang="en-US" sz="4400" i="1" dirty="0">
                <a:latin typeface="Calibri" panose="020F0502020204030204" pitchFamily="34" charset="0"/>
                <a:ea typeface="Calibri" panose="020F0502020204030204" pitchFamily="34" charset="0"/>
                <a:cs typeface="Calibri" panose="020F0502020204030204" pitchFamily="34" charset="0"/>
              </a:rPr>
              <a:t>“Programs barred my ethnicity from applying OR were not for a single sole prop business”</a:t>
            </a:r>
          </a:p>
          <a:p>
            <a:pPr marR="0" lvl="0">
              <a:lnSpc>
                <a:spcPct val="107000"/>
              </a:lnSpc>
              <a:spcBef>
                <a:spcPts val="0"/>
              </a:spcBef>
              <a:spcAft>
                <a:spcPts val="800"/>
              </a:spcAft>
            </a:pPr>
            <a:endParaRPr lang="en-US" sz="4400" i="1" dirty="0">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800"/>
              </a:spcAft>
            </a:pPr>
            <a:r>
              <a:rPr lang="en-US" sz="4400" i="1" dirty="0">
                <a:solidFill>
                  <a:srgbClr val="7030A0"/>
                </a:solidFill>
                <a:latin typeface="Calibri" panose="020F0502020204030204" pitchFamily="34" charset="0"/>
                <a:ea typeface="Calibri" panose="020F0502020204030204" pitchFamily="34" charset="0"/>
                <a:cs typeface="Calibri" panose="020F0502020204030204" pitchFamily="34" charset="0"/>
              </a:rPr>
              <a:t>“All of the advantages of being in San Francisco (tourists,</a:t>
            </a:r>
          </a:p>
          <a:p>
            <a:pPr marR="0" lvl="0">
              <a:lnSpc>
                <a:spcPct val="107000"/>
              </a:lnSpc>
              <a:spcBef>
                <a:spcPts val="0"/>
              </a:spcBef>
              <a:spcAft>
                <a:spcPts val="800"/>
              </a:spcAft>
            </a:pPr>
            <a:r>
              <a:rPr lang="en-US" sz="4400" i="1" dirty="0">
                <a:solidFill>
                  <a:srgbClr val="7030A0"/>
                </a:solidFill>
                <a:latin typeface="Calibri" panose="020F0502020204030204" pitchFamily="34" charset="0"/>
                <a:ea typeface="Calibri" panose="020F0502020204030204" pitchFamily="34" charset="0"/>
                <a:cs typeface="Calibri" panose="020F0502020204030204" pitchFamily="34" charset="0"/>
              </a:rPr>
              <a:t>conventions, lots of residents who like going out) virtually</a:t>
            </a:r>
          </a:p>
          <a:p>
            <a:pPr marR="0" lvl="0">
              <a:lnSpc>
                <a:spcPct val="107000"/>
              </a:lnSpc>
              <a:spcBef>
                <a:spcPts val="0"/>
              </a:spcBef>
              <a:spcAft>
                <a:spcPts val="800"/>
              </a:spcAft>
            </a:pPr>
            <a:r>
              <a:rPr lang="en-US" sz="4400" i="1" dirty="0">
                <a:solidFill>
                  <a:srgbClr val="7030A0"/>
                </a:solidFill>
                <a:latin typeface="Calibri" panose="020F0502020204030204" pitchFamily="34" charset="0"/>
                <a:ea typeface="Calibri" panose="020F0502020204030204" pitchFamily="34" charset="0"/>
                <a:cs typeface="Calibri" panose="020F0502020204030204" pitchFamily="34" charset="0"/>
              </a:rPr>
              <a:t>disappeared during the pandemic and are slow to return. Out of control drug use and violence on our streets is hurting all of the above, with the city seeming to encourage drug use and the rights of people to be on the street over the concerns of the safety of its other citizens.”</a:t>
            </a:r>
            <a:endParaRPr lang="en-US" sz="4400" i="1" dirty="0">
              <a:solidFill>
                <a:srgbClr val="7030A0"/>
              </a:solidFill>
              <a:latin typeface="Calibri" panose="020F0502020204030204" pitchFamily="34" charset="0"/>
              <a:cs typeface="Calibri" panose="020F0502020204030204" pitchFamily="34" charset="0"/>
            </a:endParaRPr>
          </a:p>
          <a:p>
            <a:pPr>
              <a:lnSpc>
                <a:spcPct val="107000"/>
              </a:lnSpc>
              <a:spcAft>
                <a:spcPts val="800"/>
              </a:spcAft>
            </a:pPr>
            <a:endParaRPr lang="en-US" sz="4400" i="1" dirty="0">
              <a:latin typeface="Calibri" panose="020F0502020204030204" pitchFamily="34" charset="0"/>
              <a:cs typeface="Calibri" panose="020F0502020204030204" pitchFamily="34" charset="0"/>
            </a:endParaRPr>
          </a:p>
          <a:p>
            <a:pPr>
              <a:lnSpc>
                <a:spcPct val="107000"/>
              </a:lnSpc>
              <a:spcAft>
                <a:spcPts val="800"/>
              </a:spcAft>
            </a:pPr>
            <a:r>
              <a:rPr lang="en-US" sz="4400" i="1" dirty="0">
                <a:solidFill>
                  <a:srgbClr val="0070C0"/>
                </a:solidFill>
                <a:latin typeface="Calibri" panose="020F0502020204030204" pitchFamily="34" charset="0"/>
                <a:cs typeface="Calibri" panose="020F0502020204030204" pitchFamily="34" charset="0"/>
              </a:rPr>
              <a:t>“We been broken into 3 times. One time cost us almost $20k. We've had numerous windows broken.”</a:t>
            </a:r>
          </a:p>
          <a:p>
            <a:pPr marR="0" lvl="0">
              <a:lnSpc>
                <a:spcPct val="107000"/>
              </a:lnSpc>
              <a:spcBef>
                <a:spcPts val="0"/>
              </a:spcBef>
              <a:spcAft>
                <a:spcPts val="800"/>
              </a:spcAft>
            </a:pPr>
            <a:endParaRPr lang="en-US" sz="4400" i="1" dirty="0">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800"/>
              </a:spcAft>
            </a:pPr>
            <a:endParaRPr lang="en-US" sz="4400" i="1" dirty="0">
              <a:effectLst/>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800"/>
              </a:spcAft>
            </a:pPr>
            <a:endParaRPr lang="en-US" sz="40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750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1567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Future Plans</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914638" y="2858788"/>
            <a:ext cx="22082522" cy="3809571"/>
          </a:xfrm>
        </p:spPr>
        <p:txBody>
          <a:bodyPr wrap="square">
            <a:spAutoFit/>
          </a:bodyPr>
          <a:lstStyle/>
          <a:p>
            <a:pPr algn="just">
              <a:lnSpc>
                <a:spcPct val="110000"/>
              </a:lnSpc>
            </a:pPr>
            <a:r>
              <a:rPr lang="en-US" sz="4400" b="1" i="1" dirty="0">
                <a:solidFill>
                  <a:schemeClr val="tx1"/>
                </a:solidFill>
                <a:latin typeface="Calibri" panose="020F0502020204030204" pitchFamily="34" charset="0"/>
                <a:cs typeface="Calibri" panose="020F0502020204030204" pitchFamily="34" charset="0"/>
              </a:rPr>
              <a:t>“As a small business owner, I'm broken hearted by San Francisco. Rents are high, we are paying pre-</a:t>
            </a:r>
            <a:r>
              <a:rPr lang="en-US" sz="4400" b="1" i="1" dirty="0" err="1">
                <a:solidFill>
                  <a:schemeClr val="tx1"/>
                </a:solidFill>
                <a:latin typeface="Calibri" panose="020F0502020204030204" pitchFamily="34" charset="0"/>
                <a:cs typeface="Calibri" panose="020F0502020204030204" pitchFamily="34" charset="0"/>
              </a:rPr>
              <a:t>covid</a:t>
            </a:r>
            <a:r>
              <a:rPr lang="en-US" sz="4400" b="1" i="1" dirty="0">
                <a:solidFill>
                  <a:schemeClr val="tx1"/>
                </a:solidFill>
                <a:latin typeface="Calibri" panose="020F0502020204030204" pitchFamily="34" charset="0"/>
                <a:cs typeface="Calibri" panose="020F0502020204030204" pitchFamily="34" charset="0"/>
              </a:rPr>
              <a:t> rent and I have lost over 50% of my clients, clients that lived in surrounding areas were scared to come into the city due to crime, homeless(ness), dirty (streets). I think about closing up and moving everyday.”</a:t>
            </a:r>
          </a:p>
          <a:p>
            <a:pPr marL="971550" indent="-971550" algn="just">
              <a:lnSpc>
                <a:spcPct val="110000"/>
              </a:lnSpc>
              <a:buFont typeface="Courier New"/>
              <a:buChar char="o"/>
            </a:pPr>
            <a:endParaRPr lang="en-US" sz="3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8" name="Picture 7">
            <a:extLst>
              <a:ext uri="{FF2B5EF4-FFF2-40B4-BE49-F238E27FC236}">
                <a16:creationId xmlns:a16="http://schemas.microsoft.com/office/drawing/2014/main" id="{E680E1C8-23B5-497A-801E-041564BE0E39}"/>
              </a:ext>
            </a:extLst>
          </p:cNvPr>
          <p:cNvPicPr>
            <a:picLocks noChangeAspect="1"/>
          </p:cNvPicPr>
          <p:nvPr/>
        </p:nvPicPr>
        <p:blipFill>
          <a:blip r:embed="rId2"/>
          <a:stretch>
            <a:fillRect/>
          </a:stretch>
        </p:blipFill>
        <p:spPr>
          <a:xfrm>
            <a:off x="1161415" y="6280284"/>
            <a:ext cx="11580400" cy="6960560"/>
          </a:xfrm>
          <a:prstGeom prst="rect">
            <a:avLst/>
          </a:prstGeom>
        </p:spPr>
      </p:pic>
      <p:pic>
        <p:nvPicPr>
          <p:cNvPr id="13" name="Picture 12">
            <a:extLst>
              <a:ext uri="{FF2B5EF4-FFF2-40B4-BE49-F238E27FC236}">
                <a16:creationId xmlns:a16="http://schemas.microsoft.com/office/drawing/2014/main" id="{3E78F292-F816-4B8F-8C99-5AC519E51044}"/>
              </a:ext>
            </a:extLst>
          </p:cNvPr>
          <p:cNvPicPr>
            <a:picLocks noChangeAspect="1"/>
          </p:cNvPicPr>
          <p:nvPr/>
        </p:nvPicPr>
        <p:blipFill>
          <a:blip r:embed="rId3"/>
          <a:stretch>
            <a:fillRect/>
          </a:stretch>
        </p:blipFill>
        <p:spPr>
          <a:xfrm>
            <a:off x="14056676" y="7559040"/>
            <a:ext cx="8765251" cy="3298172"/>
          </a:xfrm>
          <a:prstGeom prst="rect">
            <a:avLst/>
          </a:prstGeom>
        </p:spPr>
      </p:pic>
    </p:spTree>
    <p:extLst>
      <p:ext uri="{BB962C8B-B14F-4D97-AF65-F5344CB8AC3E}">
        <p14:creationId xmlns:p14="http://schemas.microsoft.com/office/powerpoint/2010/main" val="42360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1567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Recommendations</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914638" y="2858788"/>
            <a:ext cx="22082522" cy="10894011"/>
          </a:xfrm>
        </p:spPr>
        <p:txBody>
          <a:bodyPr wrap="square">
            <a:spAutoFit/>
          </a:bodyPr>
          <a:lstStyle/>
          <a:p>
            <a:pPr marL="971550" indent="-971550" algn="just">
              <a:lnSpc>
                <a:spcPct val="110000"/>
              </a:lnSpc>
              <a:buFont typeface="Courier New"/>
              <a:buChar char="o"/>
            </a:pPr>
            <a:r>
              <a:rPr lang="en-US" sz="54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Invest in Safer streets</a:t>
            </a:r>
          </a:p>
          <a:p>
            <a:pPr marL="2058994" lvl="1" indent="-971550" algn="just">
              <a:lnSpc>
                <a:spcPct val="110000"/>
              </a:lnSpc>
              <a:buFont typeface="Courier New"/>
              <a:buChar char="o"/>
            </a:pPr>
            <a:r>
              <a:rPr lang="en-US" sz="39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Most businesses across zip codes think police patrols or community groups will bring a positive impact</a:t>
            </a:r>
          </a:p>
          <a:p>
            <a:pPr marL="971550" indent="-971550" algn="just">
              <a:lnSpc>
                <a:spcPct val="110000"/>
              </a:lnSpc>
              <a:buFont typeface="Courier New"/>
              <a:buChar char="o"/>
            </a:pPr>
            <a:r>
              <a:rPr lang="en-US" sz="54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Provide Technical Assistance around sources of financial help and business operations</a:t>
            </a:r>
          </a:p>
          <a:p>
            <a:pPr marL="2058994" lvl="1" indent="-971550" algn="just">
              <a:lnSpc>
                <a:spcPct val="110000"/>
              </a:lnSpc>
              <a:buFont typeface="Courier New"/>
              <a:buChar char="o"/>
            </a:pPr>
            <a:r>
              <a:rPr lang="en-US" sz="39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Businesses need assistance in applying for tax credits, setting up websites and apps for online sales, workforce recruitment and development</a:t>
            </a:r>
            <a:endParaRPr lang="en-US" sz="3200" b="1" dirty="0">
              <a:solidFill>
                <a:srgbClr val="3D367E"/>
              </a:solidFill>
              <a:latin typeface="Open Sans" panose="020B0606030504020204" pitchFamily="34" charset="0"/>
              <a:ea typeface="Open Sans" panose="020B0606030504020204" pitchFamily="34" charset="0"/>
              <a:cs typeface="Open Sans" panose="020B0606030504020204" pitchFamily="34" charset="0"/>
            </a:endParaRPr>
          </a:p>
          <a:p>
            <a:pPr marL="971550" indent="-971550" algn="just">
              <a:lnSpc>
                <a:spcPct val="110000"/>
              </a:lnSpc>
              <a:buFont typeface="Courier New"/>
              <a:buChar char="o"/>
            </a:pPr>
            <a:r>
              <a:rPr lang="en-US" sz="54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Messaging to increase sales, being Open is not enough</a:t>
            </a:r>
          </a:p>
          <a:p>
            <a:pPr marL="2058994" lvl="1" indent="-971550" algn="just">
              <a:lnSpc>
                <a:spcPct val="110000"/>
              </a:lnSpc>
              <a:buFont typeface="Courier New"/>
              <a:buChar char="o"/>
            </a:pPr>
            <a:r>
              <a:rPr lang="en-US" sz="39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Shop and Dine Local, Increased parking, Cleaner streets</a:t>
            </a:r>
            <a:endParaRPr lang="en-US" sz="3900" b="1" dirty="0">
              <a:solidFill>
                <a:srgbClr val="3D367E"/>
              </a:solidFill>
              <a:latin typeface="Open Sans" panose="020B0606030504020204" pitchFamily="34" charset="0"/>
              <a:ea typeface="Open Sans" panose="020B0606030504020204" pitchFamily="34" charset="0"/>
              <a:cs typeface="Open Sans" panose="020B0606030504020204" pitchFamily="34" charset="0"/>
            </a:endParaRPr>
          </a:p>
          <a:p>
            <a:pPr marL="971550" indent="-971550" algn="just">
              <a:lnSpc>
                <a:spcPct val="110000"/>
              </a:lnSpc>
              <a:buFont typeface="Courier New"/>
              <a:buChar char="o"/>
            </a:pPr>
            <a:r>
              <a:rPr lang="en-US" sz="54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Necessary Reforms</a:t>
            </a:r>
          </a:p>
          <a:p>
            <a:pPr marL="2058994" lvl="1" indent="-971550" algn="just">
              <a:lnSpc>
                <a:spcPct val="110000"/>
              </a:lnSpc>
              <a:buFont typeface="Courier New"/>
              <a:buChar char="o"/>
            </a:pPr>
            <a:r>
              <a:rPr lang="en-US" sz="39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HCSO Reform, Taxes &amp; Fees Relief, Faster Licensing and permits</a:t>
            </a:r>
            <a:endParaRPr lang="en-US" sz="3900" b="1" dirty="0">
              <a:solidFill>
                <a:srgbClr val="3D367E"/>
              </a:solidFill>
              <a:latin typeface="Open Sans" panose="020B0606030504020204" pitchFamily="34" charset="0"/>
              <a:ea typeface="Open Sans" panose="020B0606030504020204" pitchFamily="34" charset="0"/>
              <a:cs typeface="Open Sans" panose="020B0606030504020204" pitchFamily="34" charset="0"/>
            </a:endParaRPr>
          </a:p>
          <a:p>
            <a:pPr lvl="1" algn="just">
              <a:lnSpc>
                <a:spcPct val="110000"/>
              </a:lnSpc>
            </a:pPr>
            <a:endParaRPr lang="en-US" sz="6100" b="1" dirty="0">
              <a:solidFill>
                <a:srgbClr val="3D367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336364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7" y="718554"/>
            <a:ext cx="20729099" cy="1133518"/>
          </a:xfrm>
        </p:spPr>
        <p:txBody>
          <a:bodyPr>
            <a:noAutofit/>
          </a:bodyPr>
          <a:lstStyle/>
          <a:p>
            <a:r>
              <a:rPr lang="en-US" sz="8000" b="1" dirty="0">
                <a:solidFill>
                  <a:srgbClr val="3D367E"/>
                </a:solidFill>
                <a:latin typeface="+mj-lt"/>
                <a:ea typeface="Open Sans" panose="020B0606030504020204" pitchFamily="34" charset="0"/>
                <a:cs typeface="Open Sans" panose="020B0606030504020204" pitchFamily="34" charset="0"/>
              </a:rPr>
              <a:t>2022 Sample compared to 2021 Sample</a:t>
            </a:r>
            <a:endParaRPr lang="en-US" sz="8000" b="1" dirty="0">
              <a:solidFill>
                <a:srgbClr val="92D050"/>
              </a:solidFill>
              <a:latin typeface="+mj-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nvGrpSpPr>
          <p:cNvPr id="14" name="Group 13">
            <a:extLst>
              <a:ext uri="{FF2B5EF4-FFF2-40B4-BE49-F238E27FC236}">
                <a16:creationId xmlns:a16="http://schemas.microsoft.com/office/drawing/2014/main" id="{5EA77E1A-FE96-4CAA-BBCD-7F85FB706ABE}"/>
              </a:ext>
            </a:extLst>
          </p:cNvPr>
          <p:cNvGrpSpPr/>
          <p:nvPr/>
        </p:nvGrpSpPr>
        <p:grpSpPr>
          <a:xfrm>
            <a:off x="14611643" y="3166200"/>
            <a:ext cx="7595291" cy="9516251"/>
            <a:chOff x="1008687" y="3350234"/>
            <a:chExt cx="8551508" cy="9516251"/>
          </a:xfrm>
        </p:grpSpPr>
        <p:sp>
          <p:nvSpPr>
            <p:cNvPr id="8" name="Rectangle: Rounded Corners 7">
              <a:extLst>
                <a:ext uri="{FF2B5EF4-FFF2-40B4-BE49-F238E27FC236}">
                  <a16:creationId xmlns:a16="http://schemas.microsoft.com/office/drawing/2014/main" id="{DB7E1DC2-3EF6-4FB3-BDF0-1800407A3F13}"/>
                </a:ext>
              </a:extLst>
            </p:cNvPr>
            <p:cNvSpPr/>
            <p:nvPr/>
          </p:nvSpPr>
          <p:spPr>
            <a:xfrm>
              <a:off x="1009651" y="3594308"/>
              <a:ext cx="8550543" cy="9272177"/>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4" name="Rectangle: Rounded Corners 3">
              <a:extLst>
                <a:ext uri="{FF2B5EF4-FFF2-40B4-BE49-F238E27FC236}">
                  <a16:creationId xmlns:a16="http://schemas.microsoft.com/office/drawing/2014/main" id="{D1445E9D-21C1-4514-AD33-0C30BABD7249}"/>
                </a:ext>
              </a:extLst>
            </p:cNvPr>
            <p:cNvSpPr/>
            <p:nvPr/>
          </p:nvSpPr>
          <p:spPr>
            <a:xfrm>
              <a:off x="1008687" y="3350234"/>
              <a:ext cx="8551508" cy="1496202"/>
            </a:xfrm>
            <a:prstGeom prst="roundRect">
              <a:avLst>
                <a:gd name="adj" fmla="val 10301"/>
              </a:avLst>
            </a:prstGeom>
            <a:solidFill>
              <a:srgbClr val="3D367E"/>
            </a:solid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Data 2021</a:t>
              </a:r>
            </a:p>
          </p:txBody>
        </p:sp>
        <p:sp>
          <p:nvSpPr>
            <p:cNvPr id="7" name="TextBox 6">
              <a:extLst>
                <a:ext uri="{FF2B5EF4-FFF2-40B4-BE49-F238E27FC236}">
                  <a16:creationId xmlns:a16="http://schemas.microsoft.com/office/drawing/2014/main" id="{371DD7F7-B1B6-4500-B77C-1D605F24E093}"/>
                </a:ext>
              </a:extLst>
            </p:cNvPr>
            <p:cNvSpPr txBox="1"/>
            <p:nvPr/>
          </p:nvSpPr>
          <p:spPr>
            <a:xfrm>
              <a:off x="1517544" y="5334586"/>
              <a:ext cx="6332022" cy="5770811"/>
            </a:xfrm>
            <a:prstGeom prst="rect">
              <a:avLst/>
            </a:prstGeom>
            <a:noFill/>
          </p:spPr>
          <p:txBody>
            <a:bodyPr wrap="square">
              <a:spAutoFit/>
            </a:bodyPr>
            <a:lstStyle/>
            <a:p>
              <a:pPr marL="514350" lvl="2" indent="-51435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Number of responses: 579</a:t>
              </a:r>
            </a:p>
            <a:p>
              <a:pPr marL="514350" lvl="2" indent="-51435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547 English surveys</a:t>
              </a:r>
            </a:p>
            <a:p>
              <a:pPr marL="514350" lvl="2" indent="-51435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27 in Spanish, 3 in Chinese, 2 in Korean, 2 in Vietnamese, 1 in Japanese</a:t>
              </a:r>
            </a:p>
            <a:p>
              <a:pPr marL="514350" lvl="2" indent="-51435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83% completed all questions</a:t>
              </a:r>
            </a:p>
          </p:txBody>
        </p:sp>
      </p:grpSp>
      <p:grpSp>
        <p:nvGrpSpPr>
          <p:cNvPr id="15" name="Group 14">
            <a:extLst>
              <a:ext uri="{FF2B5EF4-FFF2-40B4-BE49-F238E27FC236}">
                <a16:creationId xmlns:a16="http://schemas.microsoft.com/office/drawing/2014/main" id="{D31AD0F3-DD54-44FC-B1B1-6E80A85406FD}"/>
              </a:ext>
            </a:extLst>
          </p:cNvPr>
          <p:cNvGrpSpPr/>
          <p:nvPr/>
        </p:nvGrpSpPr>
        <p:grpSpPr>
          <a:xfrm>
            <a:off x="2140810" y="3277831"/>
            <a:ext cx="7595291" cy="9516251"/>
            <a:chOff x="1008687" y="3350234"/>
            <a:chExt cx="8551508" cy="9516251"/>
          </a:xfrm>
        </p:grpSpPr>
        <p:sp>
          <p:nvSpPr>
            <p:cNvPr id="16" name="Rectangle: Rounded Corners 15">
              <a:extLst>
                <a:ext uri="{FF2B5EF4-FFF2-40B4-BE49-F238E27FC236}">
                  <a16:creationId xmlns:a16="http://schemas.microsoft.com/office/drawing/2014/main" id="{03718E21-CC03-4501-80D4-A45A45F3D995}"/>
                </a:ext>
              </a:extLst>
            </p:cNvPr>
            <p:cNvSpPr/>
            <p:nvPr/>
          </p:nvSpPr>
          <p:spPr>
            <a:xfrm>
              <a:off x="1009651" y="3594308"/>
              <a:ext cx="8550543" cy="9272177"/>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17" name="Rectangle: Rounded Corners 16">
              <a:extLst>
                <a:ext uri="{FF2B5EF4-FFF2-40B4-BE49-F238E27FC236}">
                  <a16:creationId xmlns:a16="http://schemas.microsoft.com/office/drawing/2014/main" id="{E63E27A9-0414-40B4-8F0E-823CAF4C2D24}"/>
                </a:ext>
              </a:extLst>
            </p:cNvPr>
            <p:cNvSpPr/>
            <p:nvPr/>
          </p:nvSpPr>
          <p:spPr>
            <a:xfrm>
              <a:off x="1008687" y="3350234"/>
              <a:ext cx="8551508" cy="1496202"/>
            </a:xfrm>
            <a:prstGeom prst="roundRect">
              <a:avLst>
                <a:gd name="adj" fmla="val 10301"/>
              </a:avLst>
            </a:prstGeom>
            <a:solidFill>
              <a:srgbClr val="3D367E"/>
            </a:solid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Data 2022</a:t>
              </a:r>
            </a:p>
          </p:txBody>
        </p:sp>
        <p:sp>
          <p:nvSpPr>
            <p:cNvPr id="18" name="TextBox 17">
              <a:extLst>
                <a:ext uri="{FF2B5EF4-FFF2-40B4-BE49-F238E27FC236}">
                  <a16:creationId xmlns:a16="http://schemas.microsoft.com/office/drawing/2014/main" id="{1E0CED89-80F6-4706-BBE0-7AC9CA08075B}"/>
                </a:ext>
              </a:extLst>
            </p:cNvPr>
            <p:cNvSpPr txBox="1"/>
            <p:nvPr/>
          </p:nvSpPr>
          <p:spPr>
            <a:xfrm>
              <a:off x="1517544" y="5334586"/>
              <a:ext cx="6332022" cy="6324808"/>
            </a:xfrm>
            <a:prstGeom prst="rect">
              <a:avLst/>
            </a:prstGeom>
            <a:noFill/>
          </p:spPr>
          <p:txBody>
            <a:bodyPr wrap="square">
              <a:spAutoFit/>
            </a:bodyPr>
            <a:lstStyle/>
            <a:p>
              <a:pPr marL="514350" lvl="2" indent="-51435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Number of responses: 802</a:t>
              </a:r>
            </a:p>
            <a:p>
              <a:pPr marL="514350" lvl="2" indent="-51435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719 English surveys</a:t>
              </a:r>
            </a:p>
            <a:p>
              <a:pPr marL="514350" lvl="2" indent="-51435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33 in Spanish, 26 in Chinese, 15 in Vietnamese, 4 in Japanese, 3 in Arabic and 2 in Russian</a:t>
              </a:r>
            </a:p>
            <a:p>
              <a:pPr marL="514350" lvl="2" indent="-51435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65% completed all questions</a:t>
              </a:r>
            </a:p>
          </p:txBody>
        </p:sp>
      </p:grpSp>
    </p:spTree>
    <p:extLst>
      <p:ext uri="{BB962C8B-B14F-4D97-AF65-F5344CB8AC3E}">
        <p14:creationId xmlns:p14="http://schemas.microsoft.com/office/powerpoint/2010/main" val="212956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7" y="718554"/>
            <a:ext cx="20729099" cy="1133518"/>
          </a:xfrm>
        </p:spPr>
        <p:txBody>
          <a:bodyPr>
            <a:noAutofit/>
          </a:bodyPr>
          <a:lstStyle/>
          <a:p>
            <a:r>
              <a:rPr lang="en-US" sz="8000" b="1" dirty="0">
                <a:solidFill>
                  <a:srgbClr val="3D367E"/>
                </a:solidFill>
                <a:latin typeface="+mj-lt"/>
                <a:ea typeface="Open Sans" panose="020B0606030504020204" pitchFamily="34" charset="0"/>
                <a:cs typeface="Open Sans" panose="020B0606030504020204" pitchFamily="34" charset="0"/>
              </a:rPr>
              <a:t>Business Description 2021 vs 2022</a:t>
            </a:r>
            <a:endParaRPr lang="en-US" sz="8000" b="1" dirty="0">
              <a:solidFill>
                <a:srgbClr val="92D050"/>
              </a:solidFill>
              <a:latin typeface="+mj-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nvGrpSpPr>
          <p:cNvPr id="13" name="Group 12">
            <a:extLst>
              <a:ext uri="{FF2B5EF4-FFF2-40B4-BE49-F238E27FC236}">
                <a16:creationId xmlns:a16="http://schemas.microsoft.com/office/drawing/2014/main" id="{B8487979-A798-4423-927A-9F55F0AFB2BF}"/>
              </a:ext>
            </a:extLst>
          </p:cNvPr>
          <p:cNvGrpSpPr/>
          <p:nvPr/>
        </p:nvGrpSpPr>
        <p:grpSpPr>
          <a:xfrm>
            <a:off x="1289039" y="2468718"/>
            <a:ext cx="10511159" cy="11453735"/>
            <a:chOff x="12184060" y="3078795"/>
            <a:chExt cx="10675939" cy="10513642"/>
          </a:xfrm>
        </p:grpSpPr>
        <p:sp>
          <p:nvSpPr>
            <p:cNvPr id="9" name="Rectangle: Rounded Corners 8">
              <a:extLst>
                <a:ext uri="{FF2B5EF4-FFF2-40B4-BE49-F238E27FC236}">
                  <a16:creationId xmlns:a16="http://schemas.microsoft.com/office/drawing/2014/main" id="{AF5674C3-B857-42C6-B18E-3C99B426BB77}"/>
                </a:ext>
              </a:extLst>
            </p:cNvPr>
            <p:cNvSpPr/>
            <p:nvPr/>
          </p:nvSpPr>
          <p:spPr>
            <a:xfrm>
              <a:off x="12184061" y="3472272"/>
              <a:ext cx="10675938" cy="9272177"/>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10" name="Rectangle: Rounded Corners 9">
              <a:extLst>
                <a:ext uri="{FF2B5EF4-FFF2-40B4-BE49-F238E27FC236}">
                  <a16:creationId xmlns:a16="http://schemas.microsoft.com/office/drawing/2014/main" id="{0663AC7D-DE2F-400F-BB83-6DAFD4B3FD54}"/>
                </a:ext>
              </a:extLst>
            </p:cNvPr>
            <p:cNvSpPr/>
            <p:nvPr/>
          </p:nvSpPr>
          <p:spPr>
            <a:xfrm>
              <a:off x="12184060" y="3078795"/>
              <a:ext cx="10675937" cy="1496202"/>
            </a:xfrm>
            <a:prstGeom prst="roundRect">
              <a:avLst>
                <a:gd name="adj" fmla="val 10301"/>
              </a:avLst>
            </a:prstGeom>
            <a:solidFill>
              <a:srgbClr val="3D367E"/>
            </a:solid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Sample Description 2021</a:t>
              </a:r>
            </a:p>
          </p:txBody>
        </p:sp>
        <p:sp>
          <p:nvSpPr>
            <p:cNvPr id="12" name="TextBox 11">
              <a:extLst>
                <a:ext uri="{FF2B5EF4-FFF2-40B4-BE49-F238E27FC236}">
                  <a16:creationId xmlns:a16="http://schemas.microsoft.com/office/drawing/2014/main" id="{59757880-08CA-44B3-A9B5-5A5A069D5C34}"/>
                </a:ext>
              </a:extLst>
            </p:cNvPr>
            <p:cNvSpPr txBox="1"/>
            <p:nvPr/>
          </p:nvSpPr>
          <p:spPr>
            <a:xfrm>
              <a:off x="12371872" y="4777967"/>
              <a:ext cx="10488125" cy="8814470"/>
            </a:xfrm>
            <a:prstGeom prst="rect">
              <a:avLst/>
            </a:prstGeom>
            <a:noFill/>
          </p:spPr>
          <p:txBody>
            <a:bodyPr wrap="square">
              <a:spAutoFit/>
            </a:bodyPr>
            <a:lstStyle/>
            <a:p>
              <a:pPr marL="457200" lvl="2" indent="-45720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Sectors most responded: Accommodation and Food Services, Other services such as salons, massage and Retail</a:t>
              </a:r>
            </a:p>
            <a:p>
              <a:pPr marL="457200" lvl="2" indent="-45720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14% legacy</a:t>
              </a:r>
              <a:endParaRPr lang="en-US" sz="1400" dirty="0">
                <a:solidFill>
                  <a:srgbClr val="3D367E"/>
                </a:solidFill>
                <a:latin typeface="+mj-lt"/>
                <a:ea typeface="Open Sans" panose="020B0606030504020204" pitchFamily="34" charset="0"/>
                <a:cs typeface="Open Sans" panose="020B0606030504020204" pitchFamily="34" charset="0"/>
              </a:endParaRPr>
            </a:p>
            <a:p>
              <a:pPr marL="457200" lvl="2" indent="-457200">
                <a:spcBef>
                  <a:spcPts val="1200"/>
                </a:spcBef>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English is primary language for 87%</a:t>
              </a:r>
            </a:p>
            <a:p>
              <a:pPr marL="457200" lvl="2" indent="-457200">
                <a:spcBef>
                  <a:spcPts val="1200"/>
                </a:spcBef>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46% female owners </a:t>
              </a:r>
            </a:p>
            <a:p>
              <a:pPr marL="457200" lvl="2" indent="-457200">
                <a:spcBef>
                  <a:spcPts val="1200"/>
                </a:spcBef>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13% owners older than 65 years</a:t>
              </a:r>
            </a:p>
            <a:p>
              <a:pPr marL="457200" lvl="2" indent="-457200">
                <a:spcBef>
                  <a:spcPts val="1200"/>
                </a:spcBef>
                <a:spcAft>
                  <a:spcPts val="30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53% White, 22% Asian, 12% Latinx, 3% Black</a:t>
              </a:r>
            </a:p>
            <a:p>
              <a:pPr marL="457200" lvl="2" indent="-457200">
                <a:spcAft>
                  <a:spcPts val="1800"/>
                </a:spcAft>
                <a:buFont typeface="Arial" panose="020B0604020202020204" pitchFamily="34" charset="0"/>
                <a:buChar char="•"/>
              </a:pPr>
              <a:r>
                <a:rPr lang="en-US" sz="3600" dirty="0">
                  <a:solidFill>
                    <a:srgbClr val="3D367E"/>
                  </a:solidFill>
                  <a:ea typeface="Open Sans" panose="020B0606030504020204" pitchFamily="34" charset="0"/>
                  <a:cs typeface="Open Sans" panose="020B0606030504020204" pitchFamily="34" charset="0"/>
                </a:rPr>
                <a:t>61% under $1 million in annual receipt, 23% in $1-$5 million</a:t>
              </a:r>
            </a:p>
            <a:p>
              <a:pPr marL="457200" lvl="2" indent="-457200">
                <a:spcAft>
                  <a:spcPts val="1800"/>
                </a:spcAft>
                <a:buFont typeface="Arial" panose="020B0604020202020204" pitchFamily="34" charset="0"/>
                <a:buChar char="•"/>
              </a:pPr>
              <a:r>
                <a:rPr lang="en-US" sz="3600" dirty="0">
                  <a:solidFill>
                    <a:srgbClr val="3D367E"/>
                  </a:solidFill>
                  <a:ea typeface="Open Sans" panose="020B0606030504020204" pitchFamily="34" charset="0"/>
                  <a:cs typeface="Open Sans" panose="020B0606030504020204" pitchFamily="34" charset="0"/>
                </a:rPr>
                <a:t>32% more than 10 employees</a:t>
              </a:r>
            </a:p>
            <a:p>
              <a:pPr marL="457200" lvl="2" indent="-457200">
                <a:spcAft>
                  <a:spcPts val="1800"/>
                </a:spcAft>
                <a:buFont typeface="Arial" panose="020B0604020202020204" pitchFamily="34" charset="0"/>
                <a:buChar char="•"/>
              </a:pPr>
              <a:r>
                <a:rPr lang="en-US" sz="3600" dirty="0">
                  <a:solidFill>
                    <a:srgbClr val="3D367E"/>
                  </a:solidFill>
                  <a:ea typeface="Open Sans" panose="020B0606030504020204" pitchFamily="34" charset="0"/>
                  <a:cs typeface="Open Sans" panose="020B0606030504020204" pitchFamily="34" charset="0"/>
                </a:rPr>
                <a:t>25% less than 2 weeks cash, 5% with 6 months</a:t>
              </a:r>
            </a:p>
            <a:p>
              <a:pPr marL="457200" lvl="2" indent="-457200">
                <a:spcBef>
                  <a:spcPts val="1200"/>
                </a:spcBef>
                <a:spcAft>
                  <a:spcPts val="3000"/>
                </a:spcAft>
                <a:buFont typeface="Arial" panose="020B0604020202020204" pitchFamily="34" charset="0"/>
                <a:buChar char="•"/>
              </a:pPr>
              <a:endParaRPr lang="en-US" sz="3600" dirty="0">
                <a:solidFill>
                  <a:srgbClr val="3D367E"/>
                </a:solidFill>
                <a:latin typeface="+mj-lt"/>
                <a:ea typeface="Open Sans" panose="020B0606030504020204" pitchFamily="34" charset="0"/>
                <a:cs typeface="Open Sans" panose="020B0606030504020204" pitchFamily="34" charset="0"/>
              </a:endParaRPr>
            </a:p>
          </p:txBody>
        </p:sp>
      </p:grpSp>
      <p:grpSp>
        <p:nvGrpSpPr>
          <p:cNvPr id="15" name="Group 14">
            <a:extLst>
              <a:ext uri="{FF2B5EF4-FFF2-40B4-BE49-F238E27FC236}">
                <a16:creationId xmlns:a16="http://schemas.microsoft.com/office/drawing/2014/main" id="{7E7AC79E-6D73-49AA-9043-ED440CC63A63}"/>
              </a:ext>
            </a:extLst>
          </p:cNvPr>
          <p:cNvGrpSpPr/>
          <p:nvPr/>
        </p:nvGrpSpPr>
        <p:grpSpPr>
          <a:xfrm>
            <a:off x="12520002" y="2468718"/>
            <a:ext cx="11243716" cy="11672304"/>
            <a:chOff x="12184061" y="3334676"/>
            <a:chExt cx="10675937" cy="11390319"/>
          </a:xfrm>
        </p:grpSpPr>
        <p:sp>
          <p:nvSpPr>
            <p:cNvPr id="16" name="Rectangle: Rounded Corners 15">
              <a:extLst>
                <a:ext uri="{FF2B5EF4-FFF2-40B4-BE49-F238E27FC236}">
                  <a16:creationId xmlns:a16="http://schemas.microsoft.com/office/drawing/2014/main" id="{3F804FC1-F3DB-49BE-8433-79BCDDBC902D}"/>
                </a:ext>
              </a:extLst>
            </p:cNvPr>
            <p:cNvSpPr/>
            <p:nvPr/>
          </p:nvSpPr>
          <p:spPr>
            <a:xfrm>
              <a:off x="12184061" y="3472272"/>
              <a:ext cx="10675936" cy="10137940"/>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17" name="Rectangle: Rounded Corners 16">
              <a:extLst>
                <a:ext uri="{FF2B5EF4-FFF2-40B4-BE49-F238E27FC236}">
                  <a16:creationId xmlns:a16="http://schemas.microsoft.com/office/drawing/2014/main" id="{D23DC06A-62FB-441F-AF6C-0FB0C692398C}"/>
                </a:ext>
              </a:extLst>
            </p:cNvPr>
            <p:cNvSpPr/>
            <p:nvPr/>
          </p:nvSpPr>
          <p:spPr>
            <a:xfrm>
              <a:off x="12184061" y="3334676"/>
              <a:ext cx="10675937" cy="1496202"/>
            </a:xfrm>
            <a:prstGeom prst="roundRect">
              <a:avLst>
                <a:gd name="adj" fmla="val 10301"/>
              </a:avLst>
            </a:prstGeom>
            <a:solidFill>
              <a:srgbClr val="3D367E"/>
            </a:solid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Sample Description 2022</a:t>
              </a:r>
            </a:p>
          </p:txBody>
        </p:sp>
        <p:sp>
          <p:nvSpPr>
            <p:cNvPr id="18" name="TextBox 17">
              <a:extLst>
                <a:ext uri="{FF2B5EF4-FFF2-40B4-BE49-F238E27FC236}">
                  <a16:creationId xmlns:a16="http://schemas.microsoft.com/office/drawing/2014/main" id="{1BC31FA9-9533-4DD2-ABD7-3772708E8B57}"/>
                </a:ext>
              </a:extLst>
            </p:cNvPr>
            <p:cNvSpPr txBox="1"/>
            <p:nvPr/>
          </p:nvSpPr>
          <p:spPr>
            <a:xfrm>
              <a:off x="12291866" y="4978925"/>
              <a:ext cx="10568131" cy="9746070"/>
            </a:xfrm>
            <a:prstGeom prst="rect">
              <a:avLst/>
            </a:prstGeom>
            <a:noFill/>
          </p:spPr>
          <p:txBody>
            <a:bodyPr wrap="square">
              <a:spAutoFit/>
            </a:bodyPr>
            <a:lstStyle/>
            <a:p>
              <a:pPr marL="457200" lvl="2" indent="-457200">
                <a:spcAft>
                  <a:spcPts val="1800"/>
                </a:spcAft>
                <a:buFont typeface="Arial" panose="020B0604020202020204" pitchFamily="34" charset="0"/>
                <a:buChar char="•"/>
              </a:pPr>
              <a:r>
                <a:rPr lang="en-US" sz="3600" dirty="0">
                  <a:solidFill>
                    <a:srgbClr val="3D367E"/>
                  </a:solidFill>
                  <a:ea typeface="Open Sans" panose="020B0606030504020204" pitchFamily="34" charset="0"/>
                  <a:cs typeface="Open Sans" panose="020B0606030504020204" pitchFamily="34" charset="0"/>
                </a:rPr>
                <a:t>Sectors most responded: Accommodation and Food Services, Retail, Other services such as salons, massage and Professional/Technical</a:t>
              </a:r>
              <a:endParaRPr lang="en-US" sz="3600" dirty="0">
                <a:solidFill>
                  <a:srgbClr val="3D367E"/>
                </a:solidFill>
                <a:latin typeface="+mj-lt"/>
                <a:ea typeface="Open Sans" panose="020B0606030504020204" pitchFamily="34" charset="0"/>
                <a:cs typeface="Open Sans" panose="020B0606030504020204" pitchFamily="34" charset="0"/>
              </a:endParaRPr>
            </a:p>
            <a:p>
              <a:pPr marL="457200" lvl="2" indent="-45720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27% legacy</a:t>
              </a:r>
            </a:p>
            <a:p>
              <a:pPr marL="457200" lvl="2" indent="-45720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English is primary language for 88%</a:t>
              </a:r>
            </a:p>
            <a:p>
              <a:pPr marL="457200" lvl="2" indent="-457200">
                <a:spcBef>
                  <a:spcPts val="1200"/>
                </a:spcBef>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43% female owners </a:t>
              </a:r>
            </a:p>
            <a:p>
              <a:pPr marL="457200" lvl="2" indent="-457200">
                <a:spcBef>
                  <a:spcPts val="1200"/>
                </a:spcBef>
                <a:buFont typeface="Arial" panose="020B0604020202020204" pitchFamily="34" charset="0"/>
                <a:buChar char="•"/>
              </a:pPr>
              <a:r>
                <a:rPr lang="en-US" sz="3600" dirty="0">
                  <a:solidFill>
                    <a:srgbClr val="3D367E"/>
                  </a:solidFill>
                  <a:ea typeface="Open Sans" panose="020B0606030504020204" pitchFamily="34" charset="0"/>
                  <a:cs typeface="Open Sans" panose="020B0606030504020204" pitchFamily="34" charset="0"/>
                </a:rPr>
                <a:t>20% owners older than 65 years</a:t>
              </a:r>
              <a:endParaRPr lang="en-US" sz="3600" dirty="0">
                <a:solidFill>
                  <a:srgbClr val="3D367E"/>
                </a:solidFill>
                <a:latin typeface="+mj-lt"/>
                <a:ea typeface="Open Sans" panose="020B0606030504020204" pitchFamily="34" charset="0"/>
                <a:cs typeface="Open Sans" panose="020B0606030504020204" pitchFamily="34" charset="0"/>
              </a:endParaRPr>
            </a:p>
            <a:p>
              <a:pPr marL="457200" lvl="2" indent="-457200">
                <a:spcBef>
                  <a:spcPts val="1200"/>
                </a:spcBef>
                <a:spcAft>
                  <a:spcPts val="30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49% White, 19% Asian, 10% Latinx, 5% Black</a:t>
              </a:r>
            </a:p>
            <a:p>
              <a:pPr marL="457200" lvl="2" indent="-457200">
                <a:spcBef>
                  <a:spcPts val="1200"/>
                </a:spcBef>
                <a:spcAft>
                  <a:spcPts val="30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74% under $1 million in annual receipts, 18% in $1-5 million</a:t>
              </a:r>
            </a:p>
            <a:p>
              <a:pPr marL="457200" lvl="2" indent="-45720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25% more than 10 employees</a:t>
              </a:r>
            </a:p>
            <a:p>
              <a:pPr marL="457200" lvl="2" indent="-457200">
                <a:spcAft>
                  <a:spcPts val="1800"/>
                </a:spcAft>
                <a:buFont typeface="Arial" panose="020B0604020202020204" pitchFamily="34" charset="0"/>
                <a:buChar char="•"/>
              </a:pPr>
              <a:r>
                <a:rPr lang="en-US" sz="3600" dirty="0">
                  <a:solidFill>
                    <a:srgbClr val="3D367E"/>
                  </a:solidFill>
                  <a:latin typeface="+mj-lt"/>
                  <a:ea typeface="Open Sans" panose="020B0606030504020204" pitchFamily="34" charset="0"/>
                  <a:cs typeface="Open Sans" panose="020B0606030504020204" pitchFamily="34" charset="0"/>
                </a:rPr>
                <a:t>25% less than 2 weeks cash, 24% with 6 months</a:t>
              </a:r>
            </a:p>
            <a:p>
              <a:pPr marL="457200" lvl="2" indent="-457200">
                <a:spcBef>
                  <a:spcPts val="1200"/>
                </a:spcBef>
                <a:spcAft>
                  <a:spcPts val="3000"/>
                </a:spcAft>
                <a:buFont typeface="Arial" panose="020B0604020202020204" pitchFamily="34" charset="0"/>
                <a:buChar char="•"/>
              </a:pPr>
              <a:endParaRPr lang="en-US" sz="3600" dirty="0">
                <a:solidFill>
                  <a:srgbClr val="3D367E"/>
                </a:solidFill>
                <a:latin typeface="+mj-lt"/>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43222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7" y="718554"/>
            <a:ext cx="20729099" cy="1133518"/>
          </a:xfrm>
        </p:spPr>
        <p:txBody>
          <a:bodyPr>
            <a:noAutofit/>
          </a:bodyPr>
          <a:lstStyle/>
          <a:p>
            <a:r>
              <a:rPr lang="en-US" sz="8000" b="1" dirty="0">
                <a:solidFill>
                  <a:srgbClr val="3D367E"/>
                </a:solidFill>
                <a:latin typeface="+mj-lt"/>
                <a:ea typeface="Open Sans" panose="020B0606030504020204" pitchFamily="34" charset="0"/>
                <a:cs typeface="Open Sans" panose="020B0606030504020204" pitchFamily="34" charset="0"/>
              </a:rPr>
              <a:t>Findings 2021 vs 2022</a:t>
            </a:r>
            <a:endParaRPr lang="en-US" sz="8000" b="1" dirty="0">
              <a:solidFill>
                <a:srgbClr val="92D050"/>
              </a:solidFill>
              <a:latin typeface="+mj-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4" name="Subtitle 2">
            <a:extLst>
              <a:ext uri="{FF2B5EF4-FFF2-40B4-BE49-F238E27FC236}">
                <a16:creationId xmlns:a16="http://schemas.microsoft.com/office/drawing/2014/main" id="{4BCF5CFA-E325-4A34-99D5-61B306E7B3C5}"/>
              </a:ext>
            </a:extLst>
          </p:cNvPr>
          <p:cNvSpPr txBox="1">
            <a:spLocks/>
          </p:cNvSpPr>
          <p:nvPr/>
        </p:nvSpPr>
        <p:spPr>
          <a:xfrm>
            <a:off x="1518086" y="2962059"/>
            <a:ext cx="21351002" cy="9132760"/>
          </a:xfrm>
          <a:prstGeom prst="rect">
            <a:avLst/>
          </a:prstGeom>
        </p:spPr>
        <p:txBody>
          <a:bodyPr vert="horz" wrap="square" lIns="217490" tIns="108745" rIns="217490" bIns="108745" rtlCol="0">
            <a:spAutoFit/>
          </a:bodyPr>
          <a:lst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a:lstStyle>
          <a:p>
            <a:pPr marL="685800" indent="-685800" algn="just">
              <a:lnSpc>
                <a:spcPct val="110000"/>
              </a:lnSpc>
              <a:buFont typeface="Arial" panose="020B0604020202020204" pitchFamily="34" charset="0"/>
              <a:buChar char="•"/>
            </a:pPr>
            <a:r>
              <a:rPr lang="en-US" sz="4800" dirty="0">
                <a:solidFill>
                  <a:srgbClr val="3D367E"/>
                </a:solidFill>
                <a:latin typeface="+mn-lt"/>
                <a:ea typeface="Open Sans" panose="020B0606030504020204" pitchFamily="34" charset="0"/>
                <a:cs typeface="Open Sans" panose="020B0606030504020204" pitchFamily="34" charset="0"/>
              </a:rPr>
              <a:t>Businesses still need access to grants and loans, greater messaging and marketing to bring in customers. In 2022, Businesses have expanded their needs from cleaner streets to safer streets and more cameras and security</a:t>
            </a:r>
          </a:p>
          <a:p>
            <a:pPr algn="just">
              <a:lnSpc>
                <a:spcPct val="110000"/>
              </a:lnSpc>
            </a:pPr>
            <a:endParaRPr lang="en-US" sz="4800"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r>
              <a:rPr lang="en-US" sz="4800" dirty="0">
                <a:solidFill>
                  <a:srgbClr val="3D367E"/>
                </a:solidFill>
                <a:latin typeface="+mn-lt"/>
                <a:ea typeface="Open Sans" panose="020B0606030504020204" pitchFamily="34" charset="0"/>
                <a:cs typeface="Open Sans" panose="020B0606030504020204" pitchFamily="34" charset="0"/>
              </a:rPr>
              <a:t>Businesses continue to need technical assistance in finding appropriate grants and loans and other business operation support and training</a:t>
            </a:r>
          </a:p>
          <a:p>
            <a:pPr algn="just">
              <a:lnSpc>
                <a:spcPct val="110000"/>
              </a:lnSpc>
            </a:pPr>
            <a:endParaRPr lang="en-US" sz="4800" b="1"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r>
              <a:rPr lang="en-US" sz="4800" dirty="0">
                <a:solidFill>
                  <a:srgbClr val="3D367E"/>
                </a:solidFill>
                <a:latin typeface="+mn-lt"/>
                <a:ea typeface="Open Sans" panose="020B0606030504020204" pitchFamily="34" charset="0"/>
                <a:cs typeface="Open Sans" panose="020B0606030504020204" pitchFamily="34" charset="0"/>
              </a:rPr>
              <a:t>Most businesses prefer consistent communication through the sf.gov website and emails from the Commission and OEWD </a:t>
            </a:r>
          </a:p>
          <a:p>
            <a:pPr algn="just">
              <a:lnSpc>
                <a:spcPct val="110000"/>
              </a:lnSpc>
            </a:pPr>
            <a:endParaRPr lang="en-US" sz="5400" b="1" dirty="0">
              <a:solidFill>
                <a:srgbClr val="3D367E"/>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221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1567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Motivation for this Study</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1638300" y="3023174"/>
            <a:ext cx="21564599" cy="8866340"/>
          </a:xfrm>
        </p:spPr>
        <p:txBody>
          <a:bodyPr wrap="square">
            <a:spAutoFit/>
          </a:bodyPr>
          <a:lstStyle/>
          <a:p>
            <a:pPr marL="685800" indent="-685800" algn="l">
              <a:buFont typeface="Arial" panose="020B0604020202020204" pitchFamily="34" charset="0"/>
              <a:buChar char="•"/>
            </a:pPr>
            <a:r>
              <a:rPr lang="en-US" sz="6000" b="1" dirty="0">
                <a:solidFill>
                  <a:srgbClr val="3D367E"/>
                </a:solidFill>
                <a:latin typeface="+mn-lt"/>
                <a:ea typeface="Open Sans" panose="020B0606030504020204" pitchFamily="34" charset="0"/>
                <a:cs typeface="Open Sans" panose="020B0606030504020204" pitchFamily="34" charset="0"/>
              </a:rPr>
              <a:t>A follow-up study</a:t>
            </a:r>
            <a:r>
              <a:rPr lang="en-US" sz="6000" dirty="0">
                <a:solidFill>
                  <a:srgbClr val="3D367E"/>
                </a:solidFill>
                <a:latin typeface="+mn-lt"/>
                <a:ea typeface="Open Sans" panose="020B0606030504020204" pitchFamily="34" charset="0"/>
                <a:cs typeface="Open Sans" panose="020B0606030504020204" pitchFamily="34" charset="0"/>
              </a:rPr>
              <a:t> to the 2020-21 survey efforts to determine the impact of COVID-19 on small businesses</a:t>
            </a:r>
          </a:p>
          <a:p>
            <a:pPr marL="685800" indent="-685800" algn="l">
              <a:buFont typeface="Arial" panose="020B0604020202020204" pitchFamily="34" charset="0"/>
              <a:buChar char="•"/>
            </a:pPr>
            <a:r>
              <a:rPr lang="en-US" sz="6000" b="1" dirty="0">
                <a:solidFill>
                  <a:srgbClr val="3D367E"/>
                </a:solidFill>
                <a:latin typeface="+mn-lt"/>
                <a:ea typeface="Open Sans" panose="020B0606030504020204" pitchFamily="34" charset="0"/>
                <a:cs typeface="Open Sans" panose="020B0606030504020204" pitchFamily="34" charset="0"/>
              </a:rPr>
              <a:t>The current focus</a:t>
            </a:r>
            <a:r>
              <a:rPr lang="en-US" sz="6000" dirty="0">
                <a:solidFill>
                  <a:srgbClr val="3D367E"/>
                </a:solidFill>
                <a:latin typeface="+mn-lt"/>
                <a:ea typeface="Open Sans" panose="020B0606030504020204" pitchFamily="34" charset="0"/>
                <a:cs typeface="Open Sans" panose="020B0606030504020204" pitchFamily="34" charset="0"/>
              </a:rPr>
              <a:t> is the </a:t>
            </a:r>
            <a:r>
              <a:rPr lang="en-US" sz="6000" b="1" dirty="0">
                <a:solidFill>
                  <a:srgbClr val="7030A0"/>
                </a:solidFill>
                <a:latin typeface="+mn-lt"/>
                <a:ea typeface="Open Sans" panose="020B0606030504020204" pitchFamily="34" charset="0"/>
                <a:cs typeface="Open Sans" panose="020B0606030504020204" pitchFamily="34" charset="0"/>
              </a:rPr>
              <a:t>state of recovery of small businesses and remaining challenges</a:t>
            </a:r>
          </a:p>
          <a:p>
            <a:pPr marL="685800" indent="-685800" algn="l">
              <a:buFont typeface="Arial" panose="020B0604020202020204" pitchFamily="34" charset="0"/>
              <a:buChar char="•"/>
            </a:pPr>
            <a:r>
              <a:rPr lang="en-US" sz="6000" dirty="0">
                <a:solidFill>
                  <a:srgbClr val="3D367E"/>
                </a:solidFill>
                <a:latin typeface="+mn-lt"/>
                <a:ea typeface="Open Sans" panose="020B0606030504020204" pitchFamily="34" charset="0"/>
                <a:cs typeface="Open Sans" panose="020B0606030504020204" pitchFamily="34" charset="0"/>
              </a:rPr>
              <a:t>Projected 5 years for recovery (</a:t>
            </a:r>
            <a:r>
              <a:rPr lang="en-US" sz="4800" dirty="0">
                <a:solidFill>
                  <a:srgbClr val="3D367E"/>
                </a:solidFill>
                <a:ea typeface="Open Sans" panose="020B0606030504020204" pitchFamily="34" charset="0"/>
                <a:cs typeface="Open Sans" panose="020B0606030504020204" pitchFamily="34" charset="0"/>
              </a:rPr>
              <a:t>McKinsey study, July 2020</a:t>
            </a:r>
            <a:r>
              <a:rPr lang="en-US" sz="6000" dirty="0">
                <a:solidFill>
                  <a:srgbClr val="3D367E"/>
                </a:solidFill>
                <a:ea typeface="Open Sans" panose="020B0606030504020204" pitchFamily="34" charset="0"/>
                <a:cs typeface="Open Sans" panose="020B0606030504020204" pitchFamily="34" charset="0"/>
              </a:rPr>
              <a:t>)</a:t>
            </a:r>
            <a:r>
              <a:rPr lang="en-US" sz="6000" dirty="0">
                <a:solidFill>
                  <a:srgbClr val="3D367E"/>
                </a:solidFill>
                <a:latin typeface="+mn-lt"/>
                <a:ea typeface="Open Sans" panose="020B0606030504020204" pitchFamily="34" charset="0"/>
                <a:cs typeface="Open Sans" panose="020B0606030504020204" pitchFamily="34" charset="0"/>
              </a:rPr>
              <a:t>, due to lower resiliency, has been uneven across the US due to policy complexities and disparities.</a:t>
            </a: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225746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23116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1671638" y="2184168"/>
            <a:ext cx="21042312" cy="1563453"/>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a:lnSpc>
                <a:spcPct val="90000"/>
              </a:lnSpc>
              <a:tabLst>
                <a:tab pos="4983873" algn="l"/>
              </a:tabLst>
            </a:pPr>
            <a:r>
              <a:rPr lang="en-US" sz="9600" b="1" dirty="0">
                <a:solidFill>
                  <a:schemeClr val="bg1"/>
                </a:solidFill>
              </a:rPr>
              <a:t>Q&amp;A</a:t>
            </a:r>
          </a:p>
          <a:p>
            <a:pPr>
              <a:lnSpc>
                <a:spcPct val="90000"/>
              </a:lnSpc>
              <a:tabLst>
                <a:tab pos="4983873" algn="l"/>
              </a:tabLst>
            </a:pPr>
            <a:endParaRPr lang="en-US" sz="9600" b="1" dirty="0">
              <a:solidFill>
                <a:schemeClr val="bg1"/>
              </a:solidFill>
            </a:endParaRPr>
          </a:p>
          <a:p>
            <a:pPr>
              <a:lnSpc>
                <a:spcPct val="90000"/>
              </a:lnSpc>
              <a:tabLst>
                <a:tab pos="4983873" algn="l"/>
              </a:tabLst>
            </a:pPr>
            <a:r>
              <a:rPr lang="en-US" sz="9600" b="1" dirty="0">
                <a:solidFill>
                  <a:schemeClr val="bg1"/>
                </a:solidFill>
              </a:rPr>
              <a:t>Contact Us</a:t>
            </a:r>
          </a:p>
          <a:p>
            <a:pPr>
              <a:lnSpc>
                <a:spcPct val="90000"/>
              </a:lnSpc>
              <a:tabLst>
                <a:tab pos="4983873" algn="l"/>
              </a:tabLst>
            </a:pPr>
            <a:endParaRPr lang="en-US" sz="9600" b="1" dirty="0">
              <a:solidFill>
                <a:schemeClr val="bg1"/>
              </a:solidFill>
            </a:endParaRPr>
          </a:p>
        </p:txBody>
      </p:sp>
      <p:sp>
        <p:nvSpPr>
          <p:cNvPr id="6" name="TextBox 5">
            <a:extLst>
              <a:ext uri="{FF2B5EF4-FFF2-40B4-BE49-F238E27FC236}">
                <a16:creationId xmlns:a16="http://schemas.microsoft.com/office/drawing/2014/main" id="{C1130CB7-93B1-7444-B106-5B9E2ADBB9D3}"/>
              </a:ext>
            </a:extLst>
          </p:cNvPr>
          <p:cNvSpPr txBox="1"/>
          <p:nvPr/>
        </p:nvSpPr>
        <p:spPr>
          <a:xfrm>
            <a:off x="2750735" y="7315469"/>
            <a:ext cx="19286305" cy="830997"/>
          </a:xfrm>
          <a:prstGeom prst="rect">
            <a:avLst/>
          </a:prstGeom>
          <a:noFill/>
        </p:spPr>
        <p:txBody>
          <a:bodyPr wrap="square" rtlCol="0">
            <a:spAutoFit/>
          </a:bodyPr>
          <a:lstStyle/>
          <a:p>
            <a:pPr algn="ctr"/>
            <a:r>
              <a:rPr lang="en-US" sz="48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Professor Anoshua Chaudhuri and Commissioner Cynthia </a:t>
            </a:r>
            <a:r>
              <a:rPr lang="en-US" sz="48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Huie</a:t>
            </a:r>
            <a:endParaRPr lang="en-US" sz="48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EDE0CB8F-86B8-584C-A63B-1095125292D8}"/>
              </a:ext>
            </a:extLst>
          </p:cNvPr>
          <p:cNvGrpSpPr/>
          <p:nvPr/>
        </p:nvGrpSpPr>
        <p:grpSpPr>
          <a:xfrm>
            <a:off x="7924799" y="9068917"/>
            <a:ext cx="7323336" cy="1753449"/>
            <a:chOff x="322900" y="2992185"/>
            <a:chExt cx="1790870" cy="542216"/>
          </a:xfrm>
        </p:grpSpPr>
        <p:sp>
          <p:nvSpPr>
            <p:cNvPr id="11" name="TextBox 10">
              <a:extLst>
                <a:ext uri="{FF2B5EF4-FFF2-40B4-BE49-F238E27FC236}">
                  <a16:creationId xmlns:a16="http://schemas.microsoft.com/office/drawing/2014/main" id="{F1920973-6C44-424F-A8C7-D6FD714960FB}"/>
                </a:ext>
              </a:extLst>
            </p:cNvPr>
            <p:cNvSpPr txBox="1"/>
            <p:nvPr/>
          </p:nvSpPr>
          <p:spPr>
            <a:xfrm>
              <a:off x="838200" y="2992185"/>
              <a:ext cx="998818" cy="256968"/>
            </a:xfrm>
            <a:prstGeom prst="rect">
              <a:avLst/>
            </a:prstGeom>
            <a:noFill/>
          </p:spPr>
          <p:txBody>
            <a:bodyPr wrap="square" rtlCol="0">
              <a:spAutoFit/>
            </a:bodyPr>
            <a:lstStyle/>
            <a:p>
              <a:pPr algn="ctr"/>
              <a:r>
                <a:rPr lang="en-US"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Email </a:t>
              </a:r>
            </a:p>
          </p:txBody>
        </p:sp>
        <p:sp>
          <p:nvSpPr>
            <p:cNvPr id="12" name="TextBox 11">
              <a:extLst>
                <a:ext uri="{FF2B5EF4-FFF2-40B4-BE49-F238E27FC236}">
                  <a16:creationId xmlns:a16="http://schemas.microsoft.com/office/drawing/2014/main" id="{CD294578-4A26-334F-BFFD-DEC08342411D}"/>
                </a:ext>
              </a:extLst>
            </p:cNvPr>
            <p:cNvSpPr txBox="1"/>
            <p:nvPr/>
          </p:nvSpPr>
          <p:spPr>
            <a:xfrm>
              <a:off x="322900" y="3230942"/>
              <a:ext cx="1790870" cy="303459"/>
            </a:xfrm>
            <a:prstGeom prst="rect">
              <a:avLst/>
            </a:prstGeom>
            <a:noFill/>
          </p:spPr>
          <p:txBody>
            <a:bodyPr wrap="square" rtlCol="0">
              <a:noAutofit/>
            </a:bodyPr>
            <a:lstStyle/>
            <a:p>
              <a:pPr algn="ctr">
                <a:lnSpc>
                  <a:spcPct val="120000"/>
                </a:lnSpc>
              </a:pPr>
              <a:r>
                <a:rPr lang="en-US" sz="4800" dirty="0">
                  <a:solidFill>
                    <a:srgbClr val="FFFFFF"/>
                  </a:solidFill>
                  <a:latin typeface="Open Sans Light"/>
                  <a:cs typeface="Open Sans Light"/>
                  <a:hlinkClick r:id="rId2"/>
                </a:rPr>
                <a:t>anoshua@sfsu.edu</a:t>
              </a:r>
              <a:endParaRPr lang="en-US" sz="4800" dirty="0">
                <a:solidFill>
                  <a:srgbClr val="FFFFFF"/>
                </a:solidFill>
                <a:latin typeface="Open Sans Light"/>
                <a:cs typeface="Open Sans Light"/>
              </a:endParaRPr>
            </a:p>
            <a:p>
              <a:pPr algn="ctr">
                <a:lnSpc>
                  <a:spcPct val="120000"/>
                </a:lnSpc>
              </a:pPr>
              <a:r>
                <a:rPr lang="en-US" sz="4800" dirty="0">
                  <a:solidFill>
                    <a:srgbClr val="FFFFFF"/>
                  </a:solidFill>
                  <a:latin typeface="Open Sans Light"/>
                  <a:cs typeface="Open Sans Light"/>
                  <a:hlinkClick r:id="rId3"/>
                </a:rPr>
                <a:t>Cynthiahuie@gmail.com</a:t>
              </a:r>
              <a:endParaRPr lang="en-US" sz="4800" dirty="0">
                <a:solidFill>
                  <a:srgbClr val="FFFFFF"/>
                </a:solidFill>
                <a:latin typeface="Open Sans Light"/>
                <a:cs typeface="Open Sans Light"/>
              </a:endParaRPr>
            </a:p>
            <a:p>
              <a:pPr algn="ctr">
                <a:lnSpc>
                  <a:spcPct val="120000"/>
                </a:lnSpc>
              </a:pPr>
              <a:endParaRPr lang="en-US" sz="4800" dirty="0">
                <a:solidFill>
                  <a:srgbClr val="FFFFFF"/>
                </a:solidFill>
                <a:latin typeface="Open Sans Light"/>
                <a:cs typeface="Open Sans Light"/>
              </a:endParaRPr>
            </a:p>
            <a:p>
              <a:pPr algn="ctr">
                <a:lnSpc>
                  <a:spcPct val="120000"/>
                </a:lnSpc>
              </a:pPr>
              <a:endParaRPr lang="en-US" sz="4800" dirty="0">
                <a:solidFill>
                  <a:srgbClr val="FFFFFF"/>
                </a:solidFill>
                <a:latin typeface="Open Sans Light"/>
                <a:cs typeface="Open Sans Light"/>
              </a:endParaRPr>
            </a:p>
            <a:p>
              <a:pPr algn="ctr">
                <a:lnSpc>
                  <a:spcPct val="120000"/>
                </a:lnSpc>
              </a:pPr>
              <a:endParaRPr lang="en-US" sz="4800" dirty="0">
                <a:solidFill>
                  <a:schemeClr val="tx2"/>
                </a:solidFill>
                <a:latin typeface="Open Sans Light"/>
                <a:cs typeface="Open Sans Light"/>
              </a:endParaRPr>
            </a:p>
          </p:txBody>
        </p:sp>
      </p:grpSp>
    </p:spTree>
    <p:extLst>
      <p:ext uri="{BB962C8B-B14F-4D97-AF65-F5344CB8AC3E}">
        <p14:creationId xmlns:p14="http://schemas.microsoft.com/office/powerpoint/2010/main" val="346750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1567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Small Business Voices</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1251267" y="2720705"/>
            <a:ext cx="21884639" cy="11154723"/>
          </a:xfrm>
        </p:spPr>
        <p:txBody>
          <a:bodyPr wrap="square">
            <a:spAutoFit/>
          </a:bodyPr>
          <a:lstStyle/>
          <a:p>
            <a:pPr algn="l"/>
            <a:r>
              <a:rPr lang="en-US" sz="4000" b="1" i="1" dirty="0">
                <a:solidFill>
                  <a:srgbClr val="3D367E"/>
                </a:solidFill>
                <a:latin typeface="+mn-lt"/>
                <a:ea typeface="Open Sans" panose="020B0606030504020204" pitchFamily="34" charset="0"/>
                <a:cs typeface="Open Sans" panose="020B0606030504020204" pitchFamily="34" charset="0"/>
              </a:rPr>
              <a:t>“Downtown San Francisco has been one of the slowest metropolitan areas in the country to recover since the onset of the pandemic, yet one of the most expensive cities to operate a business in. The dirty streets and homeless situation is still prevalent. Business levels are still down by more than 50% at this point and no longer sustainable if the situation does not improve.”</a:t>
            </a:r>
          </a:p>
          <a:p>
            <a:pPr algn="l"/>
            <a:endParaRPr lang="en-US" sz="4000" b="1" i="1" dirty="0">
              <a:solidFill>
                <a:srgbClr val="3D367E"/>
              </a:solidFill>
              <a:latin typeface="+mn-lt"/>
              <a:ea typeface="Open Sans" panose="020B0606030504020204" pitchFamily="34" charset="0"/>
              <a:cs typeface="Open Sans" panose="020B0606030504020204" pitchFamily="34" charset="0"/>
            </a:endParaRPr>
          </a:p>
          <a:p>
            <a:pPr algn="l"/>
            <a:r>
              <a:rPr lang="en-US" sz="4000" b="1" i="1" dirty="0">
                <a:solidFill>
                  <a:srgbClr val="7030A0"/>
                </a:solidFill>
                <a:latin typeface="+mn-lt"/>
                <a:ea typeface="Open Sans" panose="020B0606030504020204" pitchFamily="34" charset="0"/>
                <a:cs typeface="Open Sans" panose="020B0606030504020204" pitchFamily="34" charset="0"/>
              </a:rPr>
              <a:t>“Cutting through the red tape is very difficult. We are more of a micro business and it doesn’t feel like there are many programs or support for that type of business.”</a:t>
            </a:r>
          </a:p>
          <a:p>
            <a:pPr algn="l"/>
            <a:endParaRPr lang="en-US" sz="4000" b="1" i="1" dirty="0">
              <a:solidFill>
                <a:srgbClr val="3D367E"/>
              </a:solidFill>
              <a:latin typeface="+mn-lt"/>
              <a:ea typeface="Open Sans" panose="020B0606030504020204" pitchFamily="34" charset="0"/>
              <a:cs typeface="Open Sans" panose="020B0606030504020204" pitchFamily="34" charset="0"/>
            </a:endParaRPr>
          </a:p>
          <a:p>
            <a:pPr algn="l"/>
            <a:r>
              <a:rPr lang="en-US" sz="4000" b="1" i="1" dirty="0">
                <a:solidFill>
                  <a:srgbClr val="0070C0"/>
                </a:solidFill>
                <a:latin typeface="+mn-lt"/>
                <a:ea typeface="Open Sans" panose="020B0606030504020204" pitchFamily="34" charset="0"/>
                <a:cs typeface="Open Sans" panose="020B0606030504020204" pitchFamily="34" charset="0"/>
              </a:rPr>
              <a:t>“Between the crime and overall lack of cleanliness and safety this city is a nightmare to survive in. The cost of doing business keeps going up and support from local government and legislature is a joke.”</a:t>
            </a:r>
          </a:p>
          <a:p>
            <a:pPr algn="l"/>
            <a:endParaRPr lang="en-US" sz="4000" i="1"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400615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6233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Methodology</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1829038" y="3090073"/>
            <a:ext cx="20655937" cy="12172181"/>
          </a:xfrm>
        </p:spPr>
        <p:txBody>
          <a:bodyPr>
            <a:spAutoFit/>
          </a:bodyPr>
          <a:lstStyle/>
          <a:p>
            <a:pPr marL="685800" indent="-685800" algn="just">
              <a:lnSpc>
                <a:spcPct val="110000"/>
              </a:lnSpc>
              <a:buFont typeface="Arial" panose="020B0604020202020204" pitchFamily="34" charset="0"/>
              <a:buChar char="•"/>
            </a:pPr>
            <a:r>
              <a:rPr lang="en-US" sz="6100" b="1" dirty="0">
                <a:solidFill>
                  <a:srgbClr val="3D367E"/>
                </a:solidFill>
                <a:latin typeface="+mn-lt"/>
                <a:ea typeface="Open Sans" panose="020B0606030504020204" pitchFamily="34" charset="0"/>
                <a:cs typeface="Open Sans" panose="020B0606030504020204" pitchFamily="34" charset="0"/>
              </a:rPr>
              <a:t>Mixed methods with Interviews &amp; Survey</a:t>
            </a:r>
          </a:p>
          <a:p>
            <a:pPr marL="685800" indent="-685800" algn="just">
              <a:lnSpc>
                <a:spcPct val="110000"/>
              </a:lnSpc>
              <a:buFont typeface="Arial" panose="020B0604020202020204" pitchFamily="34" charset="0"/>
              <a:buChar char="•"/>
            </a:pPr>
            <a:r>
              <a:rPr lang="en-US" sz="6100" b="1" dirty="0">
                <a:solidFill>
                  <a:srgbClr val="3D367E"/>
                </a:solidFill>
                <a:latin typeface="+mn-lt"/>
                <a:ea typeface="Open Sans" panose="020B0606030504020204" pitchFamily="34" charset="0"/>
                <a:cs typeface="Open Sans" panose="020B0606030504020204" pitchFamily="34" charset="0"/>
              </a:rPr>
              <a:t>Interviews: May – Aug, 2022.</a:t>
            </a:r>
          </a:p>
          <a:p>
            <a:pPr marL="685800" indent="-685800" algn="just">
              <a:lnSpc>
                <a:spcPct val="110000"/>
              </a:lnSpc>
              <a:buFont typeface="Arial" panose="020B0604020202020204" pitchFamily="34" charset="0"/>
              <a:buChar char="•"/>
            </a:pPr>
            <a:r>
              <a:rPr lang="en-US" sz="6100" b="1" dirty="0">
                <a:solidFill>
                  <a:srgbClr val="3D367E"/>
                </a:solidFill>
                <a:latin typeface="+mn-lt"/>
                <a:ea typeface="Open Sans" panose="020B0606030504020204" pitchFamily="34" charset="0"/>
                <a:cs typeface="Open Sans" panose="020B0606030504020204" pitchFamily="34" charset="0"/>
              </a:rPr>
              <a:t>Internet-based sample survey: Sept - Oct 2022</a:t>
            </a:r>
          </a:p>
          <a:p>
            <a:pPr marL="1773244" lvl="1" indent="-685800" algn="just">
              <a:lnSpc>
                <a:spcPct val="110000"/>
              </a:lnSpc>
              <a:buFont typeface="Arial" panose="020B0604020202020204" pitchFamily="34" charset="0"/>
              <a:buChar char="•"/>
            </a:pPr>
            <a:r>
              <a:rPr lang="en-US" sz="5400" dirty="0">
                <a:solidFill>
                  <a:srgbClr val="3D367E"/>
                </a:solidFill>
                <a:latin typeface="+mn-lt"/>
                <a:ea typeface="Open Sans" panose="020B0606030504020204" pitchFamily="34" charset="0"/>
                <a:cs typeface="Open Sans" panose="020B0606030504020204" pitchFamily="34" charset="0"/>
              </a:rPr>
              <a:t>Modified version of the 2021 COVID Impact survey</a:t>
            </a:r>
          </a:p>
          <a:p>
            <a:pPr marL="1773244" lvl="1" indent="-685800" algn="just">
              <a:lnSpc>
                <a:spcPct val="110000"/>
              </a:lnSpc>
              <a:buFont typeface="Arial" panose="020B0604020202020204" pitchFamily="34" charset="0"/>
              <a:buChar char="•"/>
            </a:pPr>
            <a:r>
              <a:rPr lang="en-US" sz="5400" dirty="0">
                <a:solidFill>
                  <a:srgbClr val="3D367E"/>
                </a:solidFill>
                <a:latin typeface="+mn-lt"/>
                <a:ea typeface="Open Sans" panose="020B0606030504020204" pitchFamily="34" charset="0"/>
                <a:cs typeface="Open Sans" panose="020B0606030504020204" pitchFamily="34" charset="0"/>
              </a:rPr>
              <a:t>Added questions of local policy interest</a:t>
            </a:r>
          </a:p>
          <a:p>
            <a:pPr marL="1773244" lvl="1" indent="-685800" algn="just">
              <a:lnSpc>
                <a:spcPct val="110000"/>
              </a:lnSpc>
              <a:buFont typeface="Arial" panose="020B0604020202020204" pitchFamily="34" charset="0"/>
              <a:buChar char="•"/>
            </a:pPr>
            <a:r>
              <a:rPr lang="en-US" sz="5400" dirty="0">
                <a:solidFill>
                  <a:srgbClr val="3D367E"/>
                </a:solidFill>
                <a:latin typeface="+mn-lt"/>
                <a:ea typeface="Open Sans" panose="020B0606030504020204" pitchFamily="34" charset="0"/>
                <a:cs typeface="Open Sans" panose="020B0606030504020204" pitchFamily="34" charset="0"/>
              </a:rPr>
              <a:t>Used Qualtrics to collect data</a:t>
            </a:r>
          </a:p>
          <a:p>
            <a:pPr marL="1773244" lvl="1" indent="-685800" algn="just">
              <a:lnSpc>
                <a:spcPct val="110000"/>
              </a:lnSpc>
              <a:buFont typeface="Arial" panose="020B0604020202020204" pitchFamily="34" charset="0"/>
              <a:buChar char="•"/>
            </a:pPr>
            <a:r>
              <a:rPr lang="en-US" sz="5400" dirty="0">
                <a:solidFill>
                  <a:srgbClr val="3D367E"/>
                </a:solidFill>
                <a:latin typeface="+mn-lt"/>
                <a:ea typeface="Open Sans" panose="020B0606030504020204" pitchFamily="34" charset="0"/>
                <a:cs typeface="Open Sans" panose="020B0606030504020204" pitchFamily="34" charset="0"/>
              </a:rPr>
              <a:t>Data collection period: Sept 7, 2022 - Oct 15, 2022</a:t>
            </a:r>
          </a:p>
          <a:p>
            <a:pPr marL="1773244" lvl="1" indent="-685800" algn="just">
              <a:lnSpc>
                <a:spcPct val="110000"/>
              </a:lnSpc>
              <a:buFont typeface="Arial" panose="020B0604020202020204" pitchFamily="34" charset="0"/>
              <a:buChar char="•"/>
            </a:pPr>
            <a:r>
              <a:rPr lang="en-US" sz="5400" dirty="0">
                <a:solidFill>
                  <a:srgbClr val="3D367E"/>
                </a:solidFill>
                <a:latin typeface="+mn-lt"/>
                <a:ea typeface="Open Sans" panose="020B0606030504020204" pitchFamily="34" charset="0"/>
                <a:cs typeface="Open Sans" panose="020B0606030504020204" pitchFamily="34" charset="0"/>
              </a:rPr>
              <a:t>Data collected in 8 most spoken languages in SF</a:t>
            </a:r>
          </a:p>
          <a:p>
            <a:pPr marL="1773244" lvl="1" indent="-685800" algn="just">
              <a:lnSpc>
                <a:spcPct val="110000"/>
              </a:lnSpc>
              <a:buFont typeface="Arial" panose="020B0604020202020204" pitchFamily="34" charset="0"/>
              <a:buChar char="•"/>
            </a:pPr>
            <a:endParaRPr lang="en-US" sz="6100" b="1" dirty="0">
              <a:solidFill>
                <a:srgbClr val="3D367E"/>
              </a:solidFill>
              <a:latin typeface="+mn-lt"/>
              <a:ea typeface="Open Sans" panose="020B0606030504020204" pitchFamily="34" charset="0"/>
              <a:cs typeface="Open Sans" panose="020B0606030504020204" pitchFamily="34" charset="0"/>
            </a:endParaRPr>
          </a:p>
          <a:p>
            <a:pPr marL="685800" indent="-685800" algn="just">
              <a:lnSpc>
                <a:spcPct val="110000"/>
              </a:lnSpc>
              <a:buFont typeface="Arial" panose="020B0604020202020204" pitchFamily="34" charset="0"/>
              <a:buChar char="•"/>
            </a:pPr>
            <a:endParaRPr lang="en-US" sz="4800" dirty="0">
              <a:solidFill>
                <a:srgbClr val="3D367E"/>
              </a:solidFill>
              <a:latin typeface="+mn-lt"/>
              <a:ea typeface="Open Sans" panose="020B0606030504020204" pitchFamily="34" charset="0"/>
              <a:cs typeface="Open Sans" panose="020B0606030504020204" pitchFamily="34" charset="0"/>
            </a:endParaRPr>
          </a:p>
          <a:p>
            <a:pPr algn="just">
              <a:lnSpc>
                <a:spcPct val="110000"/>
              </a:lnSpc>
            </a:pPr>
            <a:endParaRPr lang="en-US" sz="4800"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23731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91360" y="741531"/>
            <a:ext cx="20729575" cy="1133475"/>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Outline</a:t>
            </a:r>
            <a:endParaRPr lang="en-US" sz="80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4294967295"/>
          </p:nvPr>
        </p:nvSpPr>
        <p:spPr>
          <a:xfrm>
            <a:off x="2822575" y="3022600"/>
            <a:ext cx="19407505" cy="8497888"/>
          </a:xfrm>
        </p:spPr>
        <p:txBody>
          <a:bodyPr wrap="square">
            <a:spAutoFit/>
          </a:bodyPr>
          <a:lstStyle/>
          <a:p>
            <a:pPr marL="685800" indent="-685800" algn="l">
              <a:buFont typeface="Arial" panose="020B0604020202020204" pitchFamily="34" charset="0"/>
              <a:buChar char="•"/>
            </a:pPr>
            <a:r>
              <a:rPr lang="en-US" sz="6000" dirty="0">
                <a:solidFill>
                  <a:srgbClr val="3D367E"/>
                </a:solidFill>
                <a:latin typeface="+mn-lt"/>
                <a:ea typeface="Open Sans" panose="020B0606030504020204" pitchFamily="34" charset="0"/>
                <a:cs typeface="Open Sans" panose="020B0606030504020204" pitchFamily="34" charset="0"/>
              </a:rPr>
              <a:t>Motivation</a:t>
            </a:r>
          </a:p>
          <a:p>
            <a:pPr marL="685800" indent="-685800" algn="l">
              <a:buFont typeface="Arial" panose="020B0604020202020204" pitchFamily="34" charset="0"/>
              <a:buChar char="•"/>
            </a:pPr>
            <a:r>
              <a:rPr lang="en-US" sz="6000" dirty="0">
                <a:solidFill>
                  <a:srgbClr val="3D367E"/>
                </a:solidFill>
                <a:latin typeface="+mn-lt"/>
                <a:ea typeface="Open Sans" panose="020B0606030504020204" pitchFamily="34" charset="0"/>
                <a:cs typeface="Open Sans" panose="020B0606030504020204" pitchFamily="34" charset="0"/>
              </a:rPr>
              <a:t>Methodology</a:t>
            </a:r>
          </a:p>
          <a:p>
            <a:pPr marL="685800" indent="-685800" algn="l">
              <a:buFont typeface="Arial" panose="020B0604020202020204" pitchFamily="34" charset="0"/>
              <a:buChar char="•"/>
            </a:pPr>
            <a:r>
              <a:rPr lang="en-US" sz="7200" b="1" dirty="0">
                <a:solidFill>
                  <a:srgbClr val="3D367E"/>
                </a:solidFill>
                <a:latin typeface="+mn-lt"/>
                <a:ea typeface="Open Sans" panose="020B0606030504020204" pitchFamily="34" charset="0"/>
                <a:cs typeface="Open Sans" panose="020B0606030504020204" pitchFamily="34" charset="0"/>
              </a:rPr>
              <a:t>Sample Description</a:t>
            </a:r>
          </a:p>
          <a:p>
            <a:pPr marL="685800" indent="-685800" algn="l">
              <a:buFont typeface="Arial" panose="020B0604020202020204" pitchFamily="34" charset="0"/>
              <a:buChar char="•"/>
            </a:pPr>
            <a:r>
              <a:rPr lang="en-US" sz="6000" dirty="0">
                <a:solidFill>
                  <a:srgbClr val="3D367E"/>
                </a:solidFill>
                <a:latin typeface="+mn-lt"/>
                <a:ea typeface="Open Sans" panose="020B0606030504020204" pitchFamily="34" charset="0"/>
                <a:cs typeface="Open Sans" panose="020B0606030504020204" pitchFamily="34" charset="0"/>
              </a:rPr>
              <a:t>Main Findings</a:t>
            </a:r>
          </a:p>
          <a:p>
            <a:pPr marL="685800" indent="-685800" algn="l">
              <a:buFont typeface="Arial" panose="020B0604020202020204" pitchFamily="34" charset="0"/>
              <a:buChar char="•"/>
            </a:pPr>
            <a:r>
              <a:rPr lang="en-US" sz="6000" dirty="0">
                <a:solidFill>
                  <a:srgbClr val="3D367E"/>
                </a:solidFill>
                <a:latin typeface="+mn-lt"/>
                <a:ea typeface="Open Sans" panose="020B0606030504020204" pitchFamily="34" charset="0"/>
                <a:cs typeface="Open Sans" panose="020B0606030504020204" pitchFamily="34" charset="0"/>
              </a:rPr>
              <a:t>Recommendations</a:t>
            </a:r>
          </a:p>
          <a:p>
            <a:pPr marL="685800" indent="-685800" algn="l">
              <a:buFont typeface="Arial" panose="020B0604020202020204" pitchFamily="34" charset="0"/>
              <a:buChar char="•"/>
            </a:pPr>
            <a:endParaRPr lang="en-US" sz="6000" dirty="0">
              <a:solidFill>
                <a:srgbClr val="3D367E"/>
              </a:solidFill>
              <a:latin typeface="+mn-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331348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7" y="718554"/>
            <a:ext cx="20729099" cy="1133518"/>
          </a:xfrm>
        </p:spPr>
        <p:txBody>
          <a:bodyPr>
            <a:noAutofit/>
          </a:bodyPr>
          <a:lstStyle/>
          <a:p>
            <a:r>
              <a:rPr lang="en-US" sz="8000" b="1" dirty="0">
                <a:solidFill>
                  <a:srgbClr val="3D367E"/>
                </a:solidFill>
                <a:latin typeface="+mj-lt"/>
                <a:ea typeface="Open Sans" panose="020B0606030504020204" pitchFamily="34" charset="0"/>
                <a:cs typeface="Open Sans" panose="020B0606030504020204" pitchFamily="34" charset="0"/>
              </a:rPr>
              <a:t>2022 Data</a:t>
            </a:r>
            <a:endParaRPr lang="en-US" sz="8000" b="1" dirty="0">
              <a:solidFill>
                <a:srgbClr val="92D050"/>
              </a:solidFill>
              <a:latin typeface="+mj-lt"/>
              <a:ea typeface="Open Sans" panose="020B0606030504020204" pitchFamily="34" charset="0"/>
              <a:cs typeface="Open Sans" panose="020B0606030504020204" pitchFamily="34" charset="0"/>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nvGrpSpPr>
          <p:cNvPr id="15" name="Group 14">
            <a:extLst>
              <a:ext uri="{FF2B5EF4-FFF2-40B4-BE49-F238E27FC236}">
                <a16:creationId xmlns:a16="http://schemas.microsoft.com/office/drawing/2014/main" id="{D31AD0F3-DD54-44FC-B1B1-6E80A85406FD}"/>
              </a:ext>
            </a:extLst>
          </p:cNvPr>
          <p:cNvGrpSpPr/>
          <p:nvPr/>
        </p:nvGrpSpPr>
        <p:grpSpPr>
          <a:xfrm>
            <a:off x="6417626" y="2972166"/>
            <a:ext cx="11551920" cy="8709294"/>
            <a:chOff x="1009651" y="3594308"/>
            <a:chExt cx="8550543" cy="9272177"/>
          </a:xfrm>
        </p:grpSpPr>
        <p:sp>
          <p:nvSpPr>
            <p:cNvPr id="16" name="Rectangle: Rounded Corners 15">
              <a:extLst>
                <a:ext uri="{FF2B5EF4-FFF2-40B4-BE49-F238E27FC236}">
                  <a16:creationId xmlns:a16="http://schemas.microsoft.com/office/drawing/2014/main" id="{03718E21-CC03-4501-80D4-A45A45F3D995}"/>
                </a:ext>
              </a:extLst>
            </p:cNvPr>
            <p:cNvSpPr/>
            <p:nvPr/>
          </p:nvSpPr>
          <p:spPr>
            <a:xfrm>
              <a:off x="1009651" y="3594308"/>
              <a:ext cx="8550543" cy="9272177"/>
            </a:xfrm>
            <a:prstGeom prst="roundRect">
              <a:avLst>
                <a:gd name="adj" fmla="val 2728"/>
              </a:avLst>
            </a:prstGeom>
            <a:noFill/>
            <a:ln w="57150">
              <a:solidFill>
                <a:srgbClr val="3D3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Open Sans Light"/>
                </a:rPr>
                <a:t>Recognition</a:t>
              </a:r>
            </a:p>
            <a:p>
              <a:pPr algn="ctr"/>
              <a:r>
                <a:rPr lang="en-US" b="1" dirty="0">
                  <a:solidFill>
                    <a:schemeClr val="bg1"/>
                  </a:solidFill>
                  <a:latin typeface="Open Sans Light"/>
                </a:rPr>
                <a:t>of CE</a:t>
              </a:r>
            </a:p>
          </p:txBody>
        </p:sp>
        <p:sp>
          <p:nvSpPr>
            <p:cNvPr id="18" name="TextBox 17">
              <a:extLst>
                <a:ext uri="{FF2B5EF4-FFF2-40B4-BE49-F238E27FC236}">
                  <a16:creationId xmlns:a16="http://schemas.microsoft.com/office/drawing/2014/main" id="{1E0CED89-80F6-4706-BBE0-7AC9CA08075B}"/>
                </a:ext>
              </a:extLst>
            </p:cNvPr>
            <p:cNvSpPr txBox="1"/>
            <p:nvPr/>
          </p:nvSpPr>
          <p:spPr>
            <a:xfrm>
              <a:off x="2076925" y="5006666"/>
              <a:ext cx="6332022" cy="7372698"/>
            </a:xfrm>
            <a:prstGeom prst="rect">
              <a:avLst/>
            </a:prstGeom>
            <a:noFill/>
          </p:spPr>
          <p:txBody>
            <a:bodyPr wrap="square">
              <a:spAutoFit/>
            </a:bodyPr>
            <a:lstStyle/>
            <a:p>
              <a:pPr marL="514350" lvl="2" indent="-514350">
                <a:spcAft>
                  <a:spcPts val="1800"/>
                </a:spcAft>
                <a:buFont typeface="Arial" panose="020B0604020202020204" pitchFamily="34" charset="0"/>
                <a:buChar char="•"/>
              </a:pPr>
              <a:r>
                <a:rPr lang="en-US" sz="4800" dirty="0">
                  <a:solidFill>
                    <a:srgbClr val="3D367E"/>
                  </a:solidFill>
                  <a:latin typeface="+mj-lt"/>
                  <a:ea typeface="Open Sans" panose="020B0606030504020204" pitchFamily="34" charset="0"/>
                  <a:cs typeface="Open Sans" panose="020B0606030504020204" pitchFamily="34" charset="0"/>
                </a:rPr>
                <a:t>Number of responses: 802</a:t>
              </a:r>
            </a:p>
            <a:p>
              <a:pPr marL="514350" lvl="2" indent="-514350">
                <a:spcAft>
                  <a:spcPts val="1800"/>
                </a:spcAft>
                <a:buFont typeface="Arial" panose="020B0604020202020204" pitchFamily="34" charset="0"/>
                <a:buChar char="•"/>
              </a:pPr>
              <a:r>
                <a:rPr lang="en-US" sz="4800" dirty="0">
                  <a:solidFill>
                    <a:srgbClr val="3D367E"/>
                  </a:solidFill>
                  <a:latin typeface="+mj-lt"/>
                  <a:ea typeface="Open Sans" panose="020B0606030504020204" pitchFamily="34" charset="0"/>
                  <a:cs typeface="Open Sans" panose="020B0606030504020204" pitchFamily="34" charset="0"/>
                </a:rPr>
                <a:t>719 English surveys</a:t>
              </a:r>
            </a:p>
            <a:p>
              <a:pPr marL="514350" lvl="2" indent="-514350">
                <a:spcAft>
                  <a:spcPts val="1800"/>
                </a:spcAft>
                <a:buFont typeface="Arial" panose="020B0604020202020204" pitchFamily="34" charset="0"/>
                <a:buChar char="•"/>
              </a:pPr>
              <a:r>
                <a:rPr lang="en-US" sz="4800" dirty="0">
                  <a:solidFill>
                    <a:srgbClr val="3D367E"/>
                  </a:solidFill>
                  <a:latin typeface="+mj-lt"/>
                  <a:ea typeface="Open Sans" panose="020B0606030504020204" pitchFamily="34" charset="0"/>
                  <a:cs typeface="Open Sans" panose="020B0606030504020204" pitchFamily="34" charset="0"/>
                </a:rPr>
                <a:t>33 in Spanish, 26 in Chinese, 15 in Vietnamese, 4 in Japanese, 3 in Arabic and 2 in Russian</a:t>
              </a:r>
            </a:p>
            <a:p>
              <a:pPr marL="514350" lvl="2" indent="-514350">
                <a:spcAft>
                  <a:spcPts val="1800"/>
                </a:spcAft>
                <a:buFont typeface="Arial" panose="020B0604020202020204" pitchFamily="34" charset="0"/>
                <a:buChar char="•"/>
              </a:pPr>
              <a:r>
                <a:rPr lang="en-US" sz="4800" dirty="0">
                  <a:solidFill>
                    <a:srgbClr val="3D367E"/>
                  </a:solidFill>
                  <a:latin typeface="+mj-lt"/>
                  <a:ea typeface="Open Sans" panose="020B0606030504020204" pitchFamily="34" charset="0"/>
                  <a:cs typeface="Open Sans" panose="020B0606030504020204" pitchFamily="34" charset="0"/>
                </a:rPr>
                <a:t>65% completed all questions</a:t>
              </a:r>
            </a:p>
          </p:txBody>
        </p:sp>
      </p:grpSp>
    </p:spTree>
    <p:extLst>
      <p:ext uri="{BB962C8B-B14F-4D97-AF65-F5344CB8AC3E}">
        <p14:creationId xmlns:p14="http://schemas.microsoft.com/office/powerpoint/2010/main" val="205826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Simple ppt presentation">
  <a:themeElements>
    <a:clrScheme name="Yellow 01">
      <a:dk1>
        <a:sysClr val="windowText" lastClr="000000"/>
      </a:dk1>
      <a:lt1>
        <a:sysClr val="window" lastClr="FFFFFF"/>
      </a:lt1>
      <a:dk2>
        <a:srgbClr val="797979"/>
      </a:dk2>
      <a:lt2>
        <a:srgbClr val="F2B200"/>
      </a:lt2>
      <a:accent1>
        <a:srgbClr val="EDC100"/>
      </a:accent1>
      <a:accent2>
        <a:srgbClr val="F2B200"/>
      </a:accent2>
      <a:accent3>
        <a:srgbClr val="FFDB2B"/>
      </a:accent3>
      <a:accent4>
        <a:srgbClr val="FFCC66"/>
      </a:accent4>
      <a:accent5>
        <a:srgbClr val="FFE791"/>
      </a:accent5>
      <a:accent6>
        <a:srgbClr val="C7C7C7"/>
      </a:accent6>
      <a:hlink>
        <a:srgbClr val="FFCC66"/>
      </a:hlink>
      <a:folHlink>
        <a:srgbClr val="FFE7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imple ppt presentation">
  <a:themeElements>
    <a:clrScheme name="Yellow 01">
      <a:dk1>
        <a:sysClr val="windowText" lastClr="000000"/>
      </a:dk1>
      <a:lt1>
        <a:sysClr val="window" lastClr="FFFFFF"/>
      </a:lt1>
      <a:dk2>
        <a:srgbClr val="797979"/>
      </a:dk2>
      <a:lt2>
        <a:srgbClr val="F2B200"/>
      </a:lt2>
      <a:accent1>
        <a:srgbClr val="EDC100"/>
      </a:accent1>
      <a:accent2>
        <a:srgbClr val="F2B200"/>
      </a:accent2>
      <a:accent3>
        <a:srgbClr val="FFDB2B"/>
      </a:accent3>
      <a:accent4>
        <a:srgbClr val="FFCC66"/>
      </a:accent4>
      <a:accent5>
        <a:srgbClr val="FFE791"/>
      </a:accent5>
      <a:accent6>
        <a:srgbClr val="C7C7C7"/>
      </a:accent6>
      <a:hlink>
        <a:srgbClr val="FFCC66"/>
      </a:hlink>
      <a:folHlink>
        <a:srgbClr val="FFE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7844</TotalTime>
  <Words>2543</Words>
  <Application>Microsoft Office PowerPoint</Application>
  <PresentationFormat>Custom</PresentationFormat>
  <Paragraphs>389</Paragraphs>
  <Slides>50</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Courier New</vt:lpstr>
      <vt:lpstr>Open Sans</vt:lpstr>
      <vt:lpstr>Open Sans Light</vt:lpstr>
      <vt:lpstr>Simple ppt presentation</vt:lpstr>
      <vt:lpstr>1_Simple ppt presentation</vt:lpstr>
      <vt:lpstr>PowerPoint Presentation</vt:lpstr>
      <vt:lpstr>PowerPoint Presentation</vt:lpstr>
      <vt:lpstr>Acknowledgments</vt:lpstr>
      <vt:lpstr>Outline</vt:lpstr>
      <vt:lpstr>Motivation for this Study</vt:lpstr>
      <vt:lpstr>Small Business Voices</vt:lpstr>
      <vt:lpstr>Methodology</vt:lpstr>
      <vt:lpstr>Outline</vt:lpstr>
      <vt:lpstr>2022 Data</vt:lpstr>
      <vt:lpstr>PowerPoint Presentation</vt:lpstr>
      <vt:lpstr>Demographic Description (% of businesses)</vt:lpstr>
      <vt:lpstr>Description of Business Operations</vt:lpstr>
      <vt:lpstr>Outline</vt:lpstr>
      <vt:lpstr>Main Findings</vt:lpstr>
      <vt:lpstr>PowerPoint Presentation</vt:lpstr>
      <vt:lpstr>87% of businesses have experienced a moderate to large negative impact</vt:lpstr>
      <vt:lpstr>PowerPoint Presentation</vt:lpstr>
      <vt:lpstr>Impact by sector</vt:lpstr>
      <vt:lpstr>Current Impact on Operations</vt:lpstr>
      <vt:lpstr>Current Cash on hand (% of businesses)</vt:lpstr>
      <vt:lpstr>PowerPoint Presentation</vt:lpstr>
      <vt:lpstr>What have the businesses done to recover?</vt:lpstr>
      <vt:lpstr>Financial Assistance</vt:lpstr>
      <vt:lpstr>Barriers to accessing finances</vt:lpstr>
      <vt:lpstr>Assistance Needed with Lease</vt:lpstr>
      <vt:lpstr>Assistance Needed for business operations</vt:lpstr>
      <vt:lpstr>PowerPoint Presentation</vt:lpstr>
      <vt:lpstr>Businesses identified their Top 3, out of a range of Challenges</vt:lpstr>
      <vt:lpstr>Top 3 Challenges by sector</vt:lpstr>
      <vt:lpstr>Challenges with safety, crime, legal</vt:lpstr>
      <vt:lpstr>Crime, break-in, vandalism</vt:lpstr>
      <vt:lpstr>Only 22% agree that San Francisco is generally a good place to own a small business.</vt:lpstr>
      <vt:lpstr>Majority (68%) of Latinx businesses find SF a good place to own a small business</vt:lpstr>
      <vt:lpstr>Challenges by when business started</vt:lpstr>
      <vt:lpstr>PowerPoint Presentation</vt:lpstr>
      <vt:lpstr>More Police patrols in commercial corridors</vt:lpstr>
      <vt:lpstr>More Community-led monitoring of street behavior in commercial corridors</vt:lpstr>
      <vt:lpstr>More active use of street spaces  in commercial neighborhoods</vt:lpstr>
      <vt:lpstr>Top 4 Needs Identified by small businesses</vt:lpstr>
      <vt:lpstr>Top 4 needs by Business type</vt:lpstr>
      <vt:lpstr>Top 4 needs by ethnicity</vt:lpstr>
      <vt:lpstr> Summary of Findings </vt:lpstr>
      <vt:lpstr>Summary of Findings </vt:lpstr>
      <vt:lpstr>Summary of Findings </vt:lpstr>
      <vt:lpstr>Future Plans</vt:lpstr>
      <vt:lpstr>Recommendations</vt:lpstr>
      <vt:lpstr>2022 Sample compared to 2021 Sample</vt:lpstr>
      <vt:lpstr>Business Description 2021 vs 2022</vt:lpstr>
      <vt:lpstr>Findings 2021 vs 2022</vt:lpstr>
      <vt:lpstr>PowerPoint Presentation</vt:lpstr>
    </vt:vector>
  </TitlesOfParts>
  <Manager/>
  <Company>Louis Twelve Design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Anoshua Chaudhuri</dc:creator>
  <cp:keywords/>
  <dc:description/>
  <cp:lastModifiedBy>Anoshua Chaudhuri</cp:lastModifiedBy>
  <cp:revision>889</cp:revision>
  <dcterms:created xsi:type="dcterms:W3CDTF">2014-12-02T17:36:54Z</dcterms:created>
  <dcterms:modified xsi:type="dcterms:W3CDTF">2023-02-27T20:39:45Z</dcterms:modified>
  <cp:category/>
</cp:coreProperties>
</file>