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81" r:id="rId4"/>
    <p:sldId id="260" r:id="rId5"/>
    <p:sldId id="280" r:id="rId6"/>
    <p:sldId id="261" r:id="rId7"/>
    <p:sldId id="262" r:id="rId8"/>
    <p:sldId id="263" r:id="rId9"/>
    <p:sldId id="264" r:id="rId10"/>
    <p:sldId id="28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BA9E92C-EA0D-4D0F-9CE8-5123869FBB3F}">
          <p14:sldIdLst>
            <p14:sldId id="257"/>
            <p14:sldId id="258"/>
            <p14:sldId id="281"/>
            <p14:sldId id="260"/>
          </p14:sldIdLst>
        </p14:section>
        <p14:section name="Untitled Section" id="{75BD6F5E-C727-45C2-8351-3FE20EC3B85C}">
          <p14:sldIdLst>
            <p14:sldId id="280"/>
            <p14:sldId id="261"/>
            <p14:sldId id="262"/>
            <p14:sldId id="263"/>
            <p14:sldId id="26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AWP Shelter Average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03559711286089"/>
          <c:y val="0.12940625"/>
          <c:w val="0.81319881889763779"/>
          <c:h val="0.707063238188976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C6-4F82-8651-2D08845673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4C6-4F82-8651-2D08845673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3C-4ABF-BD86-2B689205F4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4C6-4F82-8651-2D08845673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C6-4F82-8651-2D08845673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25-34</c:v>
                </c:pt>
                <c:pt idx="1">
                  <c:v>35-44</c:v>
                </c:pt>
                <c:pt idx="2">
                  <c:v>45-54</c:v>
                </c:pt>
                <c:pt idx="3">
                  <c:v>55-61</c:v>
                </c:pt>
                <c:pt idx="4">
                  <c:v>62+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6-4F82-8651-2D08845673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Disabled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C4-43D5-852B-4CCB7167B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C4-43D5-852B-4CCB7167B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C4-43D5-852B-4CCB7167B5C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0.82189999999999996</c:v>
                </c:pt>
                <c:pt idx="1">
                  <c:v>0.16439999999999999</c:v>
                </c:pt>
                <c:pt idx="2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E-47E4-B74D-0F0AB981BD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9A-462B-AEF9-BD933F713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9A-462B-AEF9-BD933F713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9A-462B-AEF9-BD933F7131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0.56159999999999999</c:v>
                </c:pt>
                <c:pt idx="1">
                  <c:v>0.42470000000000002</c:v>
                </c:pt>
                <c:pt idx="2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D-4AF0-BFD2-02E9D1CCE1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Chronic Medical Conditions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B-4A79-BB50-0F7039F7853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FB-4A79-BB50-0F7039F7853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FB-4A79-BB50-0F7039F7853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FB-4A79-BB50-0F7039F78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  <c:pt idx="3">
                  <c:v>Client Refused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0.56159999999999999</c:v>
                </c:pt>
                <c:pt idx="1">
                  <c:v>0.41099999999999998</c:v>
                </c:pt>
                <c:pt idx="2">
                  <c:v>1.37E-2</c:v>
                </c:pt>
                <c:pt idx="3" formatCode="General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1-49EB-8A8D-889AEF03EA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Mental Health Disorders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89-4185-9BF5-44E09E4E80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89-4185-9BF5-44E09E4E80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89-4185-9BF5-44E09E4E80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0.73970000000000002</c:v>
                </c:pt>
                <c:pt idx="1">
                  <c:v>0.24660000000000001</c:v>
                </c:pt>
                <c:pt idx="2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C-4814-8857-F1FB07FB2F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Substance Use Disorder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7B-4A49-8414-6A527C06046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17-4A81-8ECE-2097EFCA81B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17-4A81-8ECE-2097EFCA81B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17-4A81-8ECE-2097EFCA81B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17-4A81-8ECE-2097EFCA81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Alcohol Use Disorder</c:v>
                </c:pt>
                <c:pt idx="2">
                  <c:v>Drug Use Disorder</c:v>
                </c:pt>
                <c:pt idx="3">
                  <c:v>Both drug &amp; alcohol use disorders</c:v>
                </c:pt>
                <c:pt idx="4">
                  <c:v>No answer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0.56159999999999999</c:v>
                </c:pt>
                <c:pt idx="1">
                  <c:v>1.37E-2</c:v>
                </c:pt>
                <c:pt idx="2">
                  <c:v>0.35620000000000002</c:v>
                </c:pt>
                <c:pt idx="3">
                  <c:v>5.4800000000000001E-2</c:v>
                </c:pt>
                <c:pt idx="4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B-4A49-8414-6A527C0604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Chronically Homeless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D2-4922-96F2-88F28AE680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D2-4922-96F2-88F28AE680D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0.60270000000000001</c:v>
                </c:pt>
                <c:pt idx="1">
                  <c:v>0.39729999999999999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9-4A44-8E07-C11BA83988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0.40742</cdr:x>
      <cdr:y>0.17428</cdr:y>
    </cdr:from>
    <cdr:to>
      <cdr:x>0.55742</cdr:x>
      <cdr:y>0.39928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1AFC2D-5E88-3BCD-A1D7-5B1175176CC4}"/>
            </a:ext>
          </a:extLst>
        </cdr:cNvPr>
        <cdr:cNvSpPr txBox="1"/>
      </cdr:nvSpPr>
      <cdr:spPr>
        <a:xfrm xmlns:a="http://schemas.openxmlformats.org/drawingml/2006/main">
          <a:off x="2483644" y="708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0.5082</cdr:x>
      <cdr:y>0.26621</cdr:y>
    </cdr:from>
    <cdr:to>
      <cdr:x>0.61953</cdr:x>
      <cdr:y>0.42803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52083D5-9F69-7128-1AF9-3C4E0CD1ADC6}"/>
            </a:ext>
          </a:extLst>
        </cdr:cNvPr>
        <cdr:cNvSpPr txBox="1"/>
      </cdr:nvSpPr>
      <cdr:spPr>
        <a:xfrm xmlns:a="http://schemas.openxmlformats.org/drawingml/2006/main">
          <a:off x="3098006" y="1081881"/>
          <a:ext cx="678657" cy="65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b08e3f93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b08e3f93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97cfb90c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97cfb90c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092b0559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092b0559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092b0559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092b0559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 of our strategic planning process is to answer this question.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we stop doing to make room for these pathways?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092b055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092b0559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092b0559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092b0559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data for 2022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092b0559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092b0559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e26ebc9f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be26ebc9f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092b0559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092b0559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 of our strategic planning process is to answer this question.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we stop doing to make room for these pathways?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771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6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226975"/>
            <a:ext cx="6432600" cy="8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Nunito"/>
                <a:ea typeface="Nunito"/>
                <a:cs typeface="Nunito"/>
                <a:sym typeface="Nunito"/>
              </a:rPr>
              <a:t>What is Community Forward SF (CFSF)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51625" y="918375"/>
            <a:ext cx="8380800" cy="3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Nunito"/>
                <a:ea typeface="Nunito"/>
                <a:cs typeface="Nunito"/>
                <a:sym typeface="Nunito"/>
              </a:rPr>
              <a:t>Community Forward SF is a collection of vital programs that ensures our neighbors experiencing homelessness have effective services designed for their unique needs. Whether one needs housing, medical respite, a safe place to become sober, or calm in the face of domestic violence-we care for those most vulnerable in our community.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Nunito"/>
              <a:ea typeface="Nunito"/>
              <a:cs typeface="Nunito"/>
              <a:sym typeface="Nunito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Nunito"/>
                <a:ea typeface="Nunito"/>
                <a:cs typeface="Nunito"/>
                <a:sym typeface="Nunito"/>
              </a:rPr>
              <a:t>We are not just one program. We are a network of programs designed to work together to meet every stage of need.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87214"/>
          <a:stretch/>
        </p:blipFill>
        <p:spPr>
          <a:xfrm>
            <a:off x="-31325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624EF2F-0066-F21A-CB83-BC08C1EA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57" y="87085"/>
            <a:ext cx="5704114" cy="4209143"/>
          </a:xfrm>
        </p:spPr>
        <p:txBody>
          <a:bodyPr/>
          <a:lstStyle/>
          <a:p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Anna Kelleher, MSW, ASW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Vice President of Women’s Services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anna.kelleher@communityforwardsf.org</a:t>
            </a:r>
          </a:p>
        </p:txBody>
      </p:sp>
    </p:spTree>
    <p:extLst>
      <p:ext uri="{BB962C8B-B14F-4D97-AF65-F5344CB8AC3E}">
        <p14:creationId xmlns:p14="http://schemas.microsoft.com/office/powerpoint/2010/main" val="325052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237722" y="746475"/>
            <a:ext cx="7768500" cy="1025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100" dirty="0">
                <a:latin typeface="Nunito"/>
                <a:ea typeface="Nunito"/>
                <a:cs typeface="Nunito"/>
                <a:sym typeface="Nunito"/>
              </a:rPr>
            </a:br>
            <a:br>
              <a:rPr lang="en" sz="4100" dirty="0">
                <a:latin typeface="Nunito"/>
                <a:ea typeface="Nunito"/>
                <a:cs typeface="Nunito"/>
                <a:sym typeface="Nunito"/>
              </a:rPr>
            </a:br>
            <a:r>
              <a:rPr lang="en" sz="4100" dirty="0">
                <a:latin typeface="Nunito"/>
                <a:ea typeface="Nunito"/>
                <a:cs typeface="Nunito"/>
                <a:sym typeface="Nunito"/>
              </a:rPr>
              <a:t>How We Help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92700" y="1511925"/>
            <a:ext cx="4024800" cy="28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Focus on working with Cis and Transgender women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Providing support during a medical crisis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Offer support and programming when dealing with a substance abuse disorder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Supporting and being there for our older adult population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b="1" dirty="0"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800" b="1" dirty="0"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488375" y="1511925"/>
            <a:ext cx="4444800" cy="315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C0000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Services Provided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C0000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Emergency, Medical &amp; Transitional Shelter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C0000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Supportive Housing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C0000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Wrap-Around services</a:t>
            </a:r>
            <a:endParaRPr sz="2000" dirty="0">
              <a:solidFill>
                <a:srgbClr val="CC0000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3975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</a:pPr>
            <a:endParaRPr sz="34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4313200" y="1524000"/>
            <a:ext cx="48000" cy="30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43B3-B52F-9FD5-6F5C-5761AF31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Women’s Place Shelter (AWP)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70177-05DB-6095-BC42-8E6136428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2645812" cy="34164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5B8-991A-CC3C-429C-29C249882D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86138" y="1152475"/>
            <a:ext cx="5446162" cy="3169494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Woman’s Place is the only 24-hour supportive residential service in San Francisco that offers both emergency shelter and long-term treatment to all women, no matter their special needs. A Woman’s Place offers support to women who have mental health issues, HIV+/AIDS, a history of mental illness, and/or who are victims of sexual or domestic violence. It offers support including health care, mental health counseling, case management, and money management, to help at-risk women of all ethnicities and orientations attain permanent housing, gainful employment, stability, and independence.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EB3C7-9654-0A24-7787-DFD77E2A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9" y="1152475"/>
            <a:ext cx="2645813" cy="34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1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What We Provide On-Site</a:t>
            </a:r>
            <a:endParaRPr sz="3200" b="1" dirty="0"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C9766-9BDD-9CFF-1A25-E9319B85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623" y="980350"/>
            <a:ext cx="2795048" cy="3607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CD755-1D05-A352-09C6-8472228D4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" y="1118474"/>
            <a:ext cx="4719555" cy="1010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97D24-0A43-C747-B352-567532082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0" y="2240694"/>
            <a:ext cx="4719555" cy="1278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977785-E6C1-D8F2-E89A-EB3CF9096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9" y="3587310"/>
            <a:ext cx="4719555" cy="981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259F7D-A3EC-4C3F-7D20-4F08BF19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07" y="2143126"/>
            <a:ext cx="6515100" cy="10501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FAA52E5-3CDC-111C-8734-BBE309F21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603621"/>
              </p:ext>
            </p:extLst>
          </p:nvPr>
        </p:nvGraphicFramePr>
        <p:xfrm>
          <a:off x="304800" y="314060"/>
          <a:ext cx="6096000" cy="43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381613" y="1120050"/>
            <a:ext cx="8380800" cy="29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6E126C-7D92-B7F4-2C7B-1856765A0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224660"/>
              </p:ext>
            </p:extLst>
          </p:nvPr>
        </p:nvGraphicFramePr>
        <p:xfrm>
          <a:off x="558800" y="966185"/>
          <a:ext cx="3730172" cy="363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99AE9C-C176-B809-FCC4-EDED842BD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583212"/>
              </p:ext>
            </p:extLst>
          </p:nvPr>
        </p:nvGraphicFramePr>
        <p:xfrm>
          <a:off x="5081220" y="966184"/>
          <a:ext cx="3730172" cy="363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1DA5774-0C1A-7D25-812D-22DDBFE7E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34" y="153597"/>
            <a:ext cx="5590949" cy="812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4EFBB-5EA2-C272-9C9C-EC8AAA55C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39" y="192546"/>
            <a:ext cx="6053818" cy="81188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2A9106-FBE7-4158-88CF-46B11AB17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30856"/>
              </p:ext>
            </p:extLst>
          </p:nvPr>
        </p:nvGraphicFramePr>
        <p:xfrm>
          <a:off x="261257" y="1150374"/>
          <a:ext cx="4310743" cy="345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36990B-F2BE-F695-636B-800784B95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080024"/>
              </p:ext>
            </p:extLst>
          </p:nvPr>
        </p:nvGraphicFramePr>
        <p:xfrm>
          <a:off x="4778478" y="1150374"/>
          <a:ext cx="4104266" cy="345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448" y="226975"/>
            <a:ext cx="2031549" cy="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t="87214"/>
          <a:stretch/>
        </p:blipFill>
        <p:spPr>
          <a:xfrm>
            <a:off x="-31312" y="4485875"/>
            <a:ext cx="9206625" cy="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DE4CE-01EA-C68F-8813-2207B4133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49" y="106773"/>
            <a:ext cx="6133793" cy="94036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731695F-FA86-65CF-A35A-22BD3193C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611435"/>
              </p:ext>
            </p:extLst>
          </p:nvPr>
        </p:nvGraphicFramePr>
        <p:xfrm>
          <a:off x="223797" y="1349477"/>
          <a:ext cx="3927873" cy="321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174E7BD-A13A-A76D-96BE-B015C2E14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038157"/>
              </p:ext>
            </p:extLst>
          </p:nvPr>
        </p:nvGraphicFramePr>
        <p:xfrm>
          <a:off x="4352817" y="1349477"/>
          <a:ext cx="4516365" cy="328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358</Words>
  <Application>Microsoft Office PowerPoint</Application>
  <PresentationFormat>On-screen Show (16:9)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Courier New</vt:lpstr>
      <vt:lpstr>Calibri</vt:lpstr>
      <vt:lpstr>Nunito</vt:lpstr>
      <vt:lpstr>Arial</vt:lpstr>
      <vt:lpstr>Simple Light</vt:lpstr>
      <vt:lpstr>What is Community Forward SF (CFSF)</vt:lpstr>
      <vt:lpstr>  How We Help  </vt:lpstr>
      <vt:lpstr>A Women’s Place Shelter (AWP)</vt:lpstr>
      <vt:lpstr>What We Provide On-Site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     Anna Kelleher, MSW, ASW Vice President of Women’s Services  anna.kelleher@communityforwardsf.org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2022</dc:title>
  <dc:creator>Anna Kelleher</dc:creator>
  <cp:lastModifiedBy>john uselman</cp:lastModifiedBy>
  <cp:revision>3</cp:revision>
  <dcterms:modified xsi:type="dcterms:W3CDTF">2023-02-11T00:28:46Z</dcterms:modified>
</cp:coreProperties>
</file>