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28_7417B701.xml" ContentType="application/vnd.ms-powerpoint.comments+xml"/>
  <Override PartName="/ppt/comments/modernComment_109_4091D271.xml" ContentType="application/vnd.ms-powerpoint.comments+xml"/>
  <Override PartName="/ppt/comments/modernComment_231_79BD3C8E.xml" ContentType="application/vnd.ms-powerpoint.comments+xml"/>
  <Override PartName="/ppt/comments/modernComment_144_5014C47C.xml" ContentType="application/vnd.ms-powerpoint.comments+xml"/>
  <Override PartName="/ppt/comments/modernComment_13D_1FB9F61B.xml" ContentType="application/vnd.ms-powerpoint.comments+xml"/>
  <Override PartName="/ppt/comments/modernComment_148_4B110556.xml" ContentType="application/vnd.ms-powerpoint.comments+xml"/>
  <Override PartName="/ppt/comments/modernComment_14A_2A552C9A.xml" ContentType="application/vnd.ms-powerpoint.comments+xml"/>
  <Override PartName="/ppt/comments/modernComment_147_7B9C5787.xml" ContentType="application/vnd.ms-powerpoint.comments+xml"/>
  <Override PartName="/ppt/comments/modernComment_14D_BA9E8562.xml" ContentType="application/vnd.ms-powerpoint.comments+xml"/>
  <Override PartName="/ppt/comments/modernComment_12E_DF00F25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 id="2147483672" r:id="rId2"/>
    <p:sldMasterId id="2147483679" r:id="rId3"/>
  </p:sldMasterIdLst>
  <p:notesMasterIdLst>
    <p:notesMasterId r:id="rId49"/>
  </p:notesMasterIdLst>
  <p:handoutMasterIdLst>
    <p:handoutMasterId r:id="rId50"/>
  </p:handoutMasterIdLst>
  <p:sldIdLst>
    <p:sldId id="256" r:id="rId4"/>
    <p:sldId id="257" r:id="rId5"/>
    <p:sldId id="296" r:id="rId6"/>
    <p:sldId id="288" r:id="rId7"/>
    <p:sldId id="287" r:id="rId8"/>
    <p:sldId id="297" r:id="rId9"/>
    <p:sldId id="298" r:id="rId10"/>
    <p:sldId id="294" r:id="rId11"/>
    <p:sldId id="266" r:id="rId12"/>
    <p:sldId id="334" r:id="rId13"/>
    <p:sldId id="265" r:id="rId14"/>
    <p:sldId id="561" r:id="rId15"/>
    <p:sldId id="310" r:id="rId16"/>
    <p:sldId id="312" r:id="rId17"/>
    <p:sldId id="559" r:id="rId18"/>
    <p:sldId id="314" r:id="rId19"/>
    <p:sldId id="323" r:id="rId20"/>
    <p:sldId id="324" r:id="rId21"/>
    <p:sldId id="316" r:id="rId22"/>
    <p:sldId id="317" r:id="rId23"/>
    <p:sldId id="291" r:id="rId24"/>
    <p:sldId id="269" r:id="rId25"/>
    <p:sldId id="292" r:id="rId26"/>
    <p:sldId id="336" r:id="rId27"/>
    <p:sldId id="337" r:id="rId28"/>
    <p:sldId id="276" r:id="rId29"/>
    <p:sldId id="295" r:id="rId30"/>
    <p:sldId id="279" r:id="rId31"/>
    <p:sldId id="261" r:id="rId32"/>
    <p:sldId id="326" r:id="rId33"/>
    <p:sldId id="332" r:id="rId34"/>
    <p:sldId id="335" r:id="rId35"/>
    <p:sldId id="313" r:id="rId36"/>
    <p:sldId id="328" r:id="rId37"/>
    <p:sldId id="299" r:id="rId38"/>
    <p:sldId id="325" r:id="rId39"/>
    <p:sldId id="331" r:id="rId40"/>
    <p:sldId id="330" r:id="rId41"/>
    <p:sldId id="305" r:id="rId42"/>
    <p:sldId id="327" r:id="rId43"/>
    <p:sldId id="262" r:id="rId44"/>
    <p:sldId id="333" r:id="rId45"/>
    <p:sldId id="560" r:id="rId46"/>
    <p:sldId id="302" r:id="rId47"/>
    <p:sldId id="315" r:id="rId48"/>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Century Gothic" panose="020B0502020202020204" pitchFamily="34" charset="0"/>
      <p:regular r:id="rId57"/>
      <p:bold r:id="rId58"/>
      <p:italic r:id="rId59"/>
      <p:boldItalic r:id="rId60"/>
    </p:embeddedFont>
    <p:embeddedFont>
      <p:font typeface="Lucida Sans" panose="020B0602030504020204" pitchFamily="34" charset="0"/>
      <p:regular r:id="rId61"/>
      <p:bold r:id="rId62"/>
      <p:italic r:id="rId63"/>
      <p:boldItalic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340D12-614D-4FFA-A2AE-750C2F22E579}">
          <p14:sldIdLst>
            <p14:sldId id="256"/>
            <p14:sldId id="257"/>
            <p14:sldId id="296"/>
            <p14:sldId id="288"/>
            <p14:sldId id="287"/>
            <p14:sldId id="297"/>
            <p14:sldId id="298"/>
            <p14:sldId id="294"/>
            <p14:sldId id="266"/>
            <p14:sldId id="334"/>
            <p14:sldId id="265"/>
            <p14:sldId id="561"/>
            <p14:sldId id="310"/>
            <p14:sldId id="312"/>
            <p14:sldId id="559"/>
            <p14:sldId id="314"/>
            <p14:sldId id="323"/>
            <p14:sldId id="324"/>
            <p14:sldId id="316"/>
            <p14:sldId id="317"/>
            <p14:sldId id="291"/>
            <p14:sldId id="269"/>
            <p14:sldId id="292"/>
            <p14:sldId id="336"/>
            <p14:sldId id="337"/>
            <p14:sldId id="276"/>
            <p14:sldId id="295"/>
            <p14:sldId id="279"/>
            <p14:sldId id="261"/>
            <p14:sldId id="326"/>
            <p14:sldId id="332"/>
            <p14:sldId id="335"/>
            <p14:sldId id="313"/>
            <p14:sldId id="328"/>
            <p14:sldId id="299"/>
            <p14:sldId id="325"/>
            <p14:sldId id="331"/>
            <p14:sldId id="330"/>
            <p14:sldId id="305"/>
            <p14:sldId id="327"/>
            <p14:sldId id="262"/>
            <p14:sldId id="333"/>
          </p14:sldIdLst>
        </p14:section>
        <p14:section name="Great Highway" id="{4CD2F7C2-93C6-4453-8E6E-21F7D3E41435}">
          <p14:sldIdLst>
            <p14:sldId id="560"/>
            <p14:sldId id="302"/>
            <p14:sldId id="3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4A800A-6C98-5BFF-B160-0458CDFD743D}" name="Mauer, Dan (REC)" initials="M(" userId="S::dan.mauer@sfgov.org::aa5b3032-1eb3-4437-83c8-a709a069c625" providerId="AD"/>
  <p188:author id="{7639106E-1CE7-23E9-DA99-9E243A5580BF}" name="Tobin, Lucas (REC)" initials="T(" userId="S::lucas.tobin@sfgov.org::362b43d7-6bf5-4d08-ab0f-663bed0cfc6b" providerId="AD"/>
  <p188:author id="{5E877B88-0AAB-4FB1-FDC1-85B32005A9B7}" name="Bradley, Stacy (REC)" initials="BS(" userId="S::stacy.bradley@sfgov.org::e2a2eed9-161b-4266-afa1-d90b056c313b" providerId="AD"/>
  <p188:author id="{475F15C3-0A23-979E-E210-48A5E0D911BA}" name="Stokle, Brian (REC)" initials="SB(" userId="S::brian.stokle@sfgov.org::5de17251-84b3-4f68-a8bf-1af10a2156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717D0-11FA-40E5-883A-C7513FBC1207}" v="443" dt="2023-01-19T01:06:11.815"/>
    <p1510:client id="{B099377E-437C-FBD2-6FFA-76BDD1AD4425}" v="442" dt="2023-01-19T05:25:24.706"/>
    <p1510:client id="{D4708C8B-AD04-AE3A-1804-B7AF3417034B}" v="9" dt="2023-01-19T05:36:04.117"/>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5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microsoft.com/office/2018/10/relationships/authors" Target="authors.xml"/></Relationships>
</file>

<file path=ppt/comments/modernComment_109_4091D271.xml><?xml version="1.0" encoding="utf-8"?>
<p188:cmLst xmlns:a="http://schemas.openxmlformats.org/drawingml/2006/main" xmlns:r="http://schemas.openxmlformats.org/officeDocument/2006/relationships" xmlns:p188="http://schemas.microsoft.com/office/powerpoint/2018/8/main">
  <p188:cm id="{AA375581-1665-4FB0-BBCF-728F01589F88}" authorId="{7639106E-1CE7-23E9-DA99-9E243A5580BF}" status="resolved" created="2023-01-13T22:40:42.470">
    <pc:sldMkLst xmlns:pc="http://schemas.microsoft.com/office/powerpoint/2013/main/command">
      <pc:docMk/>
      <pc:sldMk cId="1083298417" sldId="265"/>
    </pc:sldMkLst>
    <p188:txBody>
      <a:bodyPr/>
      <a:lstStyle/>
      <a:p>
        <a:r>
          <a:rPr lang="en-US"/>
          <a:t>just adding some photos we might want to take a look at</a:t>
        </a:r>
      </a:p>
    </p188:txBody>
  </p188:cm>
</p188:cmLst>
</file>

<file path=ppt/comments/modernComment_128_7417B701.xml><?xml version="1.0" encoding="utf-8"?>
<p188:cmLst xmlns:a="http://schemas.openxmlformats.org/drawingml/2006/main" xmlns:r="http://schemas.openxmlformats.org/officeDocument/2006/relationships" xmlns:p188="http://schemas.microsoft.com/office/powerpoint/2018/8/main">
  <p188:cm id="{6BA54DC9-B108-4E14-BA97-AF0708CD181D}" authorId="{7639106E-1CE7-23E9-DA99-9E243A5580BF}" status="resolved" created="2023-01-17T02:37:00.774">
    <ac:deMkLst xmlns:ac="http://schemas.microsoft.com/office/drawing/2013/main/command">
      <pc:docMk xmlns:pc="http://schemas.microsoft.com/office/powerpoint/2013/main/command"/>
      <pc:sldMk xmlns:pc="http://schemas.microsoft.com/office/powerpoint/2013/main/command" cId="1947711233" sldId="296"/>
      <ac:spMk id="2" creationId="{7B3716C4-9C93-64B4-B232-42911F80A3C0}"/>
    </ac:deMkLst>
    <p188:txBody>
      <a:bodyPr/>
      <a:lstStyle/>
      <a:p>
        <a:r>
          <a:rPr lang="en-US"/>
          <a:t>[@Stokle, Brian (REC)] we need to be sure to address their request for parking every 1/4 mile, etc.</a:t>
        </a:r>
      </a:p>
    </p188:txBody>
  </p188:cm>
  <p188:cm id="{6A85AB5B-D190-42AB-96B0-D5120941698E}" authorId="{7639106E-1CE7-23E9-DA99-9E243A5580BF}" status="resolved" created="2023-01-17T21:00:06.715" complete="100000">
    <pc:sldMkLst xmlns:pc="http://schemas.microsoft.com/office/powerpoint/2013/main/command">
      <pc:docMk/>
      <pc:sldMk cId="1947711233" sldId="296"/>
    </pc:sldMkLst>
    <p188:replyLst>
      <p188:reply id="{026A2444-8D2F-4EE1-BF2D-BB15519D3260}" authorId="{D74A800A-6C98-5BFF-B160-0458CDFD743D}" created="2023-01-17T21:30:49.778">
        <p188:txBody>
          <a:bodyPr/>
          <a:lstStyle/>
          <a:p>
            <a:r>
              <a:rPr lang="en-US"/>
              <a:t>Brian has that doc</a:t>
            </a:r>
          </a:p>
        </p188:txBody>
      </p188:reply>
      <p188:reply id="{C696F145-2DC8-4D22-9D34-000A139E2016}" authorId="{7639106E-1CE7-23E9-DA99-9E243A5580BF}" created="2023-01-18T20:11:28.200">
        <p188:txBody>
          <a:bodyPr/>
          <a:lstStyle/>
          <a:p>
            <a:r>
              <a:rPr lang="en-US"/>
              <a:t>[@Stokle, Brian (REC)] we should have the distances ready in case we have to answer any questions</a:t>
            </a:r>
          </a:p>
        </p188:txBody>
      </p188:reply>
    </p188:replyLst>
    <p188:txBody>
      <a:bodyPr/>
      <a:lstStyle/>
      <a:p>
        <a:r>
          <a:rPr lang="en-US"/>
          <a:t>[@Stokle, Brian (REC)] [@Mauer, Dan (REC)] do either of you have easy access to the chart that shows the distances from parking to the deyoung entrances?</a:t>
        </a:r>
      </a:p>
    </p188:txBody>
  </p188:cm>
</p188:cmLst>
</file>

<file path=ppt/comments/modernComment_12E_DF00F256.xml><?xml version="1.0" encoding="utf-8"?>
<p188:cmLst xmlns:a="http://schemas.openxmlformats.org/drawingml/2006/main" xmlns:r="http://schemas.openxmlformats.org/officeDocument/2006/relationships" xmlns:p188="http://schemas.microsoft.com/office/powerpoint/2018/8/main">
  <p188:cm id="{8EEE4EBA-FFF1-4D00-8EBC-AA9E16FA2B38}" authorId="{7639106E-1CE7-23E9-DA99-9E243A5580BF}" created="2023-01-18T18:30:34.051">
    <ac:deMkLst xmlns:ac="http://schemas.microsoft.com/office/drawing/2013/main/command">
      <pc:docMk xmlns:pc="http://schemas.microsoft.com/office/powerpoint/2013/main/command"/>
      <pc:sldMk xmlns:pc="http://schemas.microsoft.com/office/powerpoint/2013/main/command" cId="3741381206" sldId="302"/>
      <ac:picMk id="4" creationId="{E82DF0BC-A4AD-FE61-BFA5-2A421BF59A05}"/>
    </ac:deMkLst>
    <p188:txBody>
      <a:bodyPr/>
      <a:lstStyle/>
      <a:p>
        <a:r>
          <a:rPr lang="en-US"/>
          <a:t>[@Stokle, Brian (REC)] feel free to change I just like this photo</a:t>
        </a:r>
      </a:p>
    </p188:txBody>
  </p188:cm>
</p188:cmLst>
</file>

<file path=ppt/comments/modernComment_13D_1FB9F61B.xml><?xml version="1.0" encoding="utf-8"?>
<p188:cmLst xmlns:a="http://schemas.openxmlformats.org/drawingml/2006/main" xmlns:r="http://schemas.openxmlformats.org/officeDocument/2006/relationships" xmlns:p188="http://schemas.microsoft.com/office/powerpoint/2018/8/main">
  <p188:cm id="{22336DBC-79D6-48D8-87FB-963D8A128A91}" authorId="{5E877B88-0AAB-4FB1-FDC1-85B32005A9B7}" created="2023-01-18T20:50:08.434">
    <ac:txMkLst xmlns:ac="http://schemas.microsoft.com/office/drawing/2013/main/command">
      <pc:docMk xmlns:pc="http://schemas.microsoft.com/office/powerpoint/2013/main/command"/>
      <pc:sldMk xmlns:pc="http://schemas.microsoft.com/office/powerpoint/2013/main/command" cId="532280859" sldId="317"/>
      <ac:spMk id="3" creationId="{F7A08479-94F4-2699-D078-9790ED208D19}"/>
      <ac:txMk cp="29" len="14">
        <ac:context len="326" hash="1747149906"/>
      </ac:txMk>
    </ac:txMkLst>
    <p188:pos x="4256314" y="772432"/>
    <p188:txBody>
      <a:bodyPr/>
      <a:lstStyle/>
      <a:p>
        <a:r>
          <a:rPr lang="en-US"/>
          <a:t>Are we committed to quarterly updates or updates as needed?</a:t>
        </a:r>
      </a:p>
    </p188:txBody>
  </p188:cm>
  <p188:cm id="{325156CB-A1EC-4597-A034-BB255DBE45FC}" authorId="{5E877B88-0AAB-4FB1-FDC1-85B32005A9B7}" created="2023-01-18T20:50:45.478">
    <ac:txMkLst xmlns:ac="http://schemas.microsoft.com/office/drawing/2013/main/command">
      <pc:docMk xmlns:pc="http://schemas.microsoft.com/office/powerpoint/2013/main/command"/>
      <pc:sldMk xmlns:pc="http://schemas.microsoft.com/office/powerpoint/2013/main/command" cId="532280859" sldId="317"/>
      <ac:spMk id="3" creationId="{F7A08479-94F4-2699-D078-9790ED208D19}"/>
      <ac:txMk cp="0">
        <ac:context len="326" hash="1747149906"/>
      </ac:txMk>
    </ac:txMkLst>
    <p188:pos x="8610600" y="1280432"/>
    <p188:txBody>
      <a:bodyPr/>
      <a:lstStyle/>
      <a:p>
        <a:r>
          <a:rPr lang="en-US"/>
          <a:t>What specifically does this mean?
</a:t>
        </a:r>
      </a:p>
    </p188:txBody>
  </p188:cm>
  <p188:cm id="{4268DD7E-49DD-4B97-8DE3-C785488A11CE}" authorId="{5E877B88-0AAB-4FB1-FDC1-85B32005A9B7}" created="2023-01-18T20:50:59.991">
    <ac:txMkLst xmlns:ac="http://schemas.microsoft.com/office/drawing/2013/main/command">
      <pc:docMk xmlns:pc="http://schemas.microsoft.com/office/powerpoint/2013/main/command"/>
      <pc:sldMk xmlns:pc="http://schemas.microsoft.com/office/powerpoint/2013/main/command" cId="532280859" sldId="317"/>
      <ac:spMk id="3" creationId="{F7A08479-94F4-2699-D078-9790ED208D19}"/>
      <ac:txMk cp="171" len="68">
        <ac:context len="326" hash="1747149906"/>
      </ac:txMk>
    </ac:txMkLst>
    <p188:pos x="9887857" y="2688318"/>
    <p188:replyLst>
      <p188:reply id="{B11BF678-7753-402D-BED5-DB3EDFA4F11F}" authorId="{7639106E-1CE7-23E9-DA99-9E243A5580BF}" created="2023-01-19T00:44:29.041">
        <p188:txBody>
          <a:bodyPr/>
          <a:lstStyle/>
          <a:p>
            <a:r>
              <a:rPr lang="en-US"/>
              <a:t>[@Bradley, Stacy (REC)] it means that my team outreaches to the communities about our programs and events through our special eNews</a:t>
            </a:r>
          </a:p>
        </p188:txBody>
      </p188:reply>
    </p188:replyLst>
    <p188:txBody>
      <a:bodyPr/>
      <a:lstStyle/>
      <a:p>
        <a:r>
          <a:rPr lang="en-US"/>
          <a:t>What specifically does this mean?</a:t>
        </a:r>
      </a:p>
    </p188:txBody>
  </p188:cm>
</p188:cmLst>
</file>

<file path=ppt/comments/modernComment_144_5014C47C.xml><?xml version="1.0" encoding="utf-8"?>
<p188:cmLst xmlns:a="http://schemas.openxmlformats.org/drawingml/2006/main" xmlns:r="http://schemas.openxmlformats.org/officeDocument/2006/relationships" xmlns:p188="http://schemas.microsoft.com/office/powerpoint/2018/8/main">
  <p188:cm id="{EA4E319F-9C8E-4CAC-BBCE-8351CE73D0A6}" authorId="{7639106E-1CE7-23E9-DA99-9E243A5580BF}" status="resolved" created="2023-01-18T20:17:20.228" complete="100000">
    <ac:txMkLst xmlns:ac="http://schemas.microsoft.com/office/drawing/2013/main/command">
      <pc:docMk xmlns:pc="http://schemas.microsoft.com/office/powerpoint/2013/main/command"/>
      <pc:sldMk xmlns:pc="http://schemas.microsoft.com/office/powerpoint/2013/main/command" cId="1343538300" sldId="324"/>
      <ac:spMk id="3" creationId="{9B398524-6105-B5D6-E631-E8B661D81066}"/>
      <ac:txMk cp="42" len="17">
        <ac:context len="83" hash="753212161"/>
      </ac:txMk>
    </ac:txMkLst>
    <p188:pos x="3530957" y="751267"/>
    <p188:txBody>
      <a:bodyPr/>
      <a:lstStyle/>
      <a:p>
        <a:r>
          <a:rPr lang="en-US"/>
          <a:t>@sarah does your team have a phone number for rpdinfo as well?</a:t>
        </a:r>
      </a:p>
    </p188:txBody>
  </p188:cm>
</p188:cmLst>
</file>

<file path=ppt/comments/modernComment_147_7B9C5787.xml><?xml version="1.0" encoding="utf-8"?>
<p188:cmLst xmlns:a="http://schemas.openxmlformats.org/drawingml/2006/main" xmlns:r="http://schemas.openxmlformats.org/officeDocument/2006/relationships" xmlns:p188="http://schemas.microsoft.com/office/powerpoint/2018/8/main">
  <p188:cm id="{A01D5E0A-D3F2-4284-A1A3-8C52A8754D04}" authorId="{7639106E-1CE7-23E9-DA99-9E243A5580BF}" status="resolved" created="2023-01-18T16:05:48.396">
    <ac:deMkLst xmlns:ac="http://schemas.microsoft.com/office/drawing/2013/main/command">
      <pc:docMk xmlns:pc="http://schemas.microsoft.com/office/powerpoint/2013/main/command"/>
      <pc:sldMk xmlns:pc="http://schemas.microsoft.com/office/powerpoint/2013/main/command" cId="2073843591" sldId="327"/>
      <ac:spMk id="3" creationId="{64B2BF67-A46D-EEAE-F524-64F32E6A0F4D}"/>
    </ac:deMkLst>
    <p188:txBody>
      <a:bodyPr/>
      <a:lstStyle/>
      <a:p>
        <a:r>
          <a:rPr lang="en-US"/>
          <a:t>[@Stokle, Brian (REC)] simple map with locations?  </a:t>
        </a:r>
      </a:p>
    </p188:txBody>
  </p188:cm>
  <p188:cm id="{1717201E-D2C1-4279-9F5C-62B200874984}" authorId="{D74A800A-6C98-5BFF-B160-0458CDFD743D}" created="2023-01-18T20:46:40.229">
    <pc:sldMkLst xmlns:pc="http://schemas.microsoft.com/office/powerpoint/2013/main/command">
      <pc:docMk/>
      <pc:sldMk cId="2073843591" sldId="327"/>
    </pc:sldMkLst>
    <p188:replyLst>
      <p188:reply id="{4BB1289D-4D52-4D23-A92A-D8365714C7E7}" authorId="{475F15C3-0A23-979E-E210-48A5E0D911BA}" created="2023-01-18T20:47:05.031">
        <p188:txBody>
          <a:bodyPr/>
          <a:lstStyle/>
          <a:p>
            <a:r>
              <a:rPr lang="en-US"/>
              <a:t>Would a simpler map help with not over promising?</a:t>
            </a:r>
          </a:p>
        </p188:txBody>
      </p188:reply>
      <p188:reply id="{7C9F6C8E-3EF1-4F5A-AAFF-927A779709D3}" authorId="{D74A800A-6C98-5BFF-B160-0458CDFD743D}" created="2023-01-18T21:08:38.850">
        <p188:txBody>
          <a:bodyPr/>
          <a:lstStyle/>
          <a:p>
            <a:r>
              <a:rPr lang="en-US"/>
              <a:t>yes    this test is not corrrect and should be changed.  Who should I work with?   Brian give me a ring</a:t>
            </a:r>
          </a:p>
        </p188:txBody>
      </p188:reply>
    </p188:replyLst>
    <p188:txBody>
      <a:bodyPr/>
      <a:lstStyle/>
      <a:p>
        <a:r>
          <a:rPr lang="en-US"/>
          <a:t>we need to be careful about what we are saying here.   Don't want to over promise. Happy to jump on a quick call to walk thru my thoughts.</a:t>
        </a:r>
      </a:p>
    </p188:txBody>
  </p188:cm>
</p188:cmLst>
</file>

<file path=ppt/comments/modernComment_148_4B110556.xml><?xml version="1.0" encoding="utf-8"?>
<p188:cmLst xmlns:a="http://schemas.openxmlformats.org/drawingml/2006/main" xmlns:r="http://schemas.openxmlformats.org/officeDocument/2006/relationships" xmlns:p188="http://schemas.microsoft.com/office/powerpoint/2018/8/main">
  <p188:cm id="{F183EE7B-2D6F-4DE3-AFFD-75B3484DEF47}" authorId="{7639106E-1CE7-23E9-DA99-9E243A5580BF}" status="resolved" created="2023-01-18T20:54:16.116" complete="100000">
    <ac:txMkLst xmlns:ac="http://schemas.microsoft.com/office/drawing/2013/main/command">
      <pc:docMk xmlns:pc="http://schemas.microsoft.com/office/powerpoint/2013/main/command"/>
      <pc:sldMk xmlns:pc="http://schemas.microsoft.com/office/powerpoint/2013/main/command" cId="1259406678" sldId="328"/>
      <ac:spMk id="2" creationId="{995A592D-7E2A-4013-D737-A2DD632D4178}"/>
      <ac:txMk cp="14" len="29">
        <ac:context len="44" hash="1538907129"/>
      </ac:txMk>
    </ac:txMkLst>
    <p188:pos x="7394619" y="536619"/>
    <p188:txBody>
      <a:bodyPr/>
      <a:lstStyle/>
      <a:p>
        <a:r>
          <a:rPr lang="en-US"/>
          <a:t>[@Bradley, Stacy (REC)] anything specific you want me to say?  I was just going to say it is approved and moving forward, but if you have any timeline you can share...</a:t>
        </a:r>
      </a:p>
    </p188:txBody>
  </p188:cm>
</p188:cmLst>
</file>

<file path=ppt/comments/modernComment_14A_2A552C9A.xml><?xml version="1.0" encoding="utf-8"?>
<p188:cmLst xmlns:a="http://schemas.openxmlformats.org/drawingml/2006/main" xmlns:r="http://schemas.openxmlformats.org/officeDocument/2006/relationships" xmlns:p188="http://schemas.microsoft.com/office/powerpoint/2018/8/main">
  <p188:cm id="{75F0404F-5F02-4096-A3B5-B3972F5D4F34}" authorId="{7639106E-1CE7-23E9-DA99-9E243A5580BF}" status="resolved" created="2023-01-18T16:05:08.255">
    <ac:deMkLst xmlns:ac="http://schemas.microsoft.com/office/drawing/2013/main/command">
      <pc:docMk xmlns:pc="http://schemas.microsoft.com/office/powerpoint/2013/main/command"/>
      <pc:sldMk xmlns:pc="http://schemas.microsoft.com/office/powerpoint/2013/main/command" cId="710225050" sldId="330"/>
      <ac:spMk id="3" creationId="{CFF73A60-5642-8367-5238-A42837612F99}"/>
    </ac:deMkLst>
    <p188:txBody>
      <a:bodyPr/>
      <a:lstStyle/>
      <a:p>
        <a:r>
          <a:rPr lang="en-US"/>
          <a:t>[@Stokle, Brian (REC)] can we add an image here?</a:t>
        </a:r>
      </a:p>
    </p188:txBody>
  </p188:cm>
</p188:cmLst>
</file>

<file path=ppt/comments/modernComment_14D_BA9E8562.xml><?xml version="1.0" encoding="utf-8"?>
<p188:cmLst xmlns:a="http://schemas.openxmlformats.org/drawingml/2006/main" xmlns:r="http://schemas.openxmlformats.org/officeDocument/2006/relationships" xmlns:p188="http://schemas.microsoft.com/office/powerpoint/2018/8/main">
  <p188:cm id="{09E49AB1-C805-4715-A0C8-0606CB7B8AAF}" authorId="{D74A800A-6C98-5BFF-B160-0458CDFD743D}" created="2023-01-18T20:47:43.229">
    <ac:deMkLst xmlns:ac="http://schemas.microsoft.com/office/drawing/2013/main/command">
      <pc:docMk xmlns:pc="http://schemas.microsoft.com/office/powerpoint/2013/main/command"/>
      <pc:sldMk xmlns:pc="http://schemas.microsoft.com/office/powerpoint/2013/main/command" cId="3130951010" sldId="333"/>
      <ac:spMk id="3" creationId="{7EBEE676-F6C5-207F-1AC0-9461FC997A58}"/>
    </ac:deMkLst>
    <p188:replyLst>
      <p188:reply id="{8F8F1FDA-33FF-4754-9D69-80CF919E74FA}" authorId="{7639106E-1CE7-23E9-DA99-9E243A5580BF}" created="2023-01-18T21:01:19.481">
        <p188:txBody>
          <a:bodyPr/>
          <a:lstStyle/>
          <a:p>
            <a:r>
              <a:rPr lang="en-US"/>
              <a:t>[@Mauer, Dan (REC)] shelters are in their resolution, so we do need to mention it (or wait for someone to ask).  I can just say we don't have plans to create shelters.  We can say it above under shuttle improvements.</a:t>
            </a:r>
          </a:p>
        </p188:txBody>
      </p188:reply>
    </p188:replyLst>
    <p188:txBody>
      <a:bodyPr/>
      <a:lstStyle/>
      <a:p>
        <a:r>
          <a:rPr lang="en-US"/>
          <a:t>I would not mentioined "Sheltered" shuttle stops.  I just don't see that happening.    </a:t>
        </a:r>
      </a:p>
    </p188:txBody>
  </p188:cm>
</p188:cmLst>
</file>

<file path=ppt/comments/modernComment_231_79BD3C8E.xml><?xml version="1.0" encoding="utf-8"?>
<p188:cmLst xmlns:a="http://schemas.openxmlformats.org/drawingml/2006/main" xmlns:r="http://schemas.openxmlformats.org/officeDocument/2006/relationships" xmlns:p188="http://schemas.microsoft.com/office/powerpoint/2018/8/main">
  <p188:cm id="{AB8F6E6C-2FC3-4EF1-9C1D-A8CF744BEE67}" authorId="{7639106E-1CE7-23E9-DA99-9E243A5580BF}" status="resolved" created="2023-01-13T22:40:42.470">
    <pc:sldMkLst xmlns:pc="http://schemas.microsoft.com/office/powerpoint/2013/main/command">
      <pc:docMk/>
      <pc:sldMk cId="1083298417" sldId="265"/>
    </pc:sldMkLst>
    <p188:txBody>
      <a:bodyPr/>
      <a:lstStyle/>
      <a:p>
        <a:r>
          <a:rPr lang="en-US"/>
          <a:t>just adding some photos we might want to take a look at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3D65C-E679-4196-814A-3DBF80426A2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080E6C-EFA8-43A8-9AB3-407AC3280206}">
      <dgm:prSet phldrT="[Text]" phldr="0"/>
      <dgm:spPr/>
      <dgm:t>
        <a:bodyPr/>
        <a:lstStyle/>
        <a:p>
          <a:r>
            <a:rPr lang="en-US">
              <a:latin typeface="Calibri Light" panose="020F0302020204030204"/>
            </a:rPr>
            <a:t>Alexis Ward, ADA Coordinator-Physical Access</a:t>
          </a:r>
          <a:endParaRPr lang="en-US"/>
        </a:p>
      </dgm:t>
    </dgm:pt>
    <dgm:pt modelId="{BC55850F-FCC1-451A-9AC0-3650AE0B068E}" type="parTrans" cxnId="{3D680A4F-81BA-4DE0-994B-EF0EF429FD59}">
      <dgm:prSet/>
      <dgm:spPr/>
      <dgm:t>
        <a:bodyPr/>
        <a:lstStyle/>
        <a:p>
          <a:endParaRPr lang="en-US"/>
        </a:p>
      </dgm:t>
    </dgm:pt>
    <dgm:pt modelId="{DC34189C-B008-4BC1-ABD6-94005C3ED51D}" type="sibTrans" cxnId="{3D680A4F-81BA-4DE0-994B-EF0EF429FD59}">
      <dgm:prSet/>
      <dgm:spPr/>
      <dgm:t>
        <a:bodyPr/>
        <a:lstStyle/>
        <a:p>
          <a:endParaRPr lang="en-US"/>
        </a:p>
      </dgm:t>
    </dgm:pt>
    <dgm:pt modelId="{49F163A4-5188-456A-AFE0-E1BA9E21A57F}">
      <dgm:prSet phldrT="[Text]" phldr="0"/>
      <dgm:spPr/>
      <dgm:t>
        <a:bodyPr/>
        <a:lstStyle/>
        <a:p>
          <a:pPr rtl="0"/>
          <a:r>
            <a:rPr lang="en-US">
              <a:latin typeface="Calibri Light" panose="020F0302020204030204"/>
            </a:rPr>
            <a:t>Lucas Tobin, ADA Coordinator-Programmatic Access</a:t>
          </a:r>
          <a:endParaRPr lang="en-US"/>
        </a:p>
      </dgm:t>
    </dgm:pt>
    <dgm:pt modelId="{D4731BC5-4AE3-4AD4-86B3-9ADF6BA7694B}" type="parTrans" cxnId="{28E9DC14-D533-408B-A955-D83043CDBFA5}">
      <dgm:prSet/>
      <dgm:spPr/>
      <dgm:t>
        <a:bodyPr/>
        <a:lstStyle/>
        <a:p>
          <a:endParaRPr lang="en-US"/>
        </a:p>
      </dgm:t>
    </dgm:pt>
    <dgm:pt modelId="{FF1D7FB9-2BE3-4BA4-81FA-6B87C6ABEA4E}" type="sibTrans" cxnId="{28E9DC14-D533-408B-A955-D83043CDBFA5}">
      <dgm:prSet/>
      <dgm:spPr/>
      <dgm:t>
        <a:bodyPr/>
        <a:lstStyle/>
        <a:p>
          <a:endParaRPr lang="en-US"/>
        </a:p>
      </dgm:t>
    </dgm:pt>
    <dgm:pt modelId="{13ADB464-B0B5-423B-AB70-170EF6D166C5}">
      <dgm:prSet phldr="0"/>
      <dgm:spPr/>
      <dgm:t>
        <a:bodyPr/>
        <a:lstStyle/>
        <a:p>
          <a:pPr rtl="0"/>
          <a:r>
            <a:rPr lang="en-US"/>
            <a:t>Disability Access Coordinator</a:t>
          </a:r>
          <a:endParaRPr lang="en-US">
            <a:latin typeface="Calibri Light" panose="020F0302020204030204"/>
          </a:endParaRPr>
        </a:p>
      </dgm:t>
    </dgm:pt>
    <dgm:pt modelId="{D1F0D13E-59FC-4E3D-9875-414389D3018C}" type="parTrans" cxnId="{3B09E907-5128-4B97-957A-8E4DAE6E1547}">
      <dgm:prSet/>
      <dgm:spPr/>
      <dgm:t>
        <a:bodyPr/>
        <a:lstStyle/>
        <a:p>
          <a:endParaRPr lang="en-US"/>
        </a:p>
      </dgm:t>
    </dgm:pt>
    <dgm:pt modelId="{855132C2-9317-4322-A3E4-FC43337BAC4A}" type="sibTrans" cxnId="{3B09E907-5128-4B97-957A-8E4DAE6E1547}">
      <dgm:prSet/>
      <dgm:spPr/>
      <dgm:t>
        <a:bodyPr/>
        <a:lstStyle/>
        <a:p>
          <a:endParaRPr lang="en-US"/>
        </a:p>
      </dgm:t>
    </dgm:pt>
    <dgm:pt modelId="{B73E5209-17F3-44C9-B04F-F5867DA8AD1B}" type="pres">
      <dgm:prSet presAssocID="{CE33D65C-E679-4196-814A-3DBF80426A2F}" presName="diagram" presStyleCnt="0">
        <dgm:presLayoutVars>
          <dgm:dir/>
          <dgm:resizeHandles val="exact"/>
        </dgm:presLayoutVars>
      </dgm:prSet>
      <dgm:spPr/>
    </dgm:pt>
    <dgm:pt modelId="{C78CFCBE-6AFD-4FA9-9CE3-8F0B9E0E8DEC}" type="pres">
      <dgm:prSet presAssocID="{13ADB464-B0B5-423B-AB70-170EF6D166C5}" presName="node" presStyleLbl="node1" presStyleIdx="0" presStyleCnt="3">
        <dgm:presLayoutVars>
          <dgm:bulletEnabled val="1"/>
        </dgm:presLayoutVars>
      </dgm:prSet>
      <dgm:spPr/>
    </dgm:pt>
    <dgm:pt modelId="{839CF62B-CE14-4742-A8E0-CD3BB7A025BA}" type="pres">
      <dgm:prSet presAssocID="{855132C2-9317-4322-A3E4-FC43337BAC4A}" presName="sibTrans" presStyleCnt="0"/>
      <dgm:spPr/>
    </dgm:pt>
    <dgm:pt modelId="{BB20399D-51B0-447E-BE5E-BC61BB17C177}" type="pres">
      <dgm:prSet presAssocID="{DF080E6C-EFA8-43A8-9AB3-407AC3280206}" presName="node" presStyleLbl="node1" presStyleIdx="1" presStyleCnt="3">
        <dgm:presLayoutVars>
          <dgm:bulletEnabled val="1"/>
        </dgm:presLayoutVars>
      </dgm:prSet>
      <dgm:spPr/>
    </dgm:pt>
    <dgm:pt modelId="{76945EE3-3925-4508-977A-F6F5BE840656}" type="pres">
      <dgm:prSet presAssocID="{DC34189C-B008-4BC1-ABD6-94005C3ED51D}" presName="sibTrans" presStyleCnt="0"/>
      <dgm:spPr/>
    </dgm:pt>
    <dgm:pt modelId="{E7500861-0225-4828-B423-15E1E49C2DE5}" type="pres">
      <dgm:prSet presAssocID="{49F163A4-5188-456A-AFE0-E1BA9E21A57F}" presName="node" presStyleLbl="node1" presStyleIdx="2" presStyleCnt="3">
        <dgm:presLayoutVars>
          <dgm:bulletEnabled val="1"/>
        </dgm:presLayoutVars>
      </dgm:prSet>
      <dgm:spPr/>
    </dgm:pt>
  </dgm:ptLst>
  <dgm:cxnLst>
    <dgm:cxn modelId="{3B09E907-5128-4B97-957A-8E4DAE6E1547}" srcId="{CE33D65C-E679-4196-814A-3DBF80426A2F}" destId="{13ADB464-B0B5-423B-AB70-170EF6D166C5}" srcOrd="0" destOrd="0" parTransId="{D1F0D13E-59FC-4E3D-9875-414389D3018C}" sibTransId="{855132C2-9317-4322-A3E4-FC43337BAC4A}"/>
    <dgm:cxn modelId="{D117060A-BD58-4FBA-8C1C-414CD962105D}" type="presOf" srcId="{49F163A4-5188-456A-AFE0-E1BA9E21A57F}" destId="{E7500861-0225-4828-B423-15E1E49C2DE5}" srcOrd="0" destOrd="0" presId="urn:microsoft.com/office/officeart/2005/8/layout/default"/>
    <dgm:cxn modelId="{28E9DC14-D533-408B-A955-D83043CDBFA5}" srcId="{CE33D65C-E679-4196-814A-3DBF80426A2F}" destId="{49F163A4-5188-456A-AFE0-E1BA9E21A57F}" srcOrd="2" destOrd="0" parTransId="{D4731BC5-4AE3-4AD4-86B3-9ADF6BA7694B}" sibTransId="{FF1D7FB9-2BE3-4BA4-81FA-6B87C6ABEA4E}"/>
    <dgm:cxn modelId="{0D476247-8193-4212-BD64-07CB3DE48A09}" type="presOf" srcId="{13ADB464-B0B5-423B-AB70-170EF6D166C5}" destId="{C78CFCBE-6AFD-4FA9-9CE3-8F0B9E0E8DEC}" srcOrd="0" destOrd="0" presId="urn:microsoft.com/office/officeart/2005/8/layout/default"/>
    <dgm:cxn modelId="{3D680A4F-81BA-4DE0-994B-EF0EF429FD59}" srcId="{CE33D65C-E679-4196-814A-3DBF80426A2F}" destId="{DF080E6C-EFA8-43A8-9AB3-407AC3280206}" srcOrd="1" destOrd="0" parTransId="{BC55850F-FCC1-451A-9AC0-3650AE0B068E}" sibTransId="{DC34189C-B008-4BC1-ABD6-94005C3ED51D}"/>
    <dgm:cxn modelId="{8B29A751-516D-4848-BD55-63C5268FE075}" type="presOf" srcId="{CE33D65C-E679-4196-814A-3DBF80426A2F}" destId="{B73E5209-17F3-44C9-B04F-F5867DA8AD1B}" srcOrd="0" destOrd="0" presId="urn:microsoft.com/office/officeart/2005/8/layout/default"/>
    <dgm:cxn modelId="{5F9940FD-DE1A-4834-A7ED-D6E492B60B6A}" type="presOf" srcId="{DF080E6C-EFA8-43A8-9AB3-407AC3280206}" destId="{BB20399D-51B0-447E-BE5E-BC61BB17C177}" srcOrd="0" destOrd="0" presId="urn:microsoft.com/office/officeart/2005/8/layout/default"/>
    <dgm:cxn modelId="{8D736C81-53C8-4D2F-AF05-FE2533A2CCED}" type="presParOf" srcId="{B73E5209-17F3-44C9-B04F-F5867DA8AD1B}" destId="{C78CFCBE-6AFD-4FA9-9CE3-8F0B9E0E8DEC}" srcOrd="0" destOrd="0" presId="urn:microsoft.com/office/officeart/2005/8/layout/default"/>
    <dgm:cxn modelId="{4B7B05BC-A235-4AAC-8FB6-E1C446F36E35}" type="presParOf" srcId="{B73E5209-17F3-44C9-B04F-F5867DA8AD1B}" destId="{839CF62B-CE14-4742-A8E0-CD3BB7A025BA}" srcOrd="1" destOrd="0" presId="urn:microsoft.com/office/officeart/2005/8/layout/default"/>
    <dgm:cxn modelId="{193DA535-C2DF-4527-9CF9-B89EA51E7054}" type="presParOf" srcId="{B73E5209-17F3-44C9-B04F-F5867DA8AD1B}" destId="{BB20399D-51B0-447E-BE5E-BC61BB17C177}" srcOrd="2" destOrd="0" presId="urn:microsoft.com/office/officeart/2005/8/layout/default"/>
    <dgm:cxn modelId="{3881A682-A7BB-43AD-BAF8-0F6E13BF478D}" type="presParOf" srcId="{B73E5209-17F3-44C9-B04F-F5867DA8AD1B}" destId="{76945EE3-3925-4508-977A-F6F5BE840656}" srcOrd="3" destOrd="0" presId="urn:microsoft.com/office/officeart/2005/8/layout/default"/>
    <dgm:cxn modelId="{42880D2A-5249-4D3E-8F6D-718AC337E239}" type="presParOf" srcId="{B73E5209-17F3-44C9-B04F-F5867DA8AD1B}" destId="{E7500861-0225-4828-B423-15E1E49C2DE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CFCBE-6AFD-4FA9-9CE3-8F0B9E0E8DEC}">
      <dsp:nvSpPr>
        <dsp:cNvPr id="0" name=""/>
        <dsp:cNvSpPr/>
      </dsp:nvSpPr>
      <dsp:spPr>
        <a:xfrm>
          <a:off x="0" y="848841"/>
          <a:ext cx="2609700" cy="1565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Disability Access Coordinator</a:t>
          </a:r>
          <a:endParaRPr lang="en-US" sz="2400" kern="1200">
            <a:latin typeface="Calibri Light" panose="020F0302020204030204"/>
          </a:endParaRPr>
        </a:p>
      </dsp:txBody>
      <dsp:txXfrm>
        <a:off x="0" y="848841"/>
        <a:ext cx="2609700" cy="1565820"/>
      </dsp:txXfrm>
    </dsp:sp>
    <dsp:sp modelId="{BB20399D-51B0-447E-BE5E-BC61BB17C177}">
      <dsp:nvSpPr>
        <dsp:cNvPr id="0" name=""/>
        <dsp:cNvSpPr/>
      </dsp:nvSpPr>
      <dsp:spPr>
        <a:xfrm>
          <a:off x="2870671" y="848841"/>
          <a:ext cx="2609700" cy="1565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Light" panose="020F0302020204030204"/>
            </a:rPr>
            <a:t>Alexis Ward, ADA Coordinator-Physical Access</a:t>
          </a:r>
          <a:endParaRPr lang="en-US" sz="2400" kern="1200"/>
        </a:p>
      </dsp:txBody>
      <dsp:txXfrm>
        <a:off x="2870671" y="848841"/>
        <a:ext cx="2609700" cy="1565820"/>
      </dsp:txXfrm>
    </dsp:sp>
    <dsp:sp modelId="{E7500861-0225-4828-B423-15E1E49C2DE5}">
      <dsp:nvSpPr>
        <dsp:cNvPr id="0" name=""/>
        <dsp:cNvSpPr/>
      </dsp:nvSpPr>
      <dsp:spPr>
        <a:xfrm>
          <a:off x="5741342" y="848841"/>
          <a:ext cx="2609700" cy="1565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Lucas Tobin, ADA Coordinator-Programmatic Access</a:t>
          </a:r>
          <a:endParaRPr lang="en-US" sz="2400" kern="1200"/>
        </a:p>
      </dsp:txBody>
      <dsp:txXfrm>
        <a:off x="5741342" y="848841"/>
        <a:ext cx="2609700" cy="15658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12B23-6774-4C78-B32B-2B22650D18E7}" type="datetime1">
              <a:rPr lang="en-US" smtClean="0"/>
              <a:t>1/19/2023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San Francisco Recreation and Park Department</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02DE9A-2E13-4CF0-B322-94EFD86BB7C8}" type="slidenum">
              <a:rPr lang="en-US" smtClean="0"/>
              <a:t>‹#›</a:t>
            </a:fld>
            <a:endParaRPr lang="en-US"/>
          </a:p>
        </p:txBody>
      </p:sp>
    </p:spTree>
    <p:extLst>
      <p:ext uri="{BB962C8B-B14F-4D97-AF65-F5344CB8AC3E}">
        <p14:creationId xmlns:p14="http://schemas.microsoft.com/office/powerpoint/2010/main" val="17883461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B0924-EDF3-4531-803C-E1F301162ED0}" type="datetime1">
              <a:rPr lang="en-US" smtClean="0"/>
              <a:t>1/19/2023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San Francisco Recreation and Park Department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E4F50-1337-4FF6-921A-4327DC4313C1}" type="slidenum">
              <a:rPr lang="en-US" smtClean="0"/>
              <a:t>‹#›</a:t>
            </a:fld>
            <a:endParaRPr lang="en-US"/>
          </a:p>
        </p:txBody>
      </p:sp>
    </p:spTree>
    <p:extLst>
      <p:ext uri="{BB962C8B-B14F-4D97-AF65-F5344CB8AC3E}">
        <p14:creationId xmlns:p14="http://schemas.microsoft.com/office/powerpoint/2010/main" val="14948947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Lucas go over agenda</a:t>
            </a:r>
          </a:p>
          <a:p>
            <a:pPr marL="171450" marR="0" lvl="0" indent="-171450" algn="l" defTabSz="914400">
              <a:lnSpc>
                <a:spcPct val="100000"/>
              </a:lnSpc>
              <a:spcBef>
                <a:spcPts val="0"/>
              </a:spcBef>
              <a:spcAft>
                <a:spcPts val="0"/>
              </a:spcAft>
              <a:buClrTx/>
              <a:buSzTx/>
              <a:buFont typeface="Arial"/>
              <a:buChar char="•"/>
              <a:tabLst/>
              <a:defRPr/>
            </a:pPr>
            <a:r>
              <a:rPr lang="en-US">
                <a:cs typeface="Calibri"/>
              </a:rPr>
              <a:t>Explain that we will address all of their items as well as some others that may not have been included in the resolution</a:t>
            </a:r>
            <a:endParaRPr lang="en-US"/>
          </a:p>
          <a:p>
            <a:pPr marL="171450" indent="-171450">
              <a:buFont typeface="Arial"/>
              <a:buChar char="•"/>
            </a:pPr>
            <a:r>
              <a:rPr lang="en-US">
                <a:cs typeface="Calibri"/>
              </a:rPr>
              <a:t>We will cover all the items from the MDC resolution</a:t>
            </a:r>
          </a:p>
          <a:p>
            <a:pPr marL="171450" indent="-171450">
              <a:buFont typeface="Arial"/>
              <a:buChar char="•"/>
            </a:pPr>
            <a:r>
              <a:rPr lang="en-US">
                <a:cs typeface="Calibri"/>
              </a:rPr>
              <a:t>We will also cover some accessibility items that were not included in the resolution</a:t>
            </a:r>
          </a:p>
          <a:p>
            <a:pPr marL="171450" indent="-171450">
              <a:buFont typeface="Arial"/>
              <a:buChar char="•"/>
            </a:pPr>
            <a:r>
              <a:rPr lang="en-US">
                <a:cs typeface="Calibri"/>
              </a:rPr>
              <a:t>There are many items to cover, but we want to be sure we provide the information you need</a:t>
            </a:r>
          </a:p>
        </p:txBody>
      </p:sp>
      <p:sp>
        <p:nvSpPr>
          <p:cNvPr id="4" name="Slide Number Placeholder 3"/>
          <p:cNvSpPr>
            <a:spLocks noGrp="1"/>
          </p:cNvSpPr>
          <p:nvPr>
            <p:ph type="sldNum" sz="quarter" idx="5"/>
          </p:nvPr>
        </p:nvSpPr>
        <p:spPr/>
        <p:txBody>
          <a:bodyPr/>
          <a:lstStyle/>
          <a:p>
            <a:fld id="{FBC5913F-A5E0-4B6A-8BDF-4B0D22D4FE37}" type="slidenum">
              <a:t>2</a:t>
            </a:fld>
            <a:endParaRPr lang="en-US"/>
          </a:p>
        </p:txBody>
      </p:sp>
    </p:spTree>
    <p:extLst>
      <p:ext uri="{BB962C8B-B14F-4D97-AF65-F5344CB8AC3E}">
        <p14:creationId xmlns:p14="http://schemas.microsoft.com/office/powerpoint/2010/main" val="17385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r>
              <a:rPr lang="en-US">
                <a:cs typeface="Calibri"/>
              </a:rPr>
              <a:t>The MDC resolution discussed several different modes of sharing information and providing communication access</a:t>
            </a:r>
          </a:p>
          <a:p>
            <a:endParaRPr lang="en-US">
              <a:cs typeface="Calibri"/>
            </a:endParaRPr>
          </a:p>
          <a:p>
            <a:r>
              <a:rPr lang="en-US">
                <a:cs typeface="Calibri"/>
              </a:rPr>
              <a:t>Website</a:t>
            </a:r>
          </a:p>
          <a:p>
            <a:r>
              <a:rPr lang="en-US">
                <a:cs typeface="Calibri"/>
              </a:rPr>
              <a:t>Calling &amp; E-mail</a:t>
            </a:r>
          </a:p>
        </p:txBody>
      </p:sp>
      <p:sp>
        <p:nvSpPr>
          <p:cNvPr id="4" name="Slide Number Placeholder 3"/>
          <p:cNvSpPr>
            <a:spLocks noGrp="1"/>
          </p:cNvSpPr>
          <p:nvPr>
            <p:ph type="sldNum" sz="quarter" idx="5"/>
          </p:nvPr>
        </p:nvSpPr>
        <p:spPr/>
        <p:txBody>
          <a:bodyPr/>
          <a:lstStyle/>
          <a:p>
            <a:fld id="{FBC5913F-A5E0-4B6A-8BDF-4B0D22D4FE37}" type="slidenum">
              <a:rPr lang="en-US"/>
              <a:t>13</a:t>
            </a:fld>
            <a:endParaRPr lang="en-US"/>
          </a:p>
        </p:txBody>
      </p:sp>
    </p:spTree>
    <p:extLst>
      <p:ext uri="{BB962C8B-B14F-4D97-AF65-F5344CB8AC3E}">
        <p14:creationId xmlns:p14="http://schemas.microsoft.com/office/powerpoint/2010/main" val="114430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14</a:t>
            </a:fld>
            <a:endParaRPr lang="en-US"/>
          </a:p>
        </p:txBody>
      </p:sp>
    </p:spTree>
    <p:extLst>
      <p:ext uri="{BB962C8B-B14F-4D97-AF65-F5344CB8AC3E}">
        <p14:creationId xmlns:p14="http://schemas.microsoft.com/office/powerpoint/2010/main" val="231480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Lucas</a:t>
            </a:r>
          </a:p>
          <a:p>
            <a:pPr marL="171450" indent="-171450">
              <a:buFont typeface="Arial"/>
              <a:buChar char="•"/>
            </a:pPr>
            <a:r>
              <a:rPr lang="en-US">
                <a:ea typeface="Calibri"/>
                <a:cs typeface="Calibri"/>
              </a:rPr>
              <a:t>This is a sample of the </a:t>
            </a:r>
          </a:p>
        </p:txBody>
      </p:sp>
    </p:spTree>
    <p:extLst>
      <p:ext uri="{BB962C8B-B14F-4D97-AF65-F5344CB8AC3E}">
        <p14:creationId xmlns:p14="http://schemas.microsoft.com/office/powerpoint/2010/main" val="197909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17</a:t>
            </a:fld>
            <a:endParaRPr lang="en-US"/>
          </a:p>
        </p:txBody>
      </p:sp>
    </p:spTree>
    <p:extLst>
      <p:ext uri="{BB962C8B-B14F-4D97-AF65-F5344CB8AC3E}">
        <p14:creationId xmlns:p14="http://schemas.microsoft.com/office/powerpoint/2010/main" val="277553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18</a:t>
            </a:fld>
            <a:endParaRPr lang="en-US"/>
          </a:p>
        </p:txBody>
      </p:sp>
    </p:spTree>
    <p:extLst>
      <p:ext uri="{BB962C8B-B14F-4D97-AF65-F5344CB8AC3E}">
        <p14:creationId xmlns:p14="http://schemas.microsoft.com/office/powerpoint/2010/main" val="231523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19</a:t>
            </a:fld>
            <a:endParaRPr lang="en-US"/>
          </a:p>
        </p:txBody>
      </p:sp>
    </p:spTree>
    <p:extLst>
      <p:ext uri="{BB962C8B-B14F-4D97-AF65-F5344CB8AC3E}">
        <p14:creationId xmlns:p14="http://schemas.microsoft.com/office/powerpoint/2010/main" val="81428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20</a:t>
            </a:fld>
            <a:endParaRPr lang="en-US"/>
          </a:p>
        </p:txBody>
      </p:sp>
    </p:spTree>
    <p:extLst>
      <p:ext uri="{BB962C8B-B14F-4D97-AF65-F5344CB8AC3E}">
        <p14:creationId xmlns:p14="http://schemas.microsoft.com/office/powerpoint/2010/main" val="130416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endParaRPr lang="en-US"/>
          </a:p>
          <a:p>
            <a:pPr marL="171450" indent="-171450">
              <a:buFont typeface="Arial"/>
              <a:buChar char="•"/>
            </a:pPr>
            <a:r>
              <a:rPr lang="en-US">
                <a:cs typeface="Calibri"/>
              </a:rPr>
              <a:t>Vision to make more permanent</a:t>
            </a:r>
          </a:p>
        </p:txBody>
      </p:sp>
      <p:sp>
        <p:nvSpPr>
          <p:cNvPr id="4" name="Slide Number Placeholder 3"/>
          <p:cNvSpPr>
            <a:spLocks noGrp="1"/>
          </p:cNvSpPr>
          <p:nvPr>
            <p:ph type="sldNum" sz="quarter" idx="5"/>
          </p:nvPr>
        </p:nvSpPr>
        <p:spPr/>
        <p:txBody>
          <a:bodyPr/>
          <a:lstStyle/>
          <a:p>
            <a:fld id="{FBC5913F-A5E0-4B6A-8BDF-4B0D22D4FE37}" type="slidenum">
              <a:t>21</a:t>
            </a:fld>
            <a:endParaRPr lang="en-US"/>
          </a:p>
        </p:txBody>
      </p:sp>
    </p:spTree>
    <p:extLst>
      <p:ext uri="{BB962C8B-B14F-4D97-AF65-F5344CB8AC3E}">
        <p14:creationId xmlns:p14="http://schemas.microsoft.com/office/powerpoint/2010/main" val="3245736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pPr marL="171450" indent="-171450">
              <a:buFont typeface="Arial"/>
              <a:buChar char="•"/>
            </a:pPr>
            <a:r>
              <a:rPr lang="en-US">
                <a:cs typeface="Calibri"/>
              </a:rPr>
              <a:t>Bonus of the new location is it's right in the mix, so people are constantly stopping to ask questions and it's not like people with disabilities are being relegated to some unused area.  It's right there where it all happens!</a:t>
            </a:r>
          </a:p>
        </p:txBody>
      </p:sp>
      <p:sp>
        <p:nvSpPr>
          <p:cNvPr id="4" name="Slide Number Placeholder 3"/>
          <p:cNvSpPr>
            <a:spLocks noGrp="1"/>
          </p:cNvSpPr>
          <p:nvPr>
            <p:ph type="sldNum" sz="quarter" idx="5"/>
          </p:nvPr>
        </p:nvSpPr>
        <p:spPr/>
        <p:txBody>
          <a:bodyPr/>
          <a:lstStyle/>
          <a:p>
            <a:fld id="{FBC5913F-A5E0-4B6A-8BDF-4B0D22D4FE37}" type="slidenum">
              <a:rPr lang="en-US"/>
              <a:t>22</a:t>
            </a:fld>
            <a:endParaRPr lang="en-US"/>
          </a:p>
        </p:txBody>
      </p:sp>
    </p:spTree>
    <p:extLst>
      <p:ext uri="{BB962C8B-B14F-4D97-AF65-F5344CB8AC3E}">
        <p14:creationId xmlns:p14="http://schemas.microsoft.com/office/powerpoint/2010/main" val="982192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23</a:t>
            </a:fld>
            <a:endParaRPr lang="en-US"/>
          </a:p>
        </p:txBody>
      </p:sp>
    </p:spTree>
    <p:extLst>
      <p:ext uri="{BB962C8B-B14F-4D97-AF65-F5344CB8AC3E}">
        <p14:creationId xmlns:p14="http://schemas.microsoft.com/office/powerpoint/2010/main" val="270710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a:p>
            <a:pPr marL="171450" indent="-171450">
              <a:buFont typeface="Arial"/>
              <a:buChar char="•"/>
            </a:pPr>
            <a:endParaRPr lang="en-US">
              <a:cs typeface="Calibri"/>
            </a:endParaRPr>
          </a:p>
          <a:p>
            <a:pPr marL="171450" indent="-171450">
              <a:buFont typeface="Arial"/>
              <a:buChar char="•"/>
            </a:pPr>
            <a:r>
              <a:rPr lang="en-US">
                <a:cs typeface="Calibri"/>
              </a:rPr>
              <a:t>New lot</a:t>
            </a:r>
            <a:endParaRPr lang="en-US"/>
          </a:p>
          <a:p>
            <a:pPr marL="171450" indent="-171450">
              <a:buFont typeface="Arial"/>
              <a:buChar char="•"/>
            </a:pPr>
            <a:r>
              <a:rPr lang="en-US">
                <a:cs typeface="Calibri"/>
              </a:rPr>
              <a:t>Do we have any tracking?  I have seen it well-used but not full many times on weekdays.  I have also heard very positive feedback from many people, especially for adaptive bike program</a:t>
            </a:r>
          </a:p>
          <a:p>
            <a:pPr marL="171450" indent="-171450">
              <a:buFont typeface="Arial"/>
              <a:buChar char="•"/>
            </a:pPr>
            <a:r>
              <a:rPr lang="en-US">
                <a:cs typeface="Calibri"/>
              </a:rPr>
              <a:t>Other blue zones</a:t>
            </a:r>
          </a:p>
          <a:p>
            <a:pPr marL="171450" indent="-171450">
              <a:buFont typeface="Arial"/>
              <a:buChar char="•"/>
            </a:pPr>
            <a:r>
              <a:rPr lang="en-US">
                <a:cs typeface="Calibri"/>
              </a:rPr>
              <a:t>More than before</a:t>
            </a:r>
          </a:p>
          <a:p>
            <a:pPr marL="171450" indent="-171450">
              <a:buFont typeface="Arial"/>
              <a:buChar char="•"/>
            </a:pPr>
            <a:r>
              <a:rPr lang="en-US">
                <a:cs typeface="Calibri"/>
              </a:rPr>
              <a:t>(show chart with distances)</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FBC5913F-A5E0-4B6A-8BDF-4B0D22D4FE37}" type="slidenum">
              <a:rPr lang="en-US"/>
              <a:t>3</a:t>
            </a:fld>
            <a:endParaRPr lang="en-US"/>
          </a:p>
        </p:txBody>
      </p:sp>
    </p:spTree>
    <p:extLst>
      <p:ext uri="{BB962C8B-B14F-4D97-AF65-F5344CB8AC3E}">
        <p14:creationId xmlns:p14="http://schemas.microsoft.com/office/powerpoint/2010/main" val="292594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Access plan examples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C5913F-A5E0-4B6A-8BDF-4B0D22D4FE37}" type="slidenum">
              <a:t>26</a:t>
            </a:fld>
            <a:endParaRPr lang="en-US"/>
          </a:p>
        </p:txBody>
      </p:sp>
    </p:spTree>
    <p:extLst>
      <p:ext uri="{BB962C8B-B14F-4D97-AF65-F5344CB8AC3E}">
        <p14:creationId xmlns:p14="http://schemas.microsoft.com/office/powerpoint/2010/main" val="269766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27</a:t>
            </a:fld>
            <a:endParaRPr lang="en-US"/>
          </a:p>
        </p:txBody>
      </p:sp>
    </p:spTree>
    <p:extLst>
      <p:ext uri="{BB962C8B-B14F-4D97-AF65-F5344CB8AC3E}">
        <p14:creationId xmlns:p14="http://schemas.microsoft.com/office/powerpoint/2010/main" val="4101105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28</a:t>
            </a:fld>
            <a:endParaRPr lang="en-US"/>
          </a:p>
        </p:txBody>
      </p:sp>
    </p:spTree>
    <p:extLst>
      <p:ext uri="{BB962C8B-B14F-4D97-AF65-F5344CB8AC3E}">
        <p14:creationId xmlns:p14="http://schemas.microsoft.com/office/powerpoint/2010/main" val="796889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a:p>
            <a:pPr marL="171450" indent="-171450">
              <a:buFont typeface="Arial"/>
              <a:buChar char="•"/>
            </a:pPr>
            <a:r>
              <a:rPr lang="en-US">
                <a:cs typeface="Calibri"/>
              </a:rPr>
              <a:t>You can mention that the resolution mentioned shelters but we do not have plans for that.  We are focusing on accessibility features such as landing pads and benches.</a:t>
            </a:r>
          </a:p>
        </p:txBody>
      </p:sp>
      <p:sp>
        <p:nvSpPr>
          <p:cNvPr id="4" name="Slide Number Placeholder 3"/>
          <p:cNvSpPr>
            <a:spLocks noGrp="1"/>
          </p:cNvSpPr>
          <p:nvPr>
            <p:ph type="sldNum" sz="quarter" idx="5"/>
          </p:nvPr>
        </p:nvSpPr>
        <p:spPr/>
        <p:txBody>
          <a:bodyPr/>
          <a:lstStyle/>
          <a:p>
            <a:fld id="{FBC5913F-A5E0-4B6A-8BDF-4B0D22D4FE37}" type="slidenum">
              <a:rPr lang="en-US"/>
              <a:t>30</a:t>
            </a:fld>
            <a:endParaRPr lang="en-US"/>
          </a:p>
        </p:txBody>
      </p:sp>
    </p:spTree>
    <p:extLst>
      <p:ext uri="{BB962C8B-B14F-4D97-AF65-F5344CB8AC3E}">
        <p14:creationId xmlns:p14="http://schemas.microsoft.com/office/powerpoint/2010/main" val="2859223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p:txBody>
      </p:sp>
      <p:sp>
        <p:nvSpPr>
          <p:cNvPr id="4" name="Slide Number Placeholder 3"/>
          <p:cNvSpPr>
            <a:spLocks noGrp="1"/>
          </p:cNvSpPr>
          <p:nvPr>
            <p:ph type="sldNum" sz="quarter" idx="5"/>
          </p:nvPr>
        </p:nvSpPr>
        <p:spPr/>
        <p:txBody>
          <a:bodyPr/>
          <a:lstStyle/>
          <a:p>
            <a:fld id="{FBC5913F-A5E0-4B6A-8BDF-4B0D22D4FE37}" type="slidenum">
              <a:rPr lang="en-US"/>
              <a:t>31</a:t>
            </a:fld>
            <a:endParaRPr lang="en-US"/>
          </a:p>
        </p:txBody>
      </p:sp>
    </p:spTree>
    <p:extLst>
      <p:ext uri="{BB962C8B-B14F-4D97-AF65-F5344CB8AC3E}">
        <p14:creationId xmlns:p14="http://schemas.microsoft.com/office/powerpoint/2010/main" val="4015613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Lucas</a:t>
            </a:r>
          </a:p>
          <a:p>
            <a:pPr marL="171450" indent="-171450">
              <a:lnSpc>
                <a:spcPct val="90000"/>
              </a:lnSpc>
              <a:spcBef>
                <a:spcPts val="1000"/>
              </a:spcBef>
              <a:buFont typeface="Arial"/>
              <a:buChar char="•"/>
            </a:pPr>
            <a:r>
              <a:rPr lang="en-US" dirty="0"/>
              <a:t>SFSU intern to complete Event Accessibility Toolkit—Phase II </a:t>
            </a:r>
            <a:endParaRPr lang="en-US" dirty="0">
              <a:cs typeface="Calibri"/>
            </a:endParaRPr>
          </a:p>
          <a:p>
            <a:pPr marL="628650" lvl="1" indent="-171450">
              <a:lnSpc>
                <a:spcPct val="90000"/>
              </a:lnSpc>
              <a:spcBef>
                <a:spcPts val="500"/>
              </a:spcBef>
              <a:buFont typeface="Arial"/>
              <a:buChar char="•"/>
            </a:pPr>
            <a:r>
              <a:rPr lang="en-US" dirty="0"/>
              <a:t>Resource toolkit and checklist to help ensure citywide events are accessible</a:t>
            </a:r>
            <a:endParaRPr lang="en-US" dirty="0">
              <a:cs typeface="Calibri" panose="020F0502020204030204"/>
            </a:endParaRPr>
          </a:p>
          <a:p>
            <a:pPr marL="171450" indent="-171450">
              <a:lnSpc>
                <a:spcPct val="90000"/>
              </a:lnSpc>
              <a:spcBef>
                <a:spcPts val="500"/>
              </a:spcBef>
              <a:buFont typeface="Arial"/>
              <a:buChar char="•"/>
            </a:pPr>
            <a:r>
              <a:rPr lang="en-US" dirty="0">
                <a:cs typeface="Calibri" panose="020F0502020204030204"/>
              </a:rPr>
              <a:t>Will be helpful city-wide to make sure event organizers are following correct accessibility guidelines, and especially in GGP</a:t>
            </a:r>
          </a:p>
          <a:p>
            <a:pPr marL="171450" indent="-171450">
              <a:lnSpc>
                <a:spcPct val="90000"/>
              </a:lnSpc>
              <a:spcBef>
                <a:spcPts val="500"/>
              </a:spcBef>
              <a:buFont typeface="Arial"/>
              <a:buChar char="•"/>
            </a:pPr>
            <a:r>
              <a:rPr lang="en-US" dirty="0">
                <a:cs typeface="Calibri" panose="020F0502020204030204"/>
              </a:rPr>
              <a:t>Collaborative project between RPD and MOD</a:t>
            </a:r>
          </a:p>
        </p:txBody>
      </p:sp>
      <p:sp>
        <p:nvSpPr>
          <p:cNvPr id="4" name="Slide Number Placeholder 3"/>
          <p:cNvSpPr>
            <a:spLocks noGrp="1"/>
          </p:cNvSpPr>
          <p:nvPr>
            <p:ph type="sldNum" sz="quarter" idx="5"/>
          </p:nvPr>
        </p:nvSpPr>
        <p:spPr/>
        <p:txBody>
          <a:bodyPr/>
          <a:lstStyle/>
          <a:p>
            <a:fld id="{FBC5913F-A5E0-4B6A-8BDF-4B0D22D4FE37}" type="slidenum">
              <a:rPr lang="en-US"/>
              <a:t>32</a:t>
            </a:fld>
            <a:endParaRPr lang="en-US"/>
          </a:p>
        </p:txBody>
      </p:sp>
    </p:spTree>
    <p:extLst>
      <p:ext uri="{BB962C8B-B14F-4D97-AF65-F5344CB8AC3E}">
        <p14:creationId xmlns:p14="http://schemas.microsoft.com/office/powerpoint/2010/main" val="3183757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pPr marL="171450" indent="-171450">
              <a:buFont typeface="Arial"/>
              <a:buChar char="•"/>
            </a:pPr>
            <a:r>
              <a:rPr lang="en-US">
                <a:cs typeface="Calibri"/>
              </a:rPr>
              <a:t>With input from people with disabilities</a:t>
            </a:r>
          </a:p>
          <a:p>
            <a:pPr marL="171450" indent="-171450">
              <a:buFont typeface="Arial"/>
              <a:buChar char="•"/>
            </a:pPr>
            <a:r>
              <a:rPr lang="en-US">
                <a:cs typeface="Calibri"/>
              </a:rPr>
              <a:t>Also may inform locations for wheelchair charging stations</a:t>
            </a:r>
          </a:p>
        </p:txBody>
      </p:sp>
      <p:sp>
        <p:nvSpPr>
          <p:cNvPr id="4" name="Slide Number Placeholder 3"/>
          <p:cNvSpPr>
            <a:spLocks noGrp="1"/>
          </p:cNvSpPr>
          <p:nvPr>
            <p:ph type="sldNum" sz="quarter" idx="5"/>
          </p:nvPr>
        </p:nvSpPr>
        <p:spPr/>
        <p:txBody>
          <a:bodyPr/>
          <a:lstStyle/>
          <a:p>
            <a:fld id="{FBC5913F-A5E0-4B6A-8BDF-4B0D22D4FE37}" type="slidenum">
              <a:rPr lang="en-US"/>
              <a:t>33</a:t>
            </a:fld>
            <a:endParaRPr lang="en-US"/>
          </a:p>
        </p:txBody>
      </p:sp>
    </p:spTree>
    <p:extLst>
      <p:ext uri="{BB962C8B-B14F-4D97-AF65-F5344CB8AC3E}">
        <p14:creationId xmlns:p14="http://schemas.microsoft.com/office/powerpoint/2010/main" val="3077046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pPr marL="171450" indent="-171450">
              <a:buFont typeface="Arial"/>
              <a:buChar char="•"/>
            </a:pPr>
            <a:r>
              <a:rPr lang="en-US">
                <a:cs typeface="Calibri"/>
              </a:rPr>
              <a:t>Position has been approved and we are moving forward.  We hope to be announcing the position in the coming months and begin the recruitment</a:t>
            </a:r>
          </a:p>
        </p:txBody>
      </p:sp>
      <p:sp>
        <p:nvSpPr>
          <p:cNvPr id="4" name="Slide Number Placeholder 3"/>
          <p:cNvSpPr>
            <a:spLocks noGrp="1"/>
          </p:cNvSpPr>
          <p:nvPr>
            <p:ph type="sldNum" sz="quarter" idx="5"/>
          </p:nvPr>
        </p:nvSpPr>
        <p:spPr/>
        <p:txBody>
          <a:bodyPr/>
          <a:lstStyle/>
          <a:p>
            <a:fld id="{FBC5913F-A5E0-4B6A-8BDF-4B0D22D4FE37}" type="slidenum">
              <a:rPr lang="en-US"/>
              <a:t>34</a:t>
            </a:fld>
            <a:endParaRPr lang="en-US"/>
          </a:p>
        </p:txBody>
      </p:sp>
    </p:spTree>
    <p:extLst>
      <p:ext uri="{BB962C8B-B14F-4D97-AF65-F5344CB8AC3E}">
        <p14:creationId xmlns:p14="http://schemas.microsoft.com/office/powerpoint/2010/main" val="1454559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p:txBody>
      </p:sp>
      <p:sp>
        <p:nvSpPr>
          <p:cNvPr id="4" name="Slide Number Placeholder 3"/>
          <p:cNvSpPr>
            <a:spLocks noGrp="1"/>
          </p:cNvSpPr>
          <p:nvPr>
            <p:ph type="sldNum" sz="quarter" idx="5"/>
          </p:nvPr>
        </p:nvSpPr>
        <p:spPr/>
        <p:txBody>
          <a:bodyPr/>
          <a:lstStyle/>
          <a:p>
            <a:fld id="{FBC5913F-A5E0-4B6A-8BDF-4B0D22D4FE37}" type="slidenum">
              <a:rPr lang="en-US"/>
              <a:t>35</a:t>
            </a:fld>
            <a:endParaRPr lang="en-US"/>
          </a:p>
        </p:txBody>
      </p:sp>
    </p:spTree>
    <p:extLst>
      <p:ext uri="{BB962C8B-B14F-4D97-AF65-F5344CB8AC3E}">
        <p14:creationId xmlns:p14="http://schemas.microsoft.com/office/powerpoint/2010/main" val="3262219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pPr marL="171450" indent="-171450">
              <a:buFont typeface="Arial"/>
              <a:buChar char="•"/>
            </a:pPr>
            <a:r>
              <a:rPr lang="en-US">
                <a:cs typeface="Calibri"/>
              </a:rPr>
              <a:t>Wayfinding projects</a:t>
            </a:r>
          </a:p>
          <a:p>
            <a:pPr marL="171450" indent="-171450">
              <a:buFont typeface="Arial"/>
              <a:buChar char="•"/>
            </a:pPr>
            <a:r>
              <a:rPr lang="en-US">
                <a:cs typeface="Calibri"/>
              </a:rPr>
              <a:t>On-call shuttle feedback</a:t>
            </a:r>
          </a:p>
          <a:p>
            <a:pPr marL="171450" indent="-171450">
              <a:buFont typeface="Arial"/>
              <a:buChar char="•"/>
            </a:pPr>
            <a:r>
              <a:rPr lang="en-US">
                <a:cs typeface="Calibri"/>
              </a:rPr>
              <a:t>We are working with MOD on identifying other projects that lend themselves to input</a:t>
            </a:r>
          </a:p>
          <a:p>
            <a:pPr marL="171450" indent="-171450">
              <a:buFont typeface="Arial"/>
              <a:buChar char="•"/>
            </a:pPr>
            <a:r>
              <a:rPr lang="en-US">
                <a:cs typeface="Calibri"/>
              </a:rPr>
              <a:t>We are focusing on the model of inviting people to come out to the park (virtually or in-person) and provide feedback</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FBC5913F-A5E0-4B6A-8BDF-4B0D22D4FE37}" type="slidenum">
              <a:rPr lang="en-US"/>
              <a:t>36</a:t>
            </a:fld>
            <a:endParaRPr lang="en-US"/>
          </a:p>
        </p:txBody>
      </p:sp>
    </p:spTree>
    <p:extLst>
      <p:ext uri="{BB962C8B-B14F-4D97-AF65-F5344CB8AC3E}">
        <p14:creationId xmlns:p14="http://schemas.microsoft.com/office/powerpoint/2010/main" val="185324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p:txBody>
      </p:sp>
      <p:sp>
        <p:nvSpPr>
          <p:cNvPr id="4" name="Slide Number Placeholder 3"/>
          <p:cNvSpPr>
            <a:spLocks noGrp="1"/>
          </p:cNvSpPr>
          <p:nvPr>
            <p:ph type="sldNum" sz="quarter" idx="5"/>
          </p:nvPr>
        </p:nvSpPr>
        <p:spPr/>
        <p:txBody>
          <a:bodyPr/>
          <a:lstStyle/>
          <a:p>
            <a:fld id="{FBC5913F-A5E0-4B6A-8BDF-4B0D22D4FE37}" type="slidenum">
              <a:rPr lang="en-US"/>
              <a:t>4</a:t>
            </a:fld>
            <a:endParaRPr lang="en-US"/>
          </a:p>
        </p:txBody>
      </p:sp>
    </p:spTree>
    <p:extLst>
      <p:ext uri="{BB962C8B-B14F-4D97-AF65-F5344CB8AC3E}">
        <p14:creationId xmlns:p14="http://schemas.microsoft.com/office/powerpoint/2010/main" val="18069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pPr marL="171450" indent="-171450">
              <a:buFont typeface="Arial"/>
              <a:buChar char="•"/>
            </a:pPr>
            <a:r>
              <a:rPr lang="en-US">
                <a:cs typeface="Calibri"/>
              </a:rPr>
              <a:t>Just mentioning that this project is also in the works.  It was result of feedback from a member of the public</a:t>
            </a:r>
          </a:p>
          <a:p>
            <a:pPr marL="171450" indent="-171450">
              <a:buFont typeface="Arial"/>
              <a:buChar char="•"/>
            </a:pPr>
            <a:r>
              <a:rPr lang="en-US">
                <a:cs typeface="Calibri"/>
              </a:rPr>
              <a:t>Programmatic solutions until ramp can be built</a:t>
            </a:r>
          </a:p>
        </p:txBody>
      </p:sp>
      <p:sp>
        <p:nvSpPr>
          <p:cNvPr id="4" name="Slide Number Placeholder 3"/>
          <p:cNvSpPr>
            <a:spLocks noGrp="1"/>
          </p:cNvSpPr>
          <p:nvPr>
            <p:ph type="sldNum" sz="quarter" idx="5"/>
          </p:nvPr>
        </p:nvSpPr>
        <p:spPr/>
        <p:txBody>
          <a:bodyPr/>
          <a:lstStyle/>
          <a:p>
            <a:fld id="{FBC5913F-A5E0-4B6A-8BDF-4B0D22D4FE37}" type="slidenum">
              <a:rPr lang="en-US"/>
              <a:t>37</a:t>
            </a:fld>
            <a:endParaRPr lang="en-US"/>
          </a:p>
        </p:txBody>
      </p:sp>
    </p:spTree>
    <p:extLst>
      <p:ext uri="{BB962C8B-B14F-4D97-AF65-F5344CB8AC3E}">
        <p14:creationId xmlns:p14="http://schemas.microsoft.com/office/powerpoint/2010/main" val="1259782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p:txBody>
      </p:sp>
      <p:sp>
        <p:nvSpPr>
          <p:cNvPr id="4" name="Slide Number Placeholder 3"/>
          <p:cNvSpPr>
            <a:spLocks noGrp="1"/>
          </p:cNvSpPr>
          <p:nvPr>
            <p:ph type="sldNum" sz="quarter" idx="5"/>
          </p:nvPr>
        </p:nvSpPr>
        <p:spPr/>
        <p:txBody>
          <a:bodyPr/>
          <a:lstStyle/>
          <a:p>
            <a:fld id="{FBC5913F-A5E0-4B6A-8BDF-4B0D22D4FE37}" type="slidenum">
              <a:rPr lang="en-US"/>
              <a:t>38</a:t>
            </a:fld>
            <a:endParaRPr lang="en-US"/>
          </a:p>
        </p:txBody>
      </p:sp>
    </p:spTree>
    <p:extLst>
      <p:ext uri="{BB962C8B-B14F-4D97-AF65-F5344CB8AC3E}">
        <p14:creationId xmlns:p14="http://schemas.microsoft.com/office/powerpoint/2010/main" val="105347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p:txBody>
      </p:sp>
      <p:sp>
        <p:nvSpPr>
          <p:cNvPr id="4" name="Slide Number Placeholder 3"/>
          <p:cNvSpPr>
            <a:spLocks noGrp="1"/>
          </p:cNvSpPr>
          <p:nvPr>
            <p:ph type="sldNum" sz="quarter" idx="5"/>
          </p:nvPr>
        </p:nvSpPr>
        <p:spPr/>
        <p:txBody>
          <a:bodyPr/>
          <a:lstStyle/>
          <a:p>
            <a:fld id="{FBC5913F-A5E0-4B6A-8BDF-4B0D22D4FE37}" type="slidenum">
              <a:rPr lang="en-US"/>
              <a:t>40</a:t>
            </a:fld>
            <a:endParaRPr lang="en-US"/>
          </a:p>
        </p:txBody>
      </p:sp>
    </p:spTree>
    <p:extLst>
      <p:ext uri="{BB962C8B-B14F-4D97-AF65-F5344CB8AC3E}">
        <p14:creationId xmlns:p14="http://schemas.microsoft.com/office/powerpoint/2010/main" val="1923036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BC5913F-A5E0-4B6A-8BDF-4B0D22D4FE37}" type="slidenum">
              <a:rPr lang="en-US"/>
              <a:t>42</a:t>
            </a:fld>
            <a:endParaRPr lang="en-US"/>
          </a:p>
        </p:txBody>
      </p:sp>
    </p:spTree>
    <p:extLst>
      <p:ext uri="{BB962C8B-B14F-4D97-AF65-F5344CB8AC3E}">
        <p14:creationId xmlns:p14="http://schemas.microsoft.com/office/powerpoint/2010/main" val="1252097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01922-08DD-434F-9ADC-764A14C693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FE4F50-1337-4FF6-921A-4327DC4313C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79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a:p>
            <a:pPr marL="171450" indent="-171450">
              <a:buFont typeface="Arial"/>
              <a:buChar char="•"/>
            </a:pPr>
            <a:r>
              <a:rPr lang="en-US">
                <a:cs typeface="Calibri"/>
              </a:rPr>
              <a:t>You can mention that we have heard positive feedback from adaptive cycling participants</a:t>
            </a:r>
          </a:p>
        </p:txBody>
      </p:sp>
      <p:sp>
        <p:nvSpPr>
          <p:cNvPr id="4" name="Slide Number Placeholder 3"/>
          <p:cNvSpPr>
            <a:spLocks noGrp="1"/>
          </p:cNvSpPr>
          <p:nvPr>
            <p:ph type="sldNum" sz="quarter" idx="5"/>
          </p:nvPr>
        </p:nvSpPr>
        <p:spPr/>
        <p:txBody>
          <a:bodyPr/>
          <a:lstStyle/>
          <a:p>
            <a:fld id="{FBC5913F-A5E0-4B6A-8BDF-4B0D22D4FE37}" type="slidenum">
              <a:rPr lang="en-US"/>
              <a:t>5</a:t>
            </a:fld>
            <a:endParaRPr lang="en-US"/>
          </a:p>
        </p:txBody>
      </p:sp>
    </p:spTree>
    <p:extLst>
      <p:ext uri="{BB962C8B-B14F-4D97-AF65-F5344CB8AC3E}">
        <p14:creationId xmlns:p14="http://schemas.microsoft.com/office/powerpoint/2010/main" val="322432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a:p>
            <a:endParaRPr lang="en-US"/>
          </a:p>
        </p:txBody>
      </p:sp>
      <p:sp>
        <p:nvSpPr>
          <p:cNvPr id="4" name="Slide Number Placeholder 3"/>
          <p:cNvSpPr>
            <a:spLocks noGrp="1"/>
          </p:cNvSpPr>
          <p:nvPr>
            <p:ph type="sldNum" sz="quarter" idx="5"/>
          </p:nvPr>
        </p:nvSpPr>
        <p:spPr/>
        <p:txBody>
          <a:bodyPr/>
          <a:lstStyle/>
          <a:p>
            <a:fld id="{FBC5913F-A5E0-4B6A-8BDF-4B0D22D4FE37}" type="slidenum">
              <a:t>6</a:t>
            </a:fld>
            <a:endParaRPr lang="en-US"/>
          </a:p>
        </p:txBody>
      </p:sp>
    </p:spTree>
    <p:extLst>
      <p:ext uri="{BB962C8B-B14F-4D97-AF65-F5344CB8AC3E}">
        <p14:creationId xmlns:p14="http://schemas.microsoft.com/office/powerpoint/2010/main" val="270429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endParaRPr lang="en-US"/>
          </a:p>
        </p:txBody>
      </p:sp>
      <p:sp>
        <p:nvSpPr>
          <p:cNvPr id="4" name="Slide Number Placeholder 3"/>
          <p:cNvSpPr>
            <a:spLocks noGrp="1"/>
          </p:cNvSpPr>
          <p:nvPr>
            <p:ph type="sldNum" sz="quarter" idx="5"/>
          </p:nvPr>
        </p:nvSpPr>
        <p:spPr/>
        <p:txBody>
          <a:bodyPr/>
          <a:lstStyle/>
          <a:p>
            <a:fld id="{FBC5913F-A5E0-4B6A-8BDF-4B0D22D4FE37}" type="slidenum">
              <a:rPr lang="en-US"/>
              <a:t>7</a:t>
            </a:fld>
            <a:endParaRPr lang="en-US"/>
          </a:p>
        </p:txBody>
      </p:sp>
    </p:spTree>
    <p:extLst>
      <p:ext uri="{BB962C8B-B14F-4D97-AF65-F5344CB8AC3E}">
        <p14:creationId xmlns:p14="http://schemas.microsoft.com/office/powerpoint/2010/main" val="62944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a:p>
            <a:pPr marL="171450" indent="-171450">
              <a:lnSpc>
                <a:spcPct val="90000"/>
              </a:lnSpc>
              <a:spcBef>
                <a:spcPts val="1000"/>
              </a:spcBef>
              <a:buFont typeface="Arial"/>
              <a:buChar char="•"/>
            </a:pPr>
            <a:r>
              <a:rPr lang="en-US"/>
              <a:t>Extended/expanded service for events</a:t>
            </a:r>
            <a:endParaRPr lang="en-US">
              <a:cs typeface="Calibri"/>
            </a:endParaRPr>
          </a:p>
          <a:p>
            <a:pPr marL="171450" indent="-171450">
              <a:lnSpc>
                <a:spcPct val="90000"/>
              </a:lnSpc>
              <a:spcBef>
                <a:spcPts val="1000"/>
              </a:spcBef>
              <a:buFont typeface="Arial"/>
              <a:buChar char="•"/>
            </a:pPr>
            <a:r>
              <a:rPr lang="en-US"/>
              <a:t>Piloting "on-call" service</a:t>
            </a:r>
            <a:endParaRPr lang="en-US">
              <a:cs typeface="Calibri"/>
            </a:endParaRPr>
          </a:p>
          <a:p>
            <a:pPr marL="171450" indent="-171450">
              <a:lnSpc>
                <a:spcPct val="90000"/>
              </a:lnSpc>
              <a:spcBef>
                <a:spcPts val="1000"/>
              </a:spcBef>
              <a:buFont typeface="Arial"/>
              <a:buChar char="•"/>
            </a:pPr>
            <a:r>
              <a:rPr lang="en-US"/>
              <a:t>Marked Paratransit vans can enter at 8th Avenue</a:t>
            </a:r>
            <a:endParaRPr lang="en-US">
              <a:cs typeface="Calibri"/>
            </a:endParaRPr>
          </a:p>
          <a:p>
            <a:pPr marL="171450" indent="-171450">
              <a:lnSpc>
                <a:spcPct val="90000"/>
              </a:lnSpc>
              <a:spcBef>
                <a:spcPts val="1000"/>
              </a:spcBef>
              <a:buFont typeface="Arial"/>
              <a:buChar char="•"/>
            </a:pPr>
            <a:r>
              <a:rPr lang="en-US"/>
              <a:t>Marked Paratransit vans can drive on JFK and other closed roads to provide curb-curb service</a:t>
            </a:r>
            <a:endParaRPr lang="en-US">
              <a:cs typeface="Calibri"/>
            </a:endParaRPr>
          </a:p>
          <a:p>
            <a:pPr marL="171450" indent="-171450">
              <a:lnSpc>
                <a:spcPct val="90000"/>
              </a:lnSpc>
              <a:spcBef>
                <a:spcPts val="1000"/>
              </a:spcBef>
              <a:buFont typeface="Arial"/>
              <a:buChar char="•"/>
            </a:pPr>
            <a:r>
              <a:rPr lang="en-US"/>
              <a:t>Paratransit taxis are not currently permitted on closed roads</a:t>
            </a:r>
            <a:endParaRPr lang="en-US">
              <a:cs typeface="Calibri"/>
            </a:endParaRPr>
          </a:p>
          <a:p>
            <a:pPr marL="171450" indent="-171450">
              <a:lnSpc>
                <a:spcPct val="90000"/>
              </a:lnSpc>
              <a:spcBef>
                <a:spcPts val="1000"/>
              </a:spcBef>
              <a:buFont typeface="Arial"/>
              <a:buChar char="•"/>
            </a:pPr>
            <a:r>
              <a:rPr lang="en-US"/>
              <a:t>Low-floor shuttles are on order and should be available sometime this year</a:t>
            </a:r>
            <a:endParaRPr lang="en-US">
              <a:cs typeface="Calibri"/>
            </a:endParaRPr>
          </a:p>
          <a:p>
            <a:pPr marL="171450" indent="-171450">
              <a:lnSpc>
                <a:spcPct val="90000"/>
              </a:lnSpc>
              <a:spcBef>
                <a:spcPts val="1000"/>
              </a:spcBef>
              <a:buFont typeface="Arial"/>
              <a:buChar char="•"/>
            </a:pPr>
            <a:r>
              <a:rPr lang="en-US"/>
              <a:t>In design phase for code compliant shuttle stops</a:t>
            </a:r>
            <a:endParaRPr lang="en-US">
              <a:cs typeface="Calibri"/>
            </a:endParaRPr>
          </a:p>
          <a:p>
            <a:pPr marL="171450" indent="-171450">
              <a:lnSpc>
                <a:spcPct val="90000"/>
              </a:lnSpc>
              <a:spcBef>
                <a:spcPts val="1000"/>
              </a:spcBef>
              <a:buFont typeface="Arial"/>
              <a:buChar char="•"/>
            </a:pPr>
            <a:r>
              <a:rPr lang="en-US"/>
              <a:t>We do not have plans for sheltered shuttle stops yet</a:t>
            </a:r>
          </a:p>
        </p:txBody>
      </p:sp>
      <p:sp>
        <p:nvSpPr>
          <p:cNvPr id="4" name="Slide Number Placeholder 3"/>
          <p:cNvSpPr>
            <a:spLocks noGrp="1"/>
          </p:cNvSpPr>
          <p:nvPr>
            <p:ph type="sldNum" sz="quarter" idx="5"/>
          </p:nvPr>
        </p:nvSpPr>
        <p:spPr/>
        <p:txBody>
          <a:bodyPr/>
          <a:lstStyle/>
          <a:p>
            <a:fld id="{FBC5913F-A5E0-4B6A-8BDF-4B0D22D4FE37}" type="slidenum">
              <a:rPr lang="en-US"/>
              <a:t>8</a:t>
            </a:fld>
            <a:endParaRPr lang="en-US"/>
          </a:p>
        </p:txBody>
      </p:sp>
    </p:spTree>
    <p:extLst>
      <p:ext uri="{BB962C8B-B14F-4D97-AF65-F5344CB8AC3E}">
        <p14:creationId xmlns:p14="http://schemas.microsoft.com/office/powerpoint/2010/main" val="242736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Brian</a:t>
            </a:r>
          </a:p>
          <a:p>
            <a:pPr marL="171450" indent="-171450">
              <a:buFont typeface="Arial"/>
              <a:buChar char="•"/>
            </a:pPr>
            <a:r>
              <a:rPr lang="en-US" dirty="0">
                <a:cs typeface="Calibri"/>
              </a:rPr>
              <a:t>To service Entwined and other special winter events through mid-March</a:t>
            </a:r>
          </a:p>
          <a:p>
            <a:pPr marL="171450" indent="-171450">
              <a:buFont typeface="Arial"/>
              <a:buChar char="•"/>
            </a:pPr>
            <a:r>
              <a:rPr lang="en-US" dirty="0">
                <a:ea typeface="Calibri"/>
                <a:cs typeface="Calibri"/>
              </a:rPr>
              <a:t>Mention that we would like their feedback on how well the on-call shuttle works as well as suggestions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BC5913F-A5E0-4B6A-8BDF-4B0D22D4FE37}" type="slidenum">
              <a:rPr lang="en-US"/>
              <a:t>11</a:t>
            </a:fld>
            <a:endParaRPr lang="en-US"/>
          </a:p>
        </p:txBody>
      </p:sp>
    </p:spTree>
    <p:extLst>
      <p:ext uri="{BB962C8B-B14F-4D97-AF65-F5344CB8AC3E}">
        <p14:creationId xmlns:p14="http://schemas.microsoft.com/office/powerpoint/2010/main" val="277298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Lucas</a:t>
            </a:r>
          </a:p>
          <a:p>
            <a:pPr marL="171450" indent="-171450">
              <a:buFont typeface="Arial"/>
              <a:buChar char="•"/>
            </a:pPr>
            <a:r>
              <a:rPr lang="en-US">
                <a:cs typeface="Calibri"/>
              </a:rPr>
              <a:t>The only vehicles allowed on JFK are RPD maintenance and deliveries for the </a:t>
            </a:r>
            <a:r>
              <a:rPr lang="en-US" err="1">
                <a:cs typeface="Calibri"/>
              </a:rPr>
              <a:t>deYoung</a:t>
            </a:r>
            <a:r>
              <a:rPr lang="en-US">
                <a:cs typeface="Calibri"/>
              </a:rPr>
              <a:t>, etc.</a:t>
            </a:r>
          </a:p>
          <a:p>
            <a:pPr marL="171450" indent="-171450">
              <a:buFont typeface="Arial"/>
              <a:buChar char="•"/>
            </a:pPr>
            <a:r>
              <a:rPr lang="en-US">
                <a:cs typeface="Calibri"/>
              </a:rPr>
              <a:t>The best option is taking the shuttle</a:t>
            </a:r>
          </a:p>
          <a:p>
            <a:pPr marL="171450" indent="-171450">
              <a:buFont typeface="Arial"/>
              <a:buChar char="•"/>
            </a:pPr>
            <a:r>
              <a:rPr lang="en-US">
                <a:cs typeface="Calibri"/>
              </a:rPr>
              <a:t>We are looking at how we can accommodate people with arranging for the shuttle to meet their group at a predetermined time, maybe having multiple shuttles there if it is a larger group, etc.</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BC5913F-A5E0-4B6A-8BDF-4B0D22D4FE37}" type="slidenum">
              <a:rPr lang="en-US"/>
              <a:t>12</a:t>
            </a:fld>
            <a:endParaRPr lang="en-US"/>
          </a:p>
        </p:txBody>
      </p:sp>
    </p:spTree>
    <p:extLst>
      <p:ext uri="{BB962C8B-B14F-4D97-AF65-F5344CB8AC3E}">
        <p14:creationId xmlns:p14="http://schemas.microsoft.com/office/powerpoint/2010/main" val="30402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AFD2E2-D511-49F8-A304-0E1A0D56CABA}"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317417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54B3E-B1B5-4EE9-A0A1-9235055C497C}"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490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EDFE2-A196-4D06-A55E-06FD0D594627}"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43343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90"/>
            <a:ext cx="7772400" cy="32592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7" y="3840491"/>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47176" y="6488066"/>
            <a:ext cx="4341668" cy="122213"/>
          </a:xfrm>
          <a:prstGeom prst="rect">
            <a:avLst/>
          </a:prstGeom>
        </p:spPr>
        <p:txBody>
          <a:bodyPr lIns="0" tIns="0" rIns="0" bIns="0"/>
          <a:lstStyle>
            <a:lvl1pPr>
              <a:defRPr sz="1026" b="0" i="0">
                <a:solidFill>
                  <a:srgbClr val="241F1F"/>
                </a:solidFill>
                <a:latin typeface="Myriad Pro"/>
                <a:cs typeface="Myriad Pro"/>
              </a:defRPr>
            </a:lvl1pPr>
          </a:lstStyle>
          <a:p>
            <a:pPr marL="10876"/>
            <a:r>
              <a:rPr lang="en-US"/>
              <a:t>San Francisco Recreation and Park Department</a:t>
            </a:r>
          </a:p>
        </p:txBody>
      </p:sp>
      <p:sp>
        <p:nvSpPr>
          <p:cNvPr id="5" name="Holder 5"/>
          <p:cNvSpPr>
            <a:spLocks noGrp="1"/>
          </p:cNvSpPr>
          <p:nvPr>
            <p:ph type="dt" sz="half" idx="6"/>
          </p:nvPr>
        </p:nvSpPr>
        <p:spPr>
          <a:xfrm>
            <a:off x="457200" y="6377946"/>
            <a:ext cx="2103120" cy="276999"/>
          </a:xfrm>
          <a:prstGeom prst="rect">
            <a:avLst/>
          </a:prstGeom>
        </p:spPr>
        <p:txBody>
          <a:bodyPr lIns="0" tIns="0" rIns="0" bIns="0"/>
          <a:lstStyle>
            <a:lvl1pPr algn="l">
              <a:defRPr>
                <a:solidFill>
                  <a:schemeClr val="tx1">
                    <a:tint val="75000"/>
                  </a:schemeClr>
                </a:solidFill>
              </a:defRPr>
            </a:lvl1pPr>
          </a:lstStyle>
          <a:p>
            <a:fld id="{5C1B77DB-DF64-4634-902B-6AF7CCD9B414}" type="datetime1">
              <a:rPr lang="en-US" smtClean="0"/>
              <a:t>1/19/2023</a:t>
            </a:fld>
            <a:endParaRPr lang="en-US"/>
          </a:p>
        </p:txBody>
      </p:sp>
      <p:sp>
        <p:nvSpPr>
          <p:cNvPr id="6" name="Holder 6"/>
          <p:cNvSpPr>
            <a:spLocks noGrp="1"/>
          </p:cNvSpPr>
          <p:nvPr>
            <p:ph type="sldNum" sz="quarter" idx="7"/>
          </p:nvPr>
        </p:nvSpPr>
        <p:spPr>
          <a:xfrm>
            <a:off x="6583680" y="6377947"/>
            <a:ext cx="2103120" cy="276999"/>
          </a:xfrm>
        </p:spPr>
        <p:txBody>
          <a:bodyPr lIns="0" tIns="0" rIns="0" bIns="0"/>
          <a:lstStyle>
            <a:lvl1pPr algn="r">
              <a:defRPr>
                <a:solidFill>
                  <a:schemeClr val="bg1"/>
                </a:solidFill>
              </a:defRPr>
            </a:lvl1pPr>
          </a:lstStyle>
          <a:p>
            <a:fld id="{B6F15528-21DE-4FAA-801E-634DDDAF4B2B}" type="slidenum">
              <a:rPr lang="en-US" smtClean="0"/>
              <a:pPr/>
              <a:t>‹#›</a:t>
            </a:fld>
            <a:endParaRPr lang="en-US"/>
          </a:p>
        </p:txBody>
      </p:sp>
      <p:cxnSp>
        <p:nvCxnSpPr>
          <p:cNvPr id="7" name="Straight Connector 6">
            <a:extLst>
              <a:ext uri="{FF2B5EF4-FFF2-40B4-BE49-F238E27FC236}">
                <a16:creationId xmlns:a16="http://schemas.microsoft.com/office/drawing/2014/main" id="{A78F6792-8715-427F-8B97-E7A62BCFE3CF}"/>
              </a:ext>
            </a:extLst>
          </p:cNvPr>
          <p:cNvCxnSpPr/>
          <p:nvPr userDrawn="1"/>
        </p:nvCxnSpPr>
        <p:spPr>
          <a:xfrm>
            <a:off x="0" y="708660"/>
            <a:ext cx="10058400" cy="0"/>
          </a:xfrm>
          <a:prstGeom prst="line">
            <a:avLst/>
          </a:prstGeom>
          <a:ln w="28575">
            <a:solidFill>
              <a:srgbClr val="6DA8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03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6" name="Holder 6"/>
          <p:cNvSpPr>
            <a:spLocks noGrp="1"/>
          </p:cNvSpPr>
          <p:nvPr>
            <p:ph type="sldNum" sz="quarter" idx="7"/>
          </p:nvPr>
        </p:nvSpPr>
        <p:spPr>
          <a:xfrm>
            <a:off x="6583680" y="6377947"/>
            <a:ext cx="2103120" cy="276999"/>
          </a:xfrm>
        </p:spPr>
        <p:txBody>
          <a:bodyPr lIns="0" tIns="0" rIns="0" bIns="0"/>
          <a:lstStyle>
            <a:lvl1pPr algn="r">
              <a:defRPr>
                <a:solidFill>
                  <a:schemeClr val="bg1"/>
                </a:solidFill>
              </a:defRPr>
            </a:lvl1pPr>
          </a:lstStyle>
          <a:p>
            <a:fld id="{B6F15528-21DE-4FAA-801E-634DDDAF4B2B}" type="slidenum">
              <a:rPr lang="en-US" smtClean="0"/>
              <a:pPr/>
              <a:t>‹#›</a:t>
            </a:fld>
            <a:endParaRPr lang="en-US"/>
          </a:p>
        </p:txBody>
      </p:sp>
      <p:cxnSp>
        <p:nvCxnSpPr>
          <p:cNvPr id="7" name="Straight Connector 6">
            <a:extLst>
              <a:ext uri="{FF2B5EF4-FFF2-40B4-BE49-F238E27FC236}">
                <a16:creationId xmlns:a16="http://schemas.microsoft.com/office/drawing/2014/main" id="{6B487A15-F2CC-48B1-A03B-FF22736D08AA}"/>
              </a:ext>
            </a:extLst>
          </p:cNvPr>
          <p:cNvCxnSpPr>
            <a:cxnSpLocks/>
          </p:cNvCxnSpPr>
          <p:nvPr userDrawn="1"/>
        </p:nvCxnSpPr>
        <p:spPr>
          <a:xfrm>
            <a:off x="0" y="708660"/>
            <a:ext cx="9144000" cy="0"/>
          </a:xfrm>
          <a:prstGeom prst="line">
            <a:avLst/>
          </a:prstGeom>
          <a:ln w="28575">
            <a:solidFill>
              <a:srgbClr val="6DA8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72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sz="half" idx="2"/>
          </p:nvPr>
        </p:nvSpPr>
        <p:spPr>
          <a:xfrm>
            <a:off x="457200" y="1577347"/>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7"/>
            <a:ext cx="3977640" cy="276999"/>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6583680" y="6377947"/>
            <a:ext cx="2103120" cy="276999"/>
          </a:xfrm>
        </p:spPr>
        <p:txBody>
          <a:bodyPr lIns="0" tIns="0" rIns="0" bIns="0"/>
          <a:lstStyle>
            <a:lvl1pPr algn="r">
              <a:defRPr>
                <a:solidFill>
                  <a:schemeClr val="bg1"/>
                </a:solidFill>
              </a:defRPr>
            </a:lvl1pPr>
          </a:lstStyle>
          <a:p>
            <a:fld id="{B6F15528-21DE-4FAA-801E-634DDDAF4B2B}" type="slidenum">
              <a:rPr lang="en-US" smtClean="0"/>
              <a:pPr/>
              <a:t>‹#›</a:t>
            </a:fld>
            <a:endParaRPr lang="en-US"/>
          </a:p>
        </p:txBody>
      </p:sp>
      <p:cxnSp>
        <p:nvCxnSpPr>
          <p:cNvPr id="8" name="Straight Connector 7">
            <a:extLst>
              <a:ext uri="{FF2B5EF4-FFF2-40B4-BE49-F238E27FC236}">
                <a16:creationId xmlns:a16="http://schemas.microsoft.com/office/drawing/2014/main" id="{CA098742-8F53-43BA-B0EC-63D42EC19F17}"/>
              </a:ext>
            </a:extLst>
          </p:cNvPr>
          <p:cNvCxnSpPr>
            <a:cxnSpLocks/>
          </p:cNvCxnSpPr>
          <p:nvPr userDrawn="1"/>
        </p:nvCxnSpPr>
        <p:spPr>
          <a:xfrm>
            <a:off x="0" y="708660"/>
            <a:ext cx="9144000" cy="0"/>
          </a:xfrm>
          <a:prstGeom prst="line">
            <a:avLst/>
          </a:prstGeom>
          <a:ln w="28575">
            <a:solidFill>
              <a:srgbClr val="6DA8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3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5" name="Holder 5"/>
          <p:cNvSpPr>
            <a:spLocks noGrp="1"/>
          </p:cNvSpPr>
          <p:nvPr>
            <p:ph type="sldNum" sz="quarter" idx="7"/>
          </p:nvPr>
        </p:nvSpPr>
        <p:spPr>
          <a:xfrm>
            <a:off x="6583680" y="6377947"/>
            <a:ext cx="2103120" cy="276999"/>
          </a:xfrm>
        </p:spPr>
        <p:txBody>
          <a:bodyPr lIns="0" tIns="0" rIns="0" bIns="0"/>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6793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6583680" y="6377947"/>
            <a:ext cx="2103120" cy="276999"/>
          </a:xfrm>
        </p:spPr>
        <p:txBody>
          <a:bodyPr lIns="0" tIns="0" rIns="0" bIns="0"/>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7777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F642-7B80-4981-80D4-A37A67A27580}"/>
              </a:ext>
            </a:extLst>
          </p:cNvPr>
          <p:cNvSpPr>
            <a:spLocks noGrp="1"/>
          </p:cNvSpPr>
          <p:nvPr>
            <p:ph type="ctrTitle"/>
          </p:nvPr>
        </p:nvSpPr>
        <p:spPr>
          <a:xfrm>
            <a:off x="1143000" y="1717623"/>
            <a:ext cx="6858000" cy="1792346"/>
          </a:xfrm>
        </p:spPr>
        <p:txBody>
          <a:bodyPr anchor="b"/>
          <a:lstStyle>
            <a:lvl1pPr algn="ctr">
              <a:defRPr sz="5824"/>
            </a:lvl1pPr>
          </a:lstStyle>
          <a:p>
            <a:r>
              <a:rPr lang="en-US"/>
              <a:t>Click to edit Master title style</a:t>
            </a:r>
          </a:p>
        </p:txBody>
      </p:sp>
      <p:sp>
        <p:nvSpPr>
          <p:cNvPr id="3" name="Subtitle 2">
            <a:extLst>
              <a:ext uri="{FF2B5EF4-FFF2-40B4-BE49-F238E27FC236}">
                <a16:creationId xmlns:a16="http://schemas.microsoft.com/office/drawing/2014/main" id="{CD7023BF-8439-4446-90DC-DA3B035FA886}"/>
              </a:ext>
            </a:extLst>
          </p:cNvPr>
          <p:cNvSpPr>
            <a:spLocks noGrp="1"/>
          </p:cNvSpPr>
          <p:nvPr>
            <p:ph type="subTitle" idx="1"/>
          </p:nvPr>
        </p:nvSpPr>
        <p:spPr>
          <a:xfrm>
            <a:off x="1143000" y="3602042"/>
            <a:ext cx="6858000" cy="358469"/>
          </a:xfrm>
        </p:spPr>
        <p:txBody>
          <a:bodyPr/>
          <a:lstStyle>
            <a:lvl1pPr marL="0" indent="0" algn="ctr">
              <a:buNone/>
              <a:defRPr sz="2330"/>
            </a:lvl1pPr>
            <a:lvl2pPr marL="443759" indent="0" algn="ctr">
              <a:buNone/>
              <a:defRPr sz="1941"/>
            </a:lvl2pPr>
            <a:lvl3pPr marL="887517" indent="0" algn="ctr">
              <a:buNone/>
              <a:defRPr sz="1748"/>
            </a:lvl3pPr>
            <a:lvl4pPr marL="1331275" indent="0" algn="ctr">
              <a:buNone/>
              <a:defRPr sz="1553"/>
            </a:lvl4pPr>
            <a:lvl5pPr marL="1775033" indent="0" algn="ctr">
              <a:buNone/>
              <a:defRPr sz="1553"/>
            </a:lvl5pPr>
            <a:lvl6pPr marL="2218790" indent="0" algn="ctr">
              <a:buNone/>
              <a:defRPr sz="1553"/>
            </a:lvl6pPr>
            <a:lvl7pPr marL="2662548" indent="0" algn="ctr">
              <a:buNone/>
              <a:defRPr sz="1553"/>
            </a:lvl7pPr>
            <a:lvl8pPr marL="3106306" indent="0" algn="ctr">
              <a:buNone/>
              <a:defRPr sz="1553"/>
            </a:lvl8pPr>
            <a:lvl9pPr marL="3550063" indent="0" algn="ctr">
              <a:buNone/>
              <a:defRPr sz="1553"/>
            </a:lvl9pPr>
          </a:lstStyle>
          <a:p>
            <a:r>
              <a:rPr lang="en-US"/>
              <a:t>Click to edit Master subtitle style</a:t>
            </a:r>
          </a:p>
        </p:txBody>
      </p:sp>
      <p:sp>
        <p:nvSpPr>
          <p:cNvPr id="6" name="Slide Number Placeholder 5">
            <a:extLst>
              <a:ext uri="{FF2B5EF4-FFF2-40B4-BE49-F238E27FC236}">
                <a16:creationId xmlns:a16="http://schemas.microsoft.com/office/drawing/2014/main" id="{51F7D9EE-0400-4C32-9E14-779B805D6FFD}"/>
              </a:ext>
            </a:extLst>
          </p:cNvPr>
          <p:cNvSpPr>
            <a:spLocks noGrp="1"/>
          </p:cNvSpPr>
          <p:nvPr>
            <p:ph type="sldNum" sz="quarter" idx="12"/>
          </p:nvPr>
        </p:nvSpPr>
        <p:spPr/>
        <p:txBody>
          <a:bodyPr/>
          <a:lstStyle/>
          <a:p>
            <a:fld id="{8D1646A1-5704-4607-8016-E95C4BD8FD6F}" type="slidenum">
              <a:rPr lang="en-US" smtClean="0"/>
              <a:t>‹#›</a:t>
            </a:fld>
            <a:endParaRPr lang="en-US"/>
          </a:p>
        </p:txBody>
      </p:sp>
    </p:spTree>
    <p:extLst>
      <p:ext uri="{BB962C8B-B14F-4D97-AF65-F5344CB8AC3E}">
        <p14:creationId xmlns:p14="http://schemas.microsoft.com/office/powerpoint/2010/main" val="326976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869979"/>
            <a:ext cx="7886700" cy="69249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2769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A176F-FA4F-4E14-A6E2-94FAA44ACF42}"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790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2AB2EC-993E-4FE7-85C7-5E55C1F2061C}"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55534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1FBA0D-EBFA-42F7-97CF-283B9363A4CF}"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769128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46E6EC-C58D-41B8-9FA1-02EF2B32550F}"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972671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EB1866-BA85-4948-83B3-B152EDF6D247}"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971343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1A6743-8972-4EFB-9B53-66C2C22A5AE5}" type="datetime1">
              <a:rPr lang="en-US" smtClean="0"/>
              <a:t>1/19/2023</a:t>
            </a:fld>
            <a:endParaRPr lang="en-US"/>
          </a:p>
        </p:txBody>
      </p:sp>
      <p:sp>
        <p:nvSpPr>
          <p:cNvPr id="6" name="Footer Placeholder 5"/>
          <p:cNvSpPr>
            <a:spLocks noGrp="1"/>
          </p:cNvSpPr>
          <p:nvPr>
            <p:ph type="ftr" sz="quarter" idx="11"/>
          </p:nvPr>
        </p:nvSpPr>
        <p:spPr/>
        <p:txBody>
          <a:bodyPr/>
          <a:lstStyle/>
          <a:p>
            <a:r>
              <a:rPr lang="en-US"/>
              <a:t>San Francisco Recreation and Park Department</a:t>
            </a:r>
          </a:p>
        </p:txBody>
      </p:sp>
      <p:sp>
        <p:nvSpPr>
          <p:cNvPr id="7" name="Slide Number Placeholder 6"/>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3940671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86233-5FC7-4B85-B697-7C8D2CB31621}" type="datetime1">
              <a:rPr lang="en-US" smtClean="0"/>
              <a:t>1/19/2023</a:t>
            </a:fld>
            <a:endParaRPr lang="en-US"/>
          </a:p>
        </p:txBody>
      </p:sp>
      <p:sp>
        <p:nvSpPr>
          <p:cNvPr id="8" name="Footer Placeholder 7"/>
          <p:cNvSpPr>
            <a:spLocks noGrp="1"/>
          </p:cNvSpPr>
          <p:nvPr>
            <p:ph type="ftr" sz="quarter" idx="11"/>
          </p:nvPr>
        </p:nvSpPr>
        <p:spPr/>
        <p:txBody>
          <a:bodyPr/>
          <a:lstStyle/>
          <a:p>
            <a:r>
              <a:rPr lang="en-US"/>
              <a:t>San Francisco Recreation and Park Department</a:t>
            </a:r>
          </a:p>
        </p:txBody>
      </p:sp>
      <p:sp>
        <p:nvSpPr>
          <p:cNvPr id="9" name="Slide Number Placeholder 8"/>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953472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B8C7C9-2C6A-414F-8CD8-6E531BE0251C}" type="datetime1">
              <a:rPr lang="en-US" smtClean="0"/>
              <a:t>1/19/2023</a:t>
            </a:fld>
            <a:endParaRPr lang="en-US"/>
          </a:p>
        </p:txBody>
      </p:sp>
      <p:sp>
        <p:nvSpPr>
          <p:cNvPr id="4" name="Footer Placeholder 3"/>
          <p:cNvSpPr>
            <a:spLocks noGrp="1"/>
          </p:cNvSpPr>
          <p:nvPr>
            <p:ph type="ftr" sz="quarter" idx="11"/>
          </p:nvPr>
        </p:nvSpPr>
        <p:spPr/>
        <p:txBody>
          <a:bodyPr/>
          <a:lstStyle/>
          <a:p>
            <a:r>
              <a:rPr lang="en-US"/>
              <a:t>San Francisco Recreation and Park Department</a:t>
            </a:r>
          </a:p>
        </p:txBody>
      </p:sp>
      <p:sp>
        <p:nvSpPr>
          <p:cNvPr id="5" name="Slide Number Placeholder 4"/>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2862391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D0434-D2BF-48DF-97E6-36D85A3482AB}" type="datetime1">
              <a:rPr lang="en-US" smtClean="0"/>
              <a:t>1/19/2023</a:t>
            </a:fld>
            <a:endParaRPr lang="en-US"/>
          </a:p>
        </p:txBody>
      </p:sp>
      <p:sp>
        <p:nvSpPr>
          <p:cNvPr id="3" name="Footer Placeholder 2"/>
          <p:cNvSpPr>
            <a:spLocks noGrp="1"/>
          </p:cNvSpPr>
          <p:nvPr>
            <p:ph type="ftr" sz="quarter" idx="11"/>
          </p:nvPr>
        </p:nvSpPr>
        <p:spPr/>
        <p:txBody>
          <a:bodyPr/>
          <a:lstStyle/>
          <a:p>
            <a:r>
              <a:rPr lang="en-US"/>
              <a:t>San Francisco Recreation and Park Department</a:t>
            </a:r>
          </a:p>
        </p:txBody>
      </p:sp>
      <p:sp>
        <p:nvSpPr>
          <p:cNvPr id="4" name="Slide Number Placeholder 3"/>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3940160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C0F19C-69D8-4939-9FB5-78E719E7DF54}" type="datetime1">
              <a:rPr lang="en-US" smtClean="0"/>
              <a:t>1/19/2023</a:t>
            </a:fld>
            <a:endParaRPr lang="en-US"/>
          </a:p>
        </p:txBody>
      </p:sp>
      <p:sp>
        <p:nvSpPr>
          <p:cNvPr id="6" name="Footer Placeholder 5"/>
          <p:cNvSpPr>
            <a:spLocks noGrp="1"/>
          </p:cNvSpPr>
          <p:nvPr>
            <p:ph type="ftr" sz="quarter" idx="11"/>
          </p:nvPr>
        </p:nvSpPr>
        <p:spPr/>
        <p:txBody>
          <a:bodyPr/>
          <a:lstStyle/>
          <a:p>
            <a:r>
              <a:rPr lang="en-US"/>
              <a:t>San Francisco Recreation and Park Department</a:t>
            </a:r>
          </a:p>
        </p:txBody>
      </p:sp>
      <p:sp>
        <p:nvSpPr>
          <p:cNvPr id="7" name="Slide Number Placeholder 6"/>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52112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4358B6-2F80-4193-B0BF-AE7855858D07}" type="datetime1">
              <a:rPr lang="en-US" smtClean="0"/>
              <a:t>1/19/2023</a:t>
            </a:fld>
            <a:endParaRPr lang="en-US"/>
          </a:p>
        </p:txBody>
      </p:sp>
      <p:sp>
        <p:nvSpPr>
          <p:cNvPr id="6" name="Footer Placeholder 5"/>
          <p:cNvSpPr>
            <a:spLocks noGrp="1"/>
          </p:cNvSpPr>
          <p:nvPr>
            <p:ph type="ftr" sz="quarter" idx="11"/>
          </p:nvPr>
        </p:nvSpPr>
        <p:spPr/>
        <p:txBody>
          <a:bodyPr/>
          <a:lstStyle/>
          <a:p>
            <a:r>
              <a:rPr lang="en-US"/>
              <a:t>San Francisco Recreation and Park Department</a:t>
            </a:r>
          </a:p>
        </p:txBody>
      </p:sp>
      <p:sp>
        <p:nvSpPr>
          <p:cNvPr id="7" name="Slide Number Placeholder 6"/>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277368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D7212-8D4B-455D-A3A1-BBEA1D5ED882}"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435177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CF9B4-604B-4BBB-8B37-4662A73A489C}"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3639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7A798C-CEF7-46AB-9999-EF0791B68438}" type="datetime1">
              <a:rPr lang="en-US" smtClean="0"/>
              <a:t>1/19/2023</a:t>
            </a:fld>
            <a:endParaRPr lang="en-US"/>
          </a:p>
        </p:txBody>
      </p:sp>
      <p:sp>
        <p:nvSpPr>
          <p:cNvPr id="5" name="Footer Placeholder 4"/>
          <p:cNvSpPr>
            <a:spLocks noGrp="1"/>
          </p:cNvSpPr>
          <p:nvPr>
            <p:ph type="ftr" sz="quarter" idx="11"/>
          </p:nvPr>
        </p:nvSpPr>
        <p:spPr/>
        <p:txBody>
          <a:bodyPr/>
          <a:lstStyle/>
          <a:p>
            <a:r>
              <a:rPr lang="en-US"/>
              <a:t>San Francisco Recreation and Park Department</a:t>
            </a:r>
          </a:p>
        </p:txBody>
      </p:sp>
      <p:sp>
        <p:nvSpPr>
          <p:cNvPr id="6" name="Slide Number Placeholder 5"/>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424582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47FCEF-EEBD-43F4-AC3F-3B566D995E0C}" type="datetime1">
              <a:rPr lang="en-US" smtClean="0"/>
              <a:t>1/19/2023</a:t>
            </a:fld>
            <a:endParaRPr lang="en-US"/>
          </a:p>
        </p:txBody>
      </p:sp>
      <p:sp>
        <p:nvSpPr>
          <p:cNvPr id="6" name="Footer Placeholder 5"/>
          <p:cNvSpPr>
            <a:spLocks noGrp="1"/>
          </p:cNvSpPr>
          <p:nvPr>
            <p:ph type="ftr" sz="quarter" idx="11"/>
          </p:nvPr>
        </p:nvSpPr>
        <p:spPr/>
        <p:txBody>
          <a:bodyPr/>
          <a:lstStyle/>
          <a:p>
            <a:r>
              <a:rPr lang="en-US"/>
              <a:t>San Francisco Recreation and Park Department</a:t>
            </a:r>
          </a:p>
        </p:txBody>
      </p:sp>
      <p:sp>
        <p:nvSpPr>
          <p:cNvPr id="7" name="Slide Number Placeholder 6"/>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0465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9C12B-29AA-48C2-BC10-618D0AF7AC4E}" type="datetime1">
              <a:rPr lang="en-US" smtClean="0"/>
              <a:t>1/19/2023</a:t>
            </a:fld>
            <a:endParaRPr lang="en-US"/>
          </a:p>
        </p:txBody>
      </p:sp>
      <p:sp>
        <p:nvSpPr>
          <p:cNvPr id="8" name="Footer Placeholder 7"/>
          <p:cNvSpPr>
            <a:spLocks noGrp="1"/>
          </p:cNvSpPr>
          <p:nvPr>
            <p:ph type="ftr" sz="quarter" idx="11"/>
          </p:nvPr>
        </p:nvSpPr>
        <p:spPr/>
        <p:txBody>
          <a:bodyPr/>
          <a:lstStyle/>
          <a:p>
            <a:r>
              <a:rPr lang="en-US"/>
              <a:t>San Francisco Recreation and Park Department</a:t>
            </a:r>
          </a:p>
        </p:txBody>
      </p:sp>
      <p:sp>
        <p:nvSpPr>
          <p:cNvPr id="9" name="Slide Number Placeholder 8"/>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21169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277088-1A69-421D-B968-E8538C1FEAA9}" type="datetime1">
              <a:rPr lang="en-US" smtClean="0"/>
              <a:t>1/19/2023</a:t>
            </a:fld>
            <a:endParaRPr lang="en-US"/>
          </a:p>
        </p:txBody>
      </p:sp>
      <p:sp>
        <p:nvSpPr>
          <p:cNvPr id="4" name="Footer Placeholder 3"/>
          <p:cNvSpPr>
            <a:spLocks noGrp="1"/>
          </p:cNvSpPr>
          <p:nvPr>
            <p:ph type="ftr" sz="quarter" idx="11"/>
          </p:nvPr>
        </p:nvSpPr>
        <p:spPr/>
        <p:txBody>
          <a:bodyPr/>
          <a:lstStyle/>
          <a:p>
            <a:r>
              <a:rPr lang="en-US"/>
              <a:t>San Francisco Recreation and Park Department</a:t>
            </a:r>
          </a:p>
        </p:txBody>
      </p:sp>
      <p:sp>
        <p:nvSpPr>
          <p:cNvPr id="5" name="Slide Number Placeholder 4"/>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282631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F9AC1-B9ED-4D48-9398-6E5F1CEFF651}" type="datetime1">
              <a:rPr lang="en-US" smtClean="0"/>
              <a:t>1/19/2023</a:t>
            </a:fld>
            <a:endParaRPr lang="en-US"/>
          </a:p>
        </p:txBody>
      </p:sp>
      <p:sp>
        <p:nvSpPr>
          <p:cNvPr id="3" name="Footer Placeholder 2"/>
          <p:cNvSpPr>
            <a:spLocks noGrp="1"/>
          </p:cNvSpPr>
          <p:nvPr>
            <p:ph type="ftr" sz="quarter" idx="11"/>
          </p:nvPr>
        </p:nvSpPr>
        <p:spPr/>
        <p:txBody>
          <a:bodyPr/>
          <a:lstStyle/>
          <a:p>
            <a:r>
              <a:rPr lang="en-US"/>
              <a:t>San Francisco Recreation and Park Department</a:t>
            </a:r>
          </a:p>
        </p:txBody>
      </p:sp>
      <p:sp>
        <p:nvSpPr>
          <p:cNvPr id="4" name="Slide Number Placeholder 3"/>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117620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7C5D88-BC22-45EF-8EDF-143AE8678C99}" type="datetime1">
              <a:rPr lang="en-US" smtClean="0"/>
              <a:t>1/19/2023</a:t>
            </a:fld>
            <a:endParaRPr lang="en-US"/>
          </a:p>
        </p:txBody>
      </p:sp>
      <p:sp>
        <p:nvSpPr>
          <p:cNvPr id="6" name="Footer Placeholder 5"/>
          <p:cNvSpPr>
            <a:spLocks noGrp="1"/>
          </p:cNvSpPr>
          <p:nvPr>
            <p:ph type="ftr" sz="quarter" idx="11"/>
          </p:nvPr>
        </p:nvSpPr>
        <p:spPr/>
        <p:txBody>
          <a:bodyPr/>
          <a:lstStyle/>
          <a:p>
            <a:r>
              <a:rPr lang="en-US"/>
              <a:t>San Francisco Recreation and Park Department</a:t>
            </a:r>
          </a:p>
        </p:txBody>
      </p:sp>
      <p:sp>
        <p:nvSpPr>
          <p:cNvPr id="7" name="Slide Number Placeholder 6"/>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284909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46497-8612-4CAD-A45E-B62D76539627}" type="datetime1">
              <a:rPr lang="en-US" smtClean="0"/>
              <a:t>1/19/2023</a:t>
            </a:fld>
            <a:endParaRPr lang="en-US"/>
          </a:p>
        </p:txBody>
      </p:sp>
      <p:sp>
        <p:nvSpPr>
          <p:cNvPr id="6" name="Footer Placeholder 5"/>
          <p:cNvSpPr>
            <a:spLocks noGrp="1"/>
          </p:cNvSpPr>
          <p:nvPr>
            <p:ph type="ftr" sz="quarter" idx="11"/>
          </p:nvPr>
        </p:nvSpPr>
        <p:spPr/>
        <p:txBody>
          <a:bodyPr/>
          <a:lstStyle/>
          <a:p>
            <a:r>
              <a:rPr lang="en-US"/>
              <a:t>San Francisco Recreation and Park Department</a:t>
            </a:r>
          </a:p>
        </p:txBody>
      </p:sp>
      <p:sp>
        <p:nvSpPr>
          <p:cNvPr id="7" name="Slide Number Placeholder 6"/>
          <p:cNvSpPr>
            <a:spLocks noGrp="1"/>
          </p:cNvSpPr>
          <p:nvPr>
            <p:ph type="sldNum" sz="quarter" idx="12"/>
          </p:nvPr>
        </p:nvSpPr>
        <p:spPr/>
        <p:txBody>
          <a:bodyPr/>
          <a:lstStyle/>
          <a:p>
            <a:fld id="{40797F4E-50E0-4702-BC64-FDDFD36CD7D7}" type="slidenum">
              <a:rPr lang="en-US" smtClean="0"/>
              <a:t>‹#›</a:t>
            </a:fld>
            <a:endParaRPr lang="en-US"/>
          </a:p>
        </p:txBody>
      </p:sp>
    </p:spTree>
    <p:extLst>
      <p:ext uri="{BB962C8B-B14F-4D97-AF65-F5344CB8AC3E}">
        <p14:creationId xmlns:p14="http://schemas.microsoft.com/office/powerpoint/2010/main" val="279544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16BFE-C3D9-42DE-858A-69D2B4EE20B9}" type="datetime1">
              <a:rPr lang="en-US" smtClean="0"/>
              <a:t>1/19/2023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San Francisco Recreation and Park Department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97F4E-50E0-4702-BC64-FDDFD36CD7D7}" type="slidenum">
              <a:rPr lang="en-US" smtClean="0"/>
              <a:t>‹#›</a:t>
            </a:fld>
            <a:endParaRPr lang="en-US"/>
          </a:p>
        </p:txBody>
      </p:sp>
    </p:spTree>
    <p:extLst>
      <p:ext uri="{BB962C8B-B14F-4D97-AF65-F5344CB8AC3E}">
        <p14:creationId xmlns:p14="http://schemas.microsoft.com/office/powerpoint/2010/main" val="1684842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26336"/>
            <a:ext cx="9144000" cy="531718"/>
          </a:xfrm>
          <a:custGeom>
            <a:avLst/>
            <a:gdLst/>
            <a:ahLst/>
            <a:cxnLst/>
            <a:rect l="l" t="t" r="r" b="b"/>
            <a:pathLst>
              <a:path w="10058400" h="602615">
                <a:moveTo>
                  <a:pt x="0" y="602564"/>
                </a:moveTo>
                <a:lnTo>
                  <a:pt x="10058400" y="602564"/>
                </a:lnTo>
                <a:lnTo>
                  <a:pt x="10058400" y="0"/>
                </a:lnTo>
                <a:lnTo>
                  <a:pt x="0" y="0"/>
                </a:lnTo>
                <a:lnTo>
                  <a:pt x="0" y="602564"/>
                </a:lnTo>
                <a:close/>
              </a:path>
            </a:pathLst>
          </a:custGeom>
          <a:solidFill>
            <a:srgbClr val="6AB345"/>
          </a:solidFill>
        </p:spPr>
        <p:txBody>
          <a:bodyPr wrap="square" lIns="0" tIns="0" rIns="0" bIns="0" rtlCol="0"/>
          <a:lstStyle/>
          <a:p>
            <a:endParaRPr sz="1542"/>
          </a:p>
        </p:txBody>
      </p:sp>
      <p:sp>
        <p:nvSpPr>
          <p:cNvPr id="17" name="bk object 17"/>
          <p:cNvSpPr/>
          <p:nvPr/>
        </p:nvSpPr>
        <p:spPr>
          <a:xfrm>
            <a:off x="0" y="6327964"/>
            <a:ext cx="9144000" cy="0"/>
          </a:xfrm>
          <a:custGeom>
            <a:avLst/>
            <a:gdLst/>
            <a:ahLst/>
            <a:cxnLst/>
            <a:rect l="l" t="t" r="r" b="b"/>
            <a:pathLst>
              <a:path w="10058400">
                <a:moveTo>
                  <a:pt x="0" y="0"/>
                </a:moveTo>
                <a:lnTo>
                  <a:pt x="10058399" y="0"/>
                </a:lnTo>
              </a:path>
            </a:pathLst>
          </a:custGeom>
          <a:ln w="9525">
            <a:solidFill>
              <a:srgbClr val="231F20"/>
            </a:solidFill>
          </a:ln>
        </p:spPr>
        <p:txBody>
          <a:bodyPr wrap="square" lIns="0" tIns="0" rIns="0" bIns="0" rtlCol="0"/>
          <a:lstStyle/>
          <a:p>
            <a:endParaRPr sz="1542"/>
          </a:p>
        </p:txBody>
      </p:sp>
      <p:sp>
        <p:nvSpPr>
          <p:cNvPr id="18" name="bk object 18"/>
          <p:cNvSpPr/>
          <p:nvPr/>
        </p:nvSpPr>
        <p:spPr>
          <a:xfrm>
            <a:off x="8324275" y="5857558"/>
            <a:ext cx="520271" cy="469856"/>
          </a:xfrm>
          <a:prstGeom prst="rect">
            <a:avLst/>
          </a:prstGeom>
          <a:blipFill>
            <a:blip r:embed="rId9"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542"/>
          </a:p>
        </p:txBody>
      </p:sp>
      <p:sp>
        <p:nvSpPr>
          <p:cNvPr id="19" name="bk object 19"/>
          <p:cNvSpPr/>
          <p:nvPr/>
        </p:nvSpPr>
        <p:spPr>
          <a:xfrm>
            <a:off x="7464558" y="6039172"/>
            <a:ext cx="836623" cy="327317"/>
          </a:xfrm>
          <a:prstGeom prst="rect">
            <a:avLst/>
          </a:prstGeom>
          <a:blipFill>
            <a:blip r:embed="rId10"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542"/>
          </a:p>
        </p:txBody>
      </p:sp>
      <p:sp>
        <p:nvSpPr>
          <p:cNvPr id="20" name="bk object 20"/>
          <p:cNvSpPr/>
          <p:nvPr/>
        </p:nvSpPr>
        <p:spPr>
          <a:xfrm>
            <a:off x="8922313" y="6238378"/>
            <a:ext cx="98991" cy="124384"/>
          </a:xfrm>
          <a:prstGeom prst="rect">
            <a:avLst/>
          </a:prstGeom>
          <a:blipFill>
            <a:blip r:embed="rId11"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542"/>
          </a:p>
        </p:txBody>
      </p:sp>
      <p:sp>
        <p:nvSpPr>
          <p:cNvPr id="21" name="bk object 21"/>
          <p:cNvSpPr/>
          <p:nvPr/>
        </p:nvSpPr>
        <p:spPr>
          <a:xfrm>
            <a:off x="6981458" y="6147837"/>
            <a:ext cx="402553" cy="203947"/>
          </a:xfrm>
          <a:prstGeom prst="rect">
            <a:avLst/>
          </a:prstGeom>
          <a:blipFill>
            <a:blip r:embed="rId1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542"/>
          </a:p>
        </p:txBody>
      </p:sp>
      <p:sp>
        <p:nvSpPr>
          <p:cNvPr id="22" name="bk object 22"/>
          <p:cNvSpPr/>
          <p:nvPr/>
        </p:nvSpPr>
        <p:spPr>
          <a:xfrm>
            <a:off x="8423289" y="6323844"/>
            <a:ext cx="344053" cy="0"/>
          </a:xfrm>
          <a:custGeom>
            <a:avLst/>
            <a:gdLst/>
            <a:ahLst/>
            <a:cxnLst/>
            <a:rect l="l" t="t" r="r" b="b"/>
            <a:pathLst>
              <a:path w="378459">
                <a:moveTo>
                  <a:pt x="0" y="0"/>
                </a:moveTo>
                <a:lnTo>
                  <a:pt x="377990" y="0"/>
                </a:lnTo>
              </a:path>
            </a:pathLst>
          </a:custGeom>
          <a:ln w="9207">
            <a:solidFill>
              <a:srgbClr val="231F20"/>
            </a:solidFill>
          </a:ln>
        </p:spPr>
        <p:txBody>
          <a:bodyPr wrap="square" lIns="0" tIns="0" rIns="0" bIns="0" rtlCol="0"/>
          <a:lstStyle/>
          <a:p>
            <a:endParaRPr sz="1542"/>
          </a:p>
        </p:txBody>
      </p:sp>
      <p:sp>
        <p:nvSpPr>
          <p:cNvPr id="23" name="bk object 23"/>
          <p:cNvSpPr/>
          <p:nvPr/>
        </p:nvSpPr>
        <p:spPr>
          <a:xfrm>
            <a:off x="8782691" y="6311963"/>
            <a:ext cx="6927" cy="15688"/>
          </a:xfrm>
          <a:custGeom>
            <a:avLst/>
            <a:gdLst/>
            <a:ahLst/>
            <a:cxnLst/>
            <a:rect l="l" t="t" r="r" b="b"/>
            <a:pathLst>
              <a:path w="7620" h="17779">
                <a:moveTo>
                  <a:pt x="3810" y="0"/>
                </a:moveTo>
                <a:lnTo>
                  <a:pt x="0" y="5486"/>
                </a:lnTo>
                <a:lnTo>
                  <a:pt x="609" y="9499"/>
                </a:lnTo>
                <a:lnTo>
                  <a:pt x="0" y="11887"/>
                </a:lnTo>
                <a:lnTo>
                  <a:pt x="0" y="16154"/>
                </a:lnTo>
                <a:lnTo>
                  <a:pt x="7607" y="17437"/>
                </a:lnTo>
                <a:lnTo>
                  <a:pt x="7607" y="14922"/>
                </a:lnTo>
                <a:lnTo>
                  <a:pt x="6108" y="3949"/>
                </a:lnTo>
                <a:lnTo>
                  <a:pt x="3810" y="0"/>
                </a:lnTo>
                <a:close/>
              </a:path>
            </a:pathLst>
          </a:custGeom>
          <a:solidFill>
            <a:srgbClr val="231F20"/>
          </a:solidFill>
        </p:spPr>
        <p:txBody>
          <a:bodyPr wrap="square" lIns="0" tIns="0" rIns="0" bIns="0" rtlCol="0"/>
          <a:lstStyle/>
          <a:p>
            <a:endParaRPr sz="1542"/>
          </a:p>
        </p:txBody>
      </p:sp>
      <p:sp>
        <p:nvSpPr>
          <p:cNvPr id="2" name="Holder 2"/>
          <p:cNvSpPr>
            <a:spLocks noGrp="1"/>
          </p:cNvSpPr>
          <p:nvPr>
            <p:ph type="title"/>
          </p:nvPr>
        </p:nvSpPr>
        <p:spPr>
          <a:xfrm>
            <a:off x="515338" y="254362"/>
            <a:ext cx="8113331" cy="325881"/>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body" idx="1"/>
          </p:nvPr>
        </p:nvSpPr>
        <p:spPr>
          <a:xfrm>
            <a:off x="457207" y="1192693"/>
            <a:ext cx="8229599" cy="276999"/>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6583680" y="6377947"/>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cxnSp>
        <p:nvCxnSpPr>
          <p:cNvPr id="15" name="Straight Connector 14">
            <a:extLst>
              <a:ext uri="{FF2B5EF4-FFF2-40B4-BE49-F238E27FC236}">
                <a16:creationId xmlns:a16="http://schemas.microsoft.com/office/drawing/2014/main" id="{1607528C-9EDE-4136-BB1D-7541AE9B4E6A}"/>
              </a:ext>
            </a:extLst>
          </p:cNvPr>
          <p:cNvCxnSpPr>
            <a:cxnSpLocks/>
          </p:cNvCxnSpPr>
          <p:nvPr userDrawn="1"/>
        </p:nvCxnSpPr>
        <p:spPr>
          <a:xfrm>
            <a:off x="0" y="708660"/>
            <a:ext cx="9144000" cy="0"/>
          </a:xfrm>
          <a:prstGeom prst="line">
            <a:avLst/>
          </a:prstGeom>
          <a:ln w="28575">
            <a:solidFill>
              <a:srgbClr val="6DA83C"/>
            </a:solidFill>
          </a:ln>
        </p:spPr>
        <p:style>
          <a:lnRef idx="1">
            <a:schemeClr val="accent1"/>
          </a:lnRef>
          <a:fillRef idx="0">
            <a:schemeClr val="accent1"/>
          </a:fillRef>
          <a:effectRef idx="0">
            <a:schemeClr val="accent1"/>
          </a:effectRef>
          <a:fontRef idx="minor">
            <a:schemeClr val="tx1"/>
          </a:fontRef>
        </p:style>
      </p:cxnSp>
      <p:pic>
        <p:nvPicPr>
          <p:cNvPr id="24" name="Content Placeholder 6">
            <a:extLst>
              <a:ext uri="{FF2B5EF4-FFF2-40B4-BE49-F238E27FC236}">
                <a16:creationId xmlns:a16="http://schemas.microsoft.com/office/drawing/2014/main" id="{CFDC232C-1314-4973-A858-0EABA2352AE0}"/>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31332" y="5821065"/>
            <a:ext cx="545292" cy="832039"/>
          </a:xfrm>
          <a:prstGeom prst="rect">
            <a:avLst/>
          </a:prstGeom>
        </p:spPr>
      </p:pic>
    </p:spTree>
    <p:extLst>
      <p:ext uri="{BB962C8B-B14F-4D97-AF65-F5344CB8AC3E}">
        <p14:creationId xmlns:p14="http://schemas.microsoft.com/office/powerpoint/2010/main" val="1202489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hdr="0" ftr="0" dt="0"/>
  <p:txStyles>
    <p:titleStyle>
      <a:lvl1pPr>
        <a:defRPr sz="2118" b="1">
          <a:latin typeface="Century Gothic" panose="020B0502020202020204" pitchFamily="34" charset="0"/>
          <a:ea typeface="+mj-ea"/>
          <a:cs typeface="+mj-cs"/>
        </a:defRPr>
      </a:lvl1pPr>
    </p:titleStyle>
    <p:bodyStyle>
      <a:lvl1pPr marL="0">
        <a:defRPr>
          <a:latin typeface="Century Gothic" panose="020B0502020202020204" pitchFamily="34" charset="0"/>
          <a:ea typeface="+mn-ea"/>
          <a:cs typeface="+mn-cs"/>
        </a:defRPr>
      </a:lvl1pPr>
      <a:lvl2pPr marL="391573">
        <a:defRPr>
          <a:latin typeface="+mn-lt"/>
          <a:ea typeface="+mn-ea"/>
          <a:cs typeface="+mn-cs"/>
        </a:defRPr>
      </a:lvl2pPr>
      <a:lvl3pPr marL="783142">
        <a:defRPr>
          <a:latin typeface="+mn-lt"/>
          <a:ea typeface="+mn-ea"/>
          <a:cs typeface="+mn-cs"/>
        </a:defRPr>
      </a:lvl3pPr>
      <a:lvl4pPr marL="1174718">
        <a:defRPr>
          <a:latin typeface="+mn-lt"/>
          <a:ea typeface="+mn-ea"/>
          <a:cs typeface="+mn-cs"/>
        </a:defRPr>
      </a:lvl4pPr>
      <a:lvl5pPr marL="1566289">
        <a:defRPr>
          <a:latin typeface="+mn-lt"/>
          <a:ea typeface="+mn-ea"/>
          <a:cs typeface="+mn-cs"/>
        </a:defRPr>
      </a:lvl5pPr>
      <a:lvl6pPr marL="1957863">
        <a:defRPr>
          <a:latin typeface="+mn-lt"/>
          <a:ea typeface="+mn-ea"/>
          <a:cs typeface="+mn-cs"/>
        </a:defRPr>
      </a:lvl6pPr>
      <a:lvl7pPr marL="2349433">
        <a:defRPr>
          <a:latin typeface="+mn-lt"/>
          <a:ea typeface="+mn-ea"/>
          <a:cs typeface="+mn-cs"/>
        </a:defRPr>
      </a:lvl7pPr>
      <a:lvl8pPr marL="2741005">
        <a:defRPr>
          <a:latin typeface="+mn-lt"/>
          <a:ea typeface="+mn-ea"/>
          <a:cs typeface="+mn-cs"/>
        </a:defRPr>
      </a:lvl8pPr>
      <a:lvl9pPr marL="3132576">
        <a:defRPr>
          <a:latin typeface="+mn-lt"/>
          <a:ea typeface="+mn-ea"/>
          <a:cs typeface="+mn-cs"/>
        </a:defRPr>
      </a:lvl9pPr>
    </p:bodyStyle>
    <p:otherStyle>
      <a:lvl1pPr marL="0">
        <a:defRPr>
          <a:latin typeface="+mn-lt"/>
          <a:ea typeface="+mn-ea"/>
          <a:cs typeface="+mn-cs"/>
        </a:defRPr>
      </a:lvl1pPr>
      <a:lvl2pPr marL="391573">
        <a:defRPr>
          <a:latin typeface="+mn-lt"/>
          <a:ea typeface="+mn-ea"/>
          <a:cs typeface="+mn-cs"/>
        </a:defRPr>
      </a:lvl2pPr>
      <a:lvl3pPr marL="783142">
        <a:defRPr>
          <a:latin typeface="+mn-lt"/>
          <a:ea typeface="+mn-ea"/>
          <a:cs typeface="+mn-cs"/>
        </a:defRPr>
      </a:lvl3pPr>
      <a:lvl4pPr marL="1174718">
        <a:defRPr>
          <a:latin typeface="+mn-lt"/>
          <a:ea typeface="+mn-ea"/>
          <a:cs typeface="+mn-cs"/>
        </a:defRPr>
      </a:lvl4pPr>
      <a:lvl5pPr marL="1566289">
        <a:defRPr>
          <a:latin typeface="+mn-lt"/>
          <a:ea typeface="+mn-ea"/>
          <a:cs typeface="+mn-cs"/>
        </a:defRPr>
      </a:lvl5pPr>
      <a:lvl6pPr marL="1957863">
        <a:defRPr>
          <a:latin typeface="+mn-lt"/>
          <a:ea typeface="+mn-ea"/>
          <a:cs typeface="+mn-cs"/>
        </a:defRPr>
      </a:lvl6pPr>
      <a:lvl7pPr marL="2349433">
        <a:defRPr>
          <a:latin typeface="+mn-lt"/>
          <a:ea typeface="+mn-ea"/>
          <a:cs typeface="+mn-cs"/>
        </a:defRPr>
      </a:lvl7pPr>
      <a:lvl8pPr marL="2741005">
        <a:defRPr>
          <a:latin typeface="+mn-lt"/>
          <a:ea typeface="+mn-ea"/>
          <a:cs typeface="+mn-cs"/>
        </a:defRPr>
      </a:lvl8pPr>
      <a:lvl9pPr marL="313257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3D4DC-053B-43BE-B5FD-25218BD0B7DC}" type="datetime1">
              <a:rPr lang="en-US" smtClean="0"/>
              <a:t>1/19/2023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San Francisco Recreation and Park Department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97F4E-50E0-4702-BC64-FDDFD36CD7D7}" type="slidenum">
              <a:rPr lang="en-US" smtClean="0"/>
              <a:t>‹#›</a:t>
            </a:fld>
            <a:endParaRPr lang="en-US"/>
          </a:p>
        </p:txBody>
      </p:sp>
    </p:spTree>
    <p:extLst>
      <p:ext uri="{BB962C8B-B14F-4D97-AF65-F5344CB8AC3E}">
        <p14:creationId xmlns:p14="http://schemas.microsoft.com/office/powerpoint/2010/main" val="3555037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microsoft.com/office/2018/10/relationships/comments" Target="../comments/modernComment_109_4091D27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microsoft.com/office/2018/10/relationships/comments" Target="../comments/modernComment_231_79BD3C8E.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microsoft.com/office/2018/10/relationships/comments" Target="../comments/modernComment_144_5014C47C.xml"/><Relationship Id="rId3" Type="http://schemas.openxmlformats.org/officeDocument/2006/relationships/hyperlink" Target="mailto:RPDAccess@sfgov.org" TargetMode="Externa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hyperlink" Target="http://sf311.org" TargetMode="External"/><Relationship Id="rId4" Type="http://schemas.openxmlformats.org/officeDocument/2006/relationships/hyperlink" Target="mailto:RPDInfo@sfgov.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D_1FB9F61B.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sfrecpark.org/1618/Getting-to-Golden-Gate-Park-by-Car"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18/10/relationships/comments" Target="../comments/modernComment_128_7417B70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microsoft.com/office/2018/10/relationships/comments" Target="../comments/modernComment_148_4B11055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microsoft.com/office/2018/10/relationships/comments" Target="../comments/modernComment_14A_2A552C9A.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microsoft.com/office/2018/10/relationships/comments" Target="../comments/modernComment_147_7B9C578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4D_BA9E8562.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microsoft.com/office/2018/10/relationships/comments" Target="../comments/modernComment_12E_DF00F256.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41376" y="1522561"/>
            <a:ext cx="7579303" cy="1754326"/>
          </a:xfrm>
          <a:prstGeom prst="rect">
            <a:avLst/>
          </a:prstGeom>
          <a:noFill/>
        </p:spPr>
        <p:txBody>
          <a:bodyPr wrap="square" rtlCol="0">
            <a:spAutoFit/>
          </a:bodyPr>
          <a:lstStyle/>
          <a:p>
            <a:r>
              <a:rPr lang="en-US" sz="3600">
                <a:latin typeface="Myriad Pro" panose="020B0503030403020204" pitchFamily="34" charset="0"/>
              </a:rPr>
              <a:t>Golden Gate Park Accessibility Commitment Implementation</a:t>
            </a:r>
          </a:p>
          <a:p>
            <a:r>
              <a:rPr lang="en-US" i="1">
                <a:latin typeface="Myriad Pro" panose="020B0503030403020204" pitchFamily="34" charset="0"/>
              </a:rPr>
              <a:t>Update to Mayor’s Disability Council</a:t>
            </a:r>
          </a:p>
          <a:p>
            <a:r>
              <a:rPr lang="en-US" i="1">
                <a:latin typeface="Myriad Pro" panose="020B0503030403020204" pitchFamily="34" charset="0"/>
              </a:rPr>
              <a:t>Friday, January 20, 2023 </a:t>
            </a:r>
          </a:p>
        </p:txBody>
      </p:sp>
      <p:sp>
        <p:nvSpPr>
          <p:cNvPr id="3" name="TextBox 2"/>
          <p:cNvSpPr txBox="1"/>
          <p:nvPr/>
        </p:nvSpPr>
        <p:spPr>
          <a:xfrm>
            <a:off x="847898" y="5918606"/>
            <a:ext cx="2678938" cy="369332"/>
          </a:xfrm>
          <a:prstGeom prst="rect">
            <a:avLst/>
          </a:prstGeom>
          <a:noFill/>
        </p:spPr>
        <p:txBody>
          <a:bodyPr wrap="none" rtlCol="0">
            <a:spAutoFit/>
          </a:bodyPr>
          <a:lstStyle/>
          <a:p>
            <a:r>
              <a:rPr lang="en-US">
                <a:solidFill>
                  <a:schemeClr val="bg1"/>
                </a:solidFill>
                <a:latin typeface="Lucida Sans" panose="020B0602030504020204" pitchFamily="34" charset="0"/>
              </a:rPr>
              <a:t>Inspire, Connect, Play!</a:t>
            </a:r>
          </a:p>
        </p:txBody>
      </p:sp>
      <p:pic>
        <p:nvPicPr>
          <p:cNvPr id="4" name="Picture 3" descr="rpd logo girl swinging from cyprus tree" title="RPD LOGO">
            <a:extLst>
              <a:ext uri="{FF2B5EF4-FFF2-40B4-BE49-F238E27FC236}">
                <a16:creationId xmlns:a16="http://schemas.microsoft.com/office/drawing/2014/main" id="{DFB21C79-E5F3-47F6-8EDA-DB7D62EA8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76" y="3685155"/>
            <a:ext cx="1337233" cy="2036044"/>
          </a:xfrm>
          <a:prstGeom prst="rect">
            <a:avLst/>
          </a:prstGeom>
        </p:spPr>
      </p:pic>
      <p:sp>
        <p:nvSpPr>
          <p:cNvPr id="7" name="TextBox 6">
            <a:extLst>
              <a:ext uri="{FF2B5EF4-FFF2-40B4-BE49-F238E27FC236}">
                <a16:creationId xmlns:a16="http://schemas.microsoft.com/office/drawing/2014/main" id="{58359741-4272-4ABD-BB86-F70C99B32025}"/>
              </a:ext>
            </a:extLst>
          </p:cNvPr>
          <p:cNvSpPr txBox="1"/>
          <p:nvPr/>
        </p:nvSpPr>
        <p:spPr>
          <a:xfrm>
            <a:off x="1041376" y="700583"/>
            <a:ext cx="4228535" cy="461665"/>
          </a:xfrm>
          <a:prstGeom prst="rect">
            <a:avLst/>
          </a:prstGeom>
          <a:noFill/>
        </p:spPr>
        <p:txBody>
          <a:bodyPr wrap="square" rtlCol="0">
            <a:spAutoFit/>
          </a:bodyPr>
          <a:lstStyle/>
          <a:p>
            <a:r>
              <a:rPr lang="en-US" sz="2400" b="1" spc="-150">
                <a:latin typeface="Myriad Pro" panose="020B0503030403020204" pitchFamily="34" charset="0"/>
              </a:rPr>
              <a:t>Recreation &amp; Park Department</a:t>
            </a:r>
          </a:p>
        </p:txBody>
      </p:sp>
      <p:sp>
        <p:nvSpPr>
          <p:cNvPr id="2" name="Slide Number Placeholder 1">
            <a:extLst>
              <a:ext uri="{FF2B5EF4-FFF2-40B4-BE49-F238E27FC236}">
                <a16:creationId xmlns:a16="http://schemas.microsoft.com/office/drawing/2014/main" id="{2692ADD9-9434-6B55-8E54-5FA021A9E129}"/>
              </a:ext>
            </a:extLst>
          </p:cNvPr>
          <p:cNvSpPr>
            <a:spLocks noGrp="1"/>
          </p:cNvSpPr>
          <p:nvPr>
            <p:ph type="sldNum" sz="quarter" idx="12"/>
          </p:nvPr>
        </p:nvSpPr>
        <p:spPr/>
        <p:txBody>
          <a:bodyPr/>
          <a:lstStyle/>
          <a:p>
            <a:fld id="{40797F4E-50E0-4702-BC64-FDDFD36CD7D7}" type="slidenum">
              <a:rPr lang="en-US" smtClean="0"/>
              <a:t>1</a:t>
            </a:fld>
            <a:endParaRPr lang="en-US"/>
          </a:p>
        </p:txBody>
      </p:sp>
    </p:spTree>
    <p:extLst>
      <p:ext uri="{BB962C8B-B14F-4D97-AF65-F5344CB8AC3E}">
        <p14:creationId xmlns:p14="http://schemas.microsoft.com/office/powerpoint/2010/main" val="131562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son in wheelchair boarding the ggp shuttle">
            <a:extLst>
              <a:ext uri="{FF2B5EF4-FFF2-40B4-BE49-F238E27FC236}">
                <a16:creationId xmlns:a16="http://schemas.microsoft.com/office/drawing/2014/main" id="{01FF7CA7-8134-12D8-3C4D-B2139A6C7AC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64244" y="1339850"/>
            <a:ext cx="2590546" cy="4178300"/>
          </a:xfrm>
          <a:prstGeom prst="rect">
            <a:avLst/>
          </a:prstGeom>
        </p:spPr>
      </p:pic>
      <p:pic>
        <p:nvPicPr>
          <p:cNvPr id="3" name="Picture 3" descr="person in wheelchair boarding the ggp shuttle">
            <a:extLst>
              <a:ext uri="{FF2B5EF4-FFF2-40B4-BE49-F238E27FC236}">
                <a16:creationId xmlns:a16="http://schemas.microsoft.com/office/drawing/2014/main" id="{0489D52A-82DE-1BD1-6F39-83E1914F46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86827" y="1339850"/>
            <a:ext cx="2632328" cy="4178300"/>
          </a:xfrm>
          <a:prstGeom prst="rect">
            <a:avLst/>
          </a:prstGeom>
        </p:spPr>
      </p:pic>
      <p:sp>
        <p:nvSpPr>
          <p:cNvPr id="4" name="Title 1">
            <a:extLst>
              <a:ext uri="{FF2B5EF4-FFF2-40B4-BE49-F238E27FC236}">
                <a16:creationId xmlns:a16="http://schemas.microsoft.com/office/drawing/2014/main" id="{D9B2952D-4208-9FD7-39E0-0E0EE8B5CB90}"/>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Shuttle Accessibility</a:t>
            </a:r>
            <a:endParaRPr lang="en-US" b="0" kern="0">
              <a:solidFill>
                <a:sysClr val="windowText" lastClr="000000"/>
              </a:solidFill>
            </a:endParaRPr>
          </a:p>
        </p:txBody>
      </p:sp>
      <p:sp>
        <p:nvSpPr>
          <p:cNvPr id="5" name="Slide Number Placeholder 4">
            <a:extLst>
              <a:ext uri="{FF2B5EF4-FFF2-40B4-BE49-F238E27FC236}">
                <a16:creationId xmlns:a16="http://schemas.microsoft.com/office/drawing/2014/main" id="{A05057E4-1FCB-0107-2BF7-7CC6E28A98C0}"/>
              </a:ext>
            </a:extLst>
          </p:cNvPr>
          <p:cNvSpPr>
            <a:spLocks noGrp="1"/>
          </p:cNvSpPr>
          <p:nvPr>
            <p:ph type="sldNum" sz="quarter" idx="7"/>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3493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shuttle stop sign with special on-call hours and how to call for a ride">
            <a:extLst>
              <a:ext uri="{FF2B5EF4-FFF2-40B4-BE49-F238E27FC236}">
                <a16:creationId xmlns:a16="http://schemas.microsoft.com/office/drawing/2014/main" id="{2AB2FCE0-795A-872A-CD11-8AE4BBD64F0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1245" y="1740877"/>
            <a:ext cx="1972211" cy="3086100"/>
          </a:xfrm>
          <a:prstGeom prst="rect">
            <a:avLst/>
          </a:prstGeom>
        </p:spPr>
      </p:pic>
      <p:sp>
        <p:nvSpPr>
          <p:cNvPr id="3" name="Title 1">
            <a:extLst>
              <a:ext uri="{FF2B5EF4-FFF2-40B4-BE49-F238E27FC236}">
                <a16:creationId xmlns:a16="http://schemas.microsoft.com/office/drawing/2014/main" id="{06855360-5E9E-F981-38C7-75FB5AB98368}"/>
              </a:ext>
            </a:extLst>
          </p:cNvPr>
          <p:cNvSpPr txBox="1">
            <a:spLocks/>
          </p:cNvSpPr>
          <p:nvPr/>
        </p:nvSpPr>
        <p:spPr>
          <a:xfrm>
            <a:off x="563777" y="1131094"/>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cs typeface="Calibri Light"/>
              </a:rPr>
              <a:t>Shuttle extended evening service to 8pm</a:t>
            </a:r>
            <a:endParaRPr lang="en-US" sz="3300"/>
          </a:p>
        </p:txBody>
      </p:sp>
      <p:pic>
        <p:nvPicPr>
          <p:cNvPr id="5" name="Picture 4" descr="image of GGP shuttle driving on JFK at night">
            <a:extLst>
              <a:ext uri="{FF2B5EF4-FFF2-40B4-BE49-F238E27FC236}">
                <a16:creationId xmlns:a16="http://schemas.microsoft.com/office/drawing/2014/main" id="{EE3D0058-0658-BD6C-C4A5-3E230815D91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rot="10800000">
            <a:off x="3904712" y="1740877"/>
            <a:ext cx="4550020" cy="3086100"/>
          </a:xfrm>
          <a:prstGeom prst="rect">
            <a:avLst/>
          </a:prstGeom>
        </p:spPr>
      </p:pic>
      <p:sp>
        <p:nvSpPr>
          <p:cNvPr id="6" name="Title 1">
            <a:extLst>
              <a:ext uri="{FF2B5EF4-FFF2-40B4-BE49-F238E27FC236}">
                <a16:creationId xmlns:a16="http://schemas.microsoft.com/office/drawing/2014/main" id="{41E389A7-E6A5-BA43-9F90-AA8C35F1C1C1}"/>
              </a:ext>
            </a:extLst>
          </p:cNvPr>
          <p:cNvSpPr txBox="1">
            <a:spLocks/>
          </p:cNvSpPr>
          <p:nvPr/>
        </p:nvSpPr>
        <p:spPr>
          <a:xfrm>
            <a:off x="704454" y="5099401"/>
            <a:ext cx="7886700" cy="99417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cs typeface="Calibri Light"/>
              </a:rPr>
              <a:t>On-call service during Winter Lights to March 2023</a:t>
            </a:r>
            <a:endParaRPr lang="en-US" sz="2800" dirty="0"/>
          </a:p>
        </p:txBody>
      </p:sp>
      <p:sp>
        <p:nvSpPr>
          <p:cNvPr id="4" name="Title 1">
            <a:extLst>
              <a:ext uri="{FF2B5EF4-FFF2-40B4-BE49-F238E27FC236}">
                <a16:creationId xmlns:a16="http://schemas.microsoft.com/office/drawing/2014/main" id="{8F615D74-99B7-919F-3488-A902E4081245}"/>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Shuttle Hours</a:t>
            </a:r>
            <a:endParaRPr lang="en-US" b="0" kern="0">
              <a:solidFill>
                <a:sysClr val="windowText" lastClr="000000"/>
              </a:solidFill>
            </a:endParaRPr>
          </a:p>
        </p:txBody>
      </p:sp>
      <p:sp>
        <p:nvSpPr>
          <p:cNvPr id="7" name="Slide Number Placeholder 6">
            <a:extLst>
              <a:ext uri="{FF2B5EF4-FFF2-40B4-BE49-F238E27FC236}">
                <a16:creationId xmlns:a16="http://schemas.microsoft.com/office/drawing/2014/main" id="{19A58468-F7F2-18FF-338D-81661E426C2E}"/>
              </a:ext>
            </a:extLst>
          </p:cNvPr>
          <p:cNvSpPr>
            <a:spLocks noGrp="1"/>
          </p:cNvSpPr>
          <p:nvPr>
            <p:ph type="sldNum" sz="quarter" idx="7"/>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083298417"/>
      </p:ext>
    </p:extLst>
  </p:cSld>
  <p:clrMapOvr>
    <a:masterClrMapping/>
  </p:clrMapOvr>
  <p:extLst>
    <p:ext uri="{6950BFC3-D8DA-4A85-94F7-54DA5524770B}">
      <p188:commentRel xmlns="" xmlns:p188="http://schemas.microsoft.com/office/powerpoint/2018/8/main" r:id="rId5"/>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855360-5E9E-F981-38C7-75FB5AB98368}"/>
              </a:ext>
            </a:extLst>
          </p:cNvPr>
          <p:cNvSpPr txBox="1">
            <a:spLocks/>
          </p:cNvSpPr>
          <p:nvPr/>
        </p:nvSpPr>
        <p:spPr>
          <a:xfrm>
            <a:off x="563777" y="1131094"/>
            <a:ext cx="7886700" cy="99417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cs typeface="Calibri Light"/>
              </a:rPr>
              <a:t>Marked Paratransit vehicles allowed on JFK Promenade and other closed roads</a:t>
            </a:r>
            <a:endParaRPr lang="en-US" sz="3300"/>
          </a:p>
        </p:txBody>
      </p:sp>
      <p:sp>
        <p:nvSpPr>
          <p:cNvPr id="4" name="Title 1">
            <a:extLst>
              <a:ext uri="{FF2B5EF4-FFF2-40B4-BE49-F238E27FC236}">
                <a16:creationId xmlns:a16="http://schemas.microsoft.com/office/drawing/2014/main" id="{8F615D74-99B7-919F-3488-A902E4081245}"/>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Paratransit Vehicles</a:t>
            </a:r>
            <a:endParaRPr lang="en-US" b="0" kern="0">
              <a:solidFill>
                <a:sysClr val="windowText" lastClr="000000"/>
              </a:solidFill>
            </a:endParaRPr>
          </a:p>
        </p:txBody>
      </p:sp>
      <p:sp>
        <p:nvSpPr>
          <p:cNvPr id="7" name="Slide Number Placeholder 6">
            <a:extLst>
              <a:ext uri="{FF2B5EF4-FFF2-40B4-BE49-F238E27FC236}">
                <a16:creationId xmlns:a16="http://schemas.microsoft.com/office/drawing/2014/main" id="{19A58468-F7F2-18FF-338D-81661E426C2E}"/>
              </a:ext>
            </a:extLst>
          </p:cNvPr>
          <p:cNvSpPr>
            <a:spLocks noGrp="1"/>
          </p:cNvSpPr>
          <p:nvPr>
            <p:ph type="sldNum" sz="quarter" idx="7"/>
          </p:nvPr>
        </p:nvSpPr>
        <p:spPr/>
        <p:txBody>
          <a:bodyPr/>
          <a:lstStyle/>
          <a:p>
            <a:fld id="{B6F15528-21DE-4FAA-801E-634DDDAF4B2B}" type="slidenum">
              <a:rPr lang="en-US" smtClean="0"/>
              <a:pPr/>
              <a:t>12</a:t>
            </a:fld>
            <a:endParaRPr lang="en-US"/>
          </a:p>
        </p:txBody>
      </p:sp>
      <p:pic>
        <p:nvPicPr>
          <p:cNvPr id="8" name="Picture 8" descr="SF paratransit logo">
            <a:extLst>
              <a:ext uri="{FF2B5EF4-FFF2-40B4-BE49-F238E27FC236}">
                <a16:creationId xmlns:a16="http://schemas.microsoft.com/office/drawing/2014/main" id="{F34D68D6-1B86-2E6D-774C-A4306631C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704" y="2430166"/>
            <a:ext cx="3515882" cy="2884294"/>
          </a:xfrm>
          <a:prstGeom prst="rect">
            <a:avLst/>
          </a:prstGeom>
        </p:spPr>
      </p:pic>
    </p:spTree>
    <p:extLst>
      <p:ext uri="{BB962C8B-B14F-4D97-AF65-F5344CB8AC3E}">
        <p14:creationId xmlns:p14="http://schemas.microsoft.com/office/powerpoint/2010/main" val="2042444942"/>
      </p:ext>
    </p:extLst>
  </p:cSld>
  <p:clrMapOvr>
    <a:masterClrMapping/>
  </p:clrMapOvr>
  <p:extLst>
    <p:ext uri="{6950BFC3-D8DA-4A85-94F7-54DA5524770B}">
      <p188:commentRel xmlns=""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B52E-01A9-3E7A-B70F-173D287178ED}"/>
              </a:ext>
            </a:extLst>
          </p:cNvPr>
          <p:cNvSpPr>
            <a:spLocks noGrp="1"/>
          </p:cNvSpPr>
          <p:nvPr>
            <p:ph type="title"/>
          </p:nvPr>
        </p:nvSpPr>
        <p:spPr>
          <a:xfrm>
            <a:off x="623888" y="3177481"/>
            <a:ext cx="7886700" cy="1384995"/>
          </a:xfrm>
        </p:spPr>
        <p:txBody>
          <a:bodyPr/>
          <a:lstStyle/>
          <a:p>
            <a:r>
              <a:rPr lang="en-US">
                <a:cs typeface="Calibri Light"/>
              </a:rPr>
              <a:t>Information and Communication</a:t>
            </a:r>
            <a:endParaRPr lang="en-US"/>
          </a:p>
        </p:txBody>
      </p:sp>
      <p:sp>
        <p:nvSpPr>
          <p:cNvPr id="4" name="Slide Number Placeholder 3">
            <a:extLst>
              <a:ext uri="{FF2B5EF4-FFF2-40B4-BE49-F238E27FC236}">
                <a16:creationId xmlns:a16="http://schemas.microsoft.com/office/drawing/2014/main" id="{429D0A76-4DDD-A565-913C-5417C182FA7E}"/>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183201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B091-6989-26F7-0DE9-AF8AE98B5E5F}"/>
              </a:ext>
            </a:extLst>
          </p:cNvPr>
          <p:cNvSpPr>
            <a:spLocks noGrp="1"/>
          </p:cNvSpPr>
          <p:nvPr>
            <p:ph type="title"/>
          </p:nvPr>
        </p:nvSpPr>
        <p:spPr/>
        <p:txBody>
          <a:bodyPr/>
          <a:lstStyle/>
          <a:p>
            <a:r>
              <a:rPr lang="en-US" b="1" kern="0">
                <a:solidFill>
                  <a:sysClr val="windowText" lastClr="000000"/>
                </a:solidFill>
                <a:cs typeface="Calibri Light"/>
              </a:rPr>
              <a:t>Where We are Now: </a:t>
            </a:r>
            <a:r>
              <a:rPr lang="en-US">
                <a:cs typeface="Calibri Light"/>
              </a:rPr>
              <a:t>Website</a:t>
            </a:r>
            <a:endParaRPr lang="en-US"/>
          </a:p>
        </p:txBody>
      </p:sp>
      <p:sp>
        <p:nvSpPr>
          <p:cNvPr id="3" name="Content Placeholder 2">
            <a:extLst>
              <a:ext uri="{FF2B5EF4-FFF2-40B4-BE49-F238E27FC236}">
                <a16:creationId xmlns:a16="http://schemas.microsoft.com/office/drawing/2014/main" id="{B346994D-869C-D415-7EA4-54B3435D72F7}"/>
              </a:ext>
            </a:extLst>
          </p:cNvPr>
          <p:cNvSpPr>
            <a:spLocks noGrp="1"/>
          </p:cNvSpPr>
          <p:nvPr>
            <p:ph idx="1"/>
          </p:nvPr>
        </p:nvSpPr>
        <p:spPr>
          <a:xfrm>
            <a:off x="457207" y="1192693"/>
            <a:ext cx="8229599" cy="4425512"/>
          </a:xfrm>
        </p:spPr>
        <p:txBody>
          <a:bodyPr vert="horz" wrap="square" lIns="68580" tIns="34290" rIns="68580" bIns="34290" rtlCol="0" anchor="t">
            <a:normAutofit/>
          </a:bodyPr>
          <a:lstStyle/>
          <a:p>
            <a:r>
              <a:rPr lang="en-US">
                <a:cs typeface="Calibri"/>
              </a:rPr>
              <a:t>WCAG 2.0 compliant</a:t>
            </a:r>
          </a:p>
          <a:p>
            <a:endParaRPr lang="en-US">
              <a:cs typeface="Calibri"/>
            </a:endParaRPr>
          </a:p>
          <a:p>
            <a:r>
              <a:rPr lang="en-US">
                <a:cs typeface="Calibri"/>
              </a:rPr>
              <a:t>Content is updated for accessibility</a:t>
            </a:r>
          </a:p>
          <a:p>
            <a:pPr lvl="1"/>
            <a:r>
              <a:rPr lang="en-US">
                <a:cs typeface="Calibri"/>
              </a:rPr>
              <a:t>Updated training for content contributors by fall of 2023</a:t>
            </a:r>
          </a:p>
          <a:p>
            <a:endParaRPr lang="en-US">
              <a:cs typeface="Calibri"/>
            </a:endParaRPr>
          </a:p>
        </p:txBody>
      </p:sp>
      <p:sp>
        <p:nvSpPr>
          <p:cNvPr id="4" name="Slide Number Placeholder 3">
            <a:extLst>
              <a:ext uri="{FF2B5EF4-FFF2-40B4-BE49-F238E27FC236}">
                <a16:creationId xmlns:a16="http://schemas.microsoft.com/office/drawing/2014/main" id="{7267EEC2-747F-D216-6CAB-7E1ABFB18D33}"/>
              </a:ext>
            </a:extLst>
          </p:cNvPr>
          <p:cNvSpPr>
            <a:spLocks noGrp="1"/>
          </p:cNvSpPr>
          <p:nvPr>
            <p:ph type="sldNum" sz="quarter" idx="7"/>
          </p:nvPr>
        </p:nvSpPr>
        <p:spPr/>
        <p:txBody>
          <a:bodyPr/>
          <a:lstStyle/>
          <a:p>
            <a:fld id="{B6F15528-21DE-4FAA-801E-634DDDAF4B2B}" type="slidenum">
              <a:rPr lang="en-US" smtClean="0"/>
              <a:pPr/>
              <a:t>14</a:t>
            </a:fld>
            <a:endParaRPr lang="en-US"/>
          </a:p>
        </p:txBody>
      </p:sp>
      <p:pic>
        <p:nvPicPr>
          <p:cNvPr id="5" name="Picture 5" descr="blue circle with WCAG 2.0 written inside">
            <a:extLst>
              <a:ext uri="{FF2B5EF4-FFF2-40B4-BE49-F238E27FC236}">
                <a16:creationId xmlns:a16="http://schemas.microsoft.com/office/drawing/2014/main" id="{9142AFA3-ADBD-12B7-25FC-6F109D2CC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432" y="2830061"/>
            <a:ext cx="2381250" cy="2381250"/>
          </a:xfrm>
          <a:prstGeom prst="rect">
            <a:avLst/>
          </a:prstGeom>
        </p:spPr>
      </p:pic>
      <p:pic>
        <p:nvPicPr>
          <p:cNvPr id="6" name="Picture 6" descr="check mark image">
            <a:extLst>
              <a:ext uri="{FF2B5EF4-FFF2-40B4-BE49-F238E27FC236}">
                <a16:creationId xmlns:a16="http://schemas.microsoft.com/office/drawing/2014/main" id="{2D5A814F-DF4D-C335-7FC4-2A4E92DF285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28799" y="2830951"/>
            <a:ext cx="2743200" cy="2532529"/>
          </a:xfrm>
          <a:prstGeom prst="rect">
            <a:avLst/>
          </a:prstGeom>
        </p:spPr>
      </p:pic>
    </p:spTree>
    <p:extLst>
      <p:ext uri="{BB962C8B-B14F-4D97-AF65-F5344CB8AC3E}">
        <p14:creationId xmlns:p14="http://schemas.microsoft.com/office/powerpoint/2010/main" val="376461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map of GGP with closed roads indicated in green" title="driving map.jpg">
            <a:extLst>
              <a:ext uri="{FF2B5EF4-FFF2-40B4-BE49-F238E27FC236}">
                <a16:creationId xmlns:a16="http://schemas.microsoft.com/office/drawing/2014/main" id="{97C89C2D-80AA-9F88-0D30-8E42790956F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5" y="858212"/>
            <a:ext cx="9143985" cy="4885364"/>
          </a:xfrm>
          <a:prstGeom prst="rect">
            <a:avLst/>
          </a:prstGeom>
        </p:spPr>
      </p:pic>
      <p:sp>
        <p:nvSpPr>
          <p:cNvPr id="3" name="Title 1">
            <a:extLst>
              <a:ext uri="{FF2B5EF4-FFF2-40B4-BE49-F238E27FC236}">
                <a16:creationId xmlns:a16="http://schemas.microsoft.com/office/drawing/2014/main" id="{2C026F65-D811-93BB-EBC6-DC3C88C7BA7C}"/>
              </a:ext>
            </a:extLst>
          </p:cNvPr>
          <p:cNvSpPr txBox="1">
            <a:spLocks/>
          </p:cNvSpPr>
          <p:nvPr/>
        </p:nvSpPr>
        <p:spPr>
          <a:xfrm>
            <a:off x="515338" y="254362"/>
            <a:ext cx="8113331" cy="325881"/>
          </a:xfrm>
          <a:prstGeom prst="rect">
            <a:avLst/>
          </a:prstGeom>
        </p:spPr>
        <p:txBody>
          <a:bodyPr lIns="91440" tIns="45720" rIns="91440" bIns="45720" anchor="t"/>
          <a:lstStyle>
            <a:lvl1pPr>
              <a:defRPr sz="2118" b="1">
                <a:latin typeface="Century Gothic" panose="020B0502020202020204" pitchFamily="34" charset="0"/>
                <a:ea typeface="+mj-ea"/>
                <a:cs typeface="+mj-cs"/>
              </a:defRPr>
            </a:lvl1pPr>
          </a:lstStyle>
          <a:p>
            <a:pPr defTabSz="914400"/>
            <a:r>
              <a:rPr lang="en-US" sz="2100" b="1" kern="0">
                <a:latin typeface="Century Gothic"/>
                <a:cs typeface="Calibri Light"/>
              </a:rPr>
              <a:t>Where We are Now: </a:t>
            </a:r>
            <a:r>
              <a:rPr lang="en-US" sz="2100" b="0" kern="0">
                <a:latin typeface="Century Gothic"/>
                <a:cs typeface="Calibri Light"/>
              </a:rPr>
              <a:t>Website text directions</a:t>
            </a:r>
            <a:endParaRPr lang="en-US" b="0" kern="0">
              <a:solidFill>
                <a:sysClr val="windowText" lastClr="000000"/>
              </a:solidFill>
            </a:endParaRPr>
          </a:p>
        </p:txBody>
      </p:sp>
      <p:sp>
        <p:nvSpPr>
          <p:cNvPr id="4" name="Slide Number Placeholder 3">
            <a:extLst>
              <a:ext uri="{FF2B5EF4-FFF2-40B4-BE49-F238E27FC236}">
                <a16:creationId xmlns:a16="http://schemas.microsoft.com/office/drawing/2014/main" id="{6B18F363-8660-41AB-6442-AA77444FC8FC}"/>
              </a:ext>
            </a:extLst>
          </p:cNvPr>
          <p:cNvSpPr>
            <a:spLocks noGrp="1"/>
          </p:cNvSpPr>
          <p:nvPr>
            <p:ph type="sldNum" sz="quarter" idx="7"/>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36116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13671-B7AA-5A48-6E95-C463B658C32F}"/>
              </a:ext>
            </a:extLst>
          </p:cNvPr>
          <p:cNvSpPr>
            <a:spLocks noGrp="1"/>
          </p:cNvSpPr>
          <p:nvPr>
            <p:ph type="title"/>
          </p:nvPr>
        </p:nvSpPr>
        <p:spPr>
          <a:xfrm>
            <a:off x="628650" y="901236"/>
            <a:ext cx="7886700" cy="325923"/>
          </a:xfrm>
        </p:spPr>
        <p:txBody>
          <a:bodyPr/>
          <a:lstStyle/>
          <a:p>
            <a:r>
              <a:rPr lang="en-US">
                <a:cs typeface="Calibri Light"/>
              </a:rPr>
              <a:t>Sample Text Directions RPD Website</a:t>
            </a:r>
          </a:p>
        </p:txBody>
      </p:sp>
      <p:sp>
        <p:nvSpPr>
          <p:cNvPr id="4" name="Title 1">
            <a:extLst>
              <a:ext uri="{FF2B5EF4-FFF2-40B4-BE49-F238E27FC236}">
                <a16:creationId xmlns:a16="http://schemas.microsoft.com/office/drawing/2014/main" id="{DE39E186-3AB2-FFB9-0D5B-63428DBB1314}"/>
              </a:ext>
            </a:extLst>
          </p:cNvPr>
          <p:cNvSpPr txBox="1">
            <a:spLocks/>
          </p:cNvSpPr>
          <p:nvPr/>
        </p:nvSpPr>
        <p:spPr>
          <a:xfrm>
            <a:off x="515338" y="254362"/>
            <a:ext cx="8113331" cy="325881"/>
          </a:xfrm>
          <a:prstGeom prst="rect">
            <a:avLst/>
          </a:prstGeom>
        </p:spPr>
        <p:txBody>
          <a:bodyPr wrap="square" lIns="0" tIns="0" rIns="0" bIns="0" anchor="t">
            <a:spAutoFit/>
          </a:bodyPr>
          <a:lstStyle>
            <a:lvl1pPr>
              <a:defRPr sz="2118" b="0" i="0">
                <a:solidFill>
                  <a:schemeClr val="tx1"/>
                </a:solidFill>
                <a:latin typeface="Century Gothic" panose="020B0502020202020204" pitchFamily="34" charset="0"/>
                <a:ea typeface="+mj-ea"/>
                <a:cs typeface="+mj-cs"/>
              </a:defRPr>
            </a:lvl1pPr>
          </a:lstStyle>
          <a:p>
            <a:pPr defTabSz="914400"/>
            <a:r>
              <a:rPr lang="en-US" sz="2100" b="1" kern="0">
                <a:latin typeface="Century Gothic"/>
                <a:cs typeface="Calibri Light"/>
              </a:rPr>
              <a:t>Where We are Now: </a:t>
            </a:r>
            <a:r>
              <a:rPr lang="en-US" sz="2100" kern="0">
                <a:latin typeface="Century Gothic"/>
                <a:cs typeface="Calibri Light"/>
              </a:rPr>
              <a:t>Website text directions</a:t>
            </a:r>
            <a:endParaRPr lang="en-US" kern="0"/>
          </a:p>
        </p:txBody>
      </p:sp>
      <p:sp>
        <p:nvSpPr>
          <p:cNvPr id="5" name="Slide Number Placeholder 4">
            <a:extLst>
              <a:ext uri="{FF2B5EF4-FFF2-40B4-BE49-F238E27FC236}">
                <a16:creationId xmlns:a16="http://schemas.microsoft.com/office/drawing/2014/main" id="{A1F575BB-243C-86C4-4E64-7BA076D886D2}"/>
              </a:ext>
            </a:extLst>
          </p:cNvPr>
          <p:cNvSpPr>
            <a:spLocks noGrp="1"/>
          </p:cNvSpPr>
          <p:nvPr>
            <p:ph type="sldNum" sz="quarter" idx="7"/>
          </p:nvPr>
        </p:nvSpPr>
        <p:spPr/>
        <p:txBody>
          <a:bodyPr/>
          <a:lstStyle/>
          <a:p>
            <a:fld id="{B6F15528-21DE-4FAA-801E-634DDDAF4B2B}" type="slidenum">
              <a:rPr lang="en-US" smtClean="0"/>
              <a:pPr/>
              <a:t>16</a:t>
            </a:fld>
            <a:endParaRPr lang="en-US"/>
          </a:p>
        </p:txBody>
      </p:sp>
      <p:pic>
        <p:nvPicPr>
          <p:cNvPr id="7" name="Picture 6" descr="image from RPD website with sample text directions for driving to museums, tea garden and music concourse">
            <a:extLst>
              <a:ext uri="{FF2B5EF4-FFF2-40B4-BE49-F238E27FC236}">
                <a16:creationId xmlns:a16="http://schemas.microsoft.com/office/drawing/2014/main" id="{B800B9FB-213D-98F9-A6F5-4ED82B7C0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72" y="1620798"/>
            <a:ext cx="8867775" cy="3622892"/>
          </a:xfrm>
          <a:prstGeom prst="rect">
            <a:avLst/>
          </a:prstGeom>
        </p:spPr>
      </p:pic>
      <p:sp>
        <p:nvSpPr>
          <p:cNvPr id="8" name="Rectangle 7">
            <a:extLst>
              <a:ext uri="{FF2B5EF4-FFF2-40B4-BE49-F238E27FC236}">
                <a16:creationId xmlns:a16="http://schemas.microsoft.com/office/drawing/2014/main" id="{F571F0FF-9F71-7A96-055F-2572133101A4}"/>
              </a:ext>
              <a:ext uri="{C183D7F6-B498-43B3-948B-1728B52AA6E4}">
                <adec:decorative xmlns:adec="http://schemas.microsoft.com/office/drawing/2017/decorative" val="1"/>
              </a:ext>
            </a:extLst>
          </p:cNvPr>
          <p:cNvSpPr/>
          <p:nvPr/>
        </p:nvSpPr>
        <p:spPr>
          <a:xfrm>
            <a:off x="6991350" y="1348177"/>
            <a:ext cx="210312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10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AF2E0-2B3F-5E21-FFB9-54AE85E7A450}"/>
              </a:ext>
            </a:extLst>
          </p:cNvPr>
          <p:cNvSpPr>
            <a:spLocks noGrp="1"/>
          </p:cNvSpPr>
          <p:nvPr>
            <p:ph idx="1"/>
          </p:nvPr>
        </p:nvSpPr>
        <p:spPr>
          <a:xfrm>
            <a:off x="628650" y="989254"/>
            <a:ext cx="7886700" cy="3263504"/>
          </a:xfrm>
        </p:spPr>
        <p:txBody>
          <a:bodyPr vert="horz" wrap="square" lIns="68580" tIns="34290" rIns="68580" bIns="34290" rtlCol="0" anchor="t">
            <a:normAutofit/>
          </a:bodyPr>
          <a:lstStyle/>
          <a:p>
            <a:r>
              <a:rPr lang="en-US">
                <a:ea typeface="+mn-lt"/>
                <a:cs typeface="+mn-lt"/>
              </a:rPr>
              <a:t>Google, Apple Maps, and Transit App have been updated</a:t>
            </a:r>
            <a:endParaRPr lang="en-US"/>
          </a:p>
        </p:txBody>
      </p:sp>
      <p:pic>
        <p:nvPicPr>
          <p:cNvPr id="4" name="Picture 4" descr="google maps logo">
            <a:extLst>
              <a:ext uri="{FF2B5EF4-FFF2-40B4-BE49-F238E27FC236}">
                <a16:creationId xmlns:a16="http://schemas.microsoft.com/office/drawing/2014/main" id="{1C16CC35-5AD2-091F-C1BA-C3ED69CDE0E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02390" y="2733947"/>
            <a:ext cx="1063009" cy="959770"/>
          </a:xfrm>
          <a:prstGeom prst="rect">
            <a:avLst/>
          </a:prstGeom>
        </p:spPr>
      </p:pic>
      <p:pic>
        <p:nvPicPr>
          <p:cNvPr id="6" name="Picture 6" descr="apple maps logo">
            <a:extLst>
              <a:ext uri="{FF2B5EF4-FFF2-40B4-BE49-F238E27FC236}">
                <a16:creationId xmlns:a16="http://schemas.microsoft.com/office/drawing/2014/main" id="{B7B49C7D-77E9-1525-150D-5185C006658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04643" y="1680852"/>
            <a:ext cx="658501" cy="658501"/>
          </a:xfrm>
          <a:prstGeom prst="rect">
            <a:avLst/>
          </a:prstGeom>
        </p:spPr>
      </p:pic>
      <p:pic>
        <p:nvPicPr>
          <p:cNvPr id="7" name="Picture 7" descr="transit logo">
            <a:extLst>
              <a:ext uri="{FF2B5EF4-FFF2-40B4-BE49-F238E27FC236}">
                <a16:creationId xmlns:a16="http://schemas.microsoft.com/office/drawing/2014/main" id="{5840A46C-F40A-7450-920C-5E0F172D47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87719" y="3980815"/>
            <a:ext cx="1556281" cy="636168"/>
          </a:xfrm>
          <a:prstGeom prst="rect">
            <a:avLst/>
          </a:prstGeom>
        </p:spPr>
      </p:pic>
      <p:pic>
        <p:nvPicPr>
          <p:cNvPr id="5" name="Picture 4" descr="image from maps program showing directions from castro and 18th street to stow lake boathouse that include the GGP free shuttle">
            <a:extLst>
              <a:ext uri="{FF2B5EF4-FFF2-40B4-BE49-F238E27FC236}">
                <a16:creationId xmlns:a16="http://schemas.microsoft.com/office/drawing/2014/main" id="{022BAD0F-5777-1A41-A5EC-EBEEFBD6FB5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98397" y="1595051"/>
            <a:ext cx="7189322" cy="4198854"/>
          </a:xfrm>
          <a:prstGeom prst="rect">
            <a:avLst/>
          </a:prstGeom>
        </p:spPr>
      </p:pic>
      <p:sp>
        <p:nvSpPr>
          <p:cNvPr id="9" name="Title 8">
            <a:extLst>
              <a:ext uri="{FF2B5EF4-FFF2-40B4-BE49-F238E27FC236}">
                <a16:creationId xmlns:a16="http://schemas.microsoft.com/office/drawing/2014/main" id="{898C40CB-CDDF-3708-9125-4B4FF62781C4}"/>
              </a:ext>
            </a:extLst>
          </p:cNvPr>
          <p:cNvSpPr>
            <a:spLocks noGrp="1"/>
          </p:cNvSpPr>
          <p:nvPr>
            <p:ph type="title"/>
          </p:nvPr>
        </p:nvSpPr>
        <p:spPr/>
        <p:txBody>
          <a:bodyPr/>
          <a:lstStyle/>
          <a:p>
            <a:r>
              <a:rPr lang="en-US" b="1" kern="0">
                <a:solidFill>
                  <a:sysClr val="windowText" lastClr="000000"/>
                </a:solidFill>
                <a:cs typeface="Calibri Light"/>
              </a:rPr>
              <a:t>Where We are Now: </a:t>
            </a:r>
            <a:r>
              <a:rPr lang="en-US"/>
              <a:t>Website</a:t>
            </a:r>
          </a:p>
        </p:txBody>
      </p:sp>
      <p:sp>
        <p:nvSpPr>
          <p:cNvPr id="10" name="Slide Number Placeholder 9">
            <a:extLst>
              <a:ext uri="{FF2B5EF4-FFF2-40B4-BE49-F238E27FC236}">
                <a16:creationId xmlns:a16="http://schemas.microsoft.com/office/drawing/2014/main" id="{5DEA5374-268D-D53E-ED35-7EC2A8C65647}"/>
              </a:ext>
            </a:extLst>
          </p:cNvPr>
          <p:cNvSpPr>
            <a:spLocks noGrp="1"/>
          </p:cNvSpPr>
          <p:nvPr>
            <p:ph type="sldNum" sz="quarter" idx="7"/>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60927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D4D4-69F1-9FF3-1355-889761A6B7AE}"/>
              </a:ext>
            </a:extLst>
          </p:cNvPr>
          <p:cNvSpPr>
            <a:spLocks noGrp="1"/>
          </p:cNvSpPr>
          <p:nvPr>
            <p:ph type="title"/>
          </p:nvPr>
        </p:nvSpPr>
        <p:spPr/>
        <p:txBody>
          <a:bodyPr/>
          <a:lstStyle/>
          <a:p>
            <a:r>
              <a:rPr lang="en-US" b="1" kern="0">
                <a:solidFill>
                  <a:sysClr val="windowText" lastClr="000000"/>
                </a:solidFill>
                <a:cs typeface="Calibri Light"/>
              </a:rPr>
              <a:t>Where We are Now: </a:t>
            </a:r>
            <a:r>
              <a:rPr lang="en-US">
                <a:cs typeface="Calibri Light"/>
              </a:rPr>
              <a:t>Email and Phone Information</a:t>
            </a:r>
            <a:endParaRPr lang="en-US"/>
          </a:p>
        </p:txBody>
      </p:sp>
      <p:sp>
        <p:nvSpPr>
          <p:cNvPr id="3" name="Content Placeholder 2">
            <a:extLst>
              <a:ext uri="{FF2B5EF4-FFF2-40B4-BE49-F238E27FC236}">
                <a16:creationId xmlns:a16="http://schemas.microsoft.com/office/drawing/2014/main" id="{9B398524-6105-B5D6-E631-E8B661D81066}"/>
              </a:ext>
            </a:extLst>
          </p:cNvPr>
          <p:cNvSpPr>
            <a:spLocks noGrp="1"/>
          </p:cNvSpPr>
          <p:nvPr>
            <p:ph idx="1"/>
          </p:nvPr>
        </p:nvSpPr>
        <p:spPr>
          <a:xfrm>
            <a:off x="457207" y="1192693"/>
            <a:ext cx="8229599" cy="4565556"/>
          </a:xfrm>
        </p:spPr>
        <p:txBody>
          <a:bodyPr vert="horz" wrap="square" lIns="68580" tIns="34290" rIns="68580" bIns="34290" rtlCol="0" anchor="t">
            <a:normAutofit/>
          </a:bodyPr>
          <a:lstStyle/>
          <a:p>
            <a:r>
              <a:rPr lang="en-US" sz="2800">
                <a:latin typeface="Century Gothic"/>
                <a:cs typeface="Calibri"/>
                <a:hlinkClick r:id="rId3"/>
              </a:rPr>
              <a:t>RPDAccess@sfgov.org</a:t>
            </a:r>
            <a:endParaRPr lang="en-US" sz="2800">
              <a:latin typeface="Century Gothic"/>
              <a:cs typeface="Calibri"/>
            </a:endParaRPr>
          </a:p>
          <a:p>
            <a:r>
              <a:rPr lang="en-US" sz="2800">
                <a:latin typeface="Century Gothic"/>
                <a:cs typeface="Calibri"/>
              </a:rPr>
              <a:t>Phone:  415-831-6834</a:t>
            </a:r>
          </a:p>
          <a:p>
            <a:endParaRPr lang="en-US" sz="2800">
              <a:cs typeface="Calibri"/>
            </a:endParaRPr>
          </a:p>
          <a:p>
            <a:r>
              <a:rPr lang="en-US" sz="2800">
                <a:latin typeface="Century Gothic"/>
                <a:cs typeface="Calibri"/>
                <a:hlinkClick r:id="rId4"/>
              </a:rPr>
              <a:t>RPDInfo@sfgov.org</a:t>
            </a:r>
            <a:endParaRPr lang="en-US" sz="2800">
              <a:latin typeface="Century Gothic"/>
              <a:cs typeface="Calibri"/>
            </a:endParaRPr>
          </a:p>
          <a:p>
            <a:endParaRPr lang="en-US" sz="2800">
              <a:latin typeface="Century Gothic"/>
              <a:cs typeface="Calibri"/>
            </a:endParaRPr>
          </a:p>
          <a:p>
            <a:r>
              <a:rPr lang="en-US" sz="2800">
                <a:latin typeface="Century Gothic"/>
                <a:cs typeface="Calibri"/>
                <a:hlinkClick r:id="rId5"/>
              </a:rPr>
              <a:t>SF311.org</a:t>
            </a:r>
            <a:endParaRPr lang="en-US">
              <a:latin typeface="Century Gothic"/>
              <a:hlinkClick r:id="" action="ppaction://noaction"/>
            </a:endParaRPr>
          </a:p>
          <a:p>
            <a:r>
              <a:rPr lang="en-US" sz="2800">
                <a:latin typeface="Century Gothic"/>
                <a:cs typeface="Calibri"/>
              </a:rPr>
              <a:t>Phone:  311</a:t>
            </a:r>
          </a:p>
        </p:txBody>
      </p:sp>
      <p:pic>
        <p:nvPicPr>
          <p:cNvPr id="6" name="Picture 6" descr="image of envelope with @ symbol">
            <a:extLst>
              <a:ext uri="{FF2B5EF4-FFF2-40B4-BE49-F238E27FC236}">
                <a16:creationId xmlns:a16="http://schemas.microsoft.com/office/drawing/2014/main" id="{C360644F-F421-2E0B-8FED-337220F928D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80061" y="3342068"/>
            <a:ext cx="2057400" cy="2057400"/>
          </a:xfrm>
          <a:prstGeom prst="rect">
            <a:avLst/>
          </a:prstGeom>
        </p:spPr>
      </p:pic>
      <p:pic>
        <p:nvPicPr>
          <p:cNvPr id="8" name="Picture 8" descr="image of phone receiver">
            <a:extLst>
              <a:ext uri="{FF2B5EF4-FFF2-40B4-BE49-F238E27FC236}">
                <a16:creationId xmlns:a16="http://schemas.microsoft.com/office/drawing/2014/main" id="{59D272D5-EF66-E7DC-1FD4-7F86CFB95069}"/>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280061" y="1378040"/>
            <a:ext cx="2057400" cy="2057400"/>
          </a:xfrm>
          <a:prstGeom prst="rect">
            <a:avLst/>
          </a:prstGeom>
        </p:spPr>
      </p:pic>
      <p:sp>
        <p:nvSpPr>
          <p:cNvPr id="4" name="Slide Number Placeholder 3">
            <a:extLst>
              <a:ext uri="{FF2B5EF4-FFF2-40B4-BE49-F238E27FC236}">
                <a16:creationId xmlns:a16="http://schemas.microsoft.com/office/drawing/2014/main" id="{78DD0BEF-5058-775B-A716-4AF2F1C0A9AA}"/>
              </a:ext>
            </a:extLst>
          </p:cNvPr>
          <p:cNvSpPr>
            <a:spLocks noGrp="1"/>
          </p:cNvSpPr>
          <p:nvPr>
            <p:ph type="sldNum" sz="quarter" idx="7"/>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343538300"/>
      </p:ext>
    </p:extLst>
  </p:cSld>
  <p:clrMapOvr>
    <a:masterClrMapping/>
  </p:clrMapOvr>
  <p:extLst>
    <p:ext uri="{6950BFC3-D8DA-4A85-94F7-54DA5524770B}">
      <p188:commentRel xmlns="" xmlns:p188="http://schemas.microsoft.com/office/powerpoint/2018/8/main" r:id="rId8"/>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FB68-877F-ED26-C7D3-678A1F7CCF07}"/>
              </a:ext>
            </a:extLst>
          </p:cNvPr>
          <p:cNvSpPr>
            <a:spLocks noGrp="1"/>
          </p:cNvSpPr>
          <p:nvPr>
            <p:ph type="title"/>
          </p:nvPr>
        </p:nvSpPr>
        <p:spPr>
          <a:xfrm>
            <a:off x="623888" y="3177481"/>
            <a:ext cx="7886700" cy="1384995"/>
          </a:xfrm>
        </p:spPr>
        <p:txBody>
          <a:bodyPr/>
          <a:lstStyle/>
          <a:p>
            <a:r>
              <a:rPr lang="en-US">
                <a:cs typeface="Calibri Light"/>
              </a:rPr>
              <a:t>Outreach to the Disability Community</a:t>
            </a:r>
            <a:endParaRPr lang="en-US"/>
          </a:p>
        </p:txBody>
      </p:sp>
      <p:sp>
        <p:nvSpPr>
          <p:cNvPr id="4" name="Slide Number Placeholder 3">
            <a:extLst>
              <a:ext uri="{FF2B5EF4-FFF2-40B4-BE49-F238E27FC236}">
                <a16:creationId xmlns:a16="http://schemas.microsoft.com/office/drawing/2014/main" id="{0EB9BB66-30A1-6A5E-CA62-E8AD0A5BE111}"/>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40625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6686-2706-A8F6-30D7-E5DB6BC6F1B1}"/>
              </a:ext>
            </a:extLst>
          </p:cNvPr>
          <p:cNvSpPr>
            <a:spLocks noGrp="1"/>
          </p:cNvSpPr>
          <p:nvPr>
            <p:ph type="title"/>
          </p:nvPr>
        </p:nvSpPr>
        <p:spPr/>
        <p:txBody>
          <a:bodyPr/>
          <a:lstStyle/>
          <a:p>
            <a:r>
              <a:rPr lang="en-US">
                <a:cs typeface="Calibri Light"/>
              </a:rPr>
              <a:t>Agenda</a:t>
            </a:r>
            <a:endParaRPr lang="en-US"/>
          </a:p>
        </p:txBody>
      </p:sp>
      <p:sp>
        <p:nvSpPr>
          <p:cNvPr id="3" name="Content Placeholder 2">
            <a:extLst>
              <a:ext uri="{FF2B5EF4-FFF2-40B4-BE49-F238E27FC236}">
                <a16:creationId xmlns:a16="http://schemas.microsoft.com/office/drawing/2014/main" id="{78385184-8E35-BDE5-3C39-7C5B85BEE1A4}"/>
              </a:ext>
            </a:extLst>
          </p:cNvPr>
          <p:cNvSpPr>
            <a:spLocks noGrp="1"/>
          </p:cNvSpPr>
          <p:nvPr>
            <p:ph idx="1"/>
          </p:nvPr>
        </p:nvSpPr>
        <p:spPr>
          <a:xfrm>
            <a:off x="457207" y="1192693"/>
            <a:ext cx="8229599" cy="4483177"/>
          </a:xfrm>
        </p:spPr>
        <p:txBody>
          <a:bodyPr vert="horz" wrap="square" lIns="68580" tIns="34290" rIns="68580" bIns="34290" rtlCol="0" anchor="t">
            <a:normAutofit/>
          </a:bodyPr>
          <a:lstStyle/>
          <a:p>
            <a:pPr marL="285750" indent="-285750">
              <a:buFont typeface="Arial" panose="020B0604020202020204" pitchFamily="34" charset="0"/>
              <a:buChar char="•"/>
            </a:pPr>
            <a:r>
              <a:rPr lang="en-US" sz="2000" b="1">
                <a:cs typeface="Calibri"/>
              </a:rPr>
              <a:t>Introductions</a:t>
            </a:r>
          </a:p>
          <a:p>
            <a:pPr marL="285750" indent="-285750">
              <a:buFont typeface="Arial" panose="020B0604020202020204" pitchFamily="34" charset="0"/>
              <a:buChar char="•"/>
            </a:pPr>
            <a:endParaRPr lang="en-US" sz="2000" b="1">
              <a:cs typeface="Calibri"/>
            </a:endParaRPr>
          </a:p>
          <a:p>
            <a:pPr marL="285750" indent="-285750">
              <a:buFont typeface="Arial" panose="020B0604020202020204" pitchFamily="34" charset="0"/>
              <a:buChar char="•"/>
            </a:pPr>
            <a:r>
              <a:rPr lang="en-US" sz="2000" b="1">
                <a:cs typeface="Calibri"/>
              </a:rPr>
              <a:t>MDC resolution + general accessibility commitments</a:t>
            </a:r>
            <a:endParaRPr lang="en-US" sz="2000"/>
          </a:p>
          <a:p>
            <a:pPr marL="285750" indent="-285750">
              <a:buFont typeface="Arial" panose="020B0604020202020204" pitchFamily="34" charset="0"/>
              <a:buChar char="•"/>
            </a:pPr>
            <a:endParaRPr lang="en-US" sz="2000" b="1">
              <a:cs typeface="Calibri"/>
            </a:endParaRPr>
          </a:p>
          <a:p>
            <a:pPr marL="285750" indent="-285750">
              <a:buFont typeface="Arial" panose="020B0604020202020204" pitchFamily="34" charset="0"/>
              <a:buChar char="•"/>
            </a:pPr>
            <a:r>
              <a:rPr lang="en-US" sz="2000" b="1">
                <a:cs typeface="Calibri"/>
              </a:rPr>
              <a:t>Where we are now</a:t>
            </a:r>
          </a:p>
          <a:p>
            <a:pPr marL="677323" lvl="1" indent="-285750">
              <a:buFont typeface="Arial" panose="020B0604020202020204" pitchFamily="34" charset="0"/>
              <a:buChar char="•"/>
            </a:pPr>
            <a:r>
              <a:rPr lang="en-US" sz="2000">
                <a:cs typeface="Calibri"/>
              </a:rPr>
              <a:t>What have we accomplished</a:t>
            </a:r>
          </a:p>
          <a:p>
            <a:pPr marL="285750" indent="-285750">
              <a:buFont typeface="Arial" panose="020B0604020202020204" pitchFamily="34" charset="0"/>
              <a:buChar char="•"/>
            </a:pPr>
            <a:endParaRPr lang="en-US" sz="2000" b="1">
              <a:cs typeface="Calibri"/>
            </a:endParaRPr>
          </a:p>
          <a:p>
            <a:pPr marL="285750" indent="-285750">
              <a:buFont typeface="Arial" panose="020B0604020202020204" pitchFamily="34" charset="0"/>
              <a:buChar char="•"/>
            </a:pPr>
            <a:r>
              <a:rPr lang="en-US" sz="2000" b="1">
                <a:cs typeface="Calibri"/>
              </a:rPr>
              <a:t>In the works</a:t>
            </a:r>
          </a:p>
          <a:p>
            <a:pPr marL="677323" lvl="1" indent="-285750">
              <a:buFont typeface="Arial" panose="020B0604020202020204" pitchFamily="34" charset="0"/>
              <a:buChar char="•"/>
            </a:pPr>
            <a:r>
              <a:rPr lang="en-US" sz="2000">
                <a:cs typeface="Calibri"/>
              </a:rPr>
              <a:t>Projects that have started or are starting soon</a:t>
            </a:r>
          </a:p>
          <a:p>
            <a:pPr marL="285750" indent="-285750">
              <a:buFont typeface="Arial" panose="020B0604020202020204" pitchFamily="34" charset="0"/>
              <a:buChar char="•"/>
            </a:pPr>
            <a:endParaRPr lang="en-US" sz="2000" b="1">
              <a:cs typeface="Calibri"/>
            </a:endParaRPr>
          </a:p>
          <a:p>
            <a:pPr marL="285750" indent="-285750">
              <a:buFont typeface="Arial" panose="020B0604020202020204" pitchFamily="34" charset="0"/>
              <a:buChar char="•"/>
            </a:pPr>
            <a:r>
              <a:rPr lang="en-US" sz="2000" b="1">
                <a:cs typeface="Calibri"/>
              </a:rPr>
              <a:t>Still to come</a:t>
            </a:r>
          </a:p>
          <a:p>
            <a:pPr marL="677323" lvl="1" indent="-285750">
              <a:buFont typeface="Arial" panose="020B0604020202020204" pitchFamily="34" charset="0"/>
              <a:buChar char="•"/>
            </a:pPr>
            <a:r>
              <a:rPr lang="en-US" sz="2000">
                <a:cs typeface="Calibri"/>
              </a:rPr>
              <a:t>Projects that are on the horizon but need more planning, $ etc.</a:t>
            </a:r>
          </a:p>
          <a:p>
            <a:endParaRPr lang="en-US">
              <a:cs typeface="Calibri"/>
            </a:endParaRPr>
          </a:p>
        </p:txBody>
      </p:sp>
      <p:sp>
        <p:nvSpPr>
          <p:cNvPr id="4" name="Slide Number Placeholder 3">
            <a:extLst>
              <a:ext uri="{FF2B5EF4-FFF2-40B4-BE49-F238E27FC236}">
                <a16:creationId xmlns:a16="http://schemas.microsoft.com/office/drawing/2014/main" id="{BBE56A7E-5F37-AD9D-C438-0205E17D592A}"/>
              </a:ext>
            </a:extLst>
          </p:cNvPr>
          <p:cNvSpPr>
            <a:spLocks noGrp="1"/>
          </p:cNvSpPr>
          <p:nvPr>
            <p:ph type="sldNum" sz="quarter" idx="7"/>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40969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8DD4-699D-393C-63A2-0F4FCB1FB56D}"/>
              </a:ext>
            </a:extLst>
          </p:cNvPr>
          <p:cNvSpPr>
            <a:spLocks noGrp="1"/>
          </p:cNvSpPr>
          <p:nvPr>
            <p:ph type="title"/>
          </p:nvPr>
        </p:nvSpPr>
        <p:spPr/>
        <p:txBody>
          <a:bodyPr/>
          <a:lstStyle/>
          <a:p>
            <a:r>
              <a:rPr lang="en-US" b="1" kern="0">
                <a:solidFill>
                  <a:sysClr val="windowText" lastClr="000000"/>
                </a:solidFill>
                <a:cs typeface="Calibri Light"/>
              </a:rPr>
              <a:t>Where We are Now: </a:t>
            </a:r>
            <a:r>
              <a:rPr lang="en-US">
                <a:cs typeface="Calibri Light"/>
              </a:rPr>
              <a:t>Outreach</a:t>
            </a:r>
            <a:endParaRPr lang="en-US"/>
          </a:p>
        </p:txBody>
      </p:sp>
      <p:sp>
        <p:nvSpPr>
          <p:cNvPr id="3" name="Content Placeholder 2">
            <a:extLst>
              <a:ext uri="{FF2B5EF4-FFF2-40B4-BE49-F238E27FC236}">
                <a16:creationId xmlns:a16="http://schemas.microsoft.com/office/drawing/2014/main" id="{F7A08479-94F4-2699-D078-9790ED208D19}"/>
              </a:ext>
            </a:extLst>
          </p:cNvPr>
          <p:cNvSpPr>
            <a:spLocks noGrp="1"/>
          </p:cNvSpPr>
          <p:nvPr>
            <p:ph idx="1"/>
          </p:nvPr>
        </p:nvSpPr>
        <p:spPr>
          <a:xfrm>
            <a:off x="457207" y="1192693"/>
            <a:ext cx="8229599" cy="4573793"/>
          </a:xfrm>
        </p:spPr>
        <p:txBody>
          <a:bodyPr vert="horz" wrap="square" lIns="68580" tIns="34290" rIns="68580" bIns="34290" rtlCol="0" anchor="t">
            <a:normAutofit/>
          </a:bodyPr>
          <a:lstStyle/>
          <a:p>
            <a:pPr marL="285750" indent="-285750">
              <a:buFont typeface="Arial" panose="020B0604020202020204" pitchFamily="34" charset="0"/>
              <a:buChar char="•"/>
            </a:pPr>
            <a:r>
              <a:rPr lang="en-US" sz="2400" dirty="0">
                <a:latin typeface="Century Gothic"/>
                <a:cs typeface="Calibri"/>
              </a:rPr>
              <a:t>Quarterly meetings with MOD</a:t>
            </a:r>
          </a:p>
          <a:p>
            <a:pPr marL="285750" indent="-285750">
              <a:buFont typeface="Arial" panose="020B0604020202020204" pitchFamily="34" charset="0"/>
              <a:buChar char="•"/>
            </a:pPr>
            <a:endParaRPr lang="en-US" sz="2400">
              <a:cs typeface="Calibri"/>
            </a:endParaRPr>
          </a:p>
          <a:p>
            <a:pPr marL="285750" indent="-285750">
              <a:buFont typeface="Arial" panose="020B0604020202020204" pitchFamily="34" charset="0"/>
              <a:buChar char="•"/>
            </a:pPr>
            <a:r>
              <a:rPr lang="en-US" sz="2400" dirty="0">
                <a:latin typeface="Century Gothic"/>
                <a:cs typeface="Calibri"/>
              </a:rPr>
              <a:t>Updates to MDC as needed</a:t>
            </a:r>
          </a:p>
          <a:p>
            <a:endParaRPr lang="en-US" sz="2400">
              <a:cs typeface="Calibri"/>
            </a:endParaRPr>
          </a:p>
          <a:p>
            <a:pPr marL="285750" indent="-285750">
              <a:buFont typeface="Arial" panose="020B0604020202020204" pitchFamily="34" charset="0"/>
              <a:buChar char="•"/>
            </a:pPr>
            <a:r>
              <a:rPr lang="en-US" sz="2400" dirty="0">
                <a:latin typeface="Century Gothic"/>
                <a:cs typeface="Calibri"/>
              </a:rPr>
              <a:t>Most current and upcoming GGP projects informed by disability and senior communities' input and feedback </a:t>
            </a:r>
          </a:p>
          <a:p>
            <a:pPr marL="285750" indent="-285750">
              <a:buFont typeface="Arial" panose="020B0604020202020204" pitchFamily="34" charset="0"/>
              <a:buChar char="•"/>
            </a:pPr>
            <a:endParaRPr lang="en-US" sz="2400">
              <a:cs typeface="Calibri"/>
            </a:endParaRPr>
          </a:p>
          <a:p>
            <a:pPr marL="285750" indent="-285750">
              <a:buFont typeface="Arial" panose="020B0604020202020204" pitchFamily="34" charset="0"/>
              <a:buChar char="•"/>
            </a:pPr>
            <a:r>
              <a:rPr lang="en-US" sz="2400" dirty="0">
                <a:latin typeface="Century Gothic"/>
                <a:cs typeface="Calibri"/>
              </a:rPr>
              <a:t>Ongoing outreach to disability and Deaf communities about programs and events</a:t>
            </a:r>
          </a:p>
          <a:p>
            <a:pPr marL="285750" indent="-285750">
              <a:buFont typeface="Arial" panose="020B0604020202020204" pitchFamily="34" charset="0"/>
              <a:buChar char="•"/>
            </a:pPr>
            <a:r>
              <a:rPr lang="en-US" sz="2400" dirty="0">
                <a:latin typeface="Century Gothic"/>
                <a:cs typeface="Calibri"/>
              </a:rPr>
              <a:t>Ongoing collaboration with other agencies</a:t>
            </a:r>
          </a:p>
          <a:p>
            <a:pPr marL="676910" lvl="1" indent="-285750">
              <a:buFont typeface="Arial" panose="020B0604020202020204" pitchFamily="34" charset="0"/>
              <a:buChar char="•"/>
            </a:pPr>
            <a:r>
              <a:rPr lang="en-US" sz="2400" dirty="0">
                <a:latin typeface="Century Gothic"/>
                <a:cs typeface="Calibri"/>
              </a:rPr>
              <a:t>Support for Families, SFUSD SPED, BORP, CIC</a:t>
            </a:r>
          </a:p>
        </p:txBody>
      </p:sp>
      <p:sp>
        <p:nvSpPr>
          <p:cNvPr id="4" name="Slide Number Placeholder 3">
            <a:extLst>
              <a:ext uri="{FF2B5EF4-FFF2-40B4-BE49-F238E27FC236}">
                <a16:creationId xmlns:a16="http://schemas.microsoft.com/office/drawing/2014/main" id="{C6D6EDA2-CAE8-8098-0B28-0CD89CBFD037}"/>
              </a:ext>
            </a:extLst>
          </p:cNvPr>
          <p:cNvSpPr>
            <a:spLocks noGrp="1"/>
          </p:cNvSpPr>
          <p:nvPr>
            <p:ph type="sldNum" sz="quarter" idx="7"/>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532280859"/>
      </p:ext>
    </p:extLst>
  </p:cSld>
  <p:clrMapOvr>
    <a:masterClrMapping/>
  </p:clrMapOvr>
  <p:extLst>
    <p:ext uri="{6950BFC3-D8DA-4A85-94F7-54DA5524770B}">
      <p188:commentRel xmlns=""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442F-5DEA-BE72-C8D7-04AD78CC9440}"/>
              </a:ext>
            </a:extLst>
          </p:cNvPr>
          <p:cNvSpPr>
            <a:spLocks noGrp="1"/>
          </p:cNvSpPr>
          <p:nvPr>
            <p:ph type="title"/>
          </p:nvPr>
        </p:nvSpPr>
        <p:spPr>
          <a:xfrm>
            <a:off x="623888" y="3869979"/>
            <a:ext cx="7886700" cy="692497"/>
          </a:xfrm>
        </p:spPr>
        <p:txBody>
          <a:bodyPr/>
          <a:lstStyle/>
          <a:p>
            <a:r>
              <a:rPr lang="en-US" dirty="0">
                <a:latin typeface="Century Gothic"/>
                <a:cs typeface="Calibri Light"/>
              </a:rPr>
              <a:t>Adaptive Bike Program</a:t>
            </a:r>
          </a:p>
        </p:txBody>
      </p:sp>
      <p:sp>
        <p:nvSpPr>
          <p:cNvPr id="4" name="Slide Number Placeholder 3">
            <a:extLst>
              <a:ext uri="{FF2B5EF4-FFF2-40B4-BE49-F238E27FC236}">
                <a16:creationId xmlns:a16="http://schemas.microsoft.com/office/drawing/2014/main" id="{3120DFD4-5C3B-6973-AC9A-C0083009D3D4}"/>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300017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426843A-6F46-B26C-52D4-F9E9662E3B74}"/>
              </a:ext>
            </a:extLst>
          </p:cNvPr>
          <p:cNvSpPr>
            <a:spLocks noGrp="1"/>
          </p:cNvSpPr>
          <p:nvPr>
            <p:ph type="sldNum" sz="quarter" idx="7"/>
          </p:nvPr>
        </p:nvSpPr>
        <p:spPr/>
        <p:txBody>
          <a:bodyPr/>
          <a:lstStyle/>
          <a:p>
            <a:fld id="{B6F15528-21DE-4FAA-801E-634DDDAF4B2B}" type="slidenum">
              <a:rPr lang="en-US" smtClean="0"/>
              <a:pPr/>
              <a:t>22</a:t>
            </a:fld>
            <a:endParaRPr lang="en-US"/>
          </a:p>
        </p:txBody>
      </p:sp>
      <p:sp>
        <p:nvSpPr>
          <p:cNvPr id="8" name="TextBox 7">
            <a:extLst>
              <a:ext uri="{FF2B5EF4-FFF2-40B4-BE49-F238E27FC236}">
                <a16:creationId xmlns:a16="http://schemas.microsoft.com/office/drawing/2014/main" id="{4A36F698-5B2C-0086-EA38-0A92FDFA79D1}"/>
              </a:ext>
            </a:extLst>
          </p:cNvPr>
          <p:cNvSpPr txBox="1"/>
          <p:nvPr/>
        </p:nvSpPr>
        <p:spPr>
          <a:xfrm>
            <a:off x="465746" y="230736"/>
            <a:ext cx="58944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a:rPr>
              <a:t>Where We are Now: </a:t>
            </a:r>
            <a:r>
              <a:rPr lang="en-US" dirty="0">
                <a:latin typeface="Century Gothic"/>
              </a:rPr>
              <a:t>Adaptive Bike Program</a:t>
            </a:r>
          </a:p>
        </p:txBody>
      </p:sp>
      <p:pic>
        <p:nvPicPr>
          <p:cNvPr id="1026" name="Picture 2" descr="person riding hand cycle in music concourse">
            <a:extLst>
              <a:ext uri="{FF2B5EF4-FFF2-40B4-BE49-F238E27FC236}">
                <a16:creationId xmlns:a16="http://schemas.microsoft.com/office/drawing/2014/main" id="{43095DC5-BE37-F4D9-E505-44322071E7F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772514" y="878224"/>
            <a:ext cx="3850290" cy="3384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oup of people riding adaptive bikes and two people on two wheel bikes&#10;">
            <a:extLst>
              <a:ext uri="{FF2B5EF4-FFF2-40B4-BE49-F238E27FC236}">
                <a16:creationId xmlns:a16="http://schemas.microsoft.com/office/drawing/2014/main" id="{23B250E6-4BB7-579E-DFC7-B88DCD610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433" y="4498050"/>
            <a:ext cx="619125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daptive bikes at the bandshell in GGP">
            <a:extLst>
              <a:ext uri="{FF2B5EF4-FFF2-40B4-BE49-F238E27FC236}">
                <a16:creationId xmlns:a16="http://schemas.microsoft.com/office/drawing/2014/main" id="{336989E5-815B-EC57-068E-4DB171C9084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0970" y="1118431"/>
            <a:ext cx="3896882" cy="2911979"/>
          </a:xfrm>
          <a:prstGeom prst="rect">
            <a:avLst/>
          </a:prstGeom>
        </p:spPr>
      </p:pic>
    </p:spTree>
    <p:extLst>
      <p:ext uri="{BB962C8B-B14F-4D97-AF65-F5344CB8AC3E}">
        <p14:creationId xmlns:p14="http://schemas.microsoft.com/office/powerpoint/2010/main" val="227289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F5FD-7710-D25E-27AC-EBE99F2A50B9}"/>
              </a:ext>
            </a:extLst>
          </p:cNvPr>
          <p:cNvSpPr>
            <a:spLocks noGrp="1"/>
          </p:cNvSpPr>
          <p:nvPr>
            <p:ph type="title"/>
          </p:nvPr>
        </p:nvSpPr>
        <p:spPr/>
        <p:txBody>
          <a:bodyPr/>
          <a:lstStyle/>
          <a:p>
            <a:r>
              <a:rPr lang="en-US">
                <a:cs typeface="Calibri Light"/>
              </a:rPr>
              <a:t>GGP Event Access</a:t>
            </a:r>
            <a:endParaRPr lang="en-US"/>
          </a:p>
        </p:txBody>
      </p:sp>
      <p:sp>
        <p:nvSpPr>
          <p:cNvPr id="4" name="Slide Number Placeholder 3">
            <a:extLst>
              <a:ext uri="{FF2B5EF4-FFF2-40B4-BE49-F238E27FC236}">
                <a16:creationId xmlns:a16="http://schemas.microsoft.com/office/drawing/2014/main" id="{08B2A309-A1B6-215A-4548-55CD2607C2B9}"/>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270019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ccessibility map from ggp tree lighting event including shuttle route, parking, and drop off zones">
            <a:extLst>
              <a:ext uri="{FF2B5EF4-FFF2-40B4-BE49-F238E27FC236}">
                <a16:creationId xmlns:a16="http://schemas.microsoft.com/office/drawing/2014/main" id="{E8368395-E44F-1C96-DA86-A81BB2558A5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396" t="14907" r="1920" b="6522"/>
          <a:stretch/>
        </p:blipFill>
        <p:spPr>
          <a:xfrm>
            <a:off x="115807" y="1408670"/>
            <a:ext cx="8933749" cy="4112621"/>
          </a:xfrm>
          <a:prstGeom prst="rect">
            <a:avLst/>
          </a:prstGeom>
        </p:spPr>
      </p:pic>
      <p:sp>
        <p:nvSpPr>
          <p:cNvPr id="3" name="Title 2">
            <a:extLst>
              <a:ext uri="{FF2B5EF4-FFF2-40B4-BE49-F238E27FC236}">
                <a16:creationId xmlns:a16="http://schemas.microsoft.com/office/drawing/2014/main" id="{BAD99B94-F9BC-3292-991E-211C082199DC}"/>
              </a:ext>
            </a:extLst>
          </p:cNvPr>
          <p:cNvSpPr>
            <a:spLocks noGrp="1"/>
          </p:cNvSpPr>
          <p:nvPr>
            <p:ph type="title"/>
          </p:nvPr>
        </p:nvSpPr>
        <p:spPr>
          <a:xfrm>
            <a:off x="515338" y="254362"/>
            <a:ext cx="8430954" cy="325923"/>
          </a:xfrm>
        </p:spPr>
        <p:txBody>
          <a:bodyPr wrap="square" lIns="0" tIns="0" rIns="0" bIns="0" anchor="t">
            <a:spAutoFit/>
          </a:bodyPr>
          <a:lstStyle/>
          <a:p>
            <a:r>
              <a:rPr lang="en-US" sz="2100" b="1" kern="0" dirty="0">
                <a:latin typeface="Century Gothic"/>
                <a:cs typeface="Calibri Light"/>
              </a:rPr>
              <a:t>Where We are Now: </a:t>
            </a:r>
            <a:r>
              <a:rPr lang="en-US" sz="2100" dirty="0">
                <a:latin typeface="Century Gothic"/>
                <a:cs typeface="Calibri Light"/>
              </a:rPr>
              <a:t>Event Access Plan example—map</a:t>
            </a:r>
            <a:endParaRPr lang="en-US" sz="2100" dirty="0">
              <a:latin typeface="Century Gothic"/>
            </a:endParaRPr>
          </a:p>
        </p:txBody>
      </p:sp>
      <p:sp>
        <p:nvSpPr>
          <p:cNvPr id="4" name="Slide Number Placeholder 3">
            <a:extLst>
              <a:ext uri="{FF2B5EF4-FFF2-40B4-BE49-F238E27FC236}">
                <a16:creationId xmlns:a16="http://schemas.microsoft.com/office/drawing/2014/main" id="{58ADABD3-645B-6CD8-E805-4F61A22880A1}"/>
              </a:ext>
            </a:extLst>
          </p:cNvPr>
          <p:cNvSpPr>
            <a:spLocks noGrp="1"/>
          </p:cNvSpPr>
          <p:nvPr>
            <p:ph type="sldNum" sz="quarter" idx="7"/>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21179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4644-E5FC-B1CB-009C-2085F0A2A4FA}"/>
              </a:ext>
            </a:extLst>
          </p:cNvPr>
          <p:cNvSpPr>
            <a:spLocks noGrp="1"/>
          </p:cNvSpPr>
          <p:nvPr>
            <p:ph type="title"/>
          </p:nvPr>
        </p:nvSpPr>
        <p:spPr>
          <a:xfrm>
            <a:off x="515338" y="254362"/>
            <a:ext cx="8113331" cy="325923"/>
          </a:xfrm>
        </p:spPr>
        <p:txBody>
          <a:bodyPr wrap="square" lIns="0" tIns="0" rIns="0" bIns="0" anchor="t">
            <a:spAutoFit/>
          </a:bodyPr>
          <a:lstStyle/>
          <a:p>
            <a:r>
              <a:rPr lang="en-US" sz="2100" b="1" kern="0" dirty="0">
                <a:latin typeface="Century Gothic"/>
                <a:cs typeface="Calibri Light"/>
              </a:rPr>
              <a:t>Where We are Now: </a:t>
            </a:r>
            <a:r>
              <a:rPr lang="en-US" sz="2100" dirty="0">
                <a:latin typeface="Century Gothic"/>
                <a:cs typeface="Calibri Light"/>
              </a:rPr>
              <a:t>Event Access Plan example—text </a:t>
            </a:r>
            <a:endParaRPr lang="en-US" dirty="0"/>
          </a:p>
        </p:txBody>
      </p:sp>
      <p:sp>
        <p:nvSpPr>
          <p:cNvPr id="3" name="Content Placeholder 2">
            <a:extLst>
              <a:ext uri="{FF2B5EF4-FFF2-40B4-BE49-F238E27FC236}">
                <a16:creationId xmlns:a16="http://schemas.microsoft.com/office/drawing/2014/main" id="{D45B59F4-02FB-384A-27DA-6689F517E1C3}"/>
              </a:ext>
            </a:extLst>
          </p:cNvPr>
          <p:cNvSpPr>
            <a:spLocks noGrp="1"/>
          </p:cNvSpPr>
          <p:nvPr>
            <p:ph idx="1"/>
          </p:nvPr>
        </p:nvSpPr>
        <p:spPr>
          <a:xfrm>
            <a:off x="457207" y="1192693"/>
            <a:ext cx="8229599" cy="4524366"/>
          </a:xfrm>
        </p:spPr>
        <p:txBody>
          <a:bodyPr vert="horz" wrap="square" lIns="68580" tIns="34290" rIns="68580" bIns="34290" rtlCol="0" anchor="t">
            <a:normAutofit fontScale="85000" lnSpcReduction="10000"/>
          </a:bodyPr>
          <a:lstStyle/>
          <a:p>
            <a:r>
              <a:rPr lang="en-US" b="1">
                <a:ea typeface="+mn-lt"/>
                <a:cs typeface="+mn-lt"/>
              </a:rPr>
              <a:t>Driving to the event</a:t>
            </a:r>
            <a:endParaRPr lang="en-US" b="1">
              <a:cs typeface="Calibri"/>
            </a:endParaRPr>
          </a:p>
          <a:p>
            <a:r>
              <a:rPr lang="en-US">
                <a:ea typeface="+mn-lt"/>
                <a:cs typeface="+mn-lt"/>
              </a:rPr>
              <a:t>Traffic will be heavy in and around Golden Gate Park during this event.  If you drive, we recommend arriving early.  Following is information about parking and passenger drop-off.  </a:t>
            </a:r>
          </a:p>
          <a:p>
            <a:endParaRPr lang="en-US" b="1">
              <a:ea typeface="+mn-lt"/>
              <a:cs typeface="+mn-lt"/>
            </a:endParaRPr>
          </a:p>
          <a:p>
            <a:r>
              <a:rPr lang="en-US" b="1">
                <a:ea typeface="+mn-lt"/>
                <a:cs typeface="+mn-lt"/>
              </a:rPr>
              <a:t>General information about driving to Golden Gate Park</a:t>
            </a:r>
          </a:p>
          <a:p>
            <a:r>
              <a:rPr lang="en-US">
                <a:ea typeface="+mn-lt"/>
                <a:cs typeface="+mn-lt"/>
              </a:rPr>
              <a:t>You can find general information about driving to Golden Gate Park by visiting the </a:t>
            </a:r>
            <a:r>
              <a:rPr lang="en-US" u="sng">
                <a:ea typeface="+mn-lt"/>
                <a:cs typeface="+mn-lt"/>
                <a:hlinkClick r:id="rId2"/>
              </a:rPr>
              <a:t>Getting to Golden Gate Park by Car page on our website.</a:t>
            </a:r>
            <a:r>
              <a:rPr lang="en-US">
                <a:ea typeface="+mn-lt"/>
                <a:cs typeface="+mn-lt"/>
              </a:rPr>
              <a:t>   </a:t>
            </a:r>
          </a:p>
          <a:p>
            <a:endParaRPr lang="en-US" b="1">
              <a:ea typeface="+mn-lt"/>
              <a:cs typeface="+mn-lt"/>
            </a:endParaRPr>
          </a:p>
          <a:p>
            <a:r>
              <a:rPr lang="en-US" b="1">
                <a:ea typeface="+mn-lt"/>
                <a:cs typeface="+mn-lt"/>
              </a:rPr>
              <a:t>General and Accessible Parking</a:t>
            </a:r>
          </a:p>
          <a:p>
            <a:r>
              <a:rPr lang="en-US">
                <a:ea typeface="+mn-lt"/>
                <a:cs typeface="+mn-lt"/>
              </a:rPr>
              <a:t>Information about general and accessible parking can be found on the </a:t>
            </a:r>
            <a:r>
              <a:rPr lang="en-US" u="sng">
                <a:ea typeface="+mn-lt"/>
                <a:cs typeface="+mn-lt"/>
                <a:hlinkClick r:id="rId2"/>
              </a:rPr>
              <a:t>Getting to Golden Gate Park by car page on our website.</a:t>
            </a:r>
            <a:r>
              <a:rPr lang="en-US">
                <a:ea typeface="+mn-lt"/>
                <a:cs typeface="+mn-lt"/>
              </a:rPr>
              <a:t>  Following is information about accessible parking that may be helpful for the Tree Lighting event:</a:t>
            </a:r>
          </a:p>
          <a:p>
            <a:pPr marL="285750" indent="-285750">
              <a:buFont typeface="Arial" panose="020B0604020202020204" pitchFamily="34" charset="0"/>
              <a:buChar char="•"/>
            </a:pPr>
            <a:r>
              <a:rPr lang="en-US">
                <a:latin typeface="Century Gothic"/>
                <a:ea typeface="+mn-lt"/>
                <a:cs typeface="+mn-lt"/>
              </a:rPr>
              <a:t>Accessible parking near Tree Lighting event—described below and shown on the Accessing Jingle all the way on JFK event map on this page</a:t>
            </a:r>
          </a:p>
          <a:p>
            <a:pPr marL="285750" indent="-285750">
              <a:buFont typeface="Arial" panose="020B0604020202020204" pitchFamily="34" charset="0"/>
              <a:buChar char="•"/>
            </a:pPr>
            <a:r>
              <a:rPr lang="en-US">
                <a:ea typeface="+mn-lt"/>
                <a:cs typeface="+mn-lt"/>
              </a:rPr>
              <a:t>Accessible parking is available in the following locations.  The location name/cross streets are followed by the number of spaces at that location.  Be sure to consider how far you may have to travel from a parking space to your destination, and whether there is a shuttle stop near the parking location.  We also recommend arriving early to avoid traffic and find parking.</a:t>
            </a:r>
          </a:p>
          <a:p>
            <a:endParaRPr lang="en-US">
              <a:cs typeface="Calibri"/>
            </a:endParaRPr>
          </a:p>
        </p:txBody>
      </p:sp>
      <p:sp>
        <p:nvSpPr>
          <p:cNvPr id="4" name="Slide Number Placeholder 3">
            <a:extLst>
              <a:ext uri="{FF2B5EF4-FFF2-40B4-BE49-F238E27FC236}">
                <a16:creationId xmlns:a16="http://schemas.microsoft.com/office/drawing/2014/main" id="{6056DEE5-301F-3F71-69D7-8AE6E179BB45}"/>
              </a:ext>
            </a:extLst>
          </p:cNvPr>
          <p:cNvSpPr>
            <a:spLocks noGrp="1"/>
          </p:cNvSpPr>
          <p:nvPr>
            <p:ph type="sldNum" sz="quarter" idx="7"/>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373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98F0F6-A7D4-D4EA-25AA-62610F2F2601}"/>
              </a:ext>
            </a:extLst>
          </p:cNvPr>
          <p:cNvSpPr>
            <a:spLocks noGrp="1"/>
          </p:cNvSpPr>
          <p:nvPr>
            <p:ph type="sldNum" sz="quarter" idx="7"/>
          </p:nvPr>
        </p:nvSpPr>
        <p:spPr/>
        <p:txBody>
          <a:bodyPr/>
          <a:lstStyle/>
          <a:p>
            <a:fld id="{B6F15528-21DE-4FAA-801E-634DDDAF4B2B}" type="slidenum">
              <a:rPr lang="en-US" smtClean="0"/>
              <a:pPr/>
              <a:t>26</a:t>
            </a:fld>
            <a:endParaRPr lang="en-US"/>
          </a:p>
        </p:txBody>
      </p:sp>
      <p:sp>
        <p:nvSpPr>
          <p:cNvPr id="6" name="Title 1">
            <a:extLst>
              <a:ext uri="{FF2B5EF4-FFF2-40B4-BE49-F238E27FC236}">
                <a16:creationId xmlns:a16="http://schemas.microsoft.com/office/drawing/2014/main" id="{440B472F-60D2-A450-47B4-971CDB6112B5}"/>
              </a:ext>
            </a:extLst>
          </p:cNvPr>
          <p:cNvSpPr txBox="1">
            <a:spLocks/>
          </p:cNvSpPr>
          <p:nvPr/>
        </p:nvSpPr>
        <p:spPr>
          <a:xfrm>
            <a:off x="515338" y="254362"/>
            <a:ext cx="8113331" cy="325923"/>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Event Access</a:t>
            </a:r>
            <a:endParaRPr lang="en-US" b="0" kern="0">
              <a:solidFill>
                <a:sysClr val="windowText" lastClr="000000"/>
              </a:solidFill>
            </a:endParaRPr>
          </a:p>
        </p:txBody>
      </p:sp>
      <p:pic>
        <p:nvPicPr>
          <p:cNvPr id="2" name="Picture 6" descr="image of temporary passenger loading zone for halloween event on jfk">
            <a:extLst>
              <a:ext uri="{FF2B5EF4-FFF2-40B4-BE49-F238E27FC236}">
                <a16:creationId xmlns:a16="http://schemas.microsoft.com/office/drawing/2014/main" id="{E3EB98CB-BC93-BEB7-A5C1-0ABC7B53370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07877" y="1016977"/>
            <a:ext cx="4525108" cy="3405554"/>
          </a:xfrm>
          <a:prstGeom prst="rect">
            <a:avLst/>
          </a:prstGeom>
        </p:spPr>
      </p:pic>
      <p:pic>
        <p:nvPicPr>
          <p:cNvPr id="7" name="Picture 7" descr="image of ggp shuttle driving modified route during halloween event on jfk">
            <a:extLst>
              <a:ext uri="{FF2B5EF4-FFF2-40B4-BE49-F238E27FC236}">
                <a16:creationId xmlns:a16="http://schemas.microsoft.com/office/drawing/2014/main" id="{1F44974D-BF75-8502-5734-25C224D0A5E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6861" y="2494085"/>
            <a:ext cx="4325815" cy="3241430"/>
          </a:xfrm>
          <a:prstGeom prst="rect">
            <a:avLst/>
          </a:prstGeom>
        </p:spPr>
      </p:pic>
    </p:spTree>
    <p:extLst>
      <p:ext uri="{BB962C8B-B14F-4D97-AF65-F5344CB8AC3E}">
        <p14:creationId xmlns:p14="http://schemas.microsoft.com/office/powerpoint/2010/main" val="391724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31F1-6E2F-6AE2-C361-57A9757656BB}"/>
              </a:ext>
            </a:extLst>
          </p:cNvPr>
          <p:cNvSpPr>
            <a:spLocks noGrp="1"/>
          </p:cNvSpPr>
          <p:nvPr>
            <p:ph type="title"/>
          </p:nvPr>
        </p:nvSpPr>
        <p:spPr>
          <a:xfrm>
            <a:off x="623888" y="3177481"/>
            <a:ext cx="7886700" cy="1384995"/>
          </a:xfrm>
        </p:spPr>
        <p:txBody>
          <a:bodyPr/>
          <a:lstStyle/>
          <a:p>
            <a:r>
              <a:rPr lang="en-US">
                <a:cs typeface="Calibri Light"/>
              </a:rPr>
              <a:t>GGP Community Shuttle Program</a:t>
            </a:r>
            <a:endParaRPr lang="en-US"/>
          </a:p>
        </p:txBody>
      </p:sp>
      <p:sp>
        <p:nvSpPr>
          <p:cNvPr id="4" name="Slide Number Placeholder 3">
            <a:extLst>
              <a:ext uri="{FF2B5EF4-FFF2-40B4-BE49-F238E27FC236}">
                <a16:creationId xmlns:a16="http://schemas.microsoft.com/office/drawing/2014/main" id="{5BAE96C6-15A3-5170-824A-4DDA8D962137}"/>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3626518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815BE0B-D0AD-24FF-3AF2-71DC0F9DAF11}"/>
              </a:ext>
            </a:extLst>
          </p:cNvPr>
          <p:cNvSpPr txBox="1">
            <a:spLocks/>
          </p:cNvSpPr>
          <p:nvPr/>
        </p:nvSpPr>
        <p:spPr>
          <a:xfrm>
            <a:off x="515338" y="254362"/>
            <a:ext cx="8430954" cy="325923"/>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sz="1900" b="0" i="1" kern="0">
                <a:solidFill>
                  <a:sysClr val="windowText" lastClr="000000"/>
                </a:solidFill>
                <a:cs typeface="Calibri Light"/>
              </a:rPr>
              <a:t>GGP Community Shuttle Program</a:t>
            </a:r>
            <a:endParaRPr lang="en-US" sz="1900" b="0" kern="0">
              <a:solidFill>
                <a:sysClr val="windowText" lastClr="000000"/>
              </a:solidFill>
            </a:endParaRPr>
          </a:p>
        </p:txBody>
      </p:sp>
      <p:sp>
        <p:nvSpPr>
          <p:cNvPr id="8" name="Slide Number Placeholder 7">
            <a:extLst>
              <a:ext uri="{FF2B5EF4-FFF2-40B4-BE49-F238E27FC236}">
                <a16:creationId xmlns:a16="http://schemas.microsoft.com/office/drawing/2014/main" id="{B5D0136C-5C0F-AB80-3E0F-16BF4E21473E}"/>
              </a:ext>
            </a:extLst>
          </p:cNvPr>
          <p:cNvSpPr>
            <a:spLocks noGrp="1"/>
          </p:cNvSpPr>
          <p:nvPr>
            <p:ph type="sldNum" sz="quarter" idx="7"/>
          </p:nvPr>
        </p:nvSpPr>
        <p:spPr/>
        <p:txBody>
          <a:bodyPr/>
          <a:lstStyle/>
          <a:p>
            <a:fld id="{B6F15528-21DE-4FAA-801E-634DDDAF4B2B}" type="slidenum">
              <a:rPr lang="en-US" smtClean="0"/>
              <a:pPr/>
              <a:t>28</a:t>
            </a:fld>
            <a:endParaRPr lang="en-US"/>
          </a:p>
        </p:txBody>
      </p:sp>
      <p:pic>
        <p:nvPicPr>
          <p:cNvPr id="2" name="Picture 2" descr="image of child in slavery exhibit in music concourse with staff person standing next to him">
            <a:extLst>
              <a:ext uri="{FF2B5EF4-FFF2-40B4-BE49-F238E27FC236}">
                <a16:creationId xmlns:a16="http://schemas.microsoft.com/office/drawing/2014/main" id="{6E347275-CE75-06BD-5D6F-E47713E47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047" y="1882088"/>
            <a:ext cx="4004776" cy="3019191"/>
          </a:xfrm>
          <a:prstGeom prst="rect">
            <a:avLst/>
          </a:prstGeom>
        </p:spPr>
      </p:pic>
      <p:pic>
        <p:nvPicPr>
          <p:cNvPr id="3" name="Picture 8" descr="staff member with child doing asl i love you sign inside deyoung museum">
            <a:extLst>
              <a:ext uri="{FF2B5EF4-FFF2-40B4-BE49-F238E27FC236}">
                <a16:creationId xmlns:a16="http://schemas.microsoft.com/office/drawing/2014/main" id="{1C27304C-CDF5-C758-8622-0725C9CCA10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5447" y="1059459"/>
            <a:ext cx="3786553" cy="4645297"/>
          </a:xfrm>
          <a:prstGeom prst="rect">
            <a:avLst/>
          </a:prstGeom>
        </p:spPr>
      </p:pic>
    </p:spTree>
    <p:extLst>
      <p:ext uri="{BB962C8B-B14F-4D97-AF65-F5344CB8AC3E}">
        <p14:creationId xmlns:p14="http://schemas.microsoft.com/office/powerpoint/2010/main" val="306959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FF08-DD6F-E44C-939E-6107885EAD4B}"/>
              </a:ext>
            </a:extLst>
          </p:cNvPr>
          <p:cNvSpPr>
            <a:spLocks noGrp="1"/>
          </p:cNvSpPr>
          <p:nvPr>
            <p:ph type="title"/>
          </p:nvPr>
        </p:nvSpPr>
        <p:spPr/>
        <p:txBody>
          <a:bodyPr/>
          <a:lstStyle/>
          <a:p>
            <a:r>
              <a:rPr lang="en-US">
                <a:cs typeface="Calibri Light"/>
              </a:rPr>
              <a:t>In the works</a:t>
            </a:r>
            <a:endParaRPr lang="en-US"/>
          </a:p>
        </p:txBody>
      </p:sp>
      <p:sp>
        <p:nvSpPr>
          <p:cNvPr id="4" name="Slide Number Placeholder 3">
            <a:extLst>
              <a:ext uri="{FF2B5EF4-FFF2-40B4-BE49-F238E27FC236}">
                <a16:creationId xmlns:a16="http://schemas.microsoft.com/office/drawing/2014/main" id="{C6434FC1-58F5-87C9-62CD-A90A7EACA6EE}"/>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37573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716C4-9C93-64B4-B232-42911F80A3C0}"/>
              </a:ext>
            </a:extLst>
          </p:cNvPr>
          <p:cNvSpPr>
            <a:spLocks noGrp="1"/>
          </p:cNvSpPr>
          <p:nvPr>
            <p:ph type="title"/>
          </p:nvPr>
        </p:nvSpPr>
        <p:spPr>
          <a:xfrm>
            <a:off x="623888" y="3869979"/>
            <a:ext cx="4780134" cy="692497"/>
          </a:xfrm>
        </p:spPr>
        <p:txBody>
          <a:bodyPr/>
          <a:lstStyle/>
          <a:p>
            <a:r>
              <a:rPr lang="en-US">
                <a:cs typeface="Calibri Light"/>
              </a:rPr>
              <a:t>Accessible Parking</a:t>
            </a:r>
          </a:p>
        </p:txBody>
      </p:sp>
      <p:pic>
        <p:nvPicPr>
          <p:cNvPr id="5" name="Picture 4" descr="image of accessible parking lot with no vehicles">
            <a:extLst>
              <a:ext uri="{FF2B5EF4-FFF2-40B4-BE49-F238E27FC236}">
                <a16:creationId xmlns:a16="http://schemas.microsoft.com/office/drawing/2014/main" id="{F2C665F1-FCEF-19F3-7665-CF6D827A5E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809658" y="1543966"/>
            <a:ext cx="4754911" cy="3566183"/>
          </a:xfrm>
          <a:prstGeom prst="rect">
            <a:avLst/>
          </a:prstGeom>
        </p:spPr>
      </p:pic>
      <p:sp>
        <p:nvSpPr>
          <p:cNvPr id="3" name="Slide Number Placeholder 2">
            <a:extLst>
              <a:ext uri="{FF2B5EF4-FFF2-40B4-BE49-F238E27FC236}">
                <a16:creationId xmlns:a16="http://schemas.microsoft.com/office/drawing/2014/main" id="{943DACA5-89F8-FD57-08F0-06FAD0621523}"/>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1947711233"/>
      </p:ext>
    </p:extLst>
  </p:cSld>
  <p:clrMapOvr>
    <a:masterClrMapping/>
  </p:clrMapOvr>
  <p:extLst mod="1">
    <p:ext uri="{6950BFC3-D8DA-4A85-94F7-54DA5524770B}">
      <p188:commentRel xmlns="" xmlns:p188="http://schemas.microsoft.com/office/powerpoint/2018/8/main" r:id="rId4"/>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D2B-CC65-A475-3EF8-E1BDDC72F9FE}"/>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More Shuttle Improvements</a:t>
            </a:r>
          </a:p>
        </p:txBody>
      </p:sp>
      <p:sp>
        <p:nvSpPr>
          <p:cNvPr id="3" name="Content Placeholder 2">
            <a:extLst>
              <a:ext uri="{FF2B5EF4-FFF2-40B4-BE49-F238E27FC236}">
                <a16:creationId xmlns:a16="http://schemas.microsoft.com/office/drawing/2014/main" id="{4A7B03F0-DA48-E539-E69A-4DBCD891BA3A}"/>
              </a:ext>
            </a:extLst>
          </p:cNvPr>
          <p:cNvSpPr>
            <a:spLocks noGrp="1"/>
          </p:cNvSpPr>
          <p:nvPr>
            <p:ph idx="1"/>
          </p:nvPr>
        </p:nvSpPr>
        <p:spPr>
          <a:xfrm>
            <a:off x="457207" y="1040293"/>
            <a:ext cx="8229599" cy="4656172"/>
          </a:xfrm>
        </p:spPr>
        <p:txBody>
          <a:bodyPr vert="horz" wrap="square" lIns="68580" tIns="34290" rIns="68580" bIns="34290" rtlCol="0" anchor="t">
            <a:normAutofit/>
          </a:bodyPr>
          <a:lstStyle/>
          <a:p>
            <a:pPr marL="285750" indent="-285750">
              <a:buFont typeface="Arial" panose="020B0604020202020204" pitchFamily="34" charset="0"/>
              <a:buChar char="•"/>
            </a:pPr>
            <a:r>
              <a:rPr lang="en-US">
                <a:cs typeface="Calibri"/>
              </a:rPr>
              <a:t>Shuttle Stop Improvements</a:t>
            </a:r>
          </a:p>
          <a:p>
            <a:pPr marL="677323" lvl="1" indent="-285750">
              <a:buFont typeface="Arial" panose="020B0604020202020204" pitchFamily="34" charset="0"/>
              <a:buChar char="•"/>
            </a:pPr>
            <a:r>
              <a:rPr lang="en-US">
                <a:cs typeface="Calibri"/>
              </a:rPr>
              <a:t>Accessible landing pads</a:t>
            </a:r>
          </a:p>
          <a:p>
            <a:pPr marL="677323" lvl="1" indent="-285750">
              <a:buFont typeface="Arial" panose="020B0604020202020204" pitchFamily="34" charset="0"/>
              <a:buChar char="•"/>
            </a:pPr>
            <a:r>
              <a:rPr lang="en-US">
                <a:cs typeface="Calibri"/>
              </a:rPr>
              <a:t>Benches</a:t>
            </a:r>
            <a:endParaRPr lang="en-US"/>
          </a:p>
          <a:p>
            <a:pPr marL="677323" lvl="1" indent="-285750">
              <a:buFont typeface="Arial" panose="020B0604020202020204" pitchFamily="34" charset="0"/>
              <a:buChar char="•"/>
            </a:pPr>
            <a:r>
              <a:rPr lang="en-US">
                <a:cs typeface="Calibri"/>
              </a:rPr>
              <a:t>Stop Poles with information</a:t>
            </a:r>
          </a:p>
          <a:p>
            <a:pPr marL="677323" lvl="1"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a:ea typeface="+mn-lt"/>
                <a:cs typeface="+mn-lt"/>
              </a:rPr>
              <a:t>Shuttle In-Vehicle</a:t>
            </a:r>
          </a:p>
          <a:p>
            <a:pPr marL="677323" lvl="1" indent="-285750">
              <a:buFont typeface="Arial" panose="020B0604020202020204" pitchFamily="34" charset="0"/>
              <a:buChar char="•"/>
            </a:pPr>
            <a:r>
              <a:rPr lang="en-US">
                <a:ea typeface="+mn-lt"/>
                <a:cs typeface="+mn-lt"/>
              </a:rPr>
              <a:t>Maps</a:t>
            </a:r>
          </a:p>
          <a:p>
            <a:pPr marL="677323" lvl="1" indent="-285750">
              <a:buFont typeface="Arial" panose="020B0604020202020204" pitchFamily="34" charset="0"/>
              <a:buChar char="•"/>
            </a:pPr>
            <a:r>
              <a:rPr lang="en-US">
                <a:cs typeface="Calibri"/>
              </a:rPr>
              <a:t>Audio Announcements</a:t>
            </a:r>
          </a:p>
          <a:p>
            <a:pPr marL="677323" lvl="1" indent="-285750">
              <a:buFont typeface="Arial" panose="020B0604020202020204" pitchFamily="34" charset="0"/>
              <a:buChar char="•"/>
            </a:pPr>
            <a:r>
              <a:rPr lang="en-US">
                <a:cs typeface="Calibri"/>
              </a:rPr>
              <a:t>Visual destination signs</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a:ea typeface="+mn-lt"/>
                <a:cs typeface="+mn-lt"/>
              </a:rPr>
              <a:t>Shuttle Scheduling</a:t>
            </a:r>
          </a:p>
          <a:p>
            <a:pPr marL="677323" lvl="1" indent="-285750">
              <a:buFont typeface="Arial" panose="020B0604020202020204" pitchFamily="34" charset="0"/>
              <a:buChar char="•"/>
            </a:pPr>
            <a:r>
              <a:rPr lang="en-US">
                <a:ea typeface="+mn-lt"/>
                <a:cs typeface="+mn-lt"/>
              </a:rPr>
              <a:t>Real-time Passenger information (knowing when shuttle will arrive)</a:t>
            </a:r>
          </a:p>
        </p:txBody>
      </p:sp>
      <p:sp>
        <p:nvSpPr>
          <p:cNvPr id="5" name="Slide Number Placeholder 4">
            <a:extLst>
              <a:ext uri="{FF2B5EF4-FFF2-40B4-BE49-F238E27FC236}">
                <a16:creationId xmlns:a16="http://schemas.microsoft.com/office/drawing/2014/main" id="{03E7D3CC-87BA-712D-4DE7-8032D29A1184}"/>
              </a:ext>
            </a:extLst>
          </p:cNvPr>
          <p:cNvSpPr>
            <a:spLocks noGrp="1"/>
          </p:cNvSpPr>
          <p:nvPr>
            <p:ph type="sldNum" sz="quarter" idx="7"/>
          </p:nvPr>
        </p:nvSpPr>
        <p:spPr/>
        <p:txBody>
          <a:bodyPr/>
          <a:lstStyle/>
          <a:p>
            <a:fld id="{B6F15528-21DE-4FAA-801E-634DDDAF4B2B}" type="slidenum">
              <a:rPr lang="en-US" smtClean="0"/>
              <a:pPr/>
              <a:t>30</a:t>
            </a:fld>
            <a:endParaRPr lang="en-US"/>
          </a:p>
        </p:txBody>
      </p:sp>
      <p:pic>
        <p:nvPicPr>
          <p:cNvPr id="2050" name="Picture 3" descr="image of map of ggp showing shuttle stops and points of interest">
            <a:extLst>
              <a:ext uri="{FF2B5EF4-FFF2-40B4-BE49-F238E27FC236}">
                <a16:creationId xmlns:a16="http://schemas.microsoft.com/office/drawing/2014/main" id="{8AB0699F-69D0-C958-3261-06EF59351A9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838200" y="4524871"/>
            <a:ext cx="6715125" cy="158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4BCC832-E7A5-D842-2E09-3D753DA0EE7B}"/>
              </a:ext>
              <a:ext uri="{C183D7F6-B498-43B3-948B-1728B52AA6E4}">
                <adec:decorative xmlns:adec="http://schemas.microsoft.com/office/drawing/2017/decorative" val="1"/>
              </a:ext>
            </a:extLst>
          </p:cNvPr>
          <p:cNvSpPr/>
          <p:nvPr/>
        </p:nvSpPr>
        <p:spPr>
          <a:xfrm>
            <a:off x="1076325" y="5913638"/>
            <a:ext cx="2638425" cy="399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67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9E6A-84AE-B404-D47D-D55171B5408D}"/>
              </a:ext>
            </a:extLst>
          </p:cNvPr>
          <p:cNvSpPr>
            <a:spLocks noGrp="1"/>
          </p:cNvSpPr>
          <p:nvPr>
            <p:ph type="title"/>
          </p:nvPr>
        </p:nvSpPr>
        <p:spPr>
          <a:xfrm>
            <a:off x="515338" y="254362"/>
            <a:ext cx="8113331" cy="325923"/>
          </a:xfrm>
        </p:spPr>
        <p:txBody>
          <a:bodyPr/>
          <a:lstStyle/>
          <a:p>
            <a:r>
              <a:rPr lang="en-US" b="1" kern="0">
                <a:solidFill>
                  <a:sysClr val="windowText" lastClr="000000"/>
                </a:solidFill>
                <a:cs typeface="Calibri Light"/>
              </a:rPr>
              <a:t>In the Works: </a:t>
            </a:r>
            <a:r>
              <a:rPr lang="en-US">
                <a:cs typeface="Calibri Light"/>
              </a:rPr>
              <a:t>Outreach &amp; Input from the Disability Community</a:t>
            </a:r>
            <a:endParaRPr lang="en-US"/>
          </a:p>
        </p:txBody>
      </p:sp>
      <p:sp>
        <p:nvSpPr>
          <p:cNvPr id="3" name="Content Placeholder 2">
            <a:extLst>
              <a:ext uri="{FF2B5EF4-FFF2-40B4-BE49-F238E27FC236}">
                <a16:creationId xmlns:a16="http://schemas.microsoft.com/office/drawing/2014/main" id="{AEB316F4-E4FC-04C4-419E-7A4E0C959486}"/>
              </a:ext>
            </a:extLst>
          </p:cNvPr>
          <p:cNvSpPr>
            <a:spLocks noGrp="1"/>
          </p:cNvSpPr>
          <p:nvPr>
            <p:ph idx="1"/>
          </p:nvPr>
        </p:nvSpPr>
        <p:spPr>
          <a:xfrm>
            <a:off x="457207" y="1192693"/>
            <a:ext cx="8229599" cy="4516129"/>
          </a:xfrm>
        </p:spPr>
        <p:txBody>
          <a:bodyPr vert="horz" wrap="square" lIns="68580" tIns="34290" rIns="68580" bIns="34290" rtlCol="0" anchor="t">
            <a:normAutofit/>
          </a:bodyPr>
          <a:lstStyle/>
          <a:p>
            <a:pPr marL="285750" indent="-285750">
              <a:buFont typeface="Arial" panose="020B0604020202020204" pitchFamily="34" charset="0"/>
              <a:buChar char="•"/>
            </a:pPr>
            <a:r>
              <a:rPr lang="en-US">
                <a:ea typeface="+mn-lt"/>
                <a:cs typeface="+mn-lt"/>
              </a:rPr>
              <a:t>Working with MOD to identify key projects </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a:ea typeface="+mn-lt"/>
                <a:cs typeface="+mn-lt"/>
              </a:rPr>
              <a:t>Working with ADF SF on outreach for wayfinding projects</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sz="1800">
                <a:cs typeface="Calibri"/>
              </a:rPr>
              <a:t>Outreach to the disability community for capital projects</a:t>
            </a:r>
          </a:p>
          <a:p>
            <a:pPr marL="285750" indent="-285750">
              <a:buFont typeface="Arial" panose="020B0604020202020204" pitchFamily="34" charset="0"/>
              <a:buChar char="•"/>
            </a:pPr>
            <a:endParaRPr lang="en-US">
              <a:ea typeface="+mn-lt"/>
              <a:cs typeface="+mn-lt"/>
            </a:endParaRPr>
          </a:p>
          <a:p>
            <a:endParaRPr lang="en-US">
              <a:cs typeface="Calibri"/>
            </a:endParaRPr>
          </a:p>
        </p:txBody>
      </p:sp>
      <p:sp>
        <p:nvSpPr>
          <p:cNvPr id="4" name="Slide Number Placeholder 3">
            <a:extLst>
              <a:ext uri="{FF2B5EF4-FFF2-40B4-BE49-F238E27FC236}">
                <a16:creationId xmlns:a16="http://schemas.microsoft.com/office/drawing/2014/main" id="{F9D517EA-F87A-4FFD-AAD2-E67212617D03}"/>
              </a:ext>
            </a:extLst>
          </p:cNvPr>
          <p:cNvSpPr>
            <a:spLocks noGrp="1"/>
          </p:cNvSpPr>
          <p:nvPr>
            <p:ph type="sldNum" sz="quarter" idx="12"/>
          </p:nvPr>
        </p:nvSpPr>
        <p:spPr>
          <a:xfrm>
            <a:off x="6265985" y="64266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dirty="0"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6303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751A-12E4-17CC-5E53-653DBB7B09ED}"/>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Event Accessibility Toolkit—Phase II</a:t>
            </a:r>
            <a:endParaRPr lang="en-US"/>
          </a:p>
        </p:txBody>
      </p:sp>
      <p:pic>
        <p:nvPicPr>
          <p:cNvPr id="4" name="Picture 4" descr="screen shot of sf.gov host an accessible event web page">
            <a:extLst>
              <a:ext uri="{FF2B5EF4-FFF2-40B4-BE49-F238E27FC236}">
                <a16:creationId xmlns:a16="http://schemas.microsoft.com/office/drawing/2014/main" id="{4ADD9E76-B78D-B6A1-96CC-52C0CB3A4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7" y="2284617"/>
            <a:ext cx="7200899" cy="3106450"/>
          </a:xfrm>
          <a:prstGeom prst="rect">
            <a:avLst/>
          </a:prstGeom>
        </p:spPr>
      </p:pic>
      <p:sp>
        <p:nvSpPr>
          <p:cNvPr id="3" name="Slide Number Placeholder 2">
            <a:extLst>
              <a:ext uri="{FF2B5EF4-FFF2-40B4-BE49-F238E27FC236}">
                <a16:creationId xmlns:a16="http://schemas.microsoft.com/office/drawing/2014/main" id="{F8E40B4D-8B08-775C-F754-7674EAE10FDA}"/>
              </a:ext>
            </a:extLst>
          </p:cNvPr>
          <p:cNvSpPr>
            <a:spLocks noGrp="1"/>
          </p:cNvSpPr>
          <p:nvPr>
            <p:ph type="sldNum" sz="quarter" idx="7"/>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00623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75DE-1FA1-A6C4-DDCB-FC919D45C62D}"/>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Wayfinding and Signage</a:t>
            </a:r>
            <a:endParaRPr lang="en-US"/>
          </a:p>
        </p:txBody>
      </p:sp>
      <p:sp>
        <p:nvSpPr>
          <p:cNvPr id="3" name="Content Placeholder 2">
            <a:extLst>
              <a:ext uri="{FF2B5EF4-FFF2-40B4-BE49-F238E27FC236}">
                <a16:creationId xmlns:a16="http://schemas.microsoft.com/office/drawing/2014/main" id="{41667F47-4E20-021E-9E4D-4BE09C7077CB}"/>
              </a:ext>
            </a:extLst>
          </p:cNvPr>
          <p:cNvSpPr>
            <a:spLocks noGrp="1"/>
          </p:cNvSpPr>
          <p:nvPr>
            <p:ph idx="1"/>
          </p:nvPr>
        </p:nvSpPr>
        <p:spPr>
          <a:xfrm>
            <a:off x="457207" y="1192693"/>
            <a:ext cx="8229599" cy="4549080"/>
          </a:xfrm>
        </p:spPr>
        <p:txBody>
          <a:bodyPr vert="horz" wrap="square" lIns="68580" tIns="34290" rIns="68580" bIns="34290" rtlCol="0" anchor="t">
            <a:normAutofit/>
          </a:bodyPr>
          <a:lstStyle/>
          <a:p>
            <a:pPr marL="285750" indent="-285750">
              <a:buFont typeface="Arial,Sans-Serif" panose="020B0604020202020204" pitchFamily="34" charset="0"/>
              <a:buChar char="•"/>
            </a:pPr>
            <a:r>
              <a:rPr lang="en-US" dirty="0">
                <a:latin typeface="Century Gothic"/>
                <a:cs typeface="Calibri"/>
              </a:rPr>
              <a:t>Misleading signs have been removed</a:t>
            </a:r>
          </a:p>
          <a:p>
            <a:endParaRPr lang="en-US" dirty="0">
              <a:latin typeface="Century Gothic"/>
              <a:cs typeface="Calibri"/>
            </a:endParaRPr>
          </a:p>
          <a:p>
            <a:pPr marL="285750" indent="-285750">
              <a:buFont typeface="Arial" panose="020B0604020202020204" pitchFamily="34" charset="0"/>
              <a:buChar char="•"/>
            </a:pPr>
            <a:r>
              <a:rPr lang="en-US" dirty="0">
                <a:latin typeface="Century Gothic"/>
                <a:cs typeface="Calibri"/>
              </a:rPr>
              <a:t>Proposed project for pathway assessment would inform wayfinding and signage and include training and input from people with disabilities</a:t>
            </a:r>
            <a:endParaRPr lang="en-US">
              <a:latin typeface="Century Gothic"/>
            </a:endParaRPr>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dirty="0">
                <a:latin typeface="Century Gothic"/>
                <a:cs typeface="Calibri"/>
              </a:rPr>
              <a:t>SFSU student "Know Before you go" project </a:t>
            </a:r>
          </a:p>
        </p:txBody>
      </p:sp>
      <p:sp>
        <p:nvSpPr>
          <p:cNvPr id="4" name="Slide Number Placeholder 3">
            <a:extLst>
              <a:ext uri="{FF2B5EF4-FFF2-40B4-BE49-F238E27FC236}">
                <a16:creationId xmlns:a16="http://schemas.microsoft.com/office/drawing/2014/main" id="{AC3EEAEE-42C4-BD00-584B-BB15D1DF92CC}"/>
              </a:ext>
            </a:extLst>
          </p:cNvPr>
          <p:cNvSpPr>
            <a:spLocks noGrp="1"/>
          </p:cNvSpPr>
          <p:nvPr>
            <p:ph type="sldNum" sz="quarter" idx="7"/>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02204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592D-7E2A-4013-D737-A2DD632D4178}"/>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Disability Access Coordinator</a:t>
            </a:r>
            <a:endParaRPr lang="en-US"/>
          </a:p>
        </p:txBody>
      </p:sp>
      <p:graphicFrame>
        <p:nvGraphicFramePr>
          <p:cNvPr id="1187" name="Diagram 1187">
            <a:extLst>
              <a:ext uri="{FF2B5EF4-FFF2-40B4-BE49-F238E27FC236}">
                <a16:creationId xmlns:a16="http://schemas.microsoft.com/office/drawing/2014/main" id="{1190A777-AD89-59D8-4F83-A18391CA245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66364452"/>
              </p:ext>
            </p:extLst>
          </p:nvPr>
        </p:nvGraphicFramePr>
        <p:xfrm>
          <a:off x="396478" y="2226469"/>
          <a:ext cx="8351043"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915D1B9-BDE8-A657-A775-DBF15FD75DEA}"/>
              </a:ext>
            </a:extLst>
          </p:cNvPr>
          <p:cNvSpPr>
            <a:spLocks noGrp="1"/>
          </p:cNvSpPr>
          <p:nvPr>
            <p:ph type="sldNum" sz="quarter" idx="7"/>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259406678"/>
      </p:ext>
    </p:extLst>
  </p:cSld>
  <p:clrMapOvr>
    <a:masterClrMapping/>
  </p:clrMapOvr>
  <p:extLst mod="1">
    <p:ext uri="{6950BFC3-D8DA-4A85-94F7-54DA5524770B}">
      <p188:commentRel xmlns="" xmlns:p188="http://schemas.microsoft.com/office/powerpoint/2018/8/main" r:id="rId8"/>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music concourse garage showing underground entrance to deyoung museum">
            <a:extLst>
              <a:ext uri="{FF2B5EF4-FFF2-40B4-BE49-F238E27FC236}">
                <a16:creationId xmlns:a16="http://schemas.microsoft.com/office/drawing/2014/main" id="{5CAB8D88-616D-3B5A-02F5-70E1651D26D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6483" y="2433316"/>
            <a:ext cx="4882243" cy="2746262"/>
          </a:xfrm>
          <a:prstGeom prst="rect">
            <a:avLst/>
          </a:prstGeom>
        </p:spPr>
      </p:pic>
      <p:sp>
        <p:nvSpPr>
          <p:cNvPr id="5" name="Title 1">
            <a:extLst>
              <a:ext uri="{FF2B5EF4-FFF2-40B4-BE49-F238E27FC236}">
                <a16:creationId xmlns:a16="http://schemas.microsoft.com/office/drawing/2014/main" id="{5213210E-E0CA-5B95-4216-E38EE0014B54}"/>
              </a:ext>
            </a:extLst>
          </p:cNvPr>
          <p:cNvSpPr txBox="1">
            <a:spLocks/>
          </p:cNvSpPr>
          <p:nvPr/>
        </p:nvSpPr>
        <p:spPr>
          <a:xfrm>
            <a:off x="628650" y="1131094"/>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cs typeface="Calibri Light"/>
              </a:rPr>
              <a:t>Music Concourse Garage Hours &amp; Management</a:t>
            </a:r>
          </a:p>
        </p:txBody>
      </p:sp>
      <p:pic>
        <p:nvPicPr>
          <p:cNvPr id="4" name="Picture 3" descr="image of concourse garage with no vehicles">
            <a:extLst>
              <a:ext uri="{FF2B5EF4-FFF2-40B4-BE49-F238E27FC236}">
                <a16:creationId xmlns:a16="http://schemas.microsoft.com/office/drawing/2014/main" id="{ECC14DE9-B8D2-1B42-9F3B-723FB299BD0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01049" y="2433316"/>
            <a:ext cx="3707027" cy="2780271"/>
          </a:xfrm>
          <a:prstGeom prst="rect">
            <a:avLst/>
          </a:prstGeom>
        </p:spPr>
      </p:pic>
      <p:sp>
        <p:nvSpPr>
          <p:cNvPr id="3" name="Slide Number Placeholder 2">
            <a:extLst>
              <a:ext uri="{FF2B5EF4-FFF2-40B4-BE49-F238E27FC236}">
                <a16:creationId xmlns:a16="http://schemas.microsoft.com/office/drawing/2014/main" id="{FF0E00FD-134B-C38C-3DC5-2F3C972F6E10}"/>
              </a:ext>
            </a:extLst>
          </p:cNvPr>
          <p:cNvSpPr>
            <a:spLocks noGrp="1"/>
          </p:cNvSpPr>
          <p:nvPr>
            <p:ph type="sldNum" sz="quarter" idx="7"/>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803537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8DD4-699D-393C-63A2-0F4FCB1FB56D}"/>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Outreach</a:t>
            </a:r>
            <a:endParaRPr lang="en-US"/>
          </a:p>
        </p:txBody>
      </p:sp>
      <p:sp>
        <p:nvSpPr>
          <p:cNvPr id="3" name="Content Placeholder 2">
            <a:extLst>
              <a:ext uri="{FF2B5EF4-FFF2-40B4-BE49-F238E27FC236}">
                <a16:creationId xmlns:a16="http://schemas.microsoft.com/office/drawing/2014/main" id="{F7A08479-94F4-2699-D078-9790ED208D19}"/>
              </a:ext>
            </a:extLst>
          </p:cNvPr>
          <p:cNvSpPr>
            <a:spLocks noGrp="1"/>
          </p:cNvSpPr>
          <p:nvPr>
            <p:ph idx="1"/>
          </p:nvPr>
        </p:nvSpPr>
        <p:spPr>
          <a:xfrm>
            <a:off x="457207" y="1192693"/>
            <a:ext cx="5890188" cy="4425512"/>
          </a:xfrm>
        </p:spPr>
        <p:txBody>
          <a:bodyPr vert="horz" wrap="square" lIns="68580" tIns="34290" rIns="68580" bIns="34290" rtlCol="0" anchor="t">
            <a:normAutofit/>
          </a:bodyPr>
          <a:lstStyle/>
          <a:p>
            <a:r>
              <a:rPr lang="en-US" sz="2800">
                <a:cs typeface="Calibri"/>
              </a:rPr>
              <a:t>Invitations to interested members of the disability community to participate/provide input for specific projects </a:t>
            </a:r>
            <a:endParaRPr lang="en-US" sz="2800"/>
          </a:p>
          <a:p>
            <a:endParaRPr lang="en-US">
              <a:cs typeface="Calibri"/>
            </a:endParaRPr>
          </a:p>
        </p:txBody>
      </p:sp>
      <p:sp>
        <p:nvSpPr>
          <p:cNvPr id="4" name="Slide Number Placeholder 3">
            <a:extLst>
              <a:ext uri="{FF2B5EF4-FFF2-40B4-BE49-F238E27FC236}">
                <a16:creationId xmlns:a16="http://schemas.microsoft.com/office/drawing/2014/main" id="{816AEC8B-FF23-4EB7-3A6C-460CEA957D8E}"/>
              </a:ext>
            </a:extLst>
          </p:cNvPr>
          <p:cNvSpPr>
            <a:spLocks noGrp="1"/>
          </p:cNvSpPr>
          <p:nvPr>
            <p:ph type="sldNum" sz="quarter" idx="12"/>
          </p:nvPr>
        </p:nvSpPr>
        <p:spPr>
          <a:xfrm>
            <a:off x="6289431" y="64149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dirty="0" smtClean="0">
                <a:solidFill>
                  <a:schemeClr val="bg1"/>
                </a:solidFill>
              </a:rPr>
              <a:pPr/>
              <a:t>36</a:t>
            </a:fld>
            <a:endParaRPr lang="en-US" dirty="0">
              <a:solidFill>
                <a:schemeClr val="bg1"/>
              </a:solidFill>
            </a:endParaRPr>
          </a:p>
        </p:txBody>
      </p:sp>
      <p:pic>
        <p:nvPicPr>
          <p:cNvPr id="5" name="Picture 5" descr="image of group of people doing a tour of GGP accessibility during access and safety program">
            <a:extLst>
              <a:ext uri="{FF2B5EF4-FFF2-40B4-BE49-F238E27FC236}">
                <a16:creationId xmlns:a16="http://schemas.microsoft.com/office/drawing/2014/main" id="{06203142-09B8-B266-F3DF-241856637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62" y="826805"/>
            <a:ext cx="2436422" cy="4990743"/>
          </a:xfrm>
          <a:prstGeom prst="rect">
            <a:avLst/>
          </a:prstGeom>
        </p:spPr>
      </p:pic>
    </p:spTree>
    <p:extLst>
      <p:ext uri="{BB962C8B-B14F-4D97-AF65-F5344CB8AC3E}">
        <p14:creationId xmlns:p14="http://schemas.microsoft.com/office/powerpoint/2010/main" val="2802322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93A7-4BA7-7AE8-542E-7958C021FAA5}"/>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Botanical Garden Bookstore Barrier Removal</a:t>
            </a:r>
            <a:endParaRPr lang="en-US"/>
          </a:p>
        </p:txBody>
      </p:sp>
      <p:pic>
        <p:nvPicPr>
          <p:cNvPr id="7" name="Picture 7" descr="image of botanical gardens bookstore">
            <a:extLst>
              <a:ext uri="{FF2B5EF4-FFF2-40B4-BE49-F238E27FC236}">
                <a16:creationId xmlns:a16="http://schemas.microsoft.com/office/drawing/2014/main" id="{4E2BBC44-3A6A-92A2-620C-EAFE2480A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6157" y="1415195"/>
            <a:ext cx="5194460" cy="4113068"/>
          </a:xfrm>
        </p:spPr>
      </p:pic>
      <p:sp>
        <p:nvSpPr>
          <p:cNvPr id="3" name="Slide Number Placeholder 2">
            <a:extLst>
              <a:ext uri="{FF2B5EF4-FFF2-40B4-BE49-F238E27FC236}">
                <a16:creationId xmlns:a16="http://schemas.microsoft.com/office/drawing/2014/main" id="{FC8D0987-B7FE-8838-4394-5CADC922547C}"/>
              </a:ext>
            </a:extLst>
          </p:cNvPr>
          <p:cNvSpPr>
            <a:spLocks noGrp="1"/>
          </p:cNvSpPr>
          <p:nvPr>
            <p:ph type="sldNum" sz="quarter" idx="7"/>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545975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483C-6258-6407-7003-55277D848DF7}"/>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Stow Lake Barrier Removal Project</a:t>
            </a:r>
            <a:endParaRPr lang="en-US"/>
          </a:p>
        </p:txBody>
      </p:sp>
      <p:sp>
        <p:nvSpPr>
          <p:cNvPr id="3" name="Content Placeholder 2">
            <a:extLst>
              <a:ext uri="{FF2B5EF4-FFF2-40B4-BE49-F238E27FC236}">
                <a16:creationId xmlns:a16="http://schemas.microsoft.com/office/drawing/2014/main" id="{CFF73A60-5642-8367-5238-A42837612F99}"/>
              </a:ext>
            </a:extLst>
          </p:cNvPr>
          <p:cNvSpPr>
            <a:spLocks noGrp="1"/>
          </p:cNvSpPr>
          <p:nvPr>
            <p:ph idx="1"/>
          </p:nvPr>
        </p:nvSpPr>
        <p:spPr>
          <a:xfrm>
            <a:off x="457207" y="1192693"/>
            <a:ext cx="22860453" cy="769457"/>
          </a:xfrm>
        </p:spPr>
        <p:txBody>
          <a:bodyPr vert="horz" wrap="square" lIns="68580" tIns="34290" rIns="68580" bIns="34290" rtlCol="0" anchor="t">
            <a:normAutofit/>
          </a:bodyPr>
          <a:lstStyle/>
          <a:p>
            <a:r>
              <a:rPr lang="en-US" sz="2600">
                <a:cs typeface="Calibri"/>
              </a:rPr>
              <a:t>Stow Lake Perimeter Path Renovation</a:t>
            </a:r>
          </a:p>
          <a:p>
            <a:endParaRPr lang="en-US">
              <a:cs typeface="Calibri"/>
            </a:endParaRPr>
          </a:p>
        </p:txBody>
      </p:sp>
      <p:pic>
        <p:nvPicPr>
          <p:cNvPr id="4" name="Picture 3" descr="image of pathway next to stow lake">
            <a:extLst>
              <a:ext uri="{FF2B5EF4-FFF2-40B4-BE49-F238E27FC236}">
                <a16:creationId xmlns:a16="http://schemas.microsoft.com/office/drawing/2014/main" id="{769AE631-406C-A443-9638-5949922756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81617" y="2597236"/>
            <a:ext cx="3991920" cy="2993940"/>
          </a:xfrm>
          <a:prstGeom prst="rect">
            <a:avLst/>
          </a:prstGeom>
        </p:spPr>
      </p:pic>
      <p:pic>
        <p:nvPicPr>
          <p:cNvPr id="6" name="Picture 5" descr="image showing pathway near stow lake boathouse and restroom">
            <a:extLst>
              <a:ext uri="{FF2B5EF4-FFF2-40B4-BE49-F238E27FC236}">
                <a16:creationId xmlns:a16="http://schemas.microsoft.com/office/drawing/2014/main" id="{F896D25F-FD90-9240-AA24-7BF855568FE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568" y="2597236"/>
            <a:ext cx="3991919" cy="2993939"/>
          </a:xfrm>
          <a:prstGeom prst="rect">
            <a:avLst/>
          </a:prstGeom>
        </p:spPr>
      </p:pic>
      <p:sp>
        <p:nvSpPr>
          <p:cNvPr id="5" name="Slide Number Placeholder 4">
            <a:extLst>
              <a:ext uri="{FF2B5EF4-FFF2-40B4-BE49-F238E27FC236}">
                <a16:creationId xmlns:a16="http://schemas.microsoft.com/office/drawing/2014/main" id="{E9255268-1B04-C3E4-D1D2-F58507E83DCA}"/>
              </a:ext>
            </a:extLst>
          </p:cNvPr>
          <p:cNvSpPr>
            <a:spLocks noGrp="1"/>
          </p:cNvSpPr>
          <p:nvPr>
            <p:ph type="sldNum" sz="quarter" idx="7"/>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710225050"/>
      </p:ext>
    </p:extLst>
  </p:cSld>
  <p:clrMapOvr>
    <a:masterClrMapping/>
  </p:clrMapOvr>
  <p:extLst>
    <p:ext uri="{6950BFC3-D8DA-4A85-94F7-54DA5524770B}">
      <p188:commentRel xmlns="" xmlns:p188="http://schemas.microsoft.com/office/powerpoint/2018/8/main" r:id="rId5"/>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E29D-AB0A-BE41-6FFA-62D48FA40809}"/>
              </a:ext>
            </a:extLst>
          </p:cNvPr>
          <p:cNvSpPr>
            <a:spLocks noGrp="1"/>
          </p:cNvSpPr>
          <p:nvPr>
            <p:ph type="title"/>
          </p:nvPr>
        </p:nvSpPr>
        <p:spPr/>
        <p:txBody>
          <a:bodyPr/>
          <a:lstStyle/>
          <a:p>
            <a:r>
              <a:rPr lang="en-US">
                <a:cs typeface="Calibri Light"/>
              </a:rPr>
              <a:t>Path of travel improvements</a:t>
            </a:r>
          </a:p>
        </p:txBody>
      </p:sp>
      <p:sp>
        <p:nvSpPr>
          <p:cNvPr id="3" name="Text Placeholder 2">
            <a:extLst>
              <a:ext uri="{FF2B5EF4-FFF2-40B4-BE49-F238E27FC236}">
                <a16:creationId xmlns:a16="http://schemas.microsoft.com/office/drawing/2014/main" id="{023EE043-8D24-ADF2-D1E2-8609E8D365A7}"/>
              </a:ext>
            </a:extLst>
          </p:cNvPr>
          <p:cNvSpPr>
            <a:spLocks noGrp="1"/>
          </p:cNvSpPr>
          <p:nvPr>
            <p:ph type="body" idx="1"/>
          </p:nvPr>
        </p:nvSpPr>
        <p:spPr/>
        <p:txBody>
          <a:bodyPr vert="horz" wrap="square" lIns="68580" tIns="34290" rIns="68580" bIns="34290" rtlCol="0" anchor="t">
            <a:normAutofit fontScale="85000" lnSpcReduction="10000"/>
          </a:bodyPr>
          <a:lstStyle/>
          <a:p>
            <a:r>
              <a:rPr lang="en-US">
                <a:cs typeface="Calibri"/>
              </a:rPr>
              <a:t>Existing curb ramps up to current code, new curb ramps where needed, crosswalks</a:t>
            </a:r>
            <a:endParaRPr lang="en-US"/>
          </a:p>
        </p:txBody>
      </p:sp>
      <p:sp>
        <p:nvSpPr>
          <p:cNvPr id="4" name="Slide Number Placeholder 3">
            <a:extLst>
              <a:ext uri="{FF2B5EF4-FFF2-40B4-BE49-F238E27FC236}">
                <a16:creationId xmlns:a16="http://schemas.microsoft.com/office/drawing/2014/main" id="{267A7CED-7785-76F6-856D-F0E2DD9FF838}"/>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39</a:t>
            </a:fld>
            <a:endParaRPr lang="en-US" dirty="0">
              <a:solidFill>
                <a:schemeClr val="bg1"/>
              </a:solidFill>
            </a:endParaRPr>
          </a:p>
        </p:txBody>
      </p:sp>
    </p:spTree>
    <p:extLst>
      <p:ext uri="{BB962C8B-B14F-4D97-AF65-F5344CB8AC3E}">
        <p14:creationId xmlns:p14="http://schemas.microsoft.com/office/powerpoint/2010/main" val="192157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tree, nature&#10;&#10;Description automatically generated">
            <a:extLst>
              <a:ext uri="{FF2B5EF4-FFF2-40B4-BE49-F238E27FC236}">
                <a16:creationId xmlns:a16="http://schemas.microsoft.com/office/drawing/2014/main" id="{3F9ECBB5-D247-F807-8E65-8C9A03AFAEF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3628194" y="858593"/>
            <a:ext cx="3463625" cy="2288342"/>
          </a:xfrm>
          <a:prstGeom prst="rect">
            <a:avLst/>
          </a:prstGeom>
        </p:spPr>
      </p:pic>
      <p:pic>
        <p:nvPicPr>
          <p:cNvPr id="8" name="Picture 7" descr="image of accessible parking lot long view showing entire lot with no cars">
            <a:extLst>
              <a:ext uri="{FF2B5EF4-FFF2-40B4-BE49-F238E27FC236}">
                <a16:creationId xmlns:a16="http://schemas.microsoft.com/office/drawing/2014/main" id="{AF1AB0CB-3927-9961-16AC-4719952DE33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rot="10800000">
            <a:off x="3154966" y="768313"/>
            <a:ext cx="5847345" cy="4327561"/>
          </a:xfrm>
          <a:prstGeom prst="rect">
            <a:avLst/>
          </a:prstGeom>
        </p:spPr>
      </p:pic>
      <p:sp>
        <p:nvSpPr>
          <p:cNvPr id="2" name="Rectangle 1">
            <a:extLst>
              <a:ext uri="{FF2B5EF4-FFF2-40B4-BE49-F238E27FC236}">
                <a16:creationId xmlns:a16="http://schemas.microsoft.com/office/drawing/2014/main" id="{8545E092-EECB-304C-9AC9-88B5E3FE6E33}"/>
              </a:ext>
            </a:extLst>
          </p:cNvPr>
          <p:cNvSpPr/>
          <p:nvPr/>
        </p:nvSpPr>
        <p:spPr>
          <a:xfrm>
            <a:off x="736440" y="1060239"/>
            <a:ext cx="5050384" cy="346249"/>
          </a:xfrm>
          <a:prstGeom prst="rect">
            <a:avLst/>
          </a:prstGeom>
        </p:spPr>
        <p:txBody>
          <a:bodyPr wrap="square" lIns="68580" tIns="34290" rIns="68580" bIns="34290" anchor="t">
            <a:spAutoFit/>
          </a:bodyPr>
          <a:lstStyle/>
          <a:p>
            <a:r>
              <a:rPr lang="en-US" b="1">
                <a:cs typeface="Calibri"/>
              </a:rPr>
              <a:t>Built in Spring 2022</a:t>
            </a:r>
          </a:p>
        </p:txBody>
      </p:sp>
      <p:sp>
        <p:nvSpPr>
          <p:cNvPr id="3" name="Title 1">
            <a:extLst>
              <a:ext uri="{FF2B5EF4-FFF2-40B4-BE49-F238E27FC236}">
                <a16:creationId xmlns:a16="http://schemas.microsoft.com/office/drawing/2014/main" id="{9E7BCDCB-A6AB-3E0A-BE59-BA92B75CCA5B}"/>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New Accessible Parking Lot</a:t>
            </a:r>
            <a:endParaRPr lang="en-US" b="0" kern="0">
              <a:solidFill>
                <a:sysClr val="windowText" lastClr="000000"/>
              </a:solidFill>
            </a:endParaRPr>
          </a:p>
        </p:txBody>
      </p:sp>
      <p:sp>
        <p:nvSpPr>
          <p:cNvPr id="5" name="Slide Number Placeholder 4">
            <a:extLst>
              <a:ext uri="{FF2B5EF4-FFF2-40B4-BE49-F238E27FC236}">
                <a16:creationId xmlns:a16="http://schemas.microsoft.com/office/drawing/2014/main" id="{49C42420-1E55-82C1-45FE-F161F440A24C}"/>
              </a:ext>
            </a:extLst>
          </p:cNvPr>
          <p:cNvSpPr>
            <a:spLocks noGrp="1"/>
          </p:cNvSpPr>
          <p:nvPr>
            <p:ph type="sldNum" sz="quarter" idx="7"/>
          </p:nvPr>
        </p:nvSpPr>
        <p:spPr/>
        <p:txBody>
          <a:bodyPr/>
          <a:lstStyle/>
          <a:p>
            <a:fld id="{B6F15528-21DE-4FAA-801E-634DDDAF4B2B}" type="slidenum">
              <a:rPr lang="en-US" smtClean="0"/>
              <a:pPr/>
              <a:t>4</a:t>
            </a:fld>
            <a:endParaRPr lang="en-US"/>
          </a:p>
        </p:txBody>
      </p:sp>
      <p:pic>
        <p:nvPicPr>
          <p:cNvPr id="6" name="Picture 5" descr="Image of parking lot during construction">
            <a:extLst>
              <a:ext uri="{FF2B5EF4-FFF2-40B4-BE49-F238E27FC236}">
                <a16:creationId xmlns:a16="http://schemas.microsoft.com/office/drawing/2014/main" id="{B29B184E-E616-8382-4654-222152A5A33B}"/>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t="-156"/>
          <a:stretch/>
        </p:blipFill>
        <p:spPr>
          <a:xfrm rot="10800000">
            <a:off x="66723" y="3146935"/>
            <a:ext cx="2998640" cy="2575466"/>
          </a:xfrm>
          <a:prstGeom prst="rect">
            <a:avLst/>
          </a:prstGeom>
        </p:spPr>
      </p:pic>
    </p:spTree>
    <p:extLst>
      <p:ext uri="{BB962C8B-B14F-4D97-AF65-F5344CB8AC3E}">
        <p14:creationId xmlns:p14="http://schemas.microsoft.com/office/powerpoint/2010/main" val="711691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9C94-01A3-4596-5A87-8627C838128D}"/>
              </a:ext>
            </a:extLst>
          </p:cNvPr>
          <p:cNvSpPr>
            <a:spLocks noGrp="1"/>
          </p:cNvSpPr>
          <p:nvPr>
            <p:ph type="title"/>
          </p:nvPr>
        </p:nvSpPr>
        <p:spPr/>
        <p:txBody>
          <a:bodyPr/>
          <a:lstStyle/>
          <a:p>
            <a:r>
              <a:rPr lang="en-US" b="1" kern="0">
                <a:solidFill>
                  <a:sysClr val="windowText" lastClr="000000"/>
                </a:solidFill>
                <a:cs typeface="Calibri Light"/>
              </a:rPr>
              <a:t>In the Works: </a:t>
            </a:r>
            <a:r>
              <a:rPr lang="en-US">
                <a:cs typeface="Calibri Light"/>
              </a:rPr>
              <a:t>Curb Ramps and Crosswalks</a:t>
            </a:r>
            <a:endParaRPr lang="en-US"/>
          </a:p>
        </p:txBody>
      </p:sp>
      <p:sp>
        <p:nvSpPr>
          <p:cNvPr id="3" name="Content Placeholder 2">
            <a:extLst>
              <a:ext uri="{FF2B5EF4-FFF2-40B4-BE49-F238E27FC236}">
                <a16:creationId xmlns:a16="http://schemas.microsoft.com/office/drawing/2014/main" id="{64B2BF67-A46D-EEAE-F524-64F32E6A0F4D}"/>
              </a:ext>
            </a:extLst>
          </p:cNvPr>
          <p:cNvSpPr>
            <a:spLocks noGrp="1"/>
          </p:cNvSpPr>
          <p:nvPr>
            <p:ph idx="1"/>
          </p:nvPr>
        </p:nvSpPr>
        <p:spPr>
          <a:xfrm>
            <a:off x="628650" y="2226469"/>
            <a:ext cx="3337869" cy="3263504"/>
          </a:xfrm>
        </p:spPr>
        <p:txBody>
          <a:bodyPr vert="horz" wrap="square" lIns="68580" tIns="34290" rIns="68580" bIns="34290" rtlCol="0" anchor="t">
            <a:normAutofit/>
          </a:bodyPr>
          <a:lstStyle/>
          <a:p>
            <a:r>
              <a:rPr lang="en-US">
                <a:cs typeface="Calibri"/>
              </a:rPr>
              <a:t>Replace curb ramps along JFK Promenade</a:t>
            </a:r>
          </a:p>
          <a:p>
            <a:pPr lvl="1"/>
            <a:r>
              <a:rPr lang="en-US">
                <a:cs typeface="Calibri"/>
              </a:rPr>
              <a:t>From </a:t>
            </a:r>
            <a:r>
              <a:rPr lang="en-US" err="1">
                <a:cs typeface="Calibri"/>
              </a:rPr>
              <a:t>Stanyan</a:t>
            </a:r>
            <a:r>
              <a:rPr lang="en-US">
                <a:cs typeface="Calibri"/>
              </a:rPr>
              <a:t> to 10th Ave</a:t>
            </a:r>
          </a:p>
          <a:p>
            <a:pPr lvl="1"/>
            <a:r>
              <a:rPr lang="en-US">
                <a:cs typeface="Calibri"/>
              </a:rPr>
              <a:t>Fulton to JFK Promenade</a:t>
            </a:r>
          </a:p>
          <a:p>
            <a:pPr lvl="1"/>
            <a:r>
              <a:rPr lang="en-US" err="1">
                <a:cs typeface="Calibri"/>
              </a:rPr>
              <a:t>Stanyan</a:t>
            </a:r>
            <a:r>
              <a:rPr lang="en-US">
                <a:cs typeface="Calibri"/>
              </a:rPr>
              <a:t> frontage near McLaren Lodge</a:t>
            </a:r>
          </a:p>
          <a:p>
            <a:r>
              <a:rPr lang="en-US">
                <a:ea typeface="+mn-lt"/>
                <a:cs typeface="+mn-lt"/>
              </a:rPr>
              <a:t>Improve crosswalks</a:t>
            </a:r>
          </a:p>
          <a:p>
            <a:pPr lvl="1"/>
            <a:r>
              <a:rPr lang="en-US">
                <a:ea typeface="+mn-lt"/>
                <a:cs typeface="+mn-lt"/>
              </a:rPr>
              <a:t>Conservatory East</a:t>
            </a:r>
            <a:endParaRPr lang="en-US">
              <a:cs typeface="Calibri"/>
            </a:endParaRPr>
          </a:p>
          <a:p>
            <a:pPr lvl="1"/>
            <a:r>
              <a:rPr lang="en-US">
                <a:cs typeface="Calibri"/>
              </a:rPr>
              <a:t>Pompeii Circle near Dahlia Dell</a:t>
            </a:r>
          </a:p>
          <a:p>
            <a:pPr lvl="1"/>
            <a:endParaRPr lang="en-US">
              <a:cs typeface="Calibri"/>
            </a:endParaRPr>
          </a:p>
        </p:txBody>
      </p:sp>
      <p:pic>
        <p:nvPicPr>
          <p:cNvPr id="4" name="Picture 3" descr="map showing locations of locations of new curb cuts and curb cuts and crosswalks to be upgraded in eastern end of GGP">
            <a:extLst>
              <a:ext uri="{FF2B5EF4-FFF2-40B4-BE49-F238E27FC236}">
                <a16:creationId xmlns:a16="http://schemas.microsoft.com/office/drawing/2014/main" id="{45F49150-D83B-7347-8862-B78C7C1BAC1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66493" y="2307784"/>
            <a:ext cx="5177507" cy="3182189"/>
          </a:xfrm>
          <a:prstGeom prst="rect">
            <a:avLst/>
          </a:prstGeom>
        </p:spPr>
      </p:pic>
      <p:sp>
        <p:nvSpPr>
          <p:cNvPr id="5" name="Slide Number Placeholder 4">
            <a:extLst>
              <a:ext uri="{FF2B5EF4-FFF2-40B4-BE49-F238E27FC236}">
                <a16:creationId xmlns:a16="http://schemas.microsoft.com/office/drawing/2014/main" id="{EB8D0983-9345-52CF-9060-16E4C00F78AD}"/>
              </a:ext>
            </a:extLst>
          </p:cNvPr>
          <p:cNvSpPr>
            <a:spLocks noGrp="1"/>
          </p:cNvSpPr>
          <p:nvPr>
            <p:ph type="sldNum" sz="quarter" idx="7"/>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073843591"/>
      </p:ext>
    </p:extLst>
  </p:cSld>
  <p:clrMapOvr>
    <a:masterClrMapping/>
  </p:clrMapOvr>
  <p:extLst>
    <p:ext uri="{6950BFC3-D8DA-4A85-94F7-54DA5524770B}">
      <p188:commentRel xmlns="" xmlns:p188="http://schemas.microsoft.com/office/powerpoint/2018/8/main" r:id="rId4"/>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254-527C-999A-3AF3-7412EAF524D5}"/>
              </a:ext>
            </a:extLst>
          </p:cNvPr>
          <p:cNvSpPr>
            <a:spLocks noGrp="1"/>
          </p:cNvSpPr>
          <p:nvPr>
            <p:ph type="title"/>
          </p:nvPr>
        </p:nvSpPr>
        <p:spPr/>
        <p:txBody>
          <a:bodyPr/>
          <a:lstStyle/>
          <a:p>
            <a:r>
              <a:rPr lang="en-US">
                <a:cs typeface="Calibri Light"/>
              </a:rPr>
              <a:t>Still to come</a:t>
            </a:r>
            <a:endParaRPr lang="en-US"/>
          </a:p>
        </p:txBody>
      </p:sp>
      <p:sp>
        <p:nvSpPr>
          <p:cNvPr id="4" name="Slide Number Placeholder 3">
            <a:extLst>
              <a:ext uri="{FF2B5EF4-FFF2-40B4-BE49-F238E27FC236}">
                <a16:creationId xmlns:a16="http://schemas.microsoft.com/office/drawing/2014/main" id="{FDCCA14D-161D-8D33-EF1C-60CDE311637B}"/>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41</a:t>
            </a:fld>
            <a:endParaRPr lang="en-US" dirty="0">
              <a:solidFill>
                <a:schemeClr val="bg1"/>
              </a:solidFill>
            </a:endParaRPr>
          </a:p>
        </p:txBody>
      </p:sp>
    </p:spTree>
    <p:extLst>
      <p:ext uri="{BB962C8B-B14F-4D97-AF65-F5344CB8AC3E}">
        <p14:creationId xmlns:p14="http://schemas.microsoft.com/office/powerpoint/2010/main" val="778298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BD43-EA69-AA20-E7CF-87471D667B5E}"/>
              </a:ext>
            </a:extLst>
          </p:cNvPr>
          <p:cNvSpPr>
            <a:spLocks noGrp="1"/>
          </p:cNvSpPr>
          <p:nvPr>
            <p:ph type="title"/>
          </p:nvPr>
        </p:nvSpPr>
        <p:spPr/>
        <p:txBody>
          <a:bodyPr/>
          <a:lstStyle/>
          <a:p>
            <a:r>
              <a:rPr lang="en-US" b="1" kern="0">
                <a:solidFill>
                  <a:sysClr val="windowText" lastClr="000000"/>
                </a:solidFill>
                <a:cs typeface="Calibri Light"/>
              </a:rPr>
              <a:t>Still to Come</a:t>
            </a:r>
            <a:endParaRPr lang="en-US"/>
          </a:p>
        </p:txBody>
      </p:sp>
      <p:sp>
        <p:nvSpPr>
          <p:cNvPr id="3" name="Content Placeholder 2">
            <a:extLst>
              <a:ext uri="{FF2B5EF4-FFF2-40B4-BE49-F238E27FC236}">
                <a16:creationId xmlns:a16="http://schemas.microsoft.com/office/drawing/2014/main" id="{7EBEE676-F6C5-207F-1AC0-9461FC997A58}"/>
              </a:ext>
            </a:extLst>
          </p:cNvPr>
          <p:cNvSpPr>
            <a:spLocks noGrp="1"/>
          </p:cNvSpPr>
          <p:nvPr>
            <p:ph idx="1"/>
          </p:nvPr>
        </p:nvSpPr>
        <p:spPr>
          <a:xfrm>
            <a:off x="457207" y="1192693"/>
            <a:ext cx="8229599" cy="4491415"/>
          </a:xfrm>
        </p:spPr>
        <p:txBody>
          <a:bodyPr vert="horz" wrap="square" lIns="68580" tIns="34290" rIns="68580" bIns="34290" rtlCol="0" anchor="t">
            <a:normAutofit/>
          </a:bodyPr>
          <a:lstStyle/>
          <a:p>
            <a:pPr marL="285750" indent="-285750">
              <a:buFont typeface="Arial" panose="020B0604020202020204" pitchFamily="34" charset="0"/>
              <a:buChar char="•"/>
            </a:pPr>
            <a:r>
              <a:rPr lang="en-US" dirty="0">
                <a:ea typeface="+mn-lt"/>
                <a:cs typeface="+mn-lt"/>
              </a:rPr>
              <a:t>Conservatory access</a:t>
            </a: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More blue zones in center of park</a:t>
            </a: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Maps and brochures with accessibility information and in accessible formats</a:t>
            </a: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Audio description for website videos</a:t>
            </a: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Information on website in ASL for Deaf people—We provide visual information, text information, and captioning for videos.  This is a great idea.  We are looking into using videos for wayfinding and information, and could consider ASL videos</a:t>
            </a:r>
          </a:p>
          <a:p>
            <a:endParaRPr lang="en-US" dirty="0">
              <a:cs typeface="Calibri"/>
            </a:endParaRPr>
          </a:p>
        </p:txBody>
      </p:sp>
      <p:sp>
        <p:nvSpPr>
          <p:cNvPr id="4" name="Slide Number Placeholder 3">
            <a:extLst>
              <a:ext uri="{FF2B5EF4-FFF2-40B4-BE49-F238E27FC236}">
                <a16:creationId xmlns:a16="http://schemas.microsoft.com/office/drawing/2014/main" id="{E48FA162-409A-69A4-B1DA-F64F265B8D2F}"/>
              </a:ext>
            </a:extLst>
          </p:cNvPr>
          <p:cNvSpPr>
            <a:spLocks noGrp="1"/>
          </p:cNvSpPr>
          <p:nvPr>
            <p:ph type="sldNum" sz="quarter" idx="7"/>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130951010"/>
      </p:ext>
    </p:extLst>
  </p:cSld>
  <p:clrMapOvr>
    <a:masterClrMapping/>
  </p:clrMapOvr>
  <p:extLst>
    <p:ext uri="{6950BFC3-D8DA-4A85-94F7-54DA5524770B}">
      <p188:commentRel xmlns=""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people walking and riding bikes on the great highway during a closed weekend day">
            <a:extLst>
              <a:ext uri="{FF2B5EF4-FFF2-40B4-BE49-F238E27FC236}">
                <a16:creationId xmlns:a16="http://schemas.microsoft.com/office/drawing/2014/main" id="{BCD754B6-3A2F-E305-6CDF-DB4E33C8C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882" y="0"/>
            <a:ext cx="11790899" cy="5766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88957" y="1212169"/>
            <a:ext cx="7579303" cy="1200329"/>
          </a:xfrm>
          <a:prstGeom prst="rect">
            <a:avLst/>
          </a:prstGeom>
          <a:noFill/>
        </p:spPr>
        <p:txBody>
          <a:bodyPr wrap="square" rtlCol="0">
            <a:spAutoFit/>
          </a:bodyPr>
          <a:lstStyle/>
          <a:p>
            <a:r>
              <a:rPr lang="en-US" sz="3600">
                <a:latin typeface="Myriad Pro" panose="020B0503030403020204" pitchFamily="34" charset="0"/>
              </a:rPr>
              <a:t>Great Highway Update</a:t>
            </a:r>
          </a:p>
          <a:p>
            <a:r>
              <a:rPr lang="en-US" i="1">
                <a:latin typeface="Myriad Pro" panose="020B0503030403020204" pitchFamily="34" charset="0"/>
              </a:rPr>
              <a:t>Update to Mayor’s Disability Council</a:t>
            </a:r>
          </a:p>
          <a:p>
            <a:r>
              <a:rPr lang="en-US" i="1">
                <a:latin typeface="Myriad Pro" panose="020B0503030403020204" pitchFamily="34" charset="0"/>
              </a:rPr>
              <a:t>Friday, January 20, 2023 </a:t>
            </a:r>
          </a:p>
        </p:txBody>
      </p:sp>
      <p:sp>
        <p:nvSpPr>
          <p:cNvPr id="3" name="TextBox 2"/>
          <p:cNvSpPr txBox="1"/>
          <p:nvPr/>
        </p:nvSpPr>
        <p:spPr>
          <a:xfrm>
            <a:off x="847898" y="5918606"/>
            <a:ext cx="2678938" cy="369332"/>
          </a:xfrm>
          <a:prstGeom prst="rect">
            <a:avLst/>
          </a:prstGeom>
          <a:noFill/>
        </p:spPr>
        <p:txBody>
          <a:bodyPr wrap="none" rtlCol="0">
            <a:spAutoFit/>
          </a:bodyPr>
          <a:lstStyle/>
          <a:p>
            <a:r>
              <a:rPr lang="en-US">
                <a:solidFill>
                  <a:schemeClr val="bg1"/>
                </a:solidFill>
                <a:latin typeface="Lucida Sans" panose="020B0602030504020204" pitchFamily="34" charset="0"/>
              </a:rPr>
              <a:t>Inspire, Connect, Play!</a:t>
            </a:r>
          </a:p>
        </p:txBody>
      </p:sp>
      <p:sp>
        <p:nvSpPr>
          <p:cNvPr id="7" name="TextBox 6">
            <a:extLst>
              <a:ext uri="{FF2B5EF4-FFF2-40B4-BE49-F238E27FC236}">
                <a16:creationId xmlns:a16="http://schemas.microsoft.com/office/drawing/2014/main" id="{58359741-4272-4ABD-BB86-F70C99B32025}"/>
              </a:ext>
            </a:extLst>
          </p:cNvPr>
          <p:cNvSpPr txBox="1"/>
          <p:nvPr/>
        </p:nvSpPr>
        <p:spPr>
          <a:xfrm>
            <a:off x="3188957" y="247578"/>
            <a:ext cx="4228535" cy="461665"/>
          </a:xfrm>
          <a:prstGeom prst="rect">
            <a:avLst/>
          </a:prstGeom>
          <a:noFill/>
        </p:spPr>
        <p:txBody>
          <a:bodyPr wrap="square" rtlCol="0">
            <a:spAutoFit/>
          </a:bodyPr>
          <a:lstStyle/>
          <a:p>
            <a:r>
              <a:rPr lang="en-US" sz="2400" b="1" spc="-150">
                <a:latin typeface="Myriad Pro" panose="020B0503030403020204" pitchFamily="34" charset="0"/>
              </a:rPr>
              <a:t>Recreation &amp; Park Department</a:t>
            </a:r>
          </a:p>
        </p:txBody>
      </p:sp>
      <p:sp>
        <p:nvSpPr>
          <p:cNvPr id="2" name="Slide Number Placeholder 1">
            <a:extLst>
              <a:ext uri="{FF2B5EF4-FFF2-40B4-BE49-F238E27FC236}">
                <a16:creationId xmlns:a16="http://schemas.microsoft.com/office/drawing/2014/main" id="{2692ADD9-9434-6B55-8E54-5FA021A9E129}"/>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797F4E-50E0-4702-BC64-FDDFD36CD7D7}" type="slidenum">
              <a:rPr lang="en-US" sz="1400" dirty="0" smtClean="0">
                <a:solidFill>
                  <a:schemeClr val="bg1"/>
                </a:solidFill>
              </a:rPr>
              <a:pPr/>
              <a:t>43</a:t>
            </a:fld>
            <a:endParaRPr lang="en-US" sz="1400" dirty="0">
              <a:solidFill>
                <a:schemeClr val="bg1"/>
              </a:solidFill>
            </a:endParaRPr>
          </a:p>
        </p:txBody>
      </p:sp>
    </p:spTree>
    <p:extLst>
      <p:ext uri="{BB962C8B-B14F-4D97-AF65-F5344CB8AC3E}">
        <p14:creationId xmlns:p14="http://schemas.microsoft.com/office/powerpoint/2010/main" val="3599227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00D32F-A354-AD45-CC4B-818164A8481D}"/>
              </a:ext>
            </a:extLst>
          </p:cNvPr>
          <p:cNvSpPr>
            <a:spLocks noGrp="1"/>
          </p:cNvSpPr>
          <p:nvPr>
            <p:ph type="subTitle" idx="4"/>
          </p:nvPr>
        </p:nvSpPr>
        <p:spPr/>
        <p:txBody>
          <a:bodyPr vert="horz" wrap="square" lIns="68580" tIns="34290" rIns="68580" bIns="34290" rtlCol="0" anchor="t">
            <a:normAutofit fontScale="25000" lnSpcReduction="20000"/>
          </a:bodyPr>
          <a:lstStyle/>
          <a:p>
            <a:r>
              <a:rPr lang="en-US">
                <a:ea typeface="+mn-lt"/>
                <a:cs typeface="+mn-lt"/>
              </a:rPr>
              <a:t>Mayor's Disability Council</a:t>
            </a:r>
          </a:p>
          <a:p>
            <a:r>
              <a:rPr lang="en-US">
                <a:ea typeface="+mn-lt"/>
                <a:cs typeface="+mn-lt"/>
              </a:rPr>
              <a:t>January 20, 2023</a:t>
            </a:r>
          </a:p>
          <a:p>
            <a:r>
              <a:rPr lang="en-US">
                <a:ea typeface="+mn-lt"/>
                <a:cs typeface="+mn-lt"/>
              </a:rPr>
              <a:t>Brian </a:t>
            </a:r>
            <a:r>
              <a:rPr lang="en-US" err="1">
                <a:ea typeface="+mn-lt"/>
                <a:cs typeface="+mn-lt"/>
              </a:rPr>
              <a:t>Stokle</a:t>
            </a:r>
            <a:r>
              <a:rPr lang="en-US">
                <a:ea typeface="+mn-lt"/>
                <a:cs typeface="+mn-lt"/>
              </a:rPr>
              <a:t>, Planner RPD</a:t>
            </a:r>
          </a:p>
        </p:txBody>
      </p:sp>
      <p:sp>
        <p:nvSpPr>
          <p:cNvPr id="6" name="Slide Number Placeholder 5">
            <a:extLst>
              <a:ext uri="{FF2B5EF4-FFF2-40B4-BE49-F238E27FC236}">
                <a16:creationId xmlns:a16="http://schemas.microsoft.com/office/drawing/2014/main" id="{931AA700-E9CC-B68B-1750-85BC34E8993B}"/>
              </a:ext>
            </a:extLst>
          </p:cNvPr>
          <p:cNvSpPr>
            <a:spLocks noGrp="1"/>
          </p:cNvSpPr>
          <p:nvPr>
            <p:ph type="sldNum" sz="quarter" idx="7"/>
          </p:nvPr>
        </p:nvSpPr>
        <p:spPr/>
        <p:txBody>
          <a:bodyPr/>
          <a:lstStyle/>
          <a:p>
            <a:fld id="{8D1646A1-5704-4607-8016-E95C4BD8FD6F}" type="slidenum">
              <a:rPr lang="en-US" smtClean="0"/>
              <a:t>44</a:t>
            </a:fld>
            <a:endParaRPr lang="en-US"/>
          </a:p>
        </p:txBody>
      </p:sp>
      <p:pic>
        <p:nvPicPr>
          <p:cNvPr id="5" name="Picture 4" descr="image of someone pushing another person in a wheelchair crossing the great highway during a close day">
            <a:extLst>
              <a:ext uri="{FF2B5EF4-FFF2-40B4-BE49-F238E27FC236}">
                <a16:creationId xmlns:a16="http://schemas.microsoft.com/office/drawing/2014/main" id="{418214D4-9305-A34C-B4B1-F5C098923B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92720" y="2925987"/>
            <a:ext cx="4467458" cy="2570357"/>
          </a:xfrm>
          <a:prstGeom prst="rect">
            <a:avLst/>
          </a:prstGeom>
        </p:spPr>
      </p:pic>
      <p:pic>
        <p:nvPicPr>
          <p:cNvPr id="4" name="Picture 5" descr="image of borp staff talking to adaptive cycle riders getting ready to ride on the great highway">
            <a:extLst>
              <a:ext uri="{FF2B5EF4-FFF2-40B4-BE49-F238E27FC236}">
                <a16:creationId xmlns:a16="http://schemas.microsoft.com/office/drawing/2014/main" id="{E82DF0BC-A4AD-FE61-BFA5-2A421BF59A0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48403" y="2911632"/>
            <a:ext cx="3409485" cy="2576174"/>
          </a:xfrm>
          <a:prstGeom prst="rect">
            <a:avLst/>
          </a:prstGeom>
        </p:spPr>
      </p:pic>
      <p:sp>
        <p:nvSpPr>
          <p:cNvPr id="8" name="TextBox 7">
            <a:extLst>
              <a:ext uri="{FF2B5EF4-FFF2-40B4-BE49-F238E27FC236}">
                <a16:creationId xmlns:a16="http://schemas.microsoft.com/office/drawing/2014/main" id="{D2E85A3E-3FFE-75E0-2F08-BC9F022AEA62}"/>
              </a:ext>
            </a:extLst>
          </p:cNvPr>
          <p:cNvSpPr txBox="1"/>
          <p:nvPr/>
        </p:nvSpPr>
        <p:spPr>
          <a:xfrm>
            <a:off x="310814" y="1088622"/>
            <a:ext cx="8002675" cy="1569660"/>
          </a:xfrm>
          <a:prstGeom prst="rect">
            <a:avLst/>
          </a:prstGeom>
          <a:noFill/>
        </p:spPr>
        <p:txBody>
          <a:bodyPr wrap="square">
            <a:spAutoFit/>
          </a:bodyPr>
          <a:lstStyle/>
          <a:p>
            <a:pPr marL="285750" indent="-285750">
              <a:buFont typeface="Arial" panose="020B0604020202020204" pitchFamily="34" charset="0"/>
              <a:buChar char="•"/>
            </a:pPr>
            <a:r>
              <a:rPr lang="en-US" sz="2400">
                <a:cs typeface="Calibri"/>
              </a:rPr>
              <a:t>Ramp up data collection/outreach--surveys, public meetings</a:t>
            </a:r>
            <a:endParaRPr lang="en-US" sz="2400"/>
          </a:p>
          <a:p>
            <a:pPr marL="285750" indent="-285750">
              <a:buFont typeface="Arial" panose="020B0604020202020204" pitchFamily="34" charset="0"/>
              <a:buChar char="•"/>
            </a:pPr>
            <a:endParaRPr lang="en-US" sz="2400">
              <a:cs typeface="Calibri"/>
            </a:endParaRPr>
          </a:p>
          <a:p>
            <a:pPr marL="285750" indent="-285750">
              <a:buFont typeface="Arial" panose="020B0604020202020204" pitchFamily="34" charset="0"/>
              <a:buChar char="•"/>
            </a:pPr>
            <a:r>
              <a:rPr lang="en-US" sz="2400">
                <a:cs typeface="Calibri"/>
              </a:rPr>
              <a:t>What would MDC like included in data study so we can budget in request</a:t>
            </a:r>
          </a:p>
        </p:txBody>
      </p:sp>
      <p:sp>
        <p:nvSpPr>
          <p:cNvPr id="11" name="Title 1">
            <a:extLst>
              <a:ext uri="{FF2B5EF4-FFF2-40B4-BE49-F238E27FC236}">
                <a16:creationId xmlns:a16="http://schemas.microsoft.com/office/drawing/2014/main" id="{A2598E9F-6941-4CA5-B9F1-29A5F9DF28C9}"/>
              </a:ext>
            </a:extLst>
          </p:cNvPr>
          <p:cNvSpPr txBox="1">
            <a:spLocks/>
          </p:cNvSpPr>
          <p:nvPr/>
        </p:nvSpPr>
        <p:spPr>
          <a:xfrm>
            <a:off x="515338" y="254362"/>
            <a:ext cx="8113331" cy="325881"/>
          </a:xfrm>
          <a:prstGeom prst="rect">
            <a:avLst/>
          </a:prstGeom>
        </p:spPr>
        <p:txBody>
          <a:bodyPr wrap="square" lIns="0" tIns="0" rIns="0" bIns="0">
            <a:spAutoFit/>
          </a:bodyPr>
          <a:lstStyle>
            <a:lvl1pPr>
              <a:defRPr sz="2118" b="0" i="0">
                <a:solidFill>
                  <a:schemeClr val="tx1"/>
                </a:solidFill>
                <a:latin typeface="Century Gothic" panose="020B0502020202020204" pitchFamily="34" charset="0"/>
                <a:ea typeface="+mj-ea"/>
                <a:cs typeface="+mj-cs"/>
              </a:defRPr>
            </a:lvl1pPr>
          </a:lstStyle>
          <a:p>
            <a:pPr defTabSz="914400"/>
            <a:r>
              <a:rPr lang="en-US" b="1" kern="0">
                <a:solidFill>
                  <a:sysClr val="windowText" lastClr="000000"/>
                </a:solidFill>
                <a:cs typeface="Calibri Light"/>
              </a:rPr>
              <a:t>Great Highway Update: </a:t>
            </a:r>
            <a:r>
              <a:rPr lang="en-US" kern="0">
                <a:solidFill>
                  <a:sysClr val="windowText" lastClr="000000"/>
                </a:solidFill>
                <a:cs typeface="Calibri Light"/>
              </a:rPr>
              <a:t>Data Collection and Outreach</a:t>
            </a:r>
            <a:endParaRPr lang="en-US" kern="0"/>
          </a:p>
        </p:txBody>
      </p:sp>
    </p:spTree>
    <p:extLst>
      <p:ext uri="{BB962C8B-B14F-4D97-AF65-F5344CB8AC3E}">
        <p14:creationId xmlns:p14="http://schemas.microsoft.com/office/powerpoint/2010/main" val="3741381206"/>
      </p:ext>
    </p:extLst>
  </p:cSld>
  <p:clrMapOvr>
    <a:masterClrMapping/>
  </p:clrMapOvr>
  <p:extLst>
    <p:ext uri="{6950BFC3-D8DA-4A85-94F7-54DA5524770B}">
      <p188:commentRel xmlns="" xmlns:p188="http://schemas.microsoft.com/office/powerpoint/2018/8/main" r:id="rId4"/>
    </p:ext>
  </p:extLs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47898" y="2425193"/>
            <a:ext cx="77090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Thank You</a:t>
            </a:r>
            <a:endParaRPr kumimoji="0" lang="en-US" sz="2000" b="0" i="1" u="none" strike="noStrike" kern="1200" cap="none" spc="0" normalizeH="0" baseline="0" noProof="0">
              <a:ln>
                <a:noFill/>
              </a:ln>
              <a:solidFill>
                <a:prstClr val="black"/>
              </a:solidFill>
              <a:effectLst/>
              <a:uLnTx/>
              <a:uFillTx/>
              <a:latin typeface="Myriad Pro" panose="020B0503030403020204" pitchFamily="34" charset="0"/>
              <a:ea typeface="+mn-ea"/>
              <a:cs typeface="+mn-cs"/>
            </a:endParaRPr>
          </a:p>
        </p:txBody>
      </p:sp>
      <p:sp>
        <p:nvSpPr>
          <p:cNvPr id="3" name="TextBox 2"/>
          <p:cNvSpPr txBox="1"/>
          <p:nvPr/>
        </p:nvSpPr>
        <p:spPr>
          <a:xfrm>
            <a:off x="847898" y="5918606"/>
            <a:ext cx="26789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Lucida Sans" panose="020B0602030504020204" pitchFamily="34" charset="0"/>
                <a:ea typeface="+mn-ea"/>
                <a:cs typeface="+mn-cs"/>
              </a:rPr>
              <a:t>Inspire, Connect, Play!</a:t>
            </a:r>
          </a:p>
        </p:txBody>
      </p:sp>
      <p:sp>
        <p:nvSpPr>
          <p:cNvPr id="4" name="Slide Number Placeholder 3">
            <a:extLst>
              <a:ext uri="{FF2B5EF4-FFF2-40B4-BE49-F238E27FC236}">
                <a16:creationId xmlns:a16="http://schemas.microsoft.com/office/drawing/2014/main" id="{36065A1B-8F4E-479B-A3CB-00AC2723B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797F4E-50E0-4702-BC64-FDDFD36CD7D7}" type="slidenum">
              <a:rPr kumimoji="0" lang="en-US" sz="1200" b="0" i="0" u="none" strike="noStrike" kern="1200" cap="none" spc="0" normalizeH="0" baseline="0" noProof="0" dirty="0" smtClean="0">
                <a:ln>
                  <a:noFill/>
                </a:ln>
                <a:solidFill>
                  <a:schemeClr val="bg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56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accessible lot showing accessible pathway and parking spaces">
            <a:extLst>
              <a:ext uri="{FF2B5EF4-FFF2-40B4-BE49-F238E27FC236}">
                <a16:creationId xmlns:a16="http://schemas.microsoft.com/office/drawing/2014/main" id="{6CAAE91E-FA6F-FEB0-6D51-58179D43ED2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623" b="-169"/>
          <a:stretch/>
        </p:blipFill>
        <p:spPr>
          <a:xfrm>
            <a:off x="3383616" y="2427012"/>
            <a:ext cx="5684416" cy="3287666"/>
          </a:xfrm>
          <a:prstGeom prst="rect">
            <a:avLst/>
          </a:prstGeom>
        </p:spPr>
      </p:pic>
      <p:pic>
        <p:nvPicPr>
          <p:cNvPr id="3" name="Picture 2" descr="image of accessible lot with median pathway and warning strip with most spaces filled">
            <a:extLst>
              <a:ext uri="{FF2B5EF4-FFF2-40B4-BE49-F238E27FC236}">
                <a16:creationId xmlns:a16="http://schemas.microsoft.com/office/drawing/2014/main" id="{12B52CDD-82DB-954E-8B6D-A27A53178DB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9727" y="1026561"/>
            <a:ext cx="3030578" cy="2275265"/>
          </a:xfrm>
          <a:prstGeom prst="rect">
            <a:avLst/>
          </a:prstGeom>
        </p:spPr>
      </p:pic>
      <p:sp>
        <p:nvSpPr>
          <p:cNvPr id="4" name="Content Placeholder 2">
            <a:extLst>
              <a:ext uri="{FF2B5EF4-FFF2-40B4-BE49-F238E27FC236}">
                <a16:creationId xmlns:a16="http://schemas.microsoft.com/office/drawing/2014/main" id="{8773204E-6BA3-0711-879B-3C61FB791FC8}"/>
              </a:ext>
            </a:extLst>
          </p:cNvPr>
          <p:cNvSpPr txBox="1">
            <a:spLocks/>
          </p:cNvSpPr>
          <p:nvPr/>
        </p:nvSpPr>
        <p:spPr>
          <a:xfrm>
            <a:off x="3384846" y="1026561"/>
            <a:ext cx="5649251" cy="3440333"/>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cs typeface="Calibri"/>
              </a:rPr>
              <a:t>20 spaces accessible parking lot</a:t>
            </a:r>
          </a:p>
          <a:p>
            <a:r>
              <a:rPr lang="en-US" sz="1800" b="1">
                <a:cs typeface="Calibri"/>
              </a:rPr>
              <a:t>8 on-street accessible spaces along MLK &amp; Nancy Pelosi</a:t>
            </a:r>
          </a:p>
          <a:p>
            <a:r>
              <a:rPr lang="en-US" sz="1800" b="1">
                <a:cs typeface="Calibri"/>
              </a:rPr>
              <a:t>Shuttle Stop at parking lot</a:t>
            </a:r>
          </a:p>
        </p:txBody>
      </p:sp>
      <p:pic>
        <p:nvPicPr>
          <p:cNvPr id="5" name="Picture 2" descr="image of accessible lot showing several cars parked and median pathway with warning strip">
            <a:extLst>
              <a:ext uri="{FF2B5EF4-FFF2-40B4-BE49-F238E27FC236}">
                <a16:creationId xmlns:a16="http://schemas.microsoft.com/office/drawing/2014/main" id="{9CEE6FBF-6608-2DB8-368F-EE007AA76CA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19519" y="3428999"/>
            <a:ext cx="3027041" cy="2275010"/>
          </a:xfrm>
          <a:prstGeom prst="rect">
            <a:avLst/>
          </a:prstGeom>
        </p:spPr>
      </p:pic>
      <p:sp>
        <p:nvSpPr>
          <p:cNvPr id="6" name="Title 1">
            <a:extLst>
              <a:ext uri="{FF2B5EF4-FFF2-40B4-BE49-F238E27FC236}">
                <a16:creationId xmlns:a16="http://schemas.microsoft.com/office/drawing/2014/main" id="{E8E84983-0B7F-B2AF-7EC2-71BB7BB1FF01}"/>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New Accessible Parking Lot</a:t>
            </a:r>
            <a:endParaRPr lang="en-US" b="0" kern="0">
              <a:solidFill>
                <a:sysClr val="windowText" lastClr="000000"/>
              </a:solidFill>
            </a:endParaRPr>
          </a:p>
        </p:txBody>
      </p:sp>
      <p:sp>
        <p:nvSpPr>
          <p:cNvPr id="7" name="Slide Number Placeholder 6">
            <a:extLst>
              <a:ext uri="{FF2B5EF4-FFF2-40B4-BE49-F238E27FC236}">
                <a16:creationId xmlns:a16="http://schemas.microsoft.com/office/drawing/2014/main" id="{4A6ACD2D-6203-4A1D-5075-7B718F40F8F9}"/>
              </a:ext>
            </a:extLst>
          </p:cNvPr>
          <p:cNvSpPr>
            <a:spLocks noGrp="1"/>
          </p:cNvSpPr>
          <p:nvPr>
            <p:ph type="sldNum" sz="quarter" idx="7"/>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72319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727F-4018-C9B2-D1CA-4D5E883CEAAE}"/>
              </a:ext>
            </a:extLst>
          </p:cNvPr>
          <p:cNvSpPr>
            <a:spLocks noGrp="1"/>
          </p:cNvSpPr>
          <p:nvPr>
            <p:ph type="title"/>
          </p:nvPr>
        </p:nvSpPr>
        <p:spPr>
          <a:xfrm>
            <a:off x="623888" y="1447535"/>
            <a:ext cx="7886700" cy="1384995"/>
          </a:xfrm>
        </p:spPr>
        <p:txBody>
          <a:bodyPr/>
          <a:lstStyle/>
          <a:p>
            <a:r>
              <a:rPr lang="en-US">
                <a:cs typeface="Calibri Light"/>
              </a:rPr>
              <a:t>Music Concourse Garage Management</a:t>
            </a:r>
            <a:endParaRPr lang="en-US"/>
          </a:p>
        </p:txBody>
      </p:sp>
      <p:sp>
        <p:nvSpPr>
          <p:cNvPr id="3" name="Slide Number Placeholder 2">
            <a:extLst>
              <a:ext uri="{FF2B5EF4-FFF2-40B4-BE49-F238E27FC236}">
                <a16:creationId xmlns:a16="http://schemas.microsoft.com/office/drawing/2014/main" id="{7B1318C4-1722-B704-868D-1D8610C31D13}"/>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341597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garage showing parking spaces, cars, and accessible ramp to exit">
            <a:extLst>
              <a:ext uri="{FF2B5EF4-FFF2-40B4-BE49-F238E27FC236}">
                <a16:creationId xmlns:a16="http://schemas.microsoft.com/office/drawing/2014/main" id="{069CAF3A-1DA4-9B25-2269-E0F2E86B7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8" y="2314810"/>
            <a:ext cx="3322865" cy="3322865"/>
          </a:xfrm>
          <a:prstGeom prst="rect">
            <a:avLst/>
          </a:prstGeom>
        </p:spPr>
      </p:pic>
      <p:sp>
        <p:nvSpPr>
          <p:cNvPr id="3" name="Title 1">
            <a:extLst>
              <a:ext uri="{FF2B5EF4-FFF2-40B4-BE49-F238E27FC236}">
                <a16:creationId xmlns:a16="http://schemas.microsoft.com/office/drawing/2014/main" id="{85EC7716-87FD-EF27-8062-54E49033BFCC}"/>
              </a:ext>
            </a:extLst>
          </p:cNvPr>
          <p:cNvSpPr txBox="1">
            <a:spLocks/>
          </p:cNvSpPr>
          <p:nvPr/>
        </p:nvSpPr>
        <p:spPr>
          <a:xfrm>
            <a:off x="628650" y="950440"/>
            <a:ext cx="7886700" cy="994172"/>
          </a:xfrm>
          <a:prstGeom prst="rect">
            <a:avLst/>
          </a:prstGeom>
        </p:spPr>
        <p:txBody>
          <a:bodyPr lIns="68580" tIns="34290" rIns="68580" bIns="3429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cs typeface="Calibri Light"/>
              </a:rPr>
              <a:t>Proposition N Passes—November 2022</a:t>
            </a:r>
          </a:p>
          <a:p>
            <a:r>
              <a:rPr lang="en-US" sz="2100">
                <a:solidFill>
                  <a:srgbClr val="333333"/>
                </a:solidFill>
                <a:latin typeface="proxima-nova"/>
              </a:rPr>
              <a:t>Greater flexibility for the city to manage the existing privately owned Golden Gate Park Underground Parking Facility</a:t>
            </a:r>
            <a:endParaRPr lang="en-US" sz="2100"/>
          </a:p>
        </p:txBody>
      </p:sp>
      <p:pic>
        <p:nvPicPr>
          <p:cNvPr id="5" name="Picture 4" descr="image of garage showing several accessible parking spaces and striped pathway">
            <a:extLst>
              <a:ext uri="{FF2B5EF4-FFF2-40B4-BE49-F238E27FC236}">
                <a16:creationId xmlns:a16="http://schemas.microsoft.com/office/drawing/2014/main" id="{F621C5AA-C4AF-0945-899F-34DAA37746D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4511"/>
          <a:stretch/>
        </p:blipFill>
        <p:spPr>
          <a:xfrm>
            <a:off x="3589638" y="2314810"/>
            <a:ext cx="5464776" cy="3472787"/>
          </a:xfrm>
          <a:prstGeom prst="rect">
            <a:avLst/>
          </a:prstGeom>
        </p:spPr>
      </p:pic>
      <p:sp>
        <p:nvSpPr>
          <p:cNvPr id="9" name="Title 1">
            <a:extLst>
              <a:ext uri="{FF2B5EF4-FFF2-40B4-BE49-F238E27FC236}">
                <a16:creationId xmlns:a16="http://schemas.microsoft.com/office/drawing/2014/main" id="{29831F56-70B8-BF13-0EE6-25D29D9253D4}"/>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Music Concourse Garage</a:t>
            </a:r>
            <a:endParaRPr lang="en-US" b="0" kern="0">
              <a:solidFill>
                <a:sysClr val="windowText" lastClr="000000"/>
              </a:solidFill>
            </a:endParaRPr>
          </a:p>
        </p:txBody>
      </p:sp>
      <p:sp>
        <p:nvSpPr>
          <p:cNvPr id="10" name="Slide Number Placeholder 9">
            <a:extLst>
              <a:ext uri="{FF2B5EF4-FFF2-40B4-BE49-F238E27FC236}">
                <a16:creationId xmlns:a16="http://schemas.microsoft.com/office/drawing/2014/main" id="{A907D717-398B-3BCD-B94A-3AB87092F4B9}"/>
              </a:ext>
            </a:extLst>
          </p:cNvPr>
          <p:cNvSpPr>
            <a:spLocks noGrp="1"/>
          </p:cNvSpPr>
          <p:nvPr>
            <p:ph type="sldNum" sz="quarter" idx="7"/>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5836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BB2E-16E0-9327-63FF-409AC286B388}"/>
              </a:ext>
            </a:extLst>
          </p:cNvPr>
          <p:cNvSpPr>
            <a:spLocks noGrp="1"/>
          </p:cNvSpPr>
          <p:nvPr>
            <p:ph type="title"/>
          </p:nvPr>
        </p:nvSpPr>
        <p:spPr>
          <a:xfrm>
            <a:off x="623888" y="3177481"/>
            <a:ext cx="7886700" cy="1384995"/>
          </a:xfrm>
        </p:spPr>
        <p:txBody>
          <a:bodyPr/>
          <a:lstStyle/>
          <a:p>
            <a:r>
              <a:rPr lang="en-US">
                <a:cs typeface="Calibri Light"/>
              </a:rPr>
              <a:t>Shuttle Service and Paratransit</a:t>
            </a:r>
            <a:endParaRPr lang="en-US"/>
          </a:p>
        </p:txBody>
      </p:sp>
      <p:sp>
        <p:nvSpPr>
          <p:cNvPr id="3" name="Slide Number Placeholder 2">
            <a:extLst>
              <a:ext uri="{FF2B5EF4-FFF2-40B4-BE49-F238E27FC236}">
                <a16:creationId xmlns:a16="http://schemas.microsoft.com/office/drawing/2014/main" id="{728FBCD8-C19B-67A8-A9D5-A194C8D5945C}"/>
              </a:ext>
            </a:extLst>
          </p:cNvPr>
          <p:cNvSpPr>
            <a:spLocks noGrp="1"/>
          </p:cNvSpPr>
          <p:nvPr>
            <p:ph type="sldNum" sz="quarter" idx="12"/>
          </p:nvPr>
        </p:nvSpPr>
        <p:spPr/>
        <p:txBody>
          <a:bodyPr wrap="square" lIns="0" tIns="0" rIns="0" bIns="0" anchor="t">
            <a:spAutoFit/>
          </a:bodyPr>
          <a:lstStyle/>
          <a:p>
            <a:fld id="{330EA680-D336-4FF7-8B7A-9848BB0A1C32}" type="slidenum">
              <a:rPr lang="en-US" dirty="0"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4973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3E59C9-574C-CECA-B2BC-0A2FFFE34955}"/>
              </a:ext>
            </a:extLst>
          </p:cNvPr>
          <p:cNvSpPr txBox="1">
            <a:spLocks/>
          </p:cNvSpPr>
          <p:nvPr/>
        </p:nvSpPr>
        <p:spPr>
          <a:xfrm>
            <a:off x="567559" y="1131094"/>
            <a:ext cx="7947791"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cs typeface="Calibri Light"/>
              </a:rPr>
              <a:t>Shuttle service 7-days/week since March 2022</a:t>
            </a:r>
          </a:p>
          <a:p>
            <a:endParaRPr lang="en-US" sz="3300">
              <a:cs typeface="Calibri Light"/>
            </a:endParaRPr>
          </a:p>
          <a:p>
            <a:pPr marL="428625" indent="-428625">
              <a:buFont typeface="Arial" panose="020B0604020202020204" pitchFamily="34" charset="0"/>
              <a:buChar char="•"/>
            </a:pPr>
            <a:r>
              <a:rPr lang="en-US" sz="3300">
                <a:cs typeface="Calibri Light"/>
              </a:rPr>
              <a:t>Accessible with lift</a:t>
            </a:r>
          </a:p>
          <a:p>
            <a:pPr marL="428625" indent="-428625">
              <a:buFont typeface="Arial" panose="020B0604020202020204" pitchFamily="34" charset="0"/>
              <a:buChar char="•"/>
            </a:pPr>
            <a:r>
              <a:rPr lang="en-US" sz="3300">
                <a:cs typeface="Calibri Light"/>
              </a:rPr>
              <a:t>3 shuttles Sat/Sun + holidays</a:t>
            </a:r>
          </a:p>
          <a:p>
            <a:pPr marL="428625" indent="-428625">
              <a:buFont typeface="Arial" panose="020B0604020202020204" pitchFamily="34" charset="0"/>
              <a:buChar char="•"/>
            </a:pPr>
            <a:r>
              <a:rPr lang="en-US" sz="3300">
                <a:cs typeface="Calibri Light"/>
              </a:rPr>
              <a:t>2 shuttles Mon-Fri</a:t>
            </a:r>
            <a:endParaRPr lang="en-US" sz="3300"/>
          </a:p>
        </p:txBody>
      </p:sp>
      <p:pic>
        <p:nvPicPr>
          <p:cNvPr id="4" name="Picture 4" descr="image from RPD website showing information about GGP shuttle and extended winter schedule and info">
            <a:extLst>
              <a:ext uri="{FF2B5EF4-FFF2-40B4-BE49-F238E27FC236}">
                <a16:creationId xmlns:a16="http://schemas.microsoft.com/office/drawing/2014/main" id="{959E8D24-AE79-413F-9170-34C92A2EE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76" y="4079683"/>
            <a:ext cx="2822734" cy="1752254"/>
          </a:xfrm>
          <a:prstGeom prst="rect">
            <a:avLst/>
          </a:prstGeom>
        </p:spPr>
      </p:pic>
      <p:pic>
        <p:nvPicPr>
          <p:cNvPr id="5" name="Picture 5" descr="Photo of Shuttles">
            <a:extLst>
              <a:ext uri="{FF2B5EF4-FFF2-40B4-BE49-F238E27FC236}">
                <a16:creationId xmlns:a16="http://schemas.microsoft.com/office/drawing/2014/main" id="{DAD97E42-93F5-1ADF-7247-6D9D33F6174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858917" y="3463578"/>
            <a:ext cx="4285083" cy="2537172"/>
          </a:xfrm>
          <a:prstGeom prst="rect">
            <a:avLst/>
          </a:prstGeom>
        </p:spPr>
      </p:pic>
      <p:sp>
        <p:nvSpPr>
          <p:cNvPr id="8" name="Title 1">
            <a:extLst>
              <a:ext uri="{FF2B5EF4-FFF2-40B4-BE49-F238E27FC236}">
                <a16:creationId xmlns:a16="http://schemas.microsoft.com/office/drawing/2014/main" id="{330FBABD-743B-AEA7-D104-EE2976D06B39}"/>
              </a:ext>
            </a:extLst>
          </p:cNvPr>
          <p:cNvSpPr txBox="1">
            <a:spLocks/>
          </p:cNvSpPr>
          <p:nvPr/>
        </p:nvSpPr>
        <p:spPr>
          <a:xfrm>
            <a:off x="515338" y="254362"/>
            <a:ext cx="8113331" cy="325881"/>
          </a:xfrm>
          <a:prstGeom prst="rect">
            <a:avLst/>
          </a:prstGeom>
        </p:spPr>
        <p:txBody>
          <a:bodyPr/>
          <a:lstStyle>
            <a:lvl1pPr>
              <a:defRPr sz="2118" b="1">
                <a:latin typeface="Century Gothic" panose="020B0502020202020204" pitchFamily="34" charset="0"/>
                <a:ea typeface="+mj-ea"/>
                <a:cs typeface="+mj-cs"/>
              </a:defRPr>
            </a:lvl1pPr>
          </a:lstStyle>
          <a:p>
            <a:pPr defTabSz="914400"/>
            <a:r>
              <a:rPr lang="en-US" kern="0">
                <a:solidFill>
                  <a:sysClr val="windowText" lastClr="000000"/>
                </a:solidFill>
                <a:cs typeface="Calibri Light"/>
              </a:rPr>
              <a:t>Where We are Now: </a:t>
            </a:r>
            <a:r>
              <a:rPr lang="en-US" b="0" kern="0">
                <a:solidFill>
                  <a:sysClr val="windowText" lastClr="000000"/>
                </a:solidFill>
                <a:cs typeface="Calibri Light"/>
              </a:rPr>
              <a:t>Shuttle Service</a:t>
            </a:r>
            <a:endParaRPr lang="en-US" b="0" kern="0">
              <a:solidFill>
                <a:sysClr val="windowText" lastClr="000000"/>
              </a:solidFill>
            </a:endParaRPr>
          </a:p>
        </p:txBody>
      </p:sp>
      <p:sp>
        <p:nvSpPr>
          <p:cNvPr id="9" name="Slide Number Placeholder 8">
            <a:extLst>
              <a:ext uri="{FF2B5EF4-FFF2-40B4-BE49-F238E27FC236}">
                <a16:creationId xmlns:a16="http://schemas.microsoft.com/office/drawing/2014/main" id="{E161C557-7204-2235-0B7E-8C6870645532}"/>
              </a:ext>
            </a:extLst>
          </p:cNvPr>
          <p:cNvSpPr>
            <a:spLocks noGrp="1"/>
          </p:cNvSpPr>
          <p:nvPr>
            <p:ph type="sldNum" sz="quarter" idx="7"/>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867466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1766</Words>
  <Application>Microsoft Office PowerPoint</Application>
  <PresentationFormat>On-screen Show (4:3)</PresentationFormat>
  <Paragraphs>317</Paragraphs>
  <Slides>45</Slides>
  <Notes>34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Myriad Pro</vt:lpstr>
      <vt:lpstr>proxima-nova</vt:lpstr>
      <vt:lpstr>Calibri Light</vt:lpstr>
      <vt:lpstr>Century Gothic</vt:lpstr>
      <vt:lpstr>Lucida Sans</vt:lpstr>
      <vt:lpstr>Arial</vt:lpstr>
      <vt:lpstr>Calibri</vt:lpstr>
      <vt:lpstr>Arial,Sans-Serif</vt:lpstr>
      <vt:lpstr>Office Theme</vt:lpstr>
      <vt:lpstr>2_Office Theme</vt:lpstr>
      <vt:lpstr>1_Office Theme</vt:lpstr>
      <vt:lpstr>PowerPoint Presentation</vt:lpstr>
      <vt:lpstr>Agenda</vt:lpstr>
      <vt:lpstr>Accessible Parking</vt:lpstr>
      <vt:lpstr>PowerPoint Presentation</vt:lpstr>
      <vt:lpstr>PowerPoint Presentation</vt:lpstr>
      <vt:lpstr>Music Concourse Garage Management</vt:lpstr>
      <vt:lpstr>PowerPoint Presentation</vt:lpstr>
      <vt:lpstr>Shuttle Service and Paratransit</vt:lpstr>
      <vt:lpstr>PowerPoint Presentation</vt:lpstr>
      <vt:lpstr>PowerPoint Presentation</vt:lpstr>
      <vt:lpstr>PowerPoint Presentation</vt:lpstr>
      <vt:lpstr>PowerPoint Presentation</vt:lpstr>
      <vt:lpstr>Information and Communication</vt:lpstr>
      <vt:lpstr>Where We are Now: Website</vt:lpstr>
      <vt:lpstr>PowerPoint Presentation</vt:lpstr>
      <vt:lpstr>Sample Text Directions RPD Website</vt:lpstr>
      <vt:lpstr>Where We are Now: Website</vt:lpstr>
      <vt:lpstr>Where We are Now: Email and Phone Information</vt:lpstr>
      <vt:lpstr>Outreach to the Disability Community</vt:lpstr>
      <vt:lpstr>Where We are Now: Outreach</vt:lpstr>
      <vt:lpstr>Adaptive Bike Program</vt:lpstr>
      <vt:lpstr>PowerPoint Presentation</vt:lpstr>
      <vt:lpstr>GGP Event Access</vt:lpstr>
      <vt:lpstr>Where We are Now: Event Access Plan example—map</vt:lpstr>
      <vt:lpstr>Where We are Now: Event Access Plan example—text </vt:lpstr>
      <vt:lpstr>PowerPoint Presentation</vt:lpstr>
      <vt:lpstr>GGP Community Shuttle Program</vt:lpstr>
      <vt:lpstr>PowerPoint Presentation</vt:lpstr>
      <vt:lpstr>In the works</vt:lpstr>
      <vt:lpstr>In the Works: More Shuttle Improvements</vt:lpstr>
      <vt:lpstr>In the Works: Outreach &amp; Input from the Disability Community</vt:lpstr>
      <vt:lpstr>In the Works: Event Accessibility Toolkit—Phase II</vt:lpstr>
      <vt:lpstr>In the Works: Wayfinding and Signage</vt:lpstr>
      <vt:lpstr>In the Works: Disability Access Coordinator</vt:lpstr>
      <vt:lpstr>PowerPoint Presentation</vt:lpstr>
      <vt:lpstr>In the Works: Outreach</vt:lpstr>
      <vt:lpstr>In the Works: Botanical Garden Bookstore Barrier Removal</vt:lpstr>
      <vt:lpstr>In the Works: Stow Lake Barrier Removal Project</vt:lpstr>
      <vt:lpstr>Path of travel improvements</vt:lpstr>
      <vt:lpstr>In the Works: Curb Ramps and Crosswalks</vt:lpstr>
      <vt:lpstr>Still to come</vt:lpstr>
      <vt:lpstr>Still to Come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Perez</dc:creator>
  <cp:lastModifiedBy>John Koste</cp:lastModifiedBy>
  <cp:revision>177</cp:revision>
  <dcterms:created xsi:type="dcterms:W3CDTF">2017-01-30T18:42:13Z</dcterms:created>
  <dcterms:modified xsi:type="dcterms:W3CDTF">2023-01-19T16:48:23Z</dcterms:modified>
</cp:coreProperties>
</file>