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0" r:id="rId3"/>
    <p:sldId id="261" r:id="rId4"/>
    <p:sldId id="263" r:id="rId5"/>
    <p:sldId id="262" r:id="rId6"/>
    <p:sldId id="259" r:id="rId7"/>
    <p:sldId id="264" r:id="rId8"/>
    <p:sldId id="265"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2CFF82-03BC-8710-E68A-8CBB751B6F26}" v="15" dt="2022-02-07T21:29:28.506"/>
    <p1510:client id="{6B11FFC7-6F21-4807-A010-A9A92845E326}" v="3" dt="2022-01-13T18:54:09.805"/>
    <p1510:client id="{B2A07717-70AF-4C33-A882-80ED9DA14968}" v="15" dt="2023-01-18T16:03:35.6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153" d="100"/>
          <a:sy n="153" d="100"/>
        </p:scale>
        <p:origin x="2742"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ang, Jun (HRC)" userId="S::jun.liang@sfgov.org::e30e2aca-128a-441b-968a-17f1026817ef" providerId="AD" clId="Web-{B2A07717-70AF-4C33-A882-80ED9DA14968}"/>
    <pc:docChg chg="modSld">
      <pc:chgData name="Liang, Jun (HRC)" userId="S::jun.liang@sfgov.org::e30e2aca-128a-441b-968a-17f1026817ef" providerId="AD" clId="Web-{B2A07717-70AF-4C33-A882-80ED9DA14968}" dt="2023-01-18T16:03:35.215" v="12" actId="20577"/>
      <pc:docMkLst>
        <pc:docMk/>
      </pc:docMkLst>
      <pc:sldChg chg="modSp">
        <pc:chgData name="Liang, Jun (HRC)" userId="S::jun.liang@sfgov.org::e30e2aca-128a-441b-968a-17f1026817ef" providerId="AD" clId="Web-{B2A07717-70AF-4C33-A882-80ED9DA14968}" dt="2023-01-18T16:03:35.215" v="12" actId="20577"/>
        <pc:sldMkLst>
          <pc:docMk/>
          <pc:sldMk cId="337338788" sldId="263"/>
        </pc:sldMkLst>
        <pc:spChg chg="mod">
          <ac:chgData name="Liang, Jun (HRC)" userId="S::jun.liang@sfgov.org::e30e2aca-128a-441b-968a-17f1026817ef" providerId="AD" clId="Web-{B2A07717-70AF-4C33-A882-80ED9DA14968}" dt="2023-01-18T16:03:35.215" v="12" actId="20577"/>
          <ac:spMkLst>
            <pc:docMk/>
            <pc:sldMk cId="337338788" sldId="263"/>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241351-6F9D-479B-891C-F9533F496289}"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63FB1-4A33-4435-9DE2-6610378A972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419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241351-6F9D-479B-891C-F9533F496289}"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63FB1-4A33-4435-9DE2-6610378A9721}" type="slidenum">
              <a:rPr lang="en-US" smtClean="0"/>
              <a:t>‹#›</a:t>
            </a:fld>
            <a:endParaRPr lang="en-US"/>
          </a:p>
        </p:txBody>
      </p:sp>
    </p:spTree>
    <p:extLst>
      <p:ext uri="{BB962C8B-B14F-4D97-AF65-F5344CB8AC3E}">
        <p14:creationId xmlns:p14="http://schemas.microsoft.com/office/powerpoint/2010/main" val="122207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241351-6F9D-479B-891C-F9533F496289}"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63FB1-4A33-4435-9DE2-6610378A9721}" type="slidenum">
              <a:rPr lang="en-US" smtClean="0"/>
              <a:t>‹#›</a:t>
            </a:fld>
            <a:endParaRPr lang="en-US"/>
          </a:p>
        </p:txBody>
      </p:sp>
    </p:spTree>
    <p:extLst>
      <p:ext uri="{BB962C8B-B14F-4D97-AF65-F5344CB8AC3E}">
        <p14:creationId xmlns:p14="http://schemas.microsoft.com/office/powerpoint/2010/main" val="781941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241351-6F9D-479B-891C-F9533F496289}"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63FB1-4A33-4435-9DE2-6610378A9721}" type="slidenum">
              <a:rPr lang="en-US" smtClean="0"/>
              <a:t>‹#›</a:t>
            </a:fld>
            <a:endParaRPr lang="en-US"/>
          </a:p>
        </p:txBody>
      </p:sp>
    </p:spTree>
    <p:extLst>
      <p:ext uri="{BB962C8B-B14F-4D97-AF65-F5344CB8AC3E}">
        <p14:creationId xmlns:p14="http://schemas.microsoft.com/office/powerpoint/2010/main" val="2468937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241351-6F9D-479B-891C-F9533F496289}"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63FB1-4A33-4435-9DE2-6610378A972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40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241351-6F9D-479B-891C-F9533F496289}"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63FB1-4A33-4435-9DE2-6610378A9721}" type="slidenum">
              <a:rPr lang="en-US" smtClean="0"/>
              <a:t>‹#›</a:t>
            </a:fld>
            <a:endParaRPr lang="en-US"/>
          </a:p>
        </p:txBody>
      </p:sp>
    </p:spTree>
    <p:extLst>
      <p:ext uri="{BB962C8B-B14F-4D97-AF65-F5344CB8AC3E}">
        <p14:creationId xmlns:p14="http://schemas.microsoft.com/office/powerpoint/2010/main" val="3900639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241351-6F9D-479B-891C-F9533F496289}"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63FB1-4A33-4435-9DE2-6610378A9721}" type="slidenum">
              <a:rPr lang="en-US" smtClean="0"/>
              <a:t>‹#›</a:t>
            </a:fld>
            <a:endParaRPr lang="en-US"/>
          </a:p>
        </p:txBody>
      </p:sp>
    </p:spTree>
    <p:extLst>
      <p:ext uri="{BB962C8B-B14F-4D97-AF65-F5344CB8AC3E}">
        <p14:creationId xmlns:p14="http://schemas.microsoft.com/office/powerpoint/2010/main" val="1637031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241351-6F9D-479B-891C-F9533F496289}"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63FB1-4A33-4435-9DE2-6610378A9721}" type="slidenum">
              <a:rPr lang="en-US" smtClean="0"/>
              <a:t>‹#›</a:t>
            </a:fld>
            <a:endParaRPr lang="en-US"/>
          </a:p>
        </p:txBody>
      </p:sp>
    </p:spTree>
    <p:extLst>
      <p:ext uri="{BB962C8B-B14F-4D97-AF65-F5344CB8AC3E}">
        <p14:creationId xmlns:p14="http://schemas.microsoft.com/office/powerpoint/2010/main" val="2638116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5241351-6F9D-479B-891C-F9533F496289}" type="datetimeFigureOut">
              <a:rPr lang="en-US" smtClean="0"/>
              <a:t>1/25/2023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1563FB1-4A33-4435-9DE2-6610378A9721}" type="slidenum">
              <a:rPr lang="en-US" smtClean="0"/>
              <a:t>‹#›</a:t>
            </a:fld>
            <a:endParaRPr lang="en-US"/>
          </a:p>
        </p:txBody>
      </p:sp>
    </p:spTree>
    <p:extLst>
      <p:ext uri="{BB962C8B-B14F-4D97-AF65-F5344CB8AC3E}">
        <p14:creationId xmlns:p14="http://schemas.microsoft.com/office/powerpoint/2010/main" val="2382592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5241351-6F9D-479B-891C-F9533F496289}" type="datetimeFigureOut">
              <a:rPr lang="en-US" smtClean="0"/>
              <a:t>1/25/2023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1563FB1-4A33-4435-9DE2-6610378A9721}" type="slidenum">
              <a:rPr lang="en-US" smtClean="0"/>
              <a:t>‹#›</a:t>
            </a:fld>
            <a:endParaRPr lang="en-US"/>
          </a:p>
        </p:txBody>
      </p:sp>
    </p:spTree>
    <p:extLst>
      <p:ext uri="{BB962C8B-B14F-4D97-AF65-F5344CB8AC3E}">
        <p14:creationId xmlns:p14="http://schemas.microsoft.com/office/powerpoint/2010/main" val="129662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241351-6F9D-479B-891C-F9533F496289}"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63FB1-4A33-4435-9DE2-6610378A9721}" type="slidenum">
              <a:rPr lang="en-US" smtClean="0"/>
              <a:t>‹#›</a:t>
            </a:fld>
            <a:endParaRPr lang="en-US"/>
          </a:p>
        </p:txBody>
      </p:sp>
    </p:spTree>
    <p:extLst>
      <p:ext uri="{BB962C8B-B14F-4D97-AF65-F5344CB8AC3E}">
        <p14:creationId xmlns:p14="http://schemas.microsoft.com/office/powerpoint/2010/main" val="2786775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5241351-6F9D-479B-891C-F9533F496289}" type="datetimeFigureOut">
              <a:rPr lang="en-US" smtClean="0"/>
              <a:t>1/25/2023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1563FB1-4A33-4435-9DE2-6610378A972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401973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Fiscal Year 2023-2024 Preliminary Budget Proposal</a:t>
            </a:r>
          </a:p>
        </p:txBody>
      </p:sp>
      <p:sp>
        <p:nvSpPr>
          <p:cNvPr id="3" name="Subtitle 2"/>
          <p:cNvSpPr>
            <a:spLocks noGrp="1"/>
          </p:cNvSpPr>
          <p:nvPr>
            <p:ph type="subTitle" idx="1"/>
          </p:nvPr>
        </p:nvSpPr>
        <p:spPr/>
        <p:txBody>
          <a:bodyPr/>
          <a:lstStyle/>
          <a:p>
            <a:pPr algn="ctr"/>
            <a:r>
              <a:rPr lang="en-US" dirty="0"/>
              <a:t>San Francisco Human Rights Commission</a:t>
            </a:r>
          </a:p>
        </p:txBody>
      </p:sp>
    </p:spTree>
    <p:extLst>
      <p:ext uri="{BB962C8B-B14F-4D97-AF65-F5344CB8AC3E}">
        <p14:creationId xmlns:p14="http://schemas.microsoft.com/office/powerpoint/2010/main" val="3406659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lumMod val="85000"/>
                    <a:lumOff val="15000"/>
                  </a:schemeClr>
                </a:solidFill>
              </a:rPr>
              <a:t>HRC Budget Schedule</a:t>
            </a:r>
          </a:p>
        </p:txBody>
      </p:sp>
      <p:sp>
        <p:nvSpPr>
          <p:cNvPr id="3" name="Content Placeholder 2"/>
          <p:cNvSpPr>
            <a:spLocks noGrp="1"/>
          </p:cNvSpPr>
          <p:nvPr>
            <p:ph idx="1"/>
          </p:nvPr>
        </p:nvSpPr>
        <p:spPr>
          <a:xfrm>
            <a:off x="1208314" y="1845734"/>
            <a:ext cx="9947366" cy="4023360"/>
          </a:xfrm>
        </p:spPr>
        <p:txBody>
          <a:bodyPr>
            <a:normAutofit/>
          </a:bodyPr>
          <a:lstStyle/>
          <a:p>
            <a:pPr>
              <a:buFont typeface="Arial" panose="020B0604020202020204" pitchFamily="34" charset="0"/>
              <a:buChar char="•"/>
            </a:pPr>
            <a:r>
              <a:rPr lang="en-US" sz="2800" u="sng" dirty="0">
                <a:solidFill>
                  <a:schemeClr val="tx1">
                    <a:lumMod val="85000"/>
                    <a:lumOff val="15000"/>
                  </a:schemeClr>
                </a:solidFill>
              </a:rPr>
              <a:t>December, 2022</a:t>
            </a:r>
            <a:r>
              <a:rPr lang="en-US" sz="2800" dirty="0">
                <a:solidFill>
                  <a:schemeClr val="tx1">
                    <a:lumMod val="85000"/>
                    <a:lumOff val="15000"/>
                  </a:schemeClr>
                </a:solidFill>
              </a:rPr>
              <a:t> </a:t>
            </a:r>
            <a:r>
              <a:rPr lang="en-US" sz="2400" dirty="0"/>
              <a:t>Budget system (BFM) virtual training sessions on Microsoft Teams. BFM opens to Departments.</a:t>
            </a:r>
          </a:p>
          <a:p>
            <a:pPr>
              <a:buFont typeface="Arial" panose="020B0604020202020204" pitchFamily="34" charset="0"/>
              <a:buChar char="•"/>
            </a:pPr>
            <a:r>
              <a:rPr lang="en-US" sz="2800" u="sng" dirty="0">
                <a:solidFill>
                  <a:schemeClr val="tx1">
                    <a:lumMod val="85000"/>
                    <a:lumOff val="15000"/>
                  </a:schemeClr>
                </a:solidFill>
              </a:rPr>
              <a:t>February 21, 2023</a:t>
            </a:r>
            <a:r>
              <a:rPr lang="en-US" sz="2800" dirty="0">
                <a:solidFill>
                  <a:schemeClr val="tx1">
                    <a:lumMod val="85000"/>
                    <a:lumOff val="15000"/>
                  </a:schemeClr>
                </a:solidFill>
              </a:rPr>
              <a:t> </a:t>
            </a:r>
            <a:r>
              <a:rPr lang="en-US" sz="2400" dirty="0"/>
              <a:t>Charter-mandated due date for all departments to submit their budgets. All forms should be submitted to the Mayor’s Budget Office (MBO) and to the Controller’s office (CON).</a:t>
            </a:r>
          </a:p>
          <a:p>
            <a:pPr>
              <a:buFont typeface="Arial" panose="020B0604020202020204" pitchFamily="34" charset="0"/>
              <a:buChar char="•"/>
            </a:pPr>
            <a:r>
              <a:rPr lang="en-US" sz="2800" u="sng" dirty="0">
                <a:solidFill>
                  <a:schemeClr val="tx1">
                    <a:lumMod val="85000"/>
                    <a:lumOff val="15000"/>
                  </a:schemeClr>
                </a:solidFill>
              </a:rPr>
              <a:t>June 1, 2023</a:t>
            </a:r>
            <a:r>
              <a:rPr lang="en-US" sz="2800" dirty="0">
                <a:solidFill>
                  <a:schemeClr val="tx1">
                    <a:lumMod val="85000"/>
                    <a:lumOff val="15000"/>
                  </a:schemeClr>
                </a:solidFill>
              </a:rPr>
              <a:t> </a:t>
            </a:r>
            <a:r>
              <a:rPr lang="en-US" sz="2400" dirty="0"/>
              <a:t>Mayor's Proposed Citywide Budget is introduced to the Board of Supervisors. </a:t>
            </a:r>
          </a:p>
          <a:p>
            <a:pPr>
              <a:buFont typeface="Arial" panose="020B0604020202020204" pitchFamily="34" charset="0"/>
              <a:buChar char="•"/>
            </a:pPr>
            <a:r>
              <a:rPr lang="en-US" sz="2800" u="sng" dirty="0">
                <a:solidFill>
                  <a:schemeClr val="tx1">
                    <a:lumMod val="85000"/>
                    <a:lumOff val="15000"/>
                  </a:schemeClr>
                </a:solidFill>
              </a:rPr>
              <a:t>June &amp; July, 2023</a:t>
            </a:r>
            <a:r>
              <a:rPr lang="en-US" sz="2800" dirty="0">
                <a:solidFill>
                  <a:schemeClr val="tx1">
                    <a:lumMod val="85000"/>
                    <a:lumOff val="15000"/>
                  </a:schemeClr>
                </a:solidFill>
              </a:rPr>
              <a:t> </a:t>
            </a:r>
            <a:r>
              <a:rPr lang="en-US" sz="2400" dirty="0">
                <a:solidFill>
                  <a:schemeClr val="tx1">
                    <a:lumMod val="85000"/>
                    <a:lumOff val="15000"/>
                  </a:schemeClr>
                </a:solidFill>
              </a:rPr>
              <a:t>All department presentations to be completed to the Board of Supervisors and the Board to adopt the budget</a:t>
            </a:r>
            <a:endParaRPr lang="en-US" sz="2400" u="sng" dirty="0">
              <a:solidFill>
                <a:schemeClr val="tx1">
                  <a:lumMod val="85000"/>
                  <a:lumOff val="15000"/>
                </a:schemeClr>
              </a:solidFill>
            </a:endParaRPr>
          </a:p>
        </p:txBody>
      </p:sp>
    </p:spTree>
    <p:extLst>
      <p:ext uri="{BB962C8B-B14F-4D97-AF65-F5344CB8AC3E}">
        <p14:creationId xmlns:p14="http://schemas.microsoft.com/office/powerpoint/2010/main" val="2466425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lumMod val="85000"/>
                    <a:lumOff val="15000"/>
                  </a:schemeClr>
                </a:solidFill>
              </a:rPr>
              <a:t>Mayor’s Office Policy Instructions</a:t>
            </a:r>
          </a:p>
        </p:txBody>
      </p:sp>
      <p:sp>
        <p:nvSpPr>
          <p:cNvPr id="3" name="Content Placeholder 2"/>
          <p:cNvSpPr>
            <a:spLocks noGrp="1"/>
          </p:cNvSpPr>
          <p:nvPr>
            <p:ph idx="1"/>
          </p:nvPr>
        </p:nvSpPr>
        <p:spPr>
          <a:xfrm>
            <a:off x="1216478" y="1845734"/>
            <a:ext cx="9939201" cy="4023360"/>
          </a:xfrm>
        </p:spPr>
        <p:txBody>
          <a:bodyPr/>
          <a:lstStyle/>
          <a:p>
            <a:pPr>
              <a:buFont typeface="Arial" panose="020B0604020202020204" pitchFamily="34" charset="0"/>
              <a:buChar char="•"/>
            </a:pPr>
            <a:r>
              <a:rPr lang="en-US" sz="2800" dirty="0"/>
              <a:t>The Five-Year Financial Plan projects a $200.8 million General Fund deficit for FY 2023-24 and a $527.5 million deficit for FY 2024-25, a combined two-year deficit of $728.3 million.</a:t>
            </a:r>
          </a:p>
          <a:p>
            <a:pPr>
              <a:buFont typeface="Arial" panose="020B0604020202020204" pitchFamily="34" charset="0"/>
              <a:buChar char="•"/>
            </a:pPr>
            <a:r>
              <a:rPr lang="en-US" sz="2800" dirty="0"/>
              <a:t>This deficit is the result of reductions in the revenue outlook, the loss of one-time Federal funds, and continued escalating costs in both salaries and benefits, as well as in non-personnel spending.</a:t>
            </a:r>
            <a:endParaRPr lang="en-US" sz="2800" dirty="0">
              <a:solidFill>
                <a:schemeClr val="tx1">
                  <a:lumMod val="85000"/>
                  <a:lumOff val="15000"/>
                </a:schemeClr>
              </a:solidFill>
            </a:endParaRPr>
          </a:p>
          <a:p>
            <a:pPr marL="0" indent="0">
              <a:buNone/>
            </a:pPr>
            <a:endParaRPr lang="en-US" sz="2800" dirty="0">
              <a:solidFill>
                <a:schemeClr val="tx1">
                  <a:lumMod val="85000"/>
                  <a:lumOff val="15000"/>
                </a:schemeClr>
              </a:solidFill>
            </a:endParaRPr>
          </a:p>
          <a:p>
            <a:endParaRPr lang="en-US" dirty="0"/>
          </a:p>
        </p:txBody>
      </p:sp>
    </p:spTree>
    <p:extLst>
      <p:ext uri="{BB962C8B-B14F-4D97-AF65-F5344CB8AC3E}">
        <p14:creationId xmlns:p14="http://schemas.microsoft.com/office/powerpoint/2010/main" val="3244413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lumMod val="85000"/>
                    <a:lumOff val="15000"/>
                  </a:schemeClr>
                </a:solidFill>
              </a:rPr>
              <a:t>Mayor’s Office Policy Instructions - Cont.</a:t>
            </a:r>
          </a:p>
        </p:txBody>
      </p:sp>
      <p:sp>
        <p:nvSpPr>
          <p:cNvPr id="3" name="Content Placeholder 2"/>
          <p:cNvSpPr>
            <a:spLocks noGrp="1"/>
          </p:cNvSpPr>
          <p:nvPr>
            <p:ph idx="1"/>
          </p:nvPr>
        </p:nvSpPr>
        <p:spPr>
          <a:xfrm>
            <a:off x="1216478" y="1845734"/>
            <a:ext cx="9939201" cy="4023360"/>
          </a:xfrm>
        </p:spPr>
        <p:txBody>
          <a:bodyPr vert="horz" lIns="0" tIns="45720" rIns="0" bIns="45720" rtlCol="0" anchor="t">
            <a:noAutofit/>
          </a:bodyPr>
          <a:lstStyle/>
          <a:p>
            <a:pPr>
              <a:buFont typeface="Arial" panose="020B0604020202020204" pitchFamily="34" charset="0"/>
              <a:buChar char="•"/>
            </a:pPr>
            <a:r>
              <a:rPr lang="en-US" sz="2400" dirty="0"/>
              <a:t>Departments must reduce their General Fund support by 5% in FY 2023-24 ($415,726) and 8%, ongoing, in FY 2024-25 ($665,161).</a:t>
            </a:r>
          </a:p>
          <a:p>
            <a:pPr>
              <a:buFont typeface="Arial" panose="020B0604020202020204" pitchFamily="34" charset="0"/>
              <a:buChar char="•"/>
            </a:pPr>
            <a:r>
              <a:rPr lang="en-US" sz="2400" dirty="0"/>
              <a:t>Prioritize filling or reclassifying vacancies for core departmental functions and Mayoral priorities and propose remaining vacancies for budget savings. </a:t>
            </a:r>
          </a:p>
          <a:p>
            <a:pPr>
              <a:buFont typeface="Arial" panose="020B0604020202020204" pitchFamily="34" charset="0"/>
              <a:buChar char="•"/>
            </a:pPr>
            <a:r>
              <a:rPr lang="en-US" sz="2400" dirty="0"/>
              <a:t>Maintain Mayoral initiatives and recommend ways to fund them more efficiently. </a:t>
            </a:r>
          </a:p>
          <a:p>
            <a:pPr>
              <a:buFont typeface="Arial" panose="020B0604020202020204" pitchFamily="34" charset="0"/>
              <a:buChar char="•"/>
            </a:pPr>
            <a:r>
              <a:rPr lang="en-US" sz="2400" dirty="0"/>
              <a:t>Department submissions must focus on programs that produce meaningful and equitable results. </a:t>
            </a:r>
          </a:p>
          <a:p>
            <a:pPr>
              <a:buFont typeface="Arial" panose="020B0604020202020204" pitchFamily="34" charset="0"/>
              <a:buChar char="•"/>
            </a:pPr>
            <a:r>
              <a:rPr lang="en-US" sz="2400" dirty="0"/>
              <a:t>Departments should seek public input in developing their proposed budgets in accordance with budget transparency legislation. </a:t>
            </a:r>
          </a:p>
        </p:txBody>
      </p:sp>
    </p:spTree>
    <p:extLst>
      <p:ext uri="{BB962C8B-B14F-4D97-AF65-F5344CB8AC3E}">
        <p14:creationId xmlns:p14="http://schemas.microsoft.com/office/powerpoint/2010/main" val="337338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solidFill>
                  <a:schemeClr val="tx1">
                    <a:lumMod val="85000"/>
                    <a:lumOff val="15000"/>
                  </a:schemeClr>
                </a:solidFill>
                <a:latin typeface="+mj-lt"/>
              </a:rPr>
              <a:t>HRC Budget Plan to meet reduction goal</a:t>
            </a:r>
          </a:p>
        </p:txBody>
      </p:sp>
      <p:sp>
        <p:nvSpPr>
          <p:cNvPr id="3" name="Content Placeholder 2"/>
          <p:cNvSpPr>
            <a:spLocks noGrp="1"/>
          </p:cNvSpPr>
          <p:nvPr>
            <p:ph idx="1"/>
          </p:nvPr>
        </p:nvSpPr>
        <p:spPr>
          <a:xfrm>
            <a:off x="1208314" y="1845734"/>
            <a:ext cx="9947366" cy="4023360"/>
          </a:xfrm>
        </p:spPr>
        <p:txBody>
          <a:bodyPr>
            <a:normAutofit/>
          </a:bodyPr>
          <a:lstStyle/>
          <a:p>
            <a:pPr>
              <a:lnSpc>
                <a:spcPct val="150000"/>
              </a:lnSpc>
              <a:buFont typeface="Arial" panose="020B0604020202020204" pitchFamily="34" charset="0"/>
              <a:buChar char="•"/>
            </a:pPr>
            <a:r>
              <a:rPr lang="en-US" sz="2400" dirty="0">
                <a:solidFill>
                  <a:schemeClr val="tx1">
                    <a:lumMod val="85000"/>
                    <a:lumOff val="15000"/>
                  </a:schemeClr>
                </a:solidFill>
              </a:rPr>
              <a:t>To deduct department non-personnel services by $150,000</a:t>
            </a:r>
          </a:p>
          <a:p>
            <a:pPr>
              <a:lnSpc>
                <a:spcPct val="150000"/>
              </a:lnSpc>
              <a:buFont typeface="Arial" panose="020B0604020202020204" pitchFamily="34" charset="0"/>
              <a:buChar char="•"/>
            </a:pPr>
            <a:r>
              <a:rPr lang="en-US" sz="2400" dirty="0">
                <a:solidFill>
                  <a:schemeClr val="tx1">
                    <a:lumMod val="85000"/>
                    <a:lumOff val="15000"/>
                  </a:schemeClr>
                </a:solidFill>
              </a:rPr>
              <a:t>To increase attrition (salaries &amp; fringe savings) by </a:t>
            </a:r>
            <a:r>
              <a:rPr lang="en-US" sz="2400">
                <a:solidFill>
                  <a:schemeClr val="tx1">
                    <a:lumMod val="85000"/>
                    <a:lumOff val="15000"/>
                  </a:schemeClr>
                </a:solidFill>
              </a:rPr>
              <a:t>$265,726</a:t>
            </a:r>
            <a:endParaRPr lang="en-US" sz="2400" dirty="0">
              <a:solidFill>
                <a:schemeClr val="tx1">
                  <a:lumMod val="85000"/>
                  <a:lumOff val="15000"/>
                </a:schemeClr>
              </a:solidFill>
            </a:endParaRPr>
          </a:p>
          <a:p>
            <a:pPr>
              <a:lnSpc>
                <a:spcPct val="150000"/>
              </a:lnSpc>
              <a:buFont typeface="Arial" panose="020B0604020202020204" pitchFamily="34" charset="0"/>
              <a:buChar char="•"/>
            </a:pPr>
            <a:r>
              <a:rPr lang="en-US" sz="2400" dirty="0">
                <a:solidFill>
                  <a:schemeClr val="tx1">
                    <a:lumMod val="85000"/>
                    <a:lumOff val="15000"/>
                  </a:schemeClr>
                </a:solidFill>
              </a:rPr>
              <a:t>Dream Keeper Initiatives funding have been supporting a portion of salaries &amp; fringe benefits for certain operating staff</a:t>
            </a:r>
          </a:p>
          <a:p>
            <a:pPr>
              <a:lnSpc>
                <a:spcPct val="150000"/>
              </a:lnSpc>
              <a:buFont typeface="Arial" panose="020B0604020202020204" pitchFamily="34" charset="0"/>
              <a:buChar char="•"/>
            </a:pPr>
            <a:r>
              <a:rPr lang="en-US" sz="2400" dirty="0">
                <a:solidFill>
                  <a:schemeClr val="tx1">
                    <a:lumMod val="85000"/>
                    <a:lumOff val="15000"/>
                  </a:schemeClr>
                </a:solidFill>
              </a:rPr>
              <a:t>To reallocate $1Mil (15%) of Dream Keeper Initiatives funding to support operating salaries &amp; fringe benefits</a:t>
            </a:r>
          </a:p>
        </p:txBody>
      </p:sp>
    </p:spTree>
    <p:extLst>
      <p:ext uri="{BB962C8B-B14F-4D97-AF65-F5344CB8AC3E}">
        <p14:creationId xmlns:p14="http://schemas.microsoft.com/office/powerpoint/2010/main" val="199662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779149" y="365760"/>
            <a:ext cx="8597659" cy="830997"/>
          </a:xfrm>
          <a:prstGeom prst="rect">
            <a:avLst/>
          </a:prstGeom>
          <a:noFill/>
        </p:spPr>
        <p:txBody>
          <a:bodyPr wrap="square" rtlCol="0">
            <a:spAutoFit/>
          </a:bodyPr>
          <a:lstStyle/>
          <a:p>
            <a:pPr algn="ctr"/>
            <a:r>
              <a:rPr lang="en-US" sz="4800" dirty="0">
                <a:solidFill>
                  <a:schemeClr val="tx1">
                    <a:lumMod val="85000"/>
                    <a:lumOff val="15000"/>
                  </a:schemeClr>
                </a:solidFill>
                <a:latin typeface="+mj-lt"/>
              </a:rPr>
              <a:t>HRC FY2023-24 Budget details</a:t>
            </a:r>
          </a:p>
        </p:txBody>
      </p:sp>
      <p:graphicFrame>
        <p:nvGraphicFramePr>
          <p:cNvPr id="2" name="Table 1">
            <a:extLst>
              <a:ext uri="{FF2B5EF4-FFF2-40B4-BE49-F238E27FC236}">
                <a16:creationId xmlns:a16="http://schemas.microsoft.com/office/drawing/2014/main" id="{91FFEAB4-4117-6D18-ADDC-95E7AFE92F49}"/>
              </a:ext>
            </a:extLst>
          </p:cNvPr>
          <p:cNvGraphicFramePr>
            <a:graphicFrameLocks noGrp="1"/>
          </p:cNvGraphicFramePr>
          <p:nvPr>
            <p:extLst>
              <p:ext uri="{D42A27DB-BD31-4B8C-83A1-F6EECF244321}">
                <p14:modId xmlns:p14="http://schemas.microsoft.com/office/powerpoint/2010/main" val="2910912468"/>
              </p:ext>
            </p:extLst>
          </p:nvPr>
        </p:nvGraphicFramePr>
        <p:xfrm>
          <a:off x="1117600" y="1417638"/>
          <a:ext cx="9957539" cy="4022719"/>
        </p:xfrm>
        <a:graphic>
          <a:graphicData uri="http://schemas.openxmlformats.org/drawingml/2006/table">
            <a:tbl>
              <a:tblPr>
                <a:tableStyleId>{5C22544A-7EE6-4342-B048-85BDC9FD1C3A}</a:tableStyleId>
              </a:tblPr>
              <a:tblGrid>
                <a:gridCol w="1425184">
                  <a:extLst>
                    <a:ext uri="{9D8B030D-6E8A-4147-A177-3AD203B41FA5}">
                      <a16:colId xmlns:a16="http://schemas.microsoft.com/office/drawing/2014/main" val="4124173637"/>
                    </a:ext>
                  </a:extLst>
                </a:gridCol>
                <a:gridCol w="2008743">
                  <a:extLst>
                    <a:ext uri="{9D8B030D-6E8A-4147-A177-3AD203B41FA5}">
                      <a16:colId xmlns:a16="http://schemas.microsoft.com/office/drawing/2014/main" val="1915809417"/>
                    </a:ext>
                  </a:extLst>
                </a:gridCol>
                <a:gridCol w="1354383">
                  <a:extLst>
                    <a:ext uri="{9D8B030D-6E8A-4147-A177-3AD203B41FA5}">
                      <a16:colId xmlns:a16="http://schemas.microsoft.com/office/drawing/2014/main" val="533547507"/>
                    </a:ext>
                  </a:extLst>
                </a:gridCol>
                <a:gridCol w="1354383">
                  <a:extLst>
                    <a:ext uri="{9D8B030D-6E8A-4147-A177-3AD203B41FA5}">
                      <a16:colId xmlns:a16="http://schemas.microsoft.com/office/drawing/2014/main" val="614638380"/>
                    </a:ext>
                  </a:extLst>
                </a:gridCol>
                <a:gridCol w="1354383">
                  <a:extLst>
                    <a:ext uri="{9D8B030D-6E8A-4147-A177-3AD203B41FA5}">
                      <a16:colId xmlns:a16="http://schemas.microsoft.com/office/drawing/2014/main" val="3709149766"/>
                    </a:ext>
                  </a:extLst>
                </a:gridCol>
                <a:gridCol w="1354383">
                  <a:extLst>
                    <a:ext uri="{9D8B030D-6E8A-4147-A177-3AD203B41FA5}">
                      <a16:colId xmlns:a16="http://schemas.microsoft.com/office/drawing/2014/main" val="3120515440"/>
                    </a:ext>
                  </a:extLst>
                </a:gridCol>
                <a:gridCol w="1106080">
                  <a:extLst>
                    <a:ext uri="{9D8B030D-6E8A-4147-A177-3AD203B41FA5}">
                      <a16:colId xmlns:a16="http://schemas.microsoft.com/office/drawing/2014/main" val="1328852818"/>
                    </a:ext>
                  </a:extLst>
                </a:gridCol>
              </a:tblGrid>
              <a:tr h="467332">
                <a:tc>
                  <a:txBody>
                    <a:bodyPr/>
                    <a:lstStyle/>
                    <a:p>
                      <a:pPr algn="ctr" rtl="0" fontAlgn="ctr"/>
                      <a:r>
                        <a:rPr lang="en-US" sz="1300" b="1" u="none" strike="noStrike" dirty="0">
                          <a:effectLst/>
                        </a:rPr>
                        <a:t>Categories</a:t>
                      </a:r>
                      <a:endParaRPr lang="en-US" sz="13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300" b="1" u="none" strike="noStrike">
                          <a:effectLst/>
                        </a:rPr>
                        <a:t>Fund Titles</a:t>
                      </a:r>
                      <a:endParaRPr lang="en-US" sz="1300" b="1"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300" b="1" u="none" strike="noStrike" dirty="0">
                          <a:effectLst/>
                        </a:rPr>
                        <a:t>FY2022-23 Adopted Budget</a:t>
                      </a:r>
                      <a:endParaRPr lang="en-US" sz="13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300" b="1" u="none" strike="noStrike">
                          <a:effectLst/>
                        </a:rPr>
                        <a:t>FY2023-24 Base Budget</a:t>
                      </a:r>
                      <a:endParaRPr lang="en-US" sz="1300" b="1"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300" b="1" u="none" strike="noStrike">
                          <a:effectLst/>
                        </a:rPr>
                        <a:t>Changes from FY22-23</a:t>
                      </a:r>
                      <a:endParaRPr lang="en-US" sz="1300" b="1"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300" b="1" u="none" strike="noStrike" dirty="0">
                          <a:effectLst/>
                        </a:rPr>
                        <a:t>FY2023-24 Proposed Budget</a:t>
                      </a:r>
                      <a:endParaRPr lang="en-US" sz="13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300" b="1" u="none" strike="noStrike" dirty="0">
                          <a:effectLst/>
                        </a:rPr>
                        <a:t>Changes from FY23-24 Base</a:t>
                      </a:r>
                      <a:endParaRPr lang="en-US" sz="1300" b="1" i="0" u="none" strike="noStrike" dirty="0">
                        <a:solidFill>
                          <a:srgbClr val="000000"/>
                        </a:solidFill>
                        <a:effectLst/>
                        <a:latin typeface="Calibri" panose="020F0502020204030204" pitchFamily="34" charset="0"/>
                      </a:endParaRPr>
                    </a:p>
                  </a:txBody>
                  <a:tcPr marL="9163" marR="9163" marT="9163" marB="0" anchor="ctr"/>
                </a:tc>
                <a:extLst>
                  <a:ext uri="{0D108BD9-81ED-4DB2-BD59-A6C34878D82A}">
                    <a16:rowId xmlns:a16="http://schemas.microsoft.com/office/drawing/2014/main" val="3267926260"/>
                  </a:ext>
                </a:extLst>
              </a:tr>
              <a:tr h="201594">
                <a:tc rowSpan="7">
                  <a:txBody>
                    <a:bodyPr/>
                    <a:lstStyle/>
                    <a:p>
                      <a:pPr algn="ctr" rtl="0" fontAlgn="ctr"/>
                      <a:r>
                        <a:rPr lang="en-US" sz="1300" b="1" u="none" strike="noStrike">
                          <a:effectLst/>
                        </a:rPr>
                        <a:t>Annual Operating Funds</a:t>
                      </a:r>
                      <a:endParaRPr lang="en-US" sz="1300" b="1"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Salaries</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$3,340,551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$3,417,142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$76,591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$3,946,034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$528,892 </a:t>
                      </a:r>
                      <a:endParaRPr lang="en-US" sz="1200" b="0" i="0" u="none" strike="noStrike">
                        <a:solidFill>
                          <a:srgbClr val="000000"/>
                        </a:solidFill>
                        <a:effectLst/>
                        <a:latin typeface="Calibri" panose="020F0502020204030204" pitchFamily="34" charset="0"/>
                      </a:endParaRPr>
                    </a:p>
                  </a:txBody>
                  <a:tcPr marL="9163" marR="9163" marT="9163" marB="0" anchor="ctr"/>
                </a:tc>
                <a:extLst>
                  <a:ext uri="{0D108BD9-81ED-4DB2-BD59-A6C34878D82A}">
                    <a16:rowId xmlns:a16="http://schemas.microsoft.com/office/drawing/2014/main" val="74892036"/>
                  </a:ext>
                </a:extLst>
              </a:tr>
              <a:tr h="201594">
                <a:tc vMerge="1">
                  <a:txBody>
                    <a:bodyPr/>
                    <a:lstStyle/>
                    <a:p>
                      <a:endParaRPr lang="en-US"/>
                    </a:p>
                  </a:txBody>
                  <a:tcPr/>
                </a:tc>
                <a:tc>
                  <a:txBody>
                    <a:bodyPr/>
                    <a:lstStyle/>
                    <a:p>
                      <a:pPr algn="ctr" rtl="0" fontAlgn="ctr"/>
                      <a:r>
                        <a:rPr lang="en-US" sz="1200" u="none" strike="noStrike">
                          <a:effectLst/>
                        </a:rPr>
                        <a:t>Mandatory Fringe Benefits</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$1,307,086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$1,427,394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$120,308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$1,632,776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$205,382 </a:t>
                      </a:r>
                      <a:endParaRPr lang="en-US" sz="1200" b="0" i="0" u="none" strike="noStrike">
                        <a:solidFill>
                          <a:srgbClr val="000000"/>
                        </a:solidFill>
                        <a:effectLst/>
                        <a:latin typeface="Calibri" panose="020F0502020204030204" pitchFamily="34" charset="0"/>
                      </a:endParaRPr>
                    </a:p>
                  </a:txBody>
                  <a:tcPr marL="9163" marR="9163" marT="9163" marB="0" anchor="ctr"/>
                </a:tc>
                <a:extLst>
                  <a:ext uri="{0D108BD9-81ED-4DB2-BD59-A6C34878D82A}">
                    <a16:rowId xmlns:a16="http://schemas.microsoft.com/office/drawing/2014/main" val="1850238468"/>
                  </a:ext>
                </a:extLst>
              </a:tr>
              <a:tr h="201594">
                <a:tc vMerge="1">
                  <a:txBody>
                    <a:bodyPr/>
                    <a:lstStyle/>
                    <a:p>
                      <a:endParaRPr lang="en-US"/>
                    </a:p>
                  </a:txBody>
                  <a:tcPr/>
                </a:tc>
                <a:tc>
                  <a:txBody>
                    <a:bodyPr/>
                    <a:lstStyle/>
                    <a:p>
                      <a:pPr algn="ctr" rtl="0" fontAlgn="ctr"/>
                      <a:r>
                        <a:rPr lang="en-US" sz="1200" u="none" strike="noStrike">
                          <a:effectLst/>
                        </a:rPr>
                        <a:t>Non-Personnel Services</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$300,616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$300,616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$150,616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dirty="0">
                          <a:solidFill>
                            <a:srgbClr val="FF0000"/>
                          </a:solidFill>
                          <a:effectLst/>
                        </a:rPr>
                        <a:t>($150,000)</a:t>
                      </a:r>
                      <a:endParaRPr lang="en-US" sz="1200" b="0" i="0" u="none" strike="noStrike" dirty="0">
                        <a:solidFill>
                          <a:srgbClr val="FF0000"/>
                        </a:solidFill>
                        <a:effectLst/>
                        <a:latin typeface="Calibri" panose="020F0502020204030204" pitchFamily="34" charset="0"/>
                      </a:endParaRPr>
                    </a:p>
                  </a:txBody>
                  <a:tcPr marL="9163" marR="9163" marT="9163" marB="0" anchor="ctr"/>
                </a:tc>
                <a:extLst>
                  <a:ext uri="{0D108BD9-81ED-4DB2-BD59-A6C34878D82A}">
                    <a16:rowId xmlns:a16="http://schemas.microsoft.com/office/drawing/2014/main" val="2212249586"/>
                  </a:ext>
                </a:extLst>
              </a:tr>
              <a:tr h="201594">
                <a:tc vMerge="1">
                  <a:txBody>
                    <a:bodyPr/>
                    <a:lstStyle/>
                    <a:p>
                      <a:endParaRPr lang="en-US"/>
                    </a:p>
                  </a:txBody>
                  <a:tcPr/>
                </a:tc>
                <a:tc>
                  <a:txBody>
                    <a:bodyPr/>
                    <a:lstStyle/>
                    <a:p>
                      <a:pPr algn="ctr" rtl="0" fontAlgn="ctr"/>
                      <a:r>
                        <a:rPr lang="en-US" sz="1200" u="none" strike="noStrike">
                          <a:effectLst/>
                        </a:rPr>
                        <a:t>City Grant Programs</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$1,487,900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$1,547,416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$59,516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$1,547,416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$0 </a:t>
                      </a:r>
                      <a:endParaRPr lang="en-US" sz="1200" b="0" i="0" u="none" strike="noStrike">
                        <a:solidFill>
                          <a:srgbClr val="000000"/>
                        </a:solidFill>
                        <a:effectLst/>
                        <a:latin typeface="Calibri" panose="020F0502020204030204" pitchFamily="34" charset="0"/>
                      </a:endParaRPr>
                    </a:p>
                  </a:txBody>
                  <a:tcPr marL="9163" marR="9163" marT="9163" marB="0" anchor="ctr"/>
                </a:tc>
                <a:extLst>
                  <a:ext uri="{0D108BD9-81ED-4DB2-BD59-A6C34878D82A}">
                    <a16:rowId xmlns:a16="http://schemas.microsoft.com/office/drawing/2014/main" val="2865071441"/>
                  </a:ext>
                </a:extLst>
              </a:tr>
              <a:tr h="201594">
                <a:tc vMerge="1">
                  <a:txBody>
                    <a:bodyPr/>
                    <a:lstStyle/>
                    <a:p>
                      <a:endParaRPr lang="en-US"/>
                    </a:p>
                  </a:txBody>
                  <a:tcPr/>
                </a:tc>
                <a:tc>
                  <a:txBody>
                    <a:bodyPr/>
                    <a:lstStyle/>
                    <a:p>
                      <a:pPr algn="ctr" rtl="0" fontAlgn="ctr"/>
                      <a:r>
                        <a:rPr lang="en-US" sz="1200" u="none" strike="noStrike">
                          <a:effectLst/>
                        </a:rPr>
                        <a:t>Materials &amp; Supplies</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$29,437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$29,437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$29,437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$0 </a:t>
                      </a:r>
                      <a:endParaRPr lang="en-US" sz="1200" b="0" i="0" u="none" strike="noStrike">
                        <a:solidFill>
                          <a:srgbClr val="000000"/>
                        </a:solidFill>
                        <a:effectLst/>
                        <a:latin typeface="Calibri" panose="020F0502020204030204" pitchFamily="34" charset="0"/>
                      </a:endParaRPr>
                    </a:p>
                  </a:txBody>
                  <a:tcPr marL="9163" marR="9163" marT="9163" marB="0" anchor="ctr"/>
                </a:tc>
                <a:extLst>
                  <a:ext uri="{0D108BD9-81ED-4DB2-BD59-A6C34878D82A}">
                    <a16:rowId xmlns:a16="http://schemas.microsoft.com/office/drawing/2014/main" val="3158808469"/>
                  </a:ext>
                </a:extLst>
              </a:tr>
              <a:tr h="201594">
                <a:tc vMerge="1">
                  <a:txBody>
                    <a:bodyPr/>
                    <a:lstStyle/>
                    <a:p>
                      <a:endParaRPr lang="en-US"/>
                    </a:p>
                  </a:txBody>
                  <a:tcPr/>
                </a:tc>
                <a:tc>
                  <a:txBody>
                    <a:bodyPr/>
                    <a:lstStyle/>
                    <a:p>
                      <a:pPr algn="ctr" rtl="0" fontAlgn="ctr"/>
                      <a:r>
                        <a:rPr lang="en-US" sz="1200" u="none" strike="noStrike">
                          <a:effectLst/>
                        </a:rPr>
                        <a:t>Services Of Other Depts</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$587,423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$606,550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$19,127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$606,550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$0 </a:t>
                      </a:r>
                      <a:endParaRPr lang="en-US" sz="1200" b="0" i="0" u="none" strike="noStrike">
                        <a:solidFill>
                          <a:srgbClr val="000000"/>
                        </a:solidFill>
                        <a:effectLst/>
                        <a:latin typeface="Calibri" panose="020F0502020204030204" pitchFamily="34" charset="0"/>
                      </a:endParaRPr>
                    </a:p>
                  </a:txBody>
                  <a:tcPr marL="9163" marR="9163" marT="9163" marB="0" anchor="ctr"/>
                </a:tc>
                <a:extLst>
                  <a:ext uri="{0D108BD9-81ED-4DB2-BD59-A6C34878D82A}">
                    <a16:rowId xmlns:a16="http://schemas.microsoft.com/office/drawing/2014/main" val="1165240990"/>
                  </a:ext>
                </a:extLst>
              </a:tr>
              <a:tr h="201594">
                <a:tc vMerge="1">
                  <a:txBody>
                    <a:bodyPr/>
                    <a:lstStyle/>
                    <a:p>
                      <a:endParaRPr lang="en-US"/>
                    </a:p>
                  </a:txBody>
                  <a:tcPr/>
                </a:tc>
                <a:tc>
                  <a:txBody>
                    <a:bodyPr/>
                    <a:lstStyle/>
                    <a:p>
                      <a:pPr algn="ctr" rtl="0" fontAlgn="ctr"/>
                      <a:r>
                        <a:rPr lang="en-US" sz="1200" b="1" u="none" strike="noStrike" dirty="0">
                          <a:effectLst/>
                        </a:rPr>
                        <a:t>Sub-total</a:t>
                      </a:r>
                      <a:endParaRPr lang="en-US" sz="12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b="1" u="none" strike="noStrike" dirty="0">
                          <a:effectLst/>
                        </a:rPr>
                        <a:t>$7,053,013 </a:t>
                      </a:r>
                      <a:endParaRPr lang="en-US" sz="12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b="1" u="none" strike="noStrike" dirty="0">
                          <a:effectLst/>
                        </a:rPr>
                        <a:t>$7,328,555 </a:t>
                      </a:r>
                      <a:endParaRPr lang="en-US" sz="12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b="1" u="none" strike="noStrike" dirty="0">
                          <a:effectLst/>
                        </a:rPr>
                        <a:t>$275,542 </a:t>
                      </a:r>
                      <a:endParaRPr lang="en-US" sz="12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b="1" u="none" strike="noStrike" dirty="0">
                          <a:effectLst/>
                        </a:rPr>
                        <a:t>$7,912,829 </a:t>
                      </a:r>
                      <a:endParaRPr lang="en-US" sz="12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b="1" u="none" strike="noStrike" dirty="0">
                          <a:effectLst/>
                        </a:rPr>
                        <a:t>$584,274 </a:t>
                      </a:r>
                      <a:endParaRPr lang="en-US" sz="1200" b="1" i="0" u="none" strike="noStrike" dirty="0">
                        <a:solidFill>
                          <a:srgbClr val="000000"/>
                        </a:solidFill>
                        <a:effectLst/>
                        <a:latin typeface="Calibri" panose="020F0502020204030204" pitchFamily="34" charset="0"/>
                      </a:endParaRPr>
                    </a:p>
                  </a:txBody>
                  <a:tcPr marL="9163" marR="9163" marT="9163" marB="0" anchor="ctr"/>
                </a:tc>
                <a:extLst>
                  <a:ext uri="{0D108BD9-81ED-4DB2-BD59-A6C34878D82A}">
                    <a16:rowId xmlns:a16="http://schemas.microsoft.com/office/drawing/2014/main" val="3256002447"/>
                  </a:ext>
                </a:extLst>
              </a:tr>
              <a:tr h="238248">
                <a:tc>
                  <a:txBody>
                    <a:bodyPr/>
                    <a:lstStyle/>
                    <a:p>
                      <a:pPr algn="ctr" rtl="0" fontAlgn="ctr"/>
                      <a:r>
                        <a:rPr lang="en-US" sz="1300" b="1" u="none" strike="noStrike">
                          <a:effectLst/>
                        </a:rPr>
                        <a:t> </a:t>
                      </a:r>
                      <a:endParaRPr lang="en-US" sz="1300" b="1"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 </a:t>
                      </a:r>
                      <a:endParaRPr lang="en-US" sz="1200" b="1"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 </a:t>
                      </a:r>
                      <a:endParaRPr lang="en-US" sz="1200" b="1"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 </a:t>
                      </a:r>
                      <a:endParaRPr lang="en-US" sz="1200" b="1"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 </a:t>
                      </a:r>
                      <a:endParaRPr lang="en-US" sz="1200" b="1"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 </a:t>
                      </a:r>
                      <a:endParaRPr lang="en-US" sz="1200" b="1"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 </a:t>
                      </a:r>
                      <a:endParaRPr lang="en-US" sz="1200" b="1" i="0" u="none" strike="noStrike">
                        <a:solidFill>
                          <a:srgbClr val="000000"/>
                        </a:solidFill>
                        <a:effectLst/>
                        <a:latin typeface="Calibri" panose="020F0502020204030204" pitchFamily="34" charset="0"/>
                      </a:endParaRPr>
                    </a:p>
                  </a:txBody>
                  <a:tcPr marL="9163" marR="9163" marT="9163" marB="0" anchor="ctr"/>
                </a:tc>
                <a:extLst>
                  <a:ext uri="{0D108BD9-81ED-4DB2-BD59-A6C34878D82A}">
                    <a16:rowId xmlns:a16="http://schemas.microsoft.com/office/drawing/2014/main" val="747837600"/>
                  </a:ext>
                </a:extLst>
              </a:tr>
              <a:tr h="201594">
                <a:tc rowSpan="5">
                  <a:txBody>
                    <a:bodyPr/>
                    <a:lstStyle/>
                    <a:p>
                      <a:pPr algn="ctr" rtl="0" fontAlgn="ctr"/>
                      <a:r>
                        <a:rPr lang="en-US" sz="1300" b="1" u="none" strike="noStrike">
                          <a:effectLst/>
                        </a:rPr>
                        <a:t>Continuing Programmatic Funds</a:t>
                      </a:r>
                      <a:endParaRPr lang="en-US" sz="1300" b="1"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Dream Keeper Initiatives</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$6,752,660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$6,753,910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$1,250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$5,753,910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dirty="0">
                          <a:solidFill>
                            <a:srgbClr val="FF0000"/>
                          </a:solidFill>
                          <a:effectLst/>
                        </a:rPr>
                        <a:t>($1,000,000)</a:t>
                      </a:r>
                      <a:endParaRPr lang="en-US" sz="1200" b="0" i="0" u="none" strike="noStrike" dirty="0">
                        <a:solidFill>
                          <a:srgbClr val="FF0000"/>
                        </a:solidFill>
                        <a:effectLst/>
                        <a:latin typeface="Calibri" panose="020F0502020204030204" pitchFamily="34" charset="0"/>
                      </a:endParaRPr>
                    </a:p>
                  </a:txBody>
                  <a:tcPr marL="9163" marR="9163" marT="9163" marB="0" anchor="ctr"/>
                </a:tc>
                <a:extLst>
                  <a:ext uri="{0D108BD9-81ED-4DB2-BD59-A6C34878D82A}">
                    <a16:rowId xmlns:a16="http://schemas.microsoft.com/office/drawing/2014/main" val="1378213175"/>
                  </a:ext>
                </a:extLst>
              </a:tr>
              <a:tr h="201594">
                <a:tc vMerge="1">
                  <a:txBody>
                    <a:bodyPr/>
                    <a:lstStyle/>
                    <a:p>
                      <a:endParaRPr lang="en-US"/>
                    </a:p>
                  </a:txBody>
                  <a:tcPr/>
                </a:tc>
                <a:tc>
                  <a:txBody>
                    <a:bodyPr/>
                    <a:lstStyle/>
                    <a:p>
                      <a:pPr algn="ctr" rtl="0" fontAlgn="ctr"/>
                      <a:r>
                        <a:rPr lang="en-US" sz="1200" u="none" strike="noStrike">
                          <a:effectLst/>
                        </a:rPr>
                        <a:t>Office of Racial Equity</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$775,000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$775,000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$775,000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$0 </a:t>
                      </a:r>
                      <a:endParaRPr lang="en-US" sz="1200" b="0" i="0" u="none" strike="noStrike">
                        <a:solidFill>
                          <a:srgbClr val="000000"/>
                        </a:solidFill>
                        <a:effectLst/>
                        <a:latin typeface="Calibri" panose="020F0502020204030204" pitchFamily="34" charset="0"/>
                      </a:endParaRPr>
                    </a:p>
                  </a:txBody>
                  <a:tcPr marL="9163" marR="9163" marT="9163" marB="0" anchor="ctr"/>
                </a:tc>
                <a:extLst>
                  <a:ext uri="{0D108BD9-81ED-4DB2-BD59-A6C34878D82A}">
                    <a16:rowId xmlns:a16="http://schemas.microsoft.com/office/drawing/2014/main" val="3759331615"/>
                  </a:ext>
                </a:extLst>
              </a:tr>
              <a:tr h="201594">
                <a:tc vMerge="1">
                  <a:txBody>
                    <a:bodyPr/>
                    <a:lstStyle/>
                    <a:p>
                      <a:endParaRPr lang="en-US"/>
                    </a:p>
                  </a:txBody>
                  <a:tcPr/>
                </a:tc>
                <a:tc>
                  <a:txBody>
                    <a:bodyPr/>
                    <a:lstStyle/>
                    <a:p>
                      <a:pPr algn="ctr" rtl="0" fontAlgn="ctr"/>
                      <a:r>
                        <a:rPr lang="en-US" sz="1200" u="none" strike="noStrike" dirty="0">
                          <a:effectLst/>
                        </a:rPr>
                        <a:t>Native American Community</a:t>
                      </a:r>
                    </a:p>
                  </a:txBody>
                  <a:tcPr marL="9163" marR="9163" marT="9163" marB="0" anchor="ctr"/>
                </a:tc>
                <a:tc>
                  <a:txBody>
                    <a:bodyPr/>
                    <a:lstStyle/>
                    <a:p>
                      <a:pPr algn="ctr" rtl="0" fontAlgn="ctr"/>
                      <a:r>
                        <a:rPr lang="en-US" sz="1200" u="none" strike="noStrike">
                          <a:effectLst/>
                        </a:rPr>
                        <a:t>$75,000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$75,000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$75,000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$0 </a:t>
                      </a:r>
                      <a:endParaRPr lang="en-US" sz="1200" b="0" i="0" u="none" strike="noStrike">
                        <a:solidFill>
                          <a:srgbClr val="000000"/>
                        </a:solidFill>
                        <a:effectLst/>
                        <a:latin typeface="Calibri" panose="020F0502020204030204" pitchFamily="34" charset="0"/>
                      </a:endParaRPr>
                    </a:p>
                  </a:txBody>
                  <a:tcPr marL="9163" marR="9163" marT="9163" marB="0" anchor="ctr"/>
                </a:tc>
                <a:extLst>
                  <a:ext uri="{0D108BD9-81ED-4DB2-BD59-A6C34878D82A}">
                    <a16:rowId xmlns:a16="http://schemas.microsoft.com/office/drawing/2014/main" val="3566335213"/>
                  </a:ext>
                </a:extLst>
              </a:tr>
              <a:tr h="201594">
                <a:tc vMerge="1">
                  <a:txBody>
                    <a:bodyPr/>
                    <a:lstStyle/>
                    <a:p>
                      <a:endParaRPr lang="en-US"/>
                    </a:p>
                  </a:txBody>
                  <a:tcPr/>
                </a:tc>
                <a:tc>
                  <a:txBody>
                    <a:bodyPr/>
                    <a:lstStyle/>
                    <a:p>
                      <a:pPr algn="ctr" rtl="0" fontAlgn="ctr"/>
                      <a:r>
                        <a:rPr lang="en-US" sz="1200" u="none" strike="noStrike">
                          <a:effectLst/>
                        </a:rPr>
                        <a:t>Add-backs</a:t>
                      </a:r>
                      <a:endParaRPr lang="en-US" sz="1200" b="0" i="0" u="none" strike="noStrike">
                        <a:solidFill>
                          <a:srgbClr val="262626"/>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$465,000 </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dirty="0">
                          <a:effectLst/>
                        </a:rPr>
                        <a:t>$315,000 </a:t>
                      </a:r>
                      <a:endParaRPr lang="en-US" sz="1200" b="0"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dirty="0">
                          <a:solidFill>
                            <a:srgbClr val="FF0000"/>
                          </a:solidFill>
                          <a:effectLst/>
                        </a:rPr>
                        <a:t>($150,000)</a:t>
                      </a:r>
                      <a:endParaRPr lang="en-US" sz="1200" b="0" i="0" u="none" strike="noStrike" dirty="0">
                        <a:solidFill>
                          <a:srgbClr val="FF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dirty="0">
                          <a:effectLst/>
                        </a:rPr>
                        <a:t>$315,000 </a:t>
                      </a:r>
                      <a:endParaRPr lang="en-US" sz="1200" b="0"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$0 </a:t>
                      </a:r>
                      <a:endParaRPr lang="en-US" sz="1200" b="0" i="0" u="none" strike="noStrike">
                        <a:solidFill>
                          <a:srgbClr val="000000"/>
                        </a:solidFill>
                        <a:effectLst/>
                        <a:latin typeface="Calibri" panose="020F0502020204030204" pitchFamily="34" charset="0"/>
                      </a:endParaRPr>
                    </a:p>
                  </a:txBody>
                  <a:tcPr marL="9163" marR="9163" marT="9163" marB="0" anchor="ctr"/>
                </a:tc>
                <a:extLst>
                  <a:ext uri="{0D108BD9-81ED-4DB2-BD59-A6C34878D82A}">
                    <a16:rowId xmlns:a16="http://schemas.microsoft.com/office/drawing/2014/main" val="2719280117"/>
                  </a:ext>
                </a:extLst>
              </a:tr>
              <a:tr h="201594">
                <a:tc vMerge="1">
                  <a:txBody>
                    <a:bodyPr/>
                    <a:lstStyle/>
                    <a:p>
                      <a:endParaRPr lang="en-US"/>
                    </a:p>
                  </a:txBody>
                  <a:tcPr/>
                </a:tc>
                <a:tc>
                  <a:txBody>
                    <a:bodyPr/>
                    <a:lstStyle/>
                    <a:p>
                      <a:pPr algn="ctr" rtl="0" fontAlgn="ctr"/>
                      <a:r>
                        <a:rPr lang="en-US" sz="1200" b="1" u="none" strike="noStrike" dirty="0">
                          <a:effectLst/>
                        </a:rPr>
                        <a:t>Sub-total</a:t>
                      </a:r>
                      <a:endParaRPr lang="en-US" sz="12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b="1" u="none" strike="noStrike" dirty="0">
                          <a:effectLst/>
                        </a:rPr>
                        <a:t>$8,067,660 </a:t>
                      </a:r>
                      <a:endParaRPr lang="en-US" sz="12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b="1" u="none" strike="noStrike" dirty="0">
                          <a:effectLst/>
                        </a:rPr>
                        <a:t>$7,918,910</a:t>
                      </a:r>
                      <a:endParaRPr lang="en-US" sz="12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b="1" u="none" strike="noStrike" dirty="0">
                          <a:solidFill>
                            <a:srgbClr val="FF0000"/>
                          </a:solidFill>
                          <a:effectLst/>
                        </a:rPr>
                        <a:t>($148,750)</a:t>
                      </a:r>
                      <a:endParaRPr lang="en-US" sz="1200" b="1" i="0" u="none" strike="noStrike" dirty="0">
                        <a:solidFill>
                          <a:srgbClr val="FF0000"/>
                        </a:solidFill>
                        <a:effectLst/>
                        <a:latin typeface="Calibri" panose="020F0502020204030204" pitchFamily="34" charset="0"/>
                      </a:endParaRPr>
                    </a:p>
                  </a:txBody>
                  <a:tcPr marL="9163" marR="9163" marT="9163" marB="0" anchor="ctr"/>
                </a:tc>
                <a:tc>
                  <a:txBody>
                    <a:bodyPr/>
                    <a:lstStyle/>
                    <a:p>
                      <a:pPr algn="ctr" rtl="0" fontAlgn="ctr"/>
                      <a:r>
                        <a:rPr lang="en-US" sz="1200" b="1" u="none" strike="noStrike" dirty="0">
                          <a:effectLst/>
                        </a:rPr>
                        <a:t>$6,918,910</a:t>
                      </a:r>
                      <a:endParaRPr lang="en-US" sz="12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b="1" u="none" strike="noStrike" dirty="0">
                          <a:solidFill>
                            <a:srgbClr val="FF0000"/>
                          </a:solidFill>
                          <a:effectLst/>
                        </a:rPr>
                        <a:t>($1,000,000)</a:t>
                      </a:r>
                      <a:endParaRPr lang="en-US" sz="1200" b="1" i="0" u="none" strike="noStrike" dirty="0">
                        <a:solidFill>
                          <a:srgbClr val="FF0000"/>
                        </a:solidFill>
                        <a:effectLst/>
                        <a:latin typeface="Calibri" panose="020F0502020204030204" pitchFamily="34" charset="0"/>
                      </a:endParaRPr>
                    </a:p>
                  </a:txBody>
                  <a:tcPr marL="9163" marR="9163" marT="9163" marB="0" anchor="ctr"/>
                </a:tc>
                <a:extLst>
                  <a:ext uri="{0D108BD9-81ED-4DB2-BD59-A6C34878D82A}">
                    <a16:rowId xmlns:a16="http://schemas.microsoft.com/office/drawing/2014/main" val="1565457086"/>
                  </a:ext>
                </a:extLst>
              </a:tr>
              <a:tr h="238248">
                <a:tc>
                  <a:txBody>
                    <a:bodyPr/>
                    <a:lstStyle/>
                    <a:p>
                      <a:pPr algn="l" rtl="0" fontAlgn="b"/>
                      <a:r>
                        <a:rPr lang="en-US" sz="1300" b="1" u="none" strike="noStrike">
                          <a:effectLst/>
                        </a:rPr>
                        <a:t> </a:t>
                      </a:r>
                      <a:endParaRPr lang="en-US" sz="1300" b="1" i="0" u="none" strike="noStrike">
                        <a:solidFill>
                          <a:srgbClr val="000000"/>
                        </a:solidFill>
                        <a:effectLst/>
                        <a:latin typeface="Calibri" panose="020F0502020204030204" pitchFamily="34" charset="0"/>
                      </a:endParaRPr>
                    </a:p>
                  </a:txBody>
                  <a:tcPr marL="9163" marR="9163" marT="9163" marB="0" anchor="b"/>
                </a:tc>
                <a:tc>
                  <a:txBody>
                    <a:bodyPr/>
                    <a:lstStyle/>
                    <a:p>
                      <a:pPr algn="ctr" rtl="0" fontAlgn="ctr"/>
                      <a:r>
                        <a:rPr lang="en-US" sz="1300" b="1" u="none" strike="noStrike" dirty="0">
                          <a:effectLst/>
                        </a:rPr>
                        <a:t>Total</a:t>
                      </a:r>
                      <a:endParaRPr lang="en-US" sz="13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b="1" u="none" strike="noStrike" dirty="0">
                          <a:effectLst/>
                        </a:rPr>
                        <a:t>$15,120,673 </a:t>
                      </a:r>
                      <a:endParaRPr lang="en-US" sz="12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b="1" u="none" strike="noStrike" dirty="0">
                          <a:effectLst/>
                        </a:rPr>
                        <a:t>$15,247,465</a:t>
                      </a:r>
                      <a:endParaRPr lang="en-US" sz="12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b="1" u="none" strike="noStrike" dirty="0">
                          <a:effectLst/>
                        </a:rPr>
                        <a:t>$126,792</a:t>
                      </a:r>
                      <a:endParaRPr lang="en-US" sz="12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b="1" u="none" strike="noStrike" dirty="0">
                          <a:effectLst/>
                        </a:rPr>
                        <a:t>$14,831,739</a:t>
                      </a:r>
                      <a:endParaRPr lang="en-US" sz="12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b="1" u="none" strike="noStrike" dirty="0">
                          <a:solidFill>
                            <a:srgbClr val="FF0000"/>
                          </a:solidFill>
                          <a:effectLst/>
                        </a:rPr>
                        <a:t>($415,726)</a:t>
                      </a:r>
                      <a:endParaRPr lang="en-US" sz="1200" b="1" i="0" u="none" strike="noStrike" dirty="0">
                        <a:solidFill>
                          <a:srgbClr val="FF0000"/>
                        </a:solidFill>
                        <a:effectLst/>
                        <a:latin typeface="Calibri" panose="020F0502020204030204" pitchFamily="34" charset="0"/>
                      </a:endParaRPr>
                    </a:p>
                  </a:txBody>
                  <a:tcPr marL="9163" marR="9163" marT="9163" marB="0" anchor="ctr"/>
                </a:tc>
                <a:extLst>
                  <a:ext uri="{0D108BD9-81ED-4DB2-BD59-A6C34878D82A}">
                    <a16:rowId xmlns:a16="http://schemas.microsoft.com/office/drawing/2014/main" val="2496236831"/>
                  </a:ext>
                </a:extLst>
              </a:tr>
              <a:tr h="265738">
                <a:tc>
                  <a:txBody>
                    <a:bodyPr/>
                    <a:lstStyle/>
                    <a:p>
                      <a:pPr algn="l" rtl="0" fontAlgn="b"/>
                      <a:r>
                        <a:rPr lang="en-US" sz="1300" b="1" u="none" strike="noStrike">
                          <a:effectLst/>
                        </a:rPr>
                        <a:t> </a:t>
                      </a:r>
                      <a:endParaRPr lang="en-US" sz="1300" b="1" i="0" u="none" strike="noStrike">
                        <a:solidFill>
                          <a:srgbClr val="000000"/>
                        </a:solidFill>
                        <a:effectLst/>
                        <a:latin typeface="Calibri" panose="020F0502020204030204" pitchFamily="34" charset="0"/>
                      </a:endParaRPr>
                    </a:p>
                  </a:txBody>
                  <a:tcPr marL="9163" marR="9163" marT="9163" marB="0" anchor="b"/>
                </a:tc>
                <a:tc>
                  <a:txBody>
                    <a:bodyPr/>
                    <a:lstStyle/>
                    <a:p>
                      <a:pPr algn="l" rtl="0" fontAlgn="b"/>
                      <a:r>
                        <a:rPr lang="en-US" sz="1500" u="none" strike="noStrike">
                          <a:effectLst/>
                        </a:rPr>
                        <a:t> </a:t>
                      </a:r>
                      <a:endParaRPr lang="en-US" sz="1500" b="0" i="0" u="none" strike="noStrike">
                        <a:solidFill>
                          <a:srgbClr val="000000"/>
                        </a:solidFill>
                        <a:effectLst/>
                        <a:latin typeface="Calibri" panose="020F0502020204030204" pitchFamily="34" charset="0"/>
                      </a:endParaRPr>
                    </a:p>
                  </a:txBody>
                  <a:tcPr marL="9163" marR="9163" marT="9163" marB="0" anchor="b"/>
                </a:tc>
                <a:tc>
                  <a:txBody>
                    <a:bodyPr/>
                    <a:lstStyle/>
                    <a:p>
                      <a:pPr algn="l" rtl="0" fontAlgn="b"/>
                      <a:r>
                        <a:rPr lang="en-US" sz="1500" u="none" strike="noStrike">
                          <a:effectLst/>
                        </a:rPr>
                        <a:t> </a:t>
                      </a:r>
                      <a:endParaRPr lang="en-US" sz="1500" b="0" i="0" u="none" strike="noStrike">
                        <a:solidFill>
                          <a:srgbClr val="000000"/>
                        </a:solidFill>
                        <a:effectLst/>
                        <a:latin typeface="Calibri" panose="020F0502020204030204" pitchFamily="34" charset="0"/>
                      </a:endParaRPr>
                    </a:p>
                  </a:txBody>
                  <a:tcPr marL="9163" marR="9163" marT="9163" marB="0" anchor="b"/>
                </a:tc>
                <a:tc>
                  <a:txBody>
                    <a:bodyPr/>
                    <a:lstStyle/>
                    <a:p>
                      <a:pPr algn="l" rtl="0" fontAlgn="b"/>
                      <a:r>
                        <a:rPr lang="en-US" sz="1500" u="none" strike="noStrike">
                          <a:effectLst/>
                        </a:rPr>
                        <a:t> </a:t>
                      </a:r>
                      <a:endParaRPr lang="en-US" sz="1500" b="0" i="0" u="none" strike="noStrike">
                        <a:solidFill>
                          <a:srgbClr val="000000"/>
                        </a:solidFill>
                        <a:effectLst/>
                        <a:latin typeface="Calibri" panose="020F0502020204030204" pitchFamily="34" charset="0"/>
                      </a:endParaRPr>
                    </a:p>
                  </a:txBody>
                  <a:tcPr marL="9163" marR="9163" marT="9163" marB="0" anchor="b"/>
                </a:tc>
                <a:tc>
                  <a:txBody>
                    <a:bodyPr/>
                    <a:lstStyle/>
                    <a:p>
                      <a:pPr algn="l" rtl="0" fontAlgn="b"/>
                      <a:r>
                        <a:rPr lang="en-US" sz="1500" u="none" strike="noStrike">
                          <a:effectLst/>
                        </a:rPr>
                        <a:t> </a:t>
                      </a:r>
                      <a:endParaRPr lang="en-US" sz="1500" b="0" i="0" u="none" strike="noStrike">
                        <a:solidFill>
                          <a:srgbClr val="000000"/>
                        </a:solidFill>
                        <a:effectLst/>
                        <a:latin typeface="Calibri" panose="020F0502020204030204" pitchFamily="34" charset="0"/>
                      </a:endParaRPr>
                    </a:p>
                  </a:txBody>
                  <a:tcPr marL="9163" marR="9163" marT="9163" marB="0" anchor="b"/>
                </a:tc>
                <a:tc>
                  <a:txBody>
                    <a:bodyPr/>
                    <a:lstStyle/>
                    <a:p>
                      <a:pPr algn="l" rtl="0" fontAlgn="b"/>
                      <a:r>
                        <a:rPr lang="en-US" sz="1500" u="none" strike="noStrike">
                          <a:effectLst/>
                        </a:rPr>
                        <a:t> </a:t>
                      </a:r>
                      <a:endParaRPr lang="en-US" sz="1500" b="0" i="0" u="none" strike="noStrike">
                        <a:solidFill>
                          <a:srgbClr val="000000"/>
                        </a:solidFill>
                        <a:effectLst/>
                        <a:latin typeface="Calibri" panose="020F0502020204030204" pitchFamily="34" charset="0"/>
                      </a:endParaRPr>
                    </a:p>
                  </a:txBody>
                  <a:tcPr marL="9163" marR="9163" marT="9163" marB="0" anchor="b"/>
                </a:tc>
                <a:tc>
                  <a:txBody>
                    <a:bodyPr/>
                    <a:lstStyle/>
                    <a:p>
                      <a:pPr algn="l" rtl="0" fontAlgn="b"/>
                      <a:r>
                        <a:rPr lang="en-US" sz="1500" u="none" strike="noStrike">
                          <a:effectLst/>
                        </a:rPr>
                        <a:t> </a:t>
                      </a:r>
                      <a:endParaRPr lang="en-US" sz="1500" b="0" i="0" u="none" strike="noStrike">
                        <a:solidFill>
                          <a:srgbClr val="000000"/>
                        </a:solidFill>
                        <a:effectLst/>
                        <a:latin typeface="Calibri" panose="020F0502020204030204" pitchFamily="34" charset="0"/>
                      </a:endParaRPr>
                    </a:p>
                  </a:txBody>
                  <a:tcPr marL="9163" marR="9163" marT="9163" marB="0" anchor="b"/>
                </a:tc>
                <a:extLst>
                  <a:ext uri="{0D108BD9-81ED-4DB2-BD59-A6C34878D82A}">
                    <a16:rowId xmlns:a16="http://schemas.microsoft.com/office/drawing/2014/main" val="1356809276"/>
                  </a:ext>
                </a:extLst>
              </a:tr>
              <a:tr h="394025">
                <a:tc>
                  <a:txBody>
                    <a:bodyPr/>
                    <a:lstStyle/>
                    <a:p>
                      <a:pPr algn="ctr" rtl="0" fontAlgn="ctr"/>
                      <a:r>
                        <a:rPr lang="en-US" sz="1300" b="1" u="none" strike="noStrike" dirty="0">
                          <a:effectLst/>
                        </a:rPr>
                        <a:t>Personnel</a:t>
                      </a:r>
                      <a:endParaRPr lang="en-US" sz="1300" b="1" i="0" u="none" strike="noStrike" dirty="0">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Full-time Equivalent positions (FTE)</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49.93</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53.29</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3.36</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a:effectLst/>
                        </a:rPr>
                        <a:t>53.29</a:t>
                      </a:r>
                      <a:endParaRPr lang="en-US" sz="1200" b="0" i="0" u="none" strike="noStrike">
                        <a:solidFill>
                          <a:srgbClr val="000000"/>
                        </a:solidFill>
                        <a:effectLst/>
                        <a:latin typeface="Calibri" panose="020F0502020204030204" pitchFamily="34" charset="0"/>
                      </a:endParaRPr>
                    </a:p>
                  </a:txBody>
                  <a:tcPr marL="9163" marR="9163" marT="9163" marB="0" anchor="ctr"/>
                </a:tc>
                <a:tc>
                  <a:txBody>
                    <a:bodyPr/>
                    <a:lstStyle/>
                    <a:p>
                      <a:pPr algn="ctr" rtl="0" fontAlgn="ctr"/>
                      <a:r>
                        <a:rPr lang="en-US" sz="1200" u="none" strike="noStrike" dirty="0">
                          <a:effectLst/>
                        </a:rPr>
                        <a:t>0</a:t>
                      </a:r>
                      <a:endParaRPr lang="en-US" sz="1200" b="0" i="0" u="none" strike="noStrike" dirty="0">
                        <a:solidFill>
                          <a:srgbClr val="000000"/>
                        </a:solidFill>
                        <a:effectLst/>
                        <a:latin typeface="Calibri" panose="020F0502020204030204" pitchFamily="34" charset="0"/>
                      </a:endParaRPr>
                    </a:p>
                  </a:txBody>
                  <a:tcPr marL="9163" marR="9163" marT="9163" marB="0" anchor="ctr"/>
                </a:tc>
                <a:extLst>
                  <a:ext uri="{0D108BD9-81ED-4DB2-BD59-A6C34878D82A}">
                    <a16:rowId xmlns:a16="http://schemas.microsoft.com/office/drawing/2014/main" val="1365258002"/>
                  </a:ext>
                </a:extLst>
              </a:tr>
            </a:tbl>
          </a:graphicData>
        </a:graphic>
      </p:graphicFrame>
    </p:spTree>
    <p:extLst>
      <p:ext uri="{BB962C8B-B14F-4D97-AF65-F5344CB8AC3E}">
        <p14:creationId xmlns:p14="http://schemas.microsoft.com/office/powerpoint/2010/main" val="1389540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87764" y="385164"/>
            <a:ext cx="10449017" cy="830997"/>
          </a:xfrm>
          <a:prstGeom prst="rect">
            <a:avLst/>
          </a:prstGeom>
          <a:noFill/>
        </p:spPr>
        <p:txBody>
          <a:bodyPr wrap="square" rtlCol="0">
            <a:spAutoFit/>
          </a:bodyPr>
          <a:lstStyle/>
          <a:p>
            <a:pPr algn="ctr"/>
            <a:r>
              <a:rPr lang="en-US" sz="4800" dirty="0">
                <a:solidFill>
                  <a:schemeClr val="tx1">
                    <a:lumMod val="85000"/>
                    <a:lumOff val="15000"/>
                  </a:schemeClr>
                </a:solidFill>
                <a:latin typeface="+mj-lt"/>
              </a:rPr>
              <a:t>HRC FY2023-24 Budget details - Cont.</a:t>
            </a:r>
          </a:p>
        </p:txBody>
      </p:sp>
      <p:graphicFrame>
        <p:nvGraphicFramePr>
          <p:cNvPr id="3" name="Table 2">
            <a:extLst>
              <a:ext uri="{FF2B5EF4-FFF2-40B4-BE49-F238E27FC236}">
                <a16:creationId xmlns:a16="http://schemas.microsoft.com/office/drawing/2014/main" id="{88114FFA-0E33-04E2-EE18-F0FB84D67EE0}"/>
              </a:ext>
            </a:extLst>
          </p:cNvPr>
          <p:cNvGraphicFramePr>
            <a:graphicFrameLocks noGrp="1"/>
          </p:cNvGraphicFramePr>
          <p:nvPr>
            <p:extLst>
              <p:ext uri="{D42A27DB-BD31-4B8C-83A1-F6EECF244321}">
                <p14:modId xmlns:p14="http://schemas.microsoft.com/office/powerpoint/2010/main" val="2651930179"/>
              </p:ext>
            </p:extLst>
          </p:nvPr>
        </p:nvGraphicFramePr>
        <p:xfrm>
          <a:off x="1724675" y="1348144"/>
          <a:ext cx="8775194" cy="2943225"/>
        </p:xfrm>
        <a:graphic>
          <a:graphicData uri="http://schemas.openxmlformats.org/drawingml/2006/table">
            <a:tbl>
              <a:tblPr>
                <a:tableStyleId>{5C22544A-7EE6-4342-B048-85BDC9FD1C3A}</a:tableStyleId>
              </a:tblPr>
              <a:tblGrid>
                <a:gridCol w="1045954">
                  <a:extLst>
                    <a:ext uri="{9D8B030D-6E8A-4147-A177-3AD203B41FA5}">
                      <a16:colId xmlns:a16="http://schemas.microsoft.com/office/drawing/2014/main" val="2727880888"/>
                    </a:ext>
                  </a:extLst>
                </a:gridCol>
                <a:gridCol w="3913632">
                  <a:extLst>
                    <a:ext uri="{9D8B030D-6E8A-4147-A177-3AD203B41FA5}">
                      <a16:colId xmlns:a16="http://schemas.microsoft.com/office/drawing/2014/main" val="1950841926"/>
                    </a:ext>
                  </a:extLst>
                </a:gridCol>
                <a:gridCol w="1325880">
                  <a:extLst>
                    <a:ext uri="{9D8B030D-6E8A-4147-A177-3AD203B41FA5}">
                      <a16:colId xmlns:a16="http://schemas.microsoft.com/office/drawing/2014/main" val="2879259599"/>
                    </a:ext>
                  </a:extLst>
                </a:gridCol>
                <a:gridCol w="1261872">
                  <a:extLst>
                    <a:ext uri="{9D8B030D-6E8A-4147-A177-3AD203B41FA5}">
                      <a16:colId xmlns:a16="http://schemas.microsoft.com/office/drawing/2014/main" val="836895031"/>
                    </a:ext>
                  </a:extLst>
                </a:gridCol>
                <a:gridCol w="1227856">
                  <a:extLst>
                    <a:ext uri="{9D8B030D-6E8A-4147-A177-3AD203B41FA5}">
                      <a16:colId xmlns:a16="http://schemas.microsoft.com/office/drawing/2014/main" val="380789185"/>
                    </a:ext>
                  </a:extLst>
                </a:gridCol>
              </a:tblGrid>
              <a:tr h="485775">
                <a:tc>
                  <a:txBody>
                    <a:bodyPr/>
                    <a:lstStyle/>
                    <a:p>
                      <a:pPr algn="ctr" rtl="0" fontAlgn="ctr"/>
                      <a:r>
                        <a:rPr lang="en-US" sz="1400" b="1" u="none" strike="noStrike" dirty="0">
                          <a:effectLst/>
                        </a:rPr>
                        <a:t>Fund Title</a:t>
                      </a:r>
                    </a:p>
                  </a:txBody>
                  <a:tcPr marL="9525" marR="9525" marT="9525" marB="0" anchor="ctr"/>
                </a:tc>
                <a:tc>
                  <a:txBody>
                    <a:bodyPr/>
                    <a:lstStyle/>
                    <a:p>
                      <a:pPr algn="ctr" rtl="0" fontAlgn="ctr"/>
                      <a:r>
                        <a:rPr lang="en-US" sz="1400" b="1" u="none" strike="noStrike" dirty="0">
                          <a:effectLst/>
                        </a:rPr>
                        <a:t>Description</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b="1" u="none" strike="noStrike" dirty="0">
                          <a:effectLst/>
                        </a:rPr>
                        <a:t>FY2022-2023 budget</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b="1" u="none" strike="noStrike">
                          <a:effectLst/>
                        </a:rPr>
                        <a:t>FY2023-2024 budget</a:t>
                      </a:r>
                      <a:endParaRPr lang="en-US"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b="1" u="none" strike="noStrike" dirty="0">
                          <a:effectLst/>
                        </a:rPr>
                        <a:t>Changes from FY22-23</a:t>
                      </a:r>
                      <a:endParaRPr lang="en-US"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6593370"/>
                  </a:ext>
                </a:extLst>
              </a:tr>
              <a:tr h="1009650">
                <a:tc rowSpan="6">
                  <a:txBody>
                    <a:bodyPr/>
                    <a:lstStyle/>
                    <a:p>
                      <a:pPr algn="ctr" rtl="0" fontAlgn="ctr"/>
                      <a:r>
                        <a:rPr lang="en-US" sz="1400" b="1" u="none" strike="noStrike" dirty="0">
                          <a:effectLst/>
                        </a:rPr>
                        <a:t>Add-backs</a:t>
                      </a:r>
                    </a:p>
                    <a:p>
                      <a:pPr algn="ctr" rtl="0" fontAlgn="ct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200" u="none" strike="noStrike" dirty="0">
                          <a:effectLst/>
                        </a:rPr>
                        <a:t>Community-based arts consultant to perform racial equity and analysis, and auditing for arts programming and award process to generate findings and recommendations to enhance the programming and ensure that awards are made in a way that furthers the city's racial equity goals</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dirty="0">
                          <a:effectLst/>
                        </a:rPr>
                        <a:t>$125,000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a:effectLst/>
                        </a:rPr>
                        <a:t>$0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dirty="0">
                          <a:solidFill>
                            <a:srgbClr val="FF0000"/>
                          </a:solidFill>
                          <a:effectLst/>
                        </a:rPr>
                        <a:t>($125,000)</a:t>
                      </a:r>
                      <a:endParaRPr lang="en-US" sz="1200" b="0" i="0" u="none" strike="noStrike" dirty="0">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07886761"/>
                  </a:ext>
                </a:extLst>
              </a:tr>
              <a:tr h="209550">
                <a:tc vMerge="1">
                  <a:txBody>
                    <a:bodyPr/>
                    <a:lstStyle/>
                    <a:p>
                      <a:endParaRPr lang="en-US"/>
                    </a:p>
                  </a:txBody>
                  <a:tcPr/>
                </a:tc>
                <a:tc>
                  <a:txBody>
                    <a:bodyPr/>
                    <a:lstStyle/>
                    <a:p>
                      <a:pPr algn="l" rtl="0" fontAlgn="ctr"/>
                      <a:r>
                        <a:rPr lang="en-US" sz="1200" u="none" strike="noStrike">
                          <a:effectLst/>
                        </a:rPr>
                        <a:t>Turk and Taylor Landmarking</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dirty="0">
                          <a:effectLst/>
                        </a:rPr>
                        <a:t>$25,000 </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a:effectLst/>
                        </a:rPr>
                        <a:t>$0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dirty="0">
                          <a:solidFill>
                            <a:srgbClr val="FF0000"/>
                          </a:solidFill>
                          <a:effectLst/>
                        </a:rPr>
                        <a:t>($25,000)</a:t>
                      </a:r>
                      <a:endParaRPr lang="en-US" sz="1200" b="0" i="0" u="none" strike="noStrike" dirty="0">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64371332"/>
                  </a:ext>
                </a:extLst>
              </a:tr>
              <a:tr h="409575">
                <a:tc vMerge="1">
                  <a:txBody>
                    <a:bodyPr/>
                    <a:lstStyle/>
                    <a:p>
                      <a:endParaRPr lang="en-US"/>
                    </a:p>
                  </a:txBody>
                  <a:tcPr/>
                </a:tc>
                <a:tc>
                  <a:txBody>
                    <a:bodyPr/>
                    <a:lstStyle/>
                    <a:p>
                      <a:pPr algn="l" rtl="0" fontAlgn="ctr"/>
                      <a:r>
                        <a:rPr lang="en-US" sz="1200" u="none" strike="noStrike">
                          <a:effectLst/>
                        </a:rPr>
                        <a:t>Provide services to youth on probation and their families by keeping connected to entire family</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a:effectLst/>
                        </a:rPr>
                        <a:t>$250,000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a:effectLst/>
                        </a:rPr>
                        <a:t>$250,000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a:effectLst/>
                        </a:rPr>
                        <a:t>$0 </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78476857"/>
                  </a:ext>
                </a:extLst>
              </a:tr>
              <a:tr h="409575">
                <a:tc vMerge="1">
                  <a:txBody>
                    <a:bodyPr/>
                    <a:lstStyle/>
                    <a:p>
                      <a:endParaRPr lang="en-US"/>
                    </a:p>
                  </a:txBody>
                  <a:tcPr/>
                </a:tc>
                <a:tc>
                  <a:txBody>
                    <a:bodyPr/>
                    <a:lstStyle/>
                    <a:p>
                      <a:pPr algn="l" rtl="0" fontAlgn="ctr"/>
                      <a:r>
                        <a:rPr lang="en-US" sz="1200" u="none" strike="noStrike">
                          <a:effectLst/>
                        </a:rPr>
                        <a:t>Community event supports for Black led community celebrations in D10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a:effectLst/>
                        </a:rPr>
                        <a:t>$50,000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a:effectLst/>
                        </a:rPr>
                        <a:t>$50,000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a:effectLst/>
                        </a:rPr>
                        <a:t>$0 </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27338737"/>
                  </a:ext>
                </a:extLst>
              </a:tr>
              <a:tr h="209550">
                <a:tc vMerge="1">
                  <a:txBody>
                    <a:bodyPr/>
                    <a:lstStyle/>
                    <a:p>
                      <a:endParaRPr lang="en-US"/>
                    </a:p>
                  </a:txBody>
                  <a:tcPr/>
                </a:tc>
                <a:tc>
                  <a:txBody>
                    <a:bodyPr/>
                    <a:lstStyle/>
                    <a:p>
                      <a:pPr algn="l" rtl="0" fontAlgn="ctr"/>
                      <a:r>
                        <a:rPr lang="en-US" sz="1200" u="none" strike="noStrike">
                          <a:effectLst/>
                        </a:rPr>
                        <a:t>D10 youth basketball / mentorship suppport</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a:effectLst/>
                        </a:rPr>
                        <a:t>$15,000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a:effectLst/>
                        </a:rPr>
                        <a:t>$15,000 </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a:effectLst/>
                        </a:rPr>
                        <a:t>$0 </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80708728"/>
                  </a:ext>
                </a:extLst>
              </a:tr>
              <a:tr h="209550">
                <a:tc vMerge="1">
                  <a:txBody>
                    <a:bodyPr/>
                    <a:lstStyle/>
                    <a:p>
                      <a:endParaRPr lang="en-US"/>
                    </a:p>
                  </a:txBody>
                  <a:tcPr/>
                </a:tc>
                <a:tc>
                  <a:txBody>
                    <a:bodyPr/>
                    <a:lstStyle/>
                    <a:p>
                      <a:pPr algn="ctr" rtl="0" fontAlgn="ctr"/>
                      <a:r>
                        <a:rPr lang="en-US" sz="1200" b="1" i="0" u="none" strike="noStrike" dirty="0">
                          <a:solidFill>
                            <a:srgbClr val="000000"/>
                          </a:solidFill>
                          <a:effectLst/>
                          <a:latin typeface="Calibri" panose="020F0502020204030204" pitchFamily="34" charset="0"/>
                        </a:rPr>
                        <a:t>Total</a:t>
                      </a:r>
                    </a:p>
                  </a:txBody>
                  <a:tcPr marL="9525" marR="9525" marT="9525" marB="0" anchor="ctr"/>
                </a:tc>
                <a:tc>
                  <a:txBody>
                    <a:bodyPr/>
                    <a:lstStyle/>
                    <a:p>
                      <a:pPr algn="ctr" rtl="0" fontAlgn="ctr"/>
                      <a:r>
                        <a:rPr lang="en-US" sz="1200" b="1" u="none" strike="noStrike" dirty="0">
                          <a:effectLst/>
                        </a:rPr>
                        <a:t>$465,000 </a:t>
                      </a:r>
                      <a:endParaRPr lang="en-US"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b="1" u="none" strike="noStrike" dirty="0">
                          <a:effectLst/>
                        </a:rPr>
                        <a:t>$315,000 </a:t>
                      </a:r>
                      <a:endParaRPr lang="en-US"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200" b="1" u="none" strike="noStrike" dirty="0">
                          <a:solidFill>
                            <a:srgbClr val="FF0000"/>
                          </a:solidFill>
                          <a:effectLst/>
                        </a:rPr>
                        <a:t>($150,000)</a:t>
                      </a:r>
                      <a:endParaRPr lang="en-US" sz="1200" b="1" i="0" u="none" strike="noStrike" dirty="0">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74584472"/>
                  </a:ext>
                </a:extLst>
              </a:tr>
            </a:tbl>
          </a:graphicData>
        </a:graphic>
      </p:graphicFrame>
      <p:graphicFrame>
        <p:nvGraphicFramePr>
          <p:cNvPr id="5" name="Table 4">
            <a:extLst>
              <a:ext uri="{FF2B5EF4-FFF2-40B4-BE49-F238E27FC236}">
                <a16:creationId xmlns:a16="http://schemas.microsoft.com/office/drawing/2014/main" id="{50B95C13-93A7-68EB-7328-2FE9770610A8}"/>
              </a:ext>
            </a:extLst>
          </p:cNvPr>
          <p:cNvGraphicFramePr>
            <a:graphicFrameLocks noGrp="1"/>
          </p:cNvGraphicFramePr>
          <p:nvPr>
            <p:extLst>
              <p:ext uri="{D42A27DB-BD31-4B8C-83A1-F6EECF244321}">
                <p14:modId xmlns:p14="http://schemas.microsoft.com/office/powerpoint/2010/main" val="161968421"/>
              </p:ext>
            </p:extLst>
          </p:nvPr>
        </p:nvGraphicFramePr>
        <p:xfrm>
          <a:off x="2524522" y="4589606"/>
          <a:ext cx="7175500" cy="1428750"/>
        </p:xfrm>
        <a:graphic>
          <a:graphicData uri="http://schemas.openxmlformats.org/drawingml/2006/table">
            <a:tbl>
              <a:tblPr>
                <a:tableStyleId>{5C22544A-7EE6-4342-B048-85BDC9FD1C3A}</a:tableStyleId>
              </a:tblPr>
              <a:tblGrid>
                <a:gridCol w="1777214">
                  <a:extLst>
                    <a:ext uri="{9D8B030D-6E8A-4147-A177-3AD203B41FA5}">
                      <a16:colId xmlns:a16="http://schemas.microsoft.com/office/drawing/2014/main" val="2272670072"/>
                    </a:ext>
                  </a:extLst>
                </a:gridCol>
                <a:gridCol w="3685518">
                  <a:extLst>
                    <a:ext uri="{9D8B030D-6E8A-4147-A177-3AD203B41FA5}">
                      <a16:colId xmlns:a16="http://schemas.microsoft.com/office/drawing/2014/main" val="1005865832"/>
                    </a:ext>
                  </a:extLst>
                </a:gridCol>
                <a:gridCol w="1712768">
                  <a:extLst>
                    <a:ext uri="{9D8B030D-6E8A-4147-A177-3AD203B41FA5}">
                      <a16:colId xmlns:a16="http://schemas.microsoft.com/office/drawing/2014/main" val="1235127557"/>
                    </a:ext>
                  </a:extLst>
                </a:gridCol>
              </a:tblGrid>
              <a:tr h="247650">
                <a:tc>
                  <a:txBody>
                    <a:bodyPr/>
                    <a:lstStyle/>
                    <a:p>
                      <a:pPr algn="ctr" rtl="0" fontAlgn="ctr"/>
                      <a:r>
                        <a:rPr lang="en-US" sz="1400" b="1" u="none" strike="noStrike" dirty="0">
                          <a:effectLst/>
                        </a:rPr>
                        <a:t>Fund Titles</a:t>
                      </a:r>
                      <a:endParaRPr lang="en-US" sz="1400" b="1"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b="1" u="none" strike="noStrike" dirty="0">
                          <a:effectLst/>
                        </a:rPr>
                        <a:t>Description</a:t>
                      </a:r>
                      <a:endParaRPr lang="en-US" sz="1400" b="1"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b="1" u="none" strike="noStrike" dirty="0">
                          <a:effectLst/>
                        </a:rPr>
                        <a:t>Extra budget Support</a:t>
                      </a:r>
                    </a:p>
                  </a:txBody>
                  <a:tcPr marL="0" marR="0" marT="0" marB="0" anchor="ctr"/>
                </a:tc>
                <a:extLst>
                  <a:ext uri="{0D108BD9-81ED-4DB2-BD59-A6C34878D82A}">
                    <a16:rowId xmlns:a16="http://schemas.microsoft.com/office/drawing/2014/main" val="1408166480"/>
                  </a:ext>
                </a:extLst>
              </a:tr>
              <a:tr h="485775">
                <a:tc>
                  <a:txBody>
                    <a:bodyPr/>
                    <a:lstStyle/>
                    <a:p>
                      <a:pPr algn="ctr" rtl="0" fontAlgn="ctr"/>
                      <a:r>
                        <a:rPr lang="en-US" sz="1400" b="1" u="none" strike="noStrike">
                          <a:effectLst/>
                        </a:rPr>
                        <a:t>Opportunities for All</a:t>
                      </a:r>
                      <a:endParaRPr lang="en-US" sz="1400" b="1" i="0" u="none" strike="noStrike">
                        <a:solidFill>
                          <a:srgbClr val="000000"/>
                        </a:solidFill>
                        <a:effectLst/>
                        <a:latin typeface="Calibri" panose="020F0502020204030204" pitchFamily="34" charset="0"/>
                      </a:endParaRPr>
                    </a:p>
                  </a:txBody>
                  <a:tcPr marL="0" marR="0" marT="0" marB="0" anchor="ctr"/>
                </a:tc>
                <a:tc>
                  <a:txBody>
                    <a:bodyPr/>
                    <a:lstStyle/>
                    <a:p>
                      <a:pPr algn="l" rtl="0" fontAlgn="ctr"/>
                      <a:r>
                        <a:rPr lang="en-US" sz="1200" u="none" strike="noStrike" dirty="0">
                          <a:effectLst/>
                        </a:rPr>
                        <a:t>State of California to support and expand youth programming under the Opportunities for All initiatives </a:t>
                      </a:r>
                      <a:endParaRPr lang="en-US"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200" u="none" strike="noStrike">
                          <a:effectLst/>
                        </a:rPr>
                        <a:t>$11,790,072 </a:t>
                      </a:r>
                      <a:endParaRPr lang="en-US" sz="12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406479694"/>
                  </a:ext>
                </a:extLst>
              </a:tr>
              <a:tr h="485775">
                <a:tc>
                  <a:txBody>
                    <a:bodyPr/>
                    <a:lstStyle/>
                    <a:p>
                      <a:pPr algn="ctr" rtl="0" fontAlgn="ctr"/>
                      <a:r>
                        <a:rPr lang="en-US" sz="1400" b="1" u="none" strike="noStrike" dirty="0">
                          <a:effectLst/>
                        </a:rPr>
                        <a:t>Opportunities for All</a:t>
                      </a:r>
                      <a:endParaRPr lang="en-US" sz="1400" b="1" i="0" u="none" strike="noStrike" dirty="0">
                        <a:solidFill>
                          <a:srgbClr val="000000"/>
                        </a:solidFill>
                        <a:effectLst/>
                        <a:latin typeface="Calibri" panose="020F0502020204030204" pitchFamily="34" charset="0"/>
                      </a:endParaRPr>
                    </a:p>
                  </a:txBody>
                  <a:tcPr marL="0" marR="0" marT="0" marB="0" anchor="ctr"/>
                </a:tc>
                <a:tc>
                  <a:txBody>
                    <a:bodyPr/>
                    <a:lstStyle/>
                    <a:p>
                      <a:pPr algn="l" rtl="0" fontAlgn="ctr"/>
                      <a:r>
                        <a:rPr lang="en-US" sz="1200" u="none" strike="noStrike" dirty="0">
                          <a:effectLst/>
                        </a:rPr>
                        <a:t>OEWD (ECN) to support Opportunities for All staffing and projects</a:t>
                      </a:r>
                      <a:endParaRPr lang="en-US"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200" u="none" strike="noStrike">
                          <a:effectLst/>
                        </a:rPr>
                        <a:t>$1,500,000 </a:t>
                      </a:r>
                      <a:endParaRPr lang="en-US" sz="12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888783805"/>
                  </a:ext>
                </a:extLst>
              </a:tr>
              <a:tr h="209550">
                <a:tc>
                  <a:txBody>
                    <a:bodyPr/>
                    <a:lstStyle/>
                    <a:p>
                      <a:pPr algn="ctr" rtl="0" fontAlgn="ctr"/>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200" b="1" u="none" strike="noStrike" dirty="0">
                          <a:effectLst/>
                        </a:rPr>
                        <a:t>Total</a:t>
                      </a:r>
                      <a:endParaRPr lang="en-US" sz="1200" b="1"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200" b="1" i="0" u="none" strike="noStrike" dirty="0">
                          <a:solidFill>
                            <a:srgbClr val="000000"/>
                          </a:solidFill>
                          <a:effectLst/>
                          <a:latin typeface="Calibri" panose="020F0502020204030204" pitchFamily="34" charset="0"/>
                        </a:rPr>
                        <a:t>$13,290,072 </a:t>
                      </a:r>
                    </a:p>
                  </a:txBody>
                  <a:tcPr marL="9525" marR="9525" marT="9525" marB="0" anchor="ctr"/>
                </a:tc>
                <a:extLst>
                  <a:ext uri="{0D108BD9-81ED-4DB2-BD59-A6C34878D82A}">
                    <a16:rowId xmlns:a16="http://schemas.microsoft.com/office/drawing/2014/main" val="2125265158"/>
                  </a:ext>
                </a:extLst>
              </a:tr>
            </a:tbl>
          </a:graphicData>
        </a:graphic>
      </p:graphicFrame>
    </p:spTree>
    <p:extLst>
      <p:ext uri="{BB962C8B-B14F-4D97-AF65-F5344CB8AC3E}">
        <p14:creationId xmlns:p14="http://schemas.microsoft.com/office/powerpoint/2010/main" val="3430549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lumMod val="85000"/>
                    <a:lumOff val="15000"/>
                  </a:schemeClr>
                </a:solidFill>
              </a:rPr>
              <a:t>HRC Budget priorities for FY23-24 </a:t>
            </a:r>
          </a:p>
        </p:txBody>
      </p:sp>
      <p:sp>
        <p:nvSpPr>
          <p:cNvPr id="3" name="Content Placeholder 2"/>
          <p:cNvSpPr>
            <a:spLocks noGrp="1"/>
          </p:cNvSpPr>
          <p:nvPr>
            <p:ph idx="1"/>
          </p:nvPr>
        </p:nvSpPr>
        <p:spPr>
          <a:xfrm>
            <a:off x="1208314" y="1845734"/>
            <a:ext cx="9947366" cy="4023360"/>
          </a:xfrm>
        </p:spPr>
        <p:txBody>
          <a:bodyPr>
            <a:normAutofit/>
          </a:bodyPr>
          <a:lstStyle/>
          <a:p>
            <a:pPr>
              <a:lnSpc>
                <a:spcPct val="150000"/>
              </a:lnSpc>
              <a:buFont typeface="Arial" panose="020B0604020202020204" pitchFamily="34" charset="0"/>
              <a:buChar char="•"/>
            </a:pPr>
            <a:r>
              <a:rPr lang="en-US" sz="2400" dirty="0">
                <a:solidFill>
                  <a:schemeClr val="tx1">
                    <a:lumMod val="85000"/>
                    <a:lumOff val="15000"/>
                  </a:schemeClr>
                </a:solidFill>
              </a:rPr>
              <a:t>To maintain Grant funding for our Community Based Organizations</a:t>
            </a:r>
          </a:p>
          <a:p>
            <a:pPr>
              <a:lnSpc>
                <a:spcPct val="150000"/>
              </a:lnSpc>
              <a:buFont typeface="Arial" panose="020B0604020202020204" pitchFamily="34" charset="0"/>
              <a:buChar char="•"/>
            </a:pPr>
            <a:r>
              <a:rPr lang="en-US" sz="2400" dirty="0">
                <a:solidFill>
                  <a:schemeClr val="tx1">
                    <a:lumMod val="85000"/>
                    <a:lumOff val="15000"/>
                  </a:schemeClr>
                </a:solidFill>
              </a:rPr>
              <a:t>To maintain current Salary/fringe funding levels to align staffing needs with projects and divisions</a:t>
            </a:r>
          </a:p>
          <a:p>
            <a:pPr>
              <a:lnSpc>
                <a:spcPct val="150000"/>
              </a:lnSpc>
              <a:buFont typeface="Arial" panose="020B0604020202020204" pitchFamily="34" charset="0"/>
              <a:buChar char="•"/>
            </a:pPr>
            <a:r>
              <a:rPr lang="en-US" sz="2400" dirty="0">
                <a:solidFill>
                  <a:schemeClr val="tx1">
                    <a:lumMod val="85000"/>
                    <a:lumOff val="15000"/>
                  </a:schemeClr>
                </a:solidFill>
              </a:rPr>
              <a:t>To develop pipelines and parity for staff growth and pay</a:t>
            </a:r>
          </a:p>
          <a:p>
            <a:pPr>
              <a:lnSpc>
                <a:spcPct val="150000"/>
              </a:lnSpc>
              <a:buFont typeface="Arial" panose="020B0604020202020204" pitchFamily="34" charset="0"/>
              <a:buChar char="•"/>
            </a:pPr>
            <a:r>
              <a:rPr lang="en-US" sz="2400" dirty="0">
                <a:solidFill>
                  <a:schemeClr val="tx1">
                    <a:lumMod val="85000"/>
                    <a:lumOff val="15000"/>
                  </a:schemeClr>
                </a:solidFill>
              </a:rPr>
              <a:t>To adjust funding allocations and position classifications to increase efficiencies </a:t>
            </a:r>
          </a:p>
        </p:txBody>
      </p:sp>
    </p:spTree>
    <p:extLst>
      <p:ext uri="{BB962C8B-B14F-4D97-AF65-F5344CB8AC3E}">
        <p14:creationId xmlns:p14="http://schemas.microsoft.com/office/powerpoint/2010/main" val="80254164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2488</TotalTime>
  <Words>798</Words>
  <Application>Microsoft Office PowerPoint</Application>
  <PresentationFormat>Widescreen</PresentationFormat>
  <Paragraphs>179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Retrospect</vt:lpstr>
      <vt:lpstr>Fiscal Year 2023-2024 Preliminary Budget Proposal</vt:lpstr>
      <vt:lpstr>HRC Budget Schedule</vt:lpstr>
      <vt:lpstr>Mayor’s Office Policy Instructions</vt:lpstr>
      <vt:lpstr>Mayor’s Office Policy Instructions - Cont.</vt:lpstr>
      <vt:lpstr>HRC Budget Plan to meet reduction goal</vt:lpstr>
      <vt:lpstr>PowerPoint Presentation</vt:lpstr>
      <vt:lpstr>PowerPoint Presentation</vt:lpstr>
      <vt:lpstr>HRC Budget priorities for FY23-24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 2019-2020 Budget Update</dc:title>
  <dc:creator>Liang, Jun (HRC)</dc:creator>
  <cp:lastModifiedBy>Jun Liang</cp:lastModifiedBy>
  <cp:revision>119</cp:revision>
  <cp:lastPrinted>2020-02-13T20:07:04Z</cp:lastPrinted>
  <dcterms:created xsi:type="dcterms:W3CDTF">2019-08-20T15:17:09Z</dcterms:created>
  <dcterms:modified xsi:type="dcterms:W3CDTF">2023-01-25T21:29:18Z</dcterms:modified>
</cp:coreProperties>
</file>