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2"/>
  </p:notesMasterIdLst>
  <p:sldIdLst>
    <p:sldId id="256" r:id="rId2"/>
    <p:sldId id="276" r:id="rId3"/>
    <p:sldId id="262" r:id="rId4"/>
    <p:sldId id="279" r:id="rId5"/>
    <p:sldId id="280" r:id="rId6"/>
    <p:sldId id="281" r:id="rId7"/>
    <p:sldId id="284" r:id="rId8"/>
    <p:sldId id="278" r:id="rId9"/>
    <p:sldId id="265" r:id="rId10"/>
    <p:sldId id="263" r:id="rId11"/>
    <p:sldId id="275" r:id="rId12"/>
    <p:sldId id="264" r:id="rId13"/>
    <p:sldId id="266" r:id="rId14"/>
    <p:sldId id="285" r:id="rId15"/>
    <p:sldId id="268" r:id="rId16"/>
    <p:sldId id="269" r:id="rId17"/>
    <p:sldId id="270" r:id="rId18"/>
    <p:sldId id="274" r:id="rId19"/>
    <p:sldId id="259" r:id="rId20"/>
    <p:sldId id="282"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DAC"/>
    <a:srgbClr val="A4C7AD"/>
    <a:srgbClr val="D8C6C6"/>
    <a:srgbClr val="CD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41" autoAdjust="0"/>
    <p:restoredTop sz="83452" autoAdjust="0"/>
  </p:normalViewPr>
  <p:slideViewPr>
    <p:cSldViewPr snapToGrid="0">
      <p:cViewPr varScale="1">
        <p:scale>
          <a:sx n="108" d="100"/>
          <a:sy n="108" d="100"/>
        </p:scale>
        <p:origin x="1356" y="11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181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1989-90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Referrals to SFJPD</c:v>
                </c:pt>
              </c:strCache>
            </c:strRef>
          </c:cat>
          <c:val>
            <c:numRef>
              <c:f>Sheet1!$B$2</c:f>
              <c:numCache>
                <c:formatCode>General</c:formatCode>
                <c:ptCount val="1"/>
                <c:pt idx="0">
                  <c:v>5946</c:v>
                </c:pt>
              </c:numCache>
            </c:numRef>
          </c:val>
          <c:extLst>
            <c:ext xmlns:c16="http://schemas.microsoft.com/office/drawing/2014/chart" uri="{C3380CC4-5D6E-409C-BE32-E72D297353CC}">
              <c16:uniqueId val="{00000000-4381-4D11-B441-19650681FA55}"/>
            </c:ext>
          </c:extLst>
        </c:ser>
        <c:ser>
          <c:idx val="1"/>
          <c:order val="1"/>
          <c:tx>
            <c:strRef>
              <c:f>Sheet1!$C$1</c:f>
              <c:strCache>
                <c:ptCount val="1"/>
                <c:pt idx="0">
                  <c:v>2021-22</c:v>
                </c:pt>
              </c:strCache>
            </c:strRef>
          </c:tx>
          <c:spPr>
            <a:solidFill>
              <a:schemeClr val="accent2"/>
            </a:solidFill>
            <a:ln>
              <a:noFill/>
            </a:ln>
            <a:effectLst/>
          </c:spPr>
          <c:invertIfNegative val="0"/>
          <c:dLbls>
            <c:dLbl>
              <c:idx val="0"/>
              <c:tx>
                <c:rich>
                  <a:bodyPr/>
                  <a:lstStyle/>
                  <a:p>
                    <a:r>
                      <a:rPr lang="en-US"/>
                      <a:t>429*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6B-411A-8A82-03CF3FB062E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Referrals to SFJPD</c:v>
                </c:pt>
              </c:strCache>
            </c:strRef>
          </c:cat>
          <c:val>
            <c:numRef>
              <c:f>Sheet1!$C$2</c:f>
              <c:numCache>
                <c:formatCode>General</c:formatCode>
                <c:ptCount val="1"/>
                <c:pt idx="0">
                  <c:v>429</c:v>
                </c:pt>
              </c:numCache>
            </c:numRef>
          </c:val>
          <c:extLst>
            <c:ext xmlns:c16="http://schemas.microsoft.com/office/drawing/2014/chart" uri="{C3380CC4-5D6E-409C-BE32-E72D297353CC}">
              <c16:uniqueId val="{00000001-4381-4D11-B441-19650681FA55}"/>
            </c:ext>
          </c:extLst>
        </c:ser>
        <c:dLbls>
          <c:dLblPos val="outEnd"/>
          <c:showLegendKey val="0"/>
          <c:showVal val="1"/>
          <c:showCatName val="0"/>
          <c:showSerName val="0"/>
          <c:showPercent val="0"/>
          <c:showBubbleSize val="0"/>
        </c:dLbls>
        <c:gapWidth val="219"/>
        <c:overlap val="-27"/>
        <c:axId val="209130624"/>
        <c:axId val="209132160"/>
      </c:barChart>
      <c:catAx>
        <c:axId val="20913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9132160"/>
        <c:crosses val="autoZero"/>
        <c:auto val="1"/>
        <c:lblAlgn val="ctr"/>
        <c:lblOffset val="100"/>
        <c:noMultiLvlLbl val="0"/>
      </c:catAx>
      <c:valAx>
        <c:axId val="209132160"/>
        <c:scaling>
          <c:orientation val="minMax"/>
        </c:scaling>
        <c:delete val="1"/>
        <c:axPos val="l"/>
        <c:numFmt formatCode="General" sourceLinked="1"/>
        <c:majorTickMark val="none"/>
        <c:minorTickMark val="none"/>
        <c:tickLblPos val="nextTo"/>
        <c:crossAx val="20913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dirty="0"/>
              <a:t>JPD Caseload</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SFJPD Caseload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CF-4943-A3CA-7BE752C3FB73}"/>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33C5-402A-A665-3718F5049F95}"/>
              </c:ext>
            </c:extLst>
          </c:dPt>
          <c:cat>
            <c:strRef>
              <c:f>Sheet1!$A$2:$A$3</c:f>
              <c:strCache>
                <c:ptCount val="2"/>
                <c:pt idx="0">
                  <c:v>Juvenile Probationers</c:v>
                </c:pt>
                <c:pt idx="1">
                  <c:v>AB 12 Foster System Youth</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0-33C5-402A-A665-3718F5049F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87E35-A634-4C5D-AAE9-98CD2DFD60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865B9E-75BF-49E7-830E-31E5DAC40EDC}">
      <dgm:prSet/>
      <dgm:spPr/>
      <dgm:t>
        <a:bodyPr/>
        <a:lstStyle/>
        <a:p>
          <a:r>
            <a:rPr lang="en-US" dirty="0"/>
            <a:t>Research shows community-based supports produce better outcomes than conventional detention or probation supervision</a:t>
          </a:r>
        </a:p>
      </dgm:t>
    </dgm:pt>
    <dgm:pt modelId="{12439249-DDE4-414E-A46D-D627AC90FDB0}" type="parTrans" cxnId="{197F70E7-B591-417A-8568-B6F066637CBA}">
      <dgm:prSet/>
      <dgm:spPr/>
      <dgm:t>
        <a:bodyPr/>
        <a:lstStyle/>
        <a:p>
          <a:endParaRPr lang="en-US"/>
        </a:p>
      </dgm:t>
    </dgm:pt>
    <dgm:pt modelId="{8194CC14-94BB-4E81-A5D2-D7B2B8B6A77C}" type="sibTrans" cxnId="{197F70E7-B591-417A-8568-B6F066637CBA}">
      <dgm:prSet/>
      <dgm:spPr/>
      <dgm:t>
        <a:bodyPr/>
        <a:lstStyle/>
        <a:p>
          <a:endParaRPr lang="en-US"/>
        </a:p>
      </dgm:t>
    </dgm:pt>
    <dgm:pt modelId="{ECC3D76B-0AB5-4413-8AC4-3D5E2FD09FBE}">
      <dgm:prSet/>
      <dgm:spPr/>
      <dgm:t>
        <a:bodyPr/>
        <a:lstStyle/>
        <a:p>
          <a:r>
            <a:rPr lang="en-US" dirty="0"/>
            <a:t>San Francisco’s network of community-based services currently serves most justice-involved youth and receives referrals through a variety of sources </a:t>
          </a:r>
        </a:p>
      </dgm:t>
    </dgm:pt>
    <dgm:pt modelId="{B758D650-5B30-43D1-B667-CFE05369A7CB}" type="parTrans" cxnId="{379265D4-7912-4E03-A7B9-AE78BE0AC04E}">
      <dgm:prSet/>
      <dgm:spPr/>
      <dgm:t>
        <a:bodyPr/>
        <a:lstStyle/>
        <a:p>
          <a:endParaRPr lang="en-US"/>
        </a:p>
      </dgm:t>
    </dgm:pt>
    <dgm:pt modelId="{8EA6E102-82F7-4CEB-A772-7C87586C94D5}" type="sibTrans" cxnId="{379265D4-7912-4E03-A7B9-AE78BE0AC04E}">
      <dgm:prSet/>
      <dgm:spPr/>
      <dgm:t>
        <a:bodyPr/>
        <a:lstStyle/>
        <a:p>
          <a:endParaRPr lang="en-US"/>
        </a:p>
      </dgm:t>
    </dgm:pt>
    <dgm:pt modelId="{8C5517AD-874D-43FC-B224-E731835F0797}">
      <dgm:prSet/>
      <dgm:spPr/>
      <dgm:t>
        <a:bodyPr/>
        <a:lstStyle/>
        <a:p>
          <a:r>
            <a:rPr lang="en-US" dirty="0"/>
            <a:t>Community-based programs are under-utilized by JPD but relied on by the courts, public defender’s office, the bar association and partner agencies</a:t>
          </a:r>
        </a:p>
      </dgm:t>
    </dgm:pt>
    <dgm:pt modelId="{8A536F82-C967-4418-ACD1-61B910842D70}" type="parTrans" cxnId="{E9A79724-95C3-45FE-B222-3E693CDBFB47}">
      <dgm:prSet/>
      <dgm:spPr/>
      <dgm:t>
        <a:bodyPr/>
        <a:lstStyle/>
        <a:p>
          <a:endParaRPr lang="en-US"/>
        </a:p>
      </dgm:t>
    </dgm:pt>
    <dgm:pt modelId="{108F28D4-CABF-4A2E-A1A3-CD29197DD6E4}" type="sibTrans" cxnId="{E9A79724-95C3-45FE-B222-3E693CDBFB47}">
      <dgm:prSet/>
      <dgm:spPr/>
      <dgm:t>
        <a:bodyPr/>
        <a:lstStyle/>
        <a:p>
          <a:endParaRPr lang="en-US"/>
        </a:p>
      </dgm:t>
    </dgm:pt>
    <dgm:pt modelId="{7D71F3EF-131C-4609-BA71-7D548653ED11}" type="pres">
      <dgm:prSet presAssocID="{7C987E35-A634-4C5D-AAE9-98CD2DFD6020}" presName="linear" presStyleCnt="0">
        <dgm:presLayoutVars>
          <dgm:animLvl val="lvl"/>
          <dgm:resizeHandles val="exact"/>
        </dgm:presLayoutVars>
      </dgm:prSet>
      <dgm:spPr/>
    </dgm:pt>
    <dgm:pt modelId="{76892704-AEF9-4288-88FC-29C4C7F8C1FE}" type="pres">
      <dgm:prSet presAssocID="{51865B9E-75BF-49E7-830E-31E5DAC40EDC}" presName="parentText" presStyleLbl="node1" presStyleIdx="0" presStyleCnt="3">
        <dgm:presLayoutVars>
          <dgm:chMax val="0"/>
          <dgm:bulletEnabled val="1"/>
        </dgm:presLayoutVars>
      </dgm:prSet>
      <dgm:spPr/>
    </dgm:pt>
    <dgm:pt modelId="{7800B95F-AFAF-4215-9322-4B2AD0384476}" type="pres">
      <dgm:prSet presAssocID="{8194CC14-94BB-4E81-A5D2-D7B2B8B6A77C}" presName="spacer" presStyleCnt="0"/>
      <dgm:spPr/>
    </dgm:pt>
    <dgm:pt modelId="{E1FBD2BA-7B9F-4D0A-A672-AA518CD572FF}" type="pres">
      <dgm:prSet presAssocID="{ECC3D76B-0AB5-4413-8AC4-3D5E2FD09FBE}" presName="parentText" presStyleLbl="node1" presStyleIdx="1" presStyleCnt="3">
        <dgm:presLayoutVars>
          <dgm:chMax val="0"/>
          <dgm:bulletEnabled val="1"/>
        </dgm:presLayoutVars>
      </dgm:prSet>
      <dgm:spPr/>
    </dgm:pt>
    <dgm:pt modelId="{7DE7D421-9BE4-423D-A21D-17F132DB62FE}" type="pres">
      <dgm:prSet presAssocID="{8EA6E102-82F7-4CEB-A772-7C87586C94D5}" presName="spacer" presStyleCnt="0"/>
      <dgm:spPr/>
    </dgm:pt>
    <dgm:pt modelId="{548AE8D2-EE33-4FAB-A368-B3C9618EF2E6}" type="pres">
      <dgm:prSet presAssocID="{8C5517AD-874D-43FC-B224-E731835F0797}" presName="parentText" presStyleLbl="node1" presStyleIdx="2" presStyleCnt="3">
        <dgm:presLayoutVars>
          <dgm:chMax val="0"/>
          <dgm:bulletEnabled val="1"/>
        </dgm:presLayoutVars>
      </dgm:prSet>
      <dgm:spPr/>
    </dgm:pt>
  </dgm:ptLst>
  <dgm:cxnLst>
    <dgm:cxn modelId="{4DA52B08-DFFB-456C-BC4A-9AA7D7974533}" type="presOf" srcId="{51865B9E-75BF-49E7-830E-31E5DAC40EDC}" destId="{76892704-AEF9-4288-88FC-29C4C7F8C1FE}" srcOrd="0" destOrd="0" presId="urn:microsoft.com/office/officeart/2005/8/layout/vList2"/>
    <dgm:cxn modelId="{E9A79724-95C3-45FE-B222-3E693CDBFB47}" srcId="{7C987E35-A634-4C5D-AAE9-98CD2DFD6020}" destId="{8C5517AD-874D-43FC-B224-E731835F0797}" srcOrd="2" destOrd="0" parTransId="{8A536F82-C967-4418-ACD1-61B910842D70}" sibTransId="{108F28D4-CABF-4A2E-A1A3-CD29197DD6E4}"/>
    <dgm:cxn modelId="{2C1B5639-413D-4977-9528-05684A2A4779}" type="presOf" srcId="{8C5517AD-874D-43FC-B224-E731835F0797}" destId="{548AE8D2-EE33-4FAB-A368-B3C9618EF2E6}" srcOrd="0" destOrd="0" presId="urn:microsoft.com/office/officeart/2005/8/layout/vList2"/>
    <dgm:cxn modelId="{9045A0A5-DCD4-4047-A0DF-37C386DA9276}" type="presOf" srcId="{7C987E35-A634-4C5D-AAE9-98CD2DFD6020}" destId="{7D71F3EF-131C-4609-BA71-7D548653ED11}" srcOrd="0" destOrd="0" presId="urn:microsoft.com/office/officeart/2005/8/layout/vList2"/>
    <dgm:cxn modelId="{24F1FDAD-E74E-4998-B378-58584ED14720}" type="presOf" srcId="{ECC3D76B-0AB5-4413-8AC4-3D5E2FD09FBE}" destId="{E1FBD2BA-7B9F-4D0A-A672-AA518CD572FF}" srcOrd="0" destOrd="0" presId="urn:microsoft.com/office/officeart/2005/8/layout/vList2"/>
    <dgm:cxn modelId="{379265D4-7912-4E03-A7B9-AE78BE0AC04E}" srcId="{7C987E35-A634-4C5D-AAE9-98CD2DFD6020}" destId="{ECC3D76B-0AB5-4413-8AC4-3D5E2FD09FBE}" srcOrd="1" destOrd="0" parTransId="{B758D650-5B30-43D1-B667-CFE05369A7CB}" sibTransId="{8EA6E102-82F7-4CEB-A772-7C87586C94D5}"/>
    <dgm:cxn modelId="{197F70E7-B591-417A-8568-B6F066637CBA}" srcId="{7C987E35-A634-4C5D-AAE9-98CD2DFD6020}" destId="{51865B9E-75BF-49E7-830E-31E5DAC40EDC}" srcOrd="0" destOrd="0" parTransId="{12439249-DDE4-414E-A46D-D627AC90FDB0}" sibTransId="{8194CC14-94BB-4E81-A5D2-D7B2B8B6A77C}"/>
    <dgm:cxn modelId="{89EB7589-48C4-4DE9-99A8-16A486BBCE71}" type="presParOf" srcId="{7D71F3EF-131C-4609-BA71-7D548653ED11}" destId="{76892704-AEF9-4288-88FC-29C4C7F8C1FE}" srcOrd="0" destOrd="0" presId="urn:microsoft.com/office/officeart/2005/8/layout/vList2"/>
    <dgm:cxn modelId="{0193A460-6025-426C-8300-824246F88F76}" type="presParOf" srcId="{7D71F3EF-131C-4609-BA71-7D548653ED11}" destId="{7800B95F-AFAF-4215-9322-4B2AD0384476}" srcOrd="1" destOrd="0" presId="urn:microsoft.com/office/officeart/2005/8/layout/vList2"/>
    <dgm:cxn modelId="{2B964C20-4960-4051-99D2-C801185A9ED6}" type="presParOf" srcId="{7D71F3EF-131C-4609-BA71-7D548653ED11}" destId="{E1FBD2BA-7B9F-4D0A-A672-AA518CD572FF}" srcOrd="2" destOrd="0" presId="urn:microsoft.com/office/officeart/2005/8/layout/vList2"/>
    <dgm:cxn modelId="{4BEB8718-776F-4C7A-984C-DD47942A1720}" type="presParOf" srcId="{7D71F3EF-131C-4609-BA71-7D548653ED11}" destId="{7DE7D421-9BE4-423D-A21D-17F132DB62FE}" srcOrd="3" destOrd="0" presId="urn:microsoft.com/office/officeart/2005/8/layout/vList2"/>
    <dgm:cxn modelId="{2B46B3A2-7630-48D8-87BF-F018104316F5}" type="presParOf" srcId="{7D71F3EF-131C-4609-BA71-7D548653ED11}" destId="{548AE8D2-EE33-4FAB-A368-B3C9618EF2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3A81C-B2D4-4C64-94F5-02019F90A827}" type="doc">
      <dgm:prSet loTypeId="urn:microsoft.com/office/officeart/2005/8/layout/vList3" loCatId="list" qsTypeId="urn:microsoft.com/office/officeart/2005/8/quickstyle/simple1" qsCatId="simple" csTypeId="urn:microsoft.com/office/officeart/2005/8/colors/accent2_5" csCatId="accent2" phldr="1"/>
      <dgm:spPr/>
    </dgm:pt>
    <dgm:pt modelId="{462E47FE-4146-49A9-BAC9-1AF0D6047E76}">
      <dgm:prSet phldrT="[Text]"/>
      <dgm:spPr/>
      <dgm:t>
        <a:bodyPr/>
        <a:lstStyle/>
        <a:p>
          <a:pPr algn="l"/>
          <a:r>
            <a:rPr lang="en-US" dirty="0"/>
            <a:t>Agencies provide prevention, enrichment &amp; family support</a:t>
          </a:r>
        </a:p>
      </dgm:t>
    </dgm:pt>
    <dgm:pt modelId="{9AFFCDEB-EDDA-4C35-8815-7C0680C19538}" type="parTrans" cxnId="{D3E9AD40-D242-4F49-86B2-E39AB829255B}">
      <dgm:prSet/>
      <dgm:spPr/>
      <dgm:t>
        <a:bodyPr/>
        <a:lstStyle/>
        <a:p>
          <a:endParaRPr lang="en-US"/>
        </a:p>
      </dgm:t>
    </dgm:pt>
    <dgm:pt modelId="{4E03786F-E2B3-4424-8460-423EF72500D0}" type="sibTrans" cxnId="{D3E9AD40-D242-4F49-86B2-E39AB829255B}">
      <dgm:prSet/>
      <dgm:spPr/>
      <dgm:t>
        <a:bodyPr/>
        <a:lstStyle/>
        <a:p>
          <a:endParaRPr lang="en-US"/>
        </a:p>
      </dgm:t>
    </dgm:pt>
    <dgm:pt modelId="{9AF97BAE-182A-47CB-9FB5-0019BD87021F}">
      <dgm:prSet phldrT="[Text]"/>
      <dgm:spPr/>
      <dgm:t>
        <a:bodyPr/>
        <a:lstStyle/>
        <a:p>
          <a:pPr algn="l"/>
          <a:r>
            <a:rPr lang="en-US" dirty="0"/>
            <a:t>Agencies provide diversion/alternatives to incarceration</a:t>
          </a:r>
        </a:p>
      </dgm:t>
    </dgm:pt>
    <dgm:pt modelId="{76B8C388-3F34-4D0F-BC3C-D25B876DD613}" type="parTrans" cxnId="{2B244D29-8686-4A4C-8F6C-7C1836AC892E}">
      <dgm:prSet/>
      <dgm:spPr/>
      <dgm:t>
        <a:bodyPr/>
        <a:lstStyle/>
        <a:p>
          <a:endParaRPr lang="en-US"/>
        </a:p>
      </dgm:t>
    </dgm:pt>
    <dgm:pt modelId="{986BF2E1-A5DD-4CC5-8100-411B658962B9}" type="sibTrans" cxnId="{2B244D29-8686-4A4C-8F6C-7C1836AC892E}">
      <dgm:prSet/>
      <dgm:spPr/>
      <dgm:t>
        <a:bodyPr/>
        <a:lstStyle/>
        <a:p>
          <a:endParaRPr lang="en-US"/>
        </a:p>
      </dgm:t>
    </dgm:pt>
    <dgm:pt modelId="{92D483FC-6C7F-4495-93C7-9251750DF530}">
      <dgm:prSet phldrT="[Text]"/>
      <dgm:spPr/>
      <dgm:t>
        <a:bodyPr/>
        <a:lstStyle/>
        <a:p>
          <a:pPr algn="l"/>
          <a:r>
            <a:rPr lang="en-US" dirty="0"/>
            <a:t>Agencies provide holistic care management</a:t>
          </a:r>
        </a:p>
      </dgm:t>
    </dgm:pt>
    <dgm:pt modelId="{17479595-8007-4248-9661-61C2F16771CE}" type="parTrans" cxnId="{C1ACA511-4206-4823-A6B2-0A9EB089C771}">
      <dgm:prSet/>
      <dgm:spPr/>
      <dgm:t>
        <a:bodyPr/>
        <a:lstStyle/>
        <a:p>
          <a:endParaRPr lang="en-US"/>
        </a:p>
      </dgm:t>
    </dgm:pt>
    <dgm:pt modelId="{131265DA-AA4A-4BE4-8D13-6CFC9F095243}" type="sibTrans" cxnId="{C1ACA511-4206-4823-A6B2-0A9EB089C771}">
      <dgm:prSet/>
      <dgm:spPr/>
      <dgm:t>
        <a:bodyPr/>
        <a:lstStyle/>
        <a:p>
          <a:endParaRPr lang="en-US"/>
        </a:p>
      </dgm:t>
    </dgm:pt>
    <dgm:pt modelId="{447B5F08-DE01-43F9-84A6-D50FD0C62432}">
      <dgm:prSet/>
      <dgm:spPr/>
      <dgm:t>
        <a:bodyPr/>
        <a:lstStyle/>
        <a:p>
          <a:pPr algn="l"/>
          <a:r>
            <a:rPr lang="en-US" dirty="0"/>
            <a:t>Agencies provide reentry supports</a:t>
          </a:r>
        </a:p>
      </dgm:t>
    </dgm:pt>
    <dgm:pt modelId="{40487F14-9DAC-40B8-8DB1-75A1660B0F2F}" type="parTrans" cxnId="{B7308D9A-0931-47DA-9022-95F6410B6108}">
      <dgm:prSet/>
      <dgm:spPr/>
      <dgm:t>
        <a:bodyPr/>
        <a:lstStyle/>
        <a:p>
          <a:endParaRPr lang="en-US"/>
        </a:p>
      </dgm:t>
    </dgm:pt>
    <dgm:pt modelId="{6F68F1E1-6E3D-4A88-A320-0ADA21FCE443}" type="sibTrans" cxnId="{B7308D9A-0931-47DA-9022-95F6410B6108}">
      <dgm:prSet/>
      <dgm:spPr/>
      <dgm:t>
        <a:bodyPr/>
        <a:lstStyle/>
        <a:p>
          <a:endParaRPr lang="en-US"/>
        </a:p>
      </dgm:t>
    </dgm:pt>
    <dgm:pt modelId="{00821B77-DFF8-48E4-9111-6A8179101050}" type="pres">
      <dgm:prSet presAssocID="{6003A81C-B2D4-4C64-94F5-02019F90A827}" presName="linearFlow" presStyleCnt="0">
        <dgm:presLayoutVars>
          <dgm:dir/>
          <dgm:resizeHandles val="exact"/>
        </dgm:presLayoutVars>
      </dgm:prSet>
      <dgm:spPr/>
    </dgm:pt>
    <dgm:pt modelId="{917BBD69-4648-4F50-A2A0-03BA824CED81}" type="pres">
      <dgm:prSet presAssocID="{462E47FE-4146-49A9-BAC9-1AF0D6047E76}" presName="composite" presStyleCnt="0"/>
      <dgm:spPr/>
    </dgm:pt>
    <dgm:pt modelId="{5A8A7921-074B-4693-A8DC-10572091D1B0}" type="pres">
      <dgm:prSet presAssocID="{462E47FE-4146-49A9-BAC9-1AF0D6047E7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BF1328D-7B21-4277-BCA7-6390BB638BDB}" type="pres">
      <dgm:prSet presAssocID="{462E47FE-4146-49A9-BAC9-1AF0D6047E76}" presName="txShp" presStyleLbl="node1" presStyleIdx="0" presStyleCnt="4" custScaleX="102124">
        <dgm:presLayoutVars>
          <dgm:bulletEnabled val="1"/>
        </dgm:presLayoutVars>
      </dgm:prSet>
      <dgm:spPr/>
    </dgm:pt>
    <dgm:pt modelId="{1B9BC259-3B0F-4819-9DC0-7E755A91EE2D}" type="pres">
      <dgm:prSet presAssocID="{4E03786F-E2B3-4424-8460-423EF72500D0}" presName="spacing" presStyleCnt="0"/>
      <dgm:spPr/>
    </dgm:pt>
    <dgm:pt modelId="{5EACF4A9-B5A6-42C8-8D5F-72124623E5FB}" type="pres">
      <dgm:prSet presAssocID="{9AF97BAE-182A-47CB-9FB5-0019BD87021F}" presName="composite" presStyleCnt="0"/>
      <dgm:spPr/>
    </dgm:pt>
    <dgm:pt modelId="{93149AE6-00CD-4012-9BBB-9379D2FB54D8}" type="pres">
      <dgm:prSet presAssocID="{9AF97BAE-182A-47CB-9FB5-0019BD87021F}"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5B022CB-0834-41A4-9A41-D974EA885143}" type="pres">
      <dgm:prSet presAssocID="{9AF97BAE-182A-47CB-9FB5-0019BD87021F}" presName="txShp" presStyleLbl="node1" presStyleIdx="1" presStyleCnt="4" custScaleX="102124">
        <dgm:presLayoutVars>
          <dgm:bulletEnabled val="1"/>
        </dgm:presLayoutVars>
      </dgm:prSet>
      <dgm:spPr/>
    </dgm:pt>
    <dgm:pt modelId="{4C70D58B-1666-4225-96D8-37C3BF207073}" type="pres">
      <dgm:prSet presAssocID="{986BF2E1-A5DD-4CC5-8100-411B658962B9}" presName="spacing" presStyleCnt="0"/>
      <dgm:spPr/>
    </dgm:pt>
    <dgm:pt modelId="{3DC82A89-760A-48FB-8413-A0ACBD7E1C55}" type="pres">
      <dgm:prSet presAssocID="{92D483FC-6C7F-4495-93C7-9251750DF530}" presName="composite" presStyleCnt="0"/>
      <dgm:spPr/>
    </dgm:pt>
    <dgm:pt modelId="{96A0C94E-A2D8-4CC9-A68E-34492C7D8BC0}" type="pres">
      <dgm:prSet presAssocID="{92D483FC-6C7F-4495-93C7-9251750DF53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4106B36-E2B0-430C-906D-E8ED374F480E}" type="pres">
      <dgm:prSet presAssocID="{92D483FC-6C7F-4495-93C7-9251750DF530}" presName="txShp" presStyleLbl="node1" presStyleIdx="2" presStyleCnt="4" custScaleX="102124">
        <dgm:presLayoutVars>
          <dgm:bulletEnabled val="1"/>
        </dgm:presLayoutVars>
      </dgm:prSet>
      <dgm:spPr/>
    </dgm:pt>
    <dgm:pt modelId="{30E87AD2-1BE6-4228-B2C1-419CEDD95E11}" type="pres">
      <dgm:prSet presAssocID="{131265DA-AA4A-4BE4-8D13-6CFC9F095243}" presName="spacing" presStyleCnt="0"/>
      <dgm:spPr/>
    </dgm:pt>
    <dgm:pt modelId="{3CD08D9D-4FF7-4BFF-82F4-385E4AEE8886}" type="pres">
      <dgm:prSet presAssocID="{447B5F08-DE01-43F9-84A6-D50FD0C62432}" presName="composite" presStyleCnt="0"/>
      <dgm:spPr/>
    </dgm:pt>
    <dgm:pt modelId="{8C48D052-47B7-4A26-BA9D-52F48507CD09}" type="pres">
      <dgm:prSet presAssocID="{447B5F08-DE01-43F9-84A6-D50FD0C62432}" presName="imgShp" presStyleLbl="fgImgPlace1" presStyleIdx="3" presStyleCnt="4"/>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BF6BF6E-8977-442A-B3B3-05E6757286A0}" type="pres">
      <dgm:prSet presAssocID="{447B5F08-DE01-43F9-84A6-D50FD0C62432}" presName="txShp" presStyleLbl="node1" presStyleIdx="3" presStyleCnt="4" custScaleX="102124">
        <dgm:presLayoutVars>
          <dgm:bulletEnabled val="1"/>
        </dgm:presLayoutVars>
      </dgm:prSet>
      <dgm:spPr/>
    </dgm:pt>
  </dgm:ptLst>
  <dgm:cxnLst>
    <dgm:cxn modelId="{30F57202-CB0C-4DBC-A59F-0719A999E099}" type="presOf" srcId="{6003A81C-B2D4-4C64-94F5-02019F90A827}" destId="{00821B77-DFF8-48E4-9111-6A8179101050}" srcOrd="0" destOrd="0" presId="urn:microsoft.com/office/officeart/2005/8/layout/vList3"/>
    <dgm:cxn modelId="{C1ACA511-4206-4823-A6B2-0A9EB089C771}" srcId="{6003A81C-B2D4-4C64-94F5-02019F90A827}" destId="{92D483FC-6C7F-4495-93C7-9251750DF530}" srcOrd="2" destOrd="0" parTransId="{17479595-8007-4248-9661-61C2F16771CE}" sibTransId="{131265DA-AA4A-4BE4-8D13-6CFC9F095243}"/>
    <dgm:cxn modelId="{2B244D29-8686-4A4C-8F6C-7C1836AC892E}" srcId="{6003A81C-B2D4-4C64-94F5-02019F90A827}" destId="{9AF97BAE-182A-47CB-9FB5-0019BD87021F}" srcOrd="1" destOrd="0" parTransId="{76B8C388-3F34-4D0F-BC3C-D25B876DD613}" sibTransId="{986BF2E1-A5DD-4CC5-8100-411B658962B9}"/>
    <dgm:cxn modelId="{D3E9AD40-D242-4F49-86B2-E39AB829255B}" srcId="{6003A81C-B2D4-4C64-94F5-02019F90A827}" destId="{462E47FE-4146-49A9-BAC9-1AF0D6047E76}" srcOrd="0" destOrd="0" parTransId="{9AFFCDEB-EDDA-4C35-8815-7C0680C19538}" sibTransId="{4E03786F-E2B3-4424-8460-423EF72500D0}"/>
    <dgm:cxn modelId="{ECA4874E-E1B5-4155-946B-C4F06B719B5B}" type="presOf" srcId="{462E47FE-4146-49A9-BAC9-1AF0D6047E76}" destId="{BBF1328D-7B21-4277-BCA7-6390BB638BDB}" srcOrd="0" destOrd="0" presId="urn:microsoft.com/office/officeart/2005/8/layout/vList3"/>
    <dgm:cxn modelId="{266FE458-4D6A-40BC-AFFC-E715269B8742}" type="presOf" srcId="{9AF97BAE-182A-47CB-9FB5-0019BD87021F}" destId="{65B022CB-0834-41A4-9A41-D974EA885143}" srcOrd="0" destOrd="0" presId="urn:microsoft.com/office/officeart/2005/8/layout/vList3"/>
    <dgm:cxn modelId="{AB83218E-FEFD-4330-B82B-DBDA126E6DC0}" type="presOf" srcId="{92D483FC-6C7F-4495-93C7-9251750DF530}" destId="{74106B36-E2B0-430C-906D-E8ED374F480E}" srcOrd="0" destOrd="0" presId="urn:microsoft.com/office/officeart/2005/8/layout/vList3"/>
    <dgm:cxn modelId="{B7308D9A-0931-47DA-9022-95F6410B6108}" srcId="{6003A81C-B2D4-4C64-94F5-02019F90A827}" destId="{447B5F08-DE01-43F9-84A6-D50FD0C62432}" srcOrd="3" destOrd="0" parTransId="{40487F14-9DAC-40B8-8DB1-75A1660B0F2F}" sibTransId="{6F68F1E1-6E3D-4A88-A320-0ADA21FCE443}"/>
    <dgm:cxn modelId="{B6BAFCEB-A0A9-44FF-A4D1-6B8C5F9AA4EB}" type="presOf" srcId="{447B5F08-DE01-43F9-84A6-D50FD0C62432}" destId="{5BF6BF6E-8977-442A-B3B3-05E6757286A0}" srcOrd="0" destOrd="0" presId="urn:microsoft.com/office/officeart/2005/8/layout/vList3"/>
    <dgm:cxn modelId="{83776FED-DE56-43E1-837D-1C11DC1C7FC6}" type="presParOf" srcId="{00821B77-DFF8-48E4-9111-6A8179101050}" destId="{917BBD69-4648-4F50-A2A0-03BA824CED81}" srcOrd="0" destOrd="0" presId="urn:microsoft.com/office/officeart/2005/8/layout/vList3"/>
    <dgm:cxn modelId="{08C92BAB-E2E3-48DF-A937-3A4FAB6E0E38}" type="presParOf" srcId="{917BBD69-4648-4F50-A2A0-03BA824CED81}" destId="{5A8A7921-074B-4693-A8DC-10572091D1B0}" srcOrd="0" destOrd="0" presId="urn:microsoft.com/office/officeart/2005/8/layout/vList3"/>
    <dgm:cxn modelId="{9312BF52-137D-440A-8A72-ECB3B9DA124E}" type="presParOf" srcId="{917BBD69-4648-4F50-A2A0-03BA824CED81}" destId="{BBF1328D-7B21-4277-BCA7-6390BB638BDB}" srcOrd="1" destOrd="0" presId="urn:microsoft.com/office/officeart/2005/8/layout/vList3"/>
    <dgm:cxn modelId="{EA4D2A99-3D15-4F10-8136-40E019028140}" type="presParOf" srcId="{00821B77-DFF8-48E4-9111-6A8179101050}" destId="{1B9BC259-3B0F-4819-9DC0-7E755A91EE2D}" srcOrd="1" destOrd="0" presId="urn:microsoft.com/office/officeart/2005/8/layout/vList3"/>
    <dgm:cxn modelId="{78BE7E4F-B137-40AD-8E0E-ACF2A1D1ECEA}" type="presParOf" srcId="{00821B77-DFF8-48E4-9111-6A8179101050}" destId="{5EACF4A9-B5A6-42C8-8D5F-72124623E5FB}" srcOrd="2" destOrd="0" presId="urn:microsoft.com/office/officeart/2005/8/layout/vList3"/>
    <dgm:cxn modelId="{F5D88330-46D1-47C2-9CFE-CA30F65C97E6}" type="presParOf" srcId="{5EACF4A9-B5A6-42C8-8D5F-72124623E5FB}" destId="{93149AE6-00CD-4012-9BBB-9379D2FB54D8}" srcOrd="0" destOrd="0" presId="urn:microsoft.com/office/officeart/2005/8/layout/vList3"/>
    <dgm:cxn modelId="{BAA684B4-4FC3-4C0C-934C-2F151E45205A}" type="presParOf" srcId="{5EACF4A9-B5A6-42C8-8D5F-72124623E5FB}" destId="{65B022CB-0834-41A4-9A41-D974EA885143}" srcOrd="1" destOrd="0" presId="urn:microsoft.com/office/officeart/2005/8/layout/vList3"/>
    <dgm:cxn modelId="{235C3D8C-6E86-4480-878E-76292AF3FEA2}" type="presParOf" srcId="{00821B77-DFF8-48E4-9111-6A8179101050}" destId="{4C70D58B-1666-4225-96D8-37C3BF207073}" srcOrd="3" destOrd="0" presId="urn:microsoft.com/office/officeart/2005/8/layout/vList3"/>
    <dgm:cxn modelId="{6F7DEAB0-0AE2-4AF3-8132-7211DF80AC68}" type="presParOf" srcId="{00821B77-DFF8-48E4-9111-6A8179101050}" destId="{3DC82A89-760A-48FB-8413-A0ACBD7E1C55}" srcOrd="4" destOrd="0" presId="urn:microsoft.com/office/officeart/2005/8/layout/vList3"/>
    <dgm:cxn modelId="{B702FCB0-6830-486E-A27F-018C43BB98BA}" type="presParOf" srcId="{3DC82A89-760A-48FB-8413-A0ACBD7E1C55}" destId="{96A0C94E-A2D8-4CC9-A68E-34492C7D8BC0}" srcOrd="0" destOrd="0" presId="urn:microsoft.com/office/officeart/2005/8/layout/vList3"/>
    <dgm:cxn modelId="{25C5CDE3-8D81-48E2-A31F-BC67AFB2FF35}" type="presParOf" srcId="{3DC82A89-760A-48FB-8413-A0ACBD7E1C55}" destId="{74106B36-E2B0-430C-906D-E8ED374F480E}" srcOrd="1" destOrd="0" presId="urn:microsoft.com/office/officeart/2005/8/layout/vList3"/>
    <dgm:cxn modelId="{B3810A88-1C34-49EB-A125-8467A156A054}" type="presParOf" srcId="{00821B77-DFF8-48E4-9111-6A8179101050}" destId="{30E87AD2-1BE6-4228-B2C1-419CEDD95E11}" srcOrd="5" destOrd="0" presId="urn:microsoft.com/office/officeart/2005/8/layout/vList3"/>
    <dgm:cxn modelId="{8AF6C956-AD09-4FB1-8388-E3A43EC4A4E8}" type="presParOf" srcId="{00821B77-DFF8-48E4-9111-6A8179101050}" destId="{3CD08D9D-4FF7-4BFF-82F4-385E4AEE8886}" srcOrd="6" destOrd="0" presId="urn:microsoft.com/office/officeart/2005/8/layout/vList3"/>
    <dgm:cxn modelId="{B1A33074-E856-41C5-9327-D3B4CD2BD71C}" type="presParOf" srcId="{3CD08D9D-4FF7-4BFF-82F4-385E4AEE8886}" destId="{8C48D052-47B7-4A26-BA9D-52F48507CD09}" srcOrd="0" destOrd="0" presId="urn:microsoft.com/office/officeart/2005/8/layout/vList3"/>
    <dgm:cxn modelId="{52349189-11D0-4E51-910B-04E0977BEC11}" type="presParOf" srcId="{3CD08D9D-4FF7-4BFF-82F4-385E4AEE8886}" destId="{5BF6BF6E-8977-442A-B3B3-05E6757286A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0AD9A-6AC3-4D2E-B356-AD8E12AA637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59FCD16-540F-4275-8D48-1A889B7F5470}">
      <dgm:prSet/>
      <dgm:spPr/>
      <dgm:t>
        <a:bodyPr/>
        <a:lstStyle/>
        <a:p>
          <a:r>
            <a:rPr lang="en-US" dirty="0"/>
            <a:t>JJPA represents agencies providing justice-involved youth with local, neighborhood-based support; As a body JJPA advocates for systems change in order to ensure better youth outcomes</a:t>
          </a:r>
        </a:p>
      </dgm:t>
    </dgm:pt>
    <dgm:pt modelId="{417C4702-245B-4CE0-84A0-E631B33C945A}" type="parTrans" cxnId="{9A93D3E5-7C55-4075-8A4D-DC2EAA04F13B}">
      <dgm:prSet/>
      <dgm:spPr/>
      <dgm:t>
        <a:bodyPr/>
        <a:lstStyle/>
        <a:p>
          <a:endParaRPr lang="en-US"/>
        </a:p>
      </dgm:t>
    </dgm:pt>
    <dgm:pt modelId="{F16DDE69-90CC-48F1-BE08-FC5B07862985}" type="sibTrans" cxnId="{9A93D3E5-7C55-4075-8A4D-DC2EAA04F13B}">
      <dgm:prSet/>
      <dgm:spPr/>
      <dgm:t>
        <a:bodyPr/>
        <a:lstStyle/>
        <a:p>
          <a:endParaRPr lang="en-US"/>
        </a:p>
      </dgm:t>
    </dgm:pt>
    <dgm:pt modelId="{3E1A7683-B823-49AF-A6E5-8219DD9E872E}">
      <dgm:prSet/>
      <dgm:spPr/>
      <dgm:t>
        <a:bodyPr/>
        <a:lstStyle/>
        <a:p>
          <a:r>
            <a:rPr lang="en-US" dirty="0"/>
            <a:t>Research has established that community-based supports are better for youth than incarceration or probation services, but SF’s budget allocations are not aligned with these findings</a:t>
          </a:r>
        </a:p>
      </dgm:t>
    </dgm:pt>
    <dgm:pt modelId="{497D4ADD-BBB4-436F-B4A2-2D32C61F98CA}" type="parTrans" cxnId="{912AB021-7D9B-438A-8CD6-BB513A713586}">
      <dgm:prSet/>
      <dgm:spPr/>
      <dgm:t>
        <a:bodyPr/>
        <a:lstStyle/>
        <a:p>
          <a:endParaRPr lang="en-US"/>
        </a:p>
      </dgm:t>
    </dgm:pt>
    <dgm:pt modelId="{04170B37-522B-4C6E-A71D-91640A8404AD}" type="sibTrans" cxnId="{912AB021-7D9B-438A-8CD6-BB513A713586}">
      <dgm:prSet/>
      <dgm:spPr/>
      <dgm:t>
        <a:bodyPr/>
        <a:lstStyle/>
        <a:p>
          <a:endParaRPr lang="en-US"/>
        </a:p>
      </dgm:t>
    </dgm:pt>
    <dgm:pt modelId="{EEDDD53E-EA97-4B76-869F-5203A35480CC}">
      <dgm:prSet/>
      <dgm:spPr/>
      <dgm:t>
        <a:bodyPr/>
        <a:lstStyle/>
        <a:p>
          <a:r>
            <a:rPr lang="en-US" dirty="0"/>
            <a:t>Juvenile crime and referrals to probation have plummeted creating a need to right-size Probation and its staffing, and an opportunity to build upon a unique CBO-led service delivery system</a:t>
          </a:r>
        </a:p>
      </dgm:t>
    </dgm:pt>
    <dgm:pt modelId="{BC1EB100-CCE2-4AC3-BF9F-FE80B647276C}" type="parTrans" cxnId="{056334CB-8668-41FB-860D-44DDFB3CE54C}">
      <dgm:prSet/>
      <dgm:spPr/>
      <dgm:t>
        <a:bodyPr/>
        <a:lstStyle/>
        <a:p>
          <a:endParaRPr lang="en-US"/>
        </a:p>
      </dgm:t>
    </dgm:pt>
    <dgm:pt modelId="{0AE86B03-EDDC-4BDA-B24F-2E21D1354455}" type="sibTrans" cxnId="{056334CB-8668-41FB-860D-44DDFB3CE54C}">
      <dgm:prSet/>
      <dgm:spPr/>
      <dgm:t>
        <a:bodyPr/>
        <a:lstStyle/>
        <a:p>
          <a:endParaRPr lang="en-US"/>
        </a:p>
      </dgm:t>
    </dgm:pt>
    <dgm:pt modelId="{7C8546AE-D957-4F2A-B8FD-4A0BF93151FA}">
      <dgm:prSet/>
      <dgm:spPr/>
      <dgm:t>
        <a:bodyPr/>
        <a:lstStyle/>
        <a:p>
          <a:r>
            <a:rPr lang="en-US"/>
            <a:t>JJPA agencies provide justice-involved youth with neighborhood-based prevention, diversion, intervention/case management, and reentry supports – in alignment with best practices</a:t>
          </a:r>
        </a:p>
      </dgm:t>
    </dgm:pt>
    <dgm:pt modelId="{8058B2C0-10EB-46AB-A12F-93D5C52CB4B4}" type="parTrans" cxnId="{3A9AB7F5-391C-4623-880A-D89DA73355A7}">
      <dgm:prSet/>
      <dgm:spPr/>
      <dgm:t>
        <a:bodyPr/>
        <a:lstStyle/>
        <a:p>
          <a:endParaRPr lang="en-US"/>
        </a:p>
      </dgm:t>
    </dgm:pt>
    <dgm:pt modelId="{D791E322-120A-4567-8DE8-06D92D01BD24}" type="sibTrans" cxnId="{3A9AB7F5-391C-4623-880A-D89DA73355A7}">
      <dgm:prSet/>
      <dgm:spPr/>
      <dgm:t>
        <a:bodyPr/>
        <a:lstStyle/>
        <a:p>
          <a:endParaRPr lang="en-US"/>
        </a:p>
      </dgm:t>
    </dgm:pt>
    <dgm:pt modelId="{1ABB19CA-A3F3-4EC5-93B0-BCAF760B7C5B}">
      <dgm:prSet/>
      <dgm:spPr/>
      <dgm:t>
        <a:bodyPr/>
        <a:lstStyle/>
        <a:p>
          <a:r>
            <a:rPr lang="en-US" dirty="0"/>
            <a:t>CBOs</a:t>
          </a:r>
          <a:r>
            <a:rPr lang="en-US" baseline="0" dirty="0"/>
            <a:t> that are anchored within the youths’ community and hire people from those communities  provide culturally-responsive supports, and are easily accessed</a:t>
          </a:r>
          <a:endParaRPr lang="en-US" dirty="0"/>
        </a:p>
      </dgm:t>
    </dgm:pt>
    <dgm:pt modelId="{250B4A40-D0A2-4CEC-9218-606A77245B1B}" type="parTrans" cxnId="{7AAFE0AF-CB92-46BD-B1F2-98E21F04C98C}">
      <dgm:prSet/>
      <dgm:spPr/>
      <dgm:t>
        <a:bodyPr/>
        <a:lstStyle/>
        <a:p>
          <a:endParaRPr lang="en-US"/>
        </a:p>
      </dgm:t>
    </dgm:pt>
    <dgm:pt modelId="{D827EA96-295C-4CC3-93A6-151A453E56F0}" type="sibTrans" cxnId="{7AAFE0AF-CB92-46BD-B1F2-98E21F04C98C}">
      <dgm:prSet/>
      <dgm:spPr/>
      <dgm:t>
        <a:bodyPr/>
        <a:lstStyle/>
        <a:p>
          <a:endParaRPr lang="en-US"/>
        </a:p>
      </dgm:t>
    </dgm:pt>
    <dgm:pt modelId="{321E4143-C4A3-407D-A11A-42DFF2A91EA1}">
      <dgm:prSet/>
      <dgm:spPr/>
      <dgm:t>
        <a:bodyPr/>
        <a:lstStyle/>
        <a:p>
          <a:r>
            <a:rPr lang="en-US" dirty="0"/>
            <a:t>San</a:t>
          </a:r>
          <a:r>
            <a:rPr lang="en-US" baseline="0" dirty="0"/>
            <a:t> Francisco is uniquely positioned to create a new approach to the delivery of juvenile justice services that does not depend on a centralized bureaucracy but is driven by SF’s culturally diverse and enriched communities</a:t>
          </a:r>
          <a:endParaRPr lang="en-US" dirty="0"/>
        </a:p>
      </dgm:t>
    </dgm:pt>
    <dgm:pt modelId="{4663CF7A-5AD4-4A16-A0EB-8A862D3965F3}" type="parTrans" cxnId="{FCC945BE-9247-439E-A4F7-ACA86C82BE48}">
      <dgm:prSet/>
      <dgm:spPr/>
      <dgm:t>
        <a:bodyPr/>
        <a:lstStyle/>
        <a:p>
          <a:endParaRPr lang="en-US"/>
        </a:p>
      </dgm:t>
    </dgm:pt>
    <dgm:pt modelId="{8EBB7216-7906-415E-8745-2E05A280154C}" type="sibTrans" cxnId="{FCC945BE-9247-439E-A4F7-ACA86C82BE48}">
      <dgm:prSet/>
      <dgm:spPr/>
      <dgm:t>
        <a:bodyPr/>
        <a:lstStyle/>
        <a:p>
          <a:endParaRPr lang="en-US"/>
        </a:p>
      </dgm:t>
    </dgm:pt>
    <dgm:pt modelId="{641D6F67-3987-4EE7-99F1-1E94A469B4FF}" type="pres">
      <dgm:prSet presAssocID="{2A80AD9A-6AC3-4D2E-B356-AD8E12AA6371}" presName="diagram" presStyleCnt="0">
        <dgm:presLayoutVars>
          <dgm:dir/>
          <dgm:resizeHandles val="exact"/>
        </dgm:presLayoutVars>
      </dgm:prSet>
      <dgm:spPr/>
    </dgm:pt>
    <dgm:pt modelId="{0F3E05E4-43F5-4B0D-A53E-4ED64BC07FC6}" type="pres">
      <dgm:prSet presAssocID="{D59FCD16-540F-4275-8D48-1A889B7F5470}" presName="node" presStyleLbl="node1" presStyleIdx="0" presStyleCnt="6">
        <dgm:presLayoutVars>
          <dgm:bulletEnabled val="1"/>
        </dgm:presLayoutVars>
      </dgm:prSet>
      <dgm:spPr/>
    </dgm:pt>
    <dgm:pt modelId="{44D24B40-1662-49DA-833E-E427886134B8}" type="pres">
      <dgm:prSet presAssocID="{F16DDE69-90CC-48F1-BE08-FC5B07862985}" presName="sibTrans" presStyleCnt="0"/>
      <dgm:spPr/>
    </dgm:pt>
    <dgm:pt modelId="{DC9BCEA1-1C10-4C50-9D1A-BDD0F4A45DD7}" type="pres">
      <dgm:prSet presAssocID="{3E1A7683-B823-49AF-A6E5-8219DD9E872E}" presName="node" presStyleLbl="node1" presStyleIdx="1" presStyleCnt="6">
        <dgm:presLayoutVars>
          <dgm:bulletEnabled val="1"/>
        </dgm:presLayoutVars>
      </dgm:prSet>
      <dgm:spPr/>
    </dgm:pt>
    <dgm:pt modelId="{CCFD2A8A-77E7-475D-BF2D-1BB402F227F4}" type="pres">
      <dgm:prSet presAssocID="{04170B37-522B-4C6E-A71D-91640A8404AD}" presName="sibTrans" presStyleCnt="0"/>
      <dgm:spPr/>
    </dgm:pt>
    <dgm:pt modelId="{10097DFA-FFE3-4C81-88CA-AC8CCD8A7F08}" type="pres">
      <dgm:prSet presAssocID="{EEDDD53E-EA97-4B76-869F-5203A35480CC}" presName="node" presStyleLbl="node1" presStyleIdx="2" presStyleCnt="6">
        <dgm:presLayoutVars>
          <dgm:bulletEnabled val="1"/>
        </dgm:presLayoutVars>
      </dgm:prSet>
      <dgm:spPr/>
    </dgm:pt>
    <dgm:pt modelId="{130D9AD5-95F2-42A8-ADAF-F506AC5D788D}" type="pres">
      <dgm:prSet presAssocID="{0AE86B03-EDDC-4BDA-B24F-2E21D1354455}" presName="sibTrans" presStyleCnt="0"/>
      <dgm:spPr/>
    </dgm:pt>
    <dgm:pt modelId="{52865B8F-250B-4D12-B2F8-6158E9323540}" type="pres">
      <dgm:prSet presAssocID="{7C8546AE-D957-4F2A-B8FD-4A0BF93151FA}" presName="node" presStyleLbl="node1" presStyleIdx="3" presStyleCnt="6">
        <dgm:presLayoutVars>
          <dgm:bulletEnabled val="1"/>
        </dgm:presLayoutVars>
      </dgm:prSet>
      <dgm:spPr/>
    </dgm:pt>
    <dgm:pt modelId="{68B674F7-904C-4230-A13D-49D162E4A445}" type="pres">
      <dgm:prSet presAssocID="{D791E322-120A-4567-8DE8-06D92D01BD24}" presName="sibTrans" presStyleCnt="0"/>
      <dgm:spPr/>
    </dgm:pt>
    <dgm:pt modelId="{8FCFF4F4-CB09-432C-A9A3-B928081309A7}" type="pres">
      <dgm:prSet presAssocID="{1ABB19CA-A3F3-4EC5-93B0-BCAF760B7C5B}" presName="node" presStyleLbl="node1" presStyleIdx="4" presStyleCnt="6">
        <dgm:presLayoutVars>
          <dgm:bulletEnabled val="1"/>
        </dgm:presLayoutVars>
      </dgm:prSet>
      <dgm:spPr/>
    </dgm:pt>
    <dgm:pt modelId="{AB3363C6-F2AF-4621-9BC9-18172885F8BF}" type="pres">
      <dgm:prSet presAssocID="{D827EA96-295C-4CC3-93A6-151A453E56F0}" presName="sibTrans" presStyleCnt="0"/>
      <dgm:spPr/>
    </dgm:pt>
    <dgm:pt modelId="{62980256-272E-458E-B4CD-71C6F17A4261}" type="pres">
      <dgm:prSet presAssocID="{321E4143-C4A3-407D-A11A-42DFF2A91EA1}" presName="node" presStyleLbl="node1" presStyleIdx="5" presStyleCnt="6">
        <dgm:presLayoutVars>
          <dgm:bulletEnabled val="1"/>
        </dgm:presLayoutVars>
      </dgm:prSet>
      <dgm:spPr/>
    </dgm:pt>
  </dgm:ptLst>
  <dgm:cxnLst>
    <dgm:cxn modelId="{912AB021-7D9B-438A-8CD6-BB513A713586}" srcId="{2A80AD9A-6AC3-4D2E-B356-AD8E12AA6371}" destId="{3E1A7683-B823-49AF-A6E5-8219DD9E872E}" srcOrd="1" destOrd="0" parTransId="{497D4ADD-BBB4-436F-B4A2-2D32C61F98CA}" sibTransId="{04170B37-522B-4C6E-A71D-91640A8404AD}"/>
    <dgm:cxn modelId="{216D9536-EBB6-490D-8D87-4FC0F8EDDD82}" type="presOf" srcId="{EEDDD53E-EA97-4B76-869F-5203A35480CC}" destId="{10097DFA-FFE3-4C81-88CA-AC8CCD8A7F08}" srcOrd="0" destOrd="0" presId="urn:microsoft.com/office/officeart/2005/8/layout/default"/>
    <dgm:cxn modelId="{8CDC7A3D-5C1A-47D3-AB64-CFD5DBEBA20C}" type="presOf" srcId="{2A80AD9A-6AC3-4D2E-B356-AD8E12AA6371}" destId="{641D6F67-3987-4EE7-99F1-1E94A469B4FF}" srcOrd="0" destOrd="0" presId="urn:microsoft.com/office/officeart/2005/8/layout/default"/>
    <dgm:cxn modelId="{C2534471-BFFB-47CE-8174-21C55C50C10C}" type="presOf" srcId="{D59FCD16-540F-4275-8D48-1A889B7F5470}" destId="{0F3E05E4-43F5-4B0D-A53E-4ED64BC07FC6}" srcOrd="0" destOrd="0" presId="urn:microsoft.com/office/officeart/2005/8/layout/default"/>
    <dgm:cxn modelId="{9A827D7F-8A81-4128-8403-C482118CE0CF}" type="presOf" srcId="{3E1A7683-B823-49AF-A6E5-8219DD9E872E}" destId="{DC9BCEA1-1C10-4C50-9D1A-BDD0F4A45DD7}" srcOrd="0" destOrd="0" presId="urn:microsoft.com/office/officeart/2005/8/layout/default"/>
    <dgm:cxn modelId="{7AAFE0AF-CB92-46BD-B1F2-98E21F04C98C}" srcId="{2A80AD9A-6AC3-4D2E-B356-AD8E12AA6371}" destId="{1ABB19CA-A3F3-4EC5-93B0-BCAF760B7C5B}" srcOrd="4" destOrd="0" parTransId="{250B4A40-D0A2-4CEC-9218-606A77245B1B}" sibTransId="{D827EA96-295C-4CC3-93A6-151A453E56F0}"/>
    <dgm:cxn modelId="{FCC945BE-9247-439E-A4F7-ACA86C82BE48}" srcId="{2A80AD9A-6AC3-4D2E-B356-AD8E12AA6371}" destId="{321E4143-C4A3-407D-A11A-42DFF2A91EA1}" srcOrd="5" destOrd="0" parTransId="{4663CF7A-5AD4-4A16-A0EB-8A862D3965F3}" sibTransId="{8EBB7216-7906-415E-8745-2E05A280154C}"/>
    <dgm:cxn modelId="{056334CB-8668-41FB-860D-44DDFB3CE54C}" srcId="{2A80AD9A-6AC3-4D2E-B356-AD8E12AA6371}" destId="{EEDDD53E-EA97-4B76-869F-5203A35480CC}" srcOrd="2" destOrd="0" parTransId="{BC1EB100-CCE2-4AC3-BF9F-FE80B647276C}" sibTransId="{0AE86B03-EDDC-4BDA-B24F-2E21D1354455}"/>
    <dgm:cxn modelId="{9A93D3E5-7C55-4075-8A4D-DC2EAA04F13B}" srcId="{2A80AD9A-6AC3-4D2E-B356-AD8E12AA6371}" destId="{D59FCD16-540F-4275-8D48-1A889B7F5470}" srcOrd="0" destOrd="0" parTransId="{417C4702-245B-4CE0-84A0-E631B33C945A}" sibTransId="{F16DDE69-90CC-48F1-BE08-FC5B07862985}"/>
    <dgm:cxn modelId="{A36FAAE6-5D86-41EC-86AB-E7E8E70D9ABB}" type="presOf" srcId="{7C8546AE-D957-4F2A-B8FD-4A0BF93151FA}" destId="{52865B8F-250B-4D12-B2F8-6158E9323540}" srcOrd="0" destOrd="0" presId="urn:microsoft.com/office/officeart/2005/8/layout/default"/>
    <dgm:cxn modelId="{F3C0BBEE-B247-4315-AD04-8B24C0BE8910}" type="presOf" srcId="{1ABB19CA-A3F3-4EC5-93B0-BCAF760B7C5B}" destId="{8FCFF4F4-CB09-432C-A9A3-B928081309A7}" srcOrd="0" destOrd="0" presId="urn:microsoft.com/office/officeart/2005/8/layout/default"/>
    <dgm:cxn modelId="{3A9AB7F5-391C-4623-880A-D89DA73355A7}" srcId="{2A80AD9A-6AC3-4D2E-B356-AD8E12AA6371}" destId="{7C8546AE-D957-4F2A-B8FD-4A0BF93151FA}" srcOrd="3" destOrd="0" parTransId="{8058B2C0-10EB-46AB-A12F-93D5C52CB4B4}" sibTransId="{D791E322-120A-4567-8DE8-06D92D01BD24}"/>
    <dgm:cxn modelId="{0011A3F9-E3A7-49A3-AA2F-1A3C14505DA0}" type="presOf" srcId="{321E4143-C4A3-407D-A11A-42DFF2A91EA1}" destId="{62980256-272E-458E-B4CD-71C6F17A4261}" srcOrd="0" destOrd="0" presId="urn:microsoft.com/office/officeart/2005/8/layout/default"/>
    <dgm:cxn modelId="{F445D764-6BF8-492D-8E66-DA6C06866EC0}" type="presParOf" srcId="{641D6F67-3987-4EE7-99F1-1E94A469B4FF}" destId="{0F3E05E4-43F5-4B0D-A53E-4ED64BC07FC6}" srcOrd="0" destOrd="0" presId="urn:microsoft.com/office/officeart/2005/8/layout/default"/>
    <dgm:cxn modelId="{2F354EEA-8966-43AB-96B7-AF28E07A8612}" type="presParOf" srcId="{641D6F67-3987-4EE7-99F1-1E94A469B4FF}" destId="{44D24B40-1662-49DA-833E-E427886134B8}" srcOrd="1" destOrd="0" presId="urn:microsoft.com/office/officeart/2005/8/layout/default"/>
    <dgm:cxn modelId="{5D320A86-63CA-414B-9138-8186BC476624}" type="presParOf" srcId="{641D6F67-3987-4EE7-99F1-1E94A469B4FF}" destId="{DC9BCEA1-1C10-4C50-9D1A-BDD0F4A45DD7}" srcOrd="2" destOrd="0" presId="urn:microsoft.com/office/officeart/2005/8/layout/default"/>
    <dgm:cxn modelId="{DEB752F4-626A-4C13-A4BB-B6AB9B78EBAF}" type="presParOf" srcId="{641D6F67-3987-4EE7-99F1-1E94A469B4FF}" destId="{CCFD2A8A-77E7-475D-BF2D-1BB402F227F4}" srcOrd="3" destOrd="0" presId="urn:microsoft.com/office/officeart/2005/8/layout/default"/>
    <dgm:cxn modelId="{6C7A751D-9D4E-4457-957D-5FDBDF85ACF6}" type="presParOf" srcId="{641D6F67-3987-4EE7-99F1-1E94A469B4FF}" destId="{10097DFA-FFE3-4C81-88CA-AC8CCD8A7F08}" srcOrd="4" destOrd="0" presId="urn:microsoft.com/office/officeart/2005/8/layout/default"/>
    <dgm:cxn modelId="{1A01DBA8-493F-439B-A3D2-6AE4E09B6117}" type="presParOf" srcId="{641D6F67-3987-4EE7-99F1-1E94A469B4FF}" destId="{130D9AD5-95F2-42A8-ADAF-F506AC5D788D}" srcOrd="5" destOrd="0" presId="urn:microsoft.com/office/officeart/2005/8/layout/default"/>
    <dgm:cxn modelId="{39F187E8-8B4B-4F88-BD94-6761F57668F7}" type="presParOf" srcId="{641D6F67-3987-4EE7-99F1-1E94A469B4FF}" destId="{52865B8F-250B-4D12-B2F8-6158E9323540}" srcOrd="6" destOrd="0" presId="urn:microsoft.com/office/officeart/2005/8/layout/default"/>
    <dgm:cxn modelId="{C12B5CDB-397D-410C-90BC-90782BCA1A8D}" type="presParOf" srcId="{641D6F67-3987-4EE7-99F1-1E94A469B4FF}" destId="{68B674F7-904C-4230-A13D-49D162E4A445}" srcOrd="7" destOrd="0" presId="urn:microsoft.com/office/officeart/2005/8/layout/default"/>
    <dgm:cxn modelId="{7C4ACAE7-B9D0-47CD-87AC-C5B4809848DA}" type="presParOf" srcId="{641D6F67-3987-4EE7-99F1-1E94A469B4FF}" destId="{8FCFF4F4-CB09-432C-A9A3-B928081309A7}" srcOrd="8" destOrd="0" presId="urn:microsoft.com/office/officeart/2005/8/layout/default"/>
    <dgm:cxn modelId="{C344724B-ACC2-46A8-8817-6EDF310338B5}" type="presParOf" srcId="{641D6F67-3987-4EE7-99F1-1E94A469B4FF}" destId="{AB3363C6-F2AF-4621-9BC9-18172885F8BF}" srcOrd="9" destOrd="0" presId="urn:microsoft.com/office/officeart/2005/8/layout/default"/>
    <dgm:cxn modelId="{904DD711-51B9-45C3-A5A5-CACC2ABBBA0D}" type="presParOf" srcId="{641D6F67-3987-4EE7-99F1-1E94A469B4FF}" destId="{62980256-272E-458E-B4CD-71C6F17A426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92704-AEF9-4288-88FC-29C4C7F8C1FE}">
      <dsp:nvSpPr>
        <dsp:cNvPr id="0" name=""/>
        <dsp:cNvSpPr/>
      </dsp:nvSpPr>
      <dsp:spPr>
        <a:xfrm>
          <a:off x="0" y="103742"/>
          <a:ext cx="6630177" cy="1725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Research shows community-based supports produce better outcomes than conventional detention or probation supervision</a:t>
          </a:r>
        </a:p>
      </dsp:txBody>
      <dsp:txXfrm>
        <a:off x="84244" y="187986"/>
        <a:ext cx="6461689" cy="1557262"/>
      </dsp:txXfrm>
    </dsp:sp>
    <dsp:sp modelId="{E1FBD2BA-7B9F-4D0A-A672-AA518CD572FF}">
      <dsp:nvSpPr>
        <dsp:cNvPr id="0" name=""/>
        <dsp:cNvSpPr/>
      </dsp:nvSpPr>
      <dsp:spPr>
        <a:xfrm>
          <a:off x="0" y="1901492"/>
          <a:ext cx="6630177" cy="1725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San Francisco’s network of community-based services currently serves most justice-involved youth and receives referrals through a variety of sources </a:t>
          </a:r>
        </a:p>
      </dsp:txBody>
      <dsp:txXfrm>
        <a:off x="84244" y="1985736"/>
        <a:ext cx="6461689" cy="1557262"/>
      </dsp:txXfrm>
    </dsp:sp>
    <dsp:sp modelId="{548AE8D2-EE33-4FAB-A368-B3C9618EF2E6}">
      <dsp:nvSpPr>
        <dsp:cNvPr id="0" name=""/>
        <dsp:cNvSpPr/>
      </dsp:nvSpPr>
      <dsp:spPr>
        <a:xfrm>
          <a:off x="0" y="3699242"/>
          <a:ext cx="6630177" cy="1725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Community-based programs are under-utilized by JPD but relied on by the courts, public defender’s office, the bar association and partner agencies</a:t>
          </a:r>
        </a:p>
      </dsp:txBody>
      <dsp:txXfrm>
        <a:off x="84244" y="3783486"/>
        <a:ext cx="6461689" cy="1557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1328D-7B21-4277-BCA7-6390BB638BDB}">
      <dsp:nvSpPr>
        <dsp:cNvPr id="0" name=""/>
        <dsp:cNvSpPr/>
      </dsp:nvSpPr>
      <dsp:spPr>
        <a:xfrm rot="10800000">
          <a:off x="2124926" y="683"/>
          <a:ext cx="8347281" cy="785402"/>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4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Agencies provide prevention, enrichment &amp; family support</a:t>
          </a:r>
        </a:p>
      </dsp:txBody>
      <dsp:txXfrm rot="10800000">
        <a:off x="2321276" y="683"/>
        <a:ext cx="8150931" cy="785402"/>
      </dsp:txXfrm>
    </dsp:sp>
    <dsp:sp modelId="{5A8A7921-074B-4693-A8DC-10572091D1B0}">
      <dsp:nvSpPr>
        <dsp:cNvPr id="0" name=""/>
        <dsp:cNvSpPr/>
      </dsp:nvSpPr>
      <dsp:spPr>
        <a:xfrm>
          <a:off x="1819029" y="683"/>
          <a:ext cx="785402" cy="7854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022CB-0834-41A4-9A41-D974EA885143}">
      <dsp:nvSpPr>
        <dsp:cNvPr id="0" name=""/>
        <dsp:cNvSpPr/>
      </dsp:nvSpPr>
      <dsp:spPr>
        <a:xfrm rot="10800000">
          <a:off x="2124926" y="982436"/>
          <a:ext cx="8347281" cy="785402"/>
        </a:xfrm>
        <a:prstGeom prst="homePlate">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4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Agencies provide diversion/alternatives to incarceration</a:t>
          </a:r>
        </a:p>
      </dsp:txBody>
      <dsp:txXfrm rot="10800000">
        <a:off x="2321276" y="982436"/>
        <a:ext cx="8150931" cy="785402"/>
      </dsp:txXfrm>
    </dsp:sp>
    <dsp:sp modelId="{93149AE6-00CD-4012-9BBB-9379D2FB54D8}">
      <dsp:nvSpPr>
        <dsp:cNvPr id="0" name=""/>
        <dsp:cNvSpPr/>
      </dsp:nvSpPr>
      <dsp:spPr>
        <a:xfrm>
          <a:off x="1819029" y="982436"/>
          <a:ext cx="785402" cy="78540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06B36-E2B0-430C-906D-E8ED374F480E}">
      <dsp:nvSpPr>
        <dsp:cNvPr id="0" name=""/>
        <dsp:cNvSpPr/>
      </dsp:nvSpPr>
      <dsp:spPr>
        <a:xfrm rot="10800000">
          <a:off x="2124926" y="1964189"/>
          <a:ext cx="8347281" cy="785402"/>
        </a:xfrm>
        <a:prstGeom prst="homePlate">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4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Agencies provide holistic care management</a:t>
          </a:r>
        </a:p>
      </dsp:txBody>
      <dsp:txXfrm rot="10800000">
        <a:off x="2321276" y="1964189"/>
        <a:ext cx="8150931" cy="785402"/>
      </dsp:txXfrm>
    </dsp:sp>
    <dsp:sp modelId="{96A0C94E-A2D8-4CC9-A68E-34492C7D8BC0}">
      <dsp:nvSpPr>
        <dsp:cNvPr id="0" name=""/>
        <dsp:cNvSpPr/>
      </dsp:nvSpPr>
      <dsp:spPr>
        <a:xfrm>
          <a:off x="1819029" y="1964189"/>
          <a:ext cx="785402" cy="7854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6BF6E-8977-442A-B3B3-05E6757286A0}">
      <dsp:nvSpPr>
        <dsp:cNvPr id="0" name=""/>
        <dsp:cNvSpPr/>
      </dsp:nvSpPr>
      <dsp:spPr>
        <a:xfrm rot="10800000">
          <a:off x="2124926" y="2945942"/>
          <a:ext cx="8347281" cy="785402"/>
        </a:xfrm>
        <a:prstGeom prst="homePlate">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34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Agencies provide reentry supports</a:t>
          </a:r>
        </a:p>
      </dsp:txBody>
      <dsp:txXfrm rot="10800000">
        <a:off x="2321276" y="2945942"/>
        <a:ext cx="8150931" cy="785402"/>
      </dsp:txXfrm>
    </dsp:sp>
    <dsp:sp modelId="{8C48D052-47B7-4A26-BA9D-52F48507CD09}">
      <dsp:nvSpPr>
        <dsp:cNvPr id="0" name=""/>
        <dsp:cNvSpPr/>
      </dsp:nvSpPr>
      <dsp:spPr>
        <a:xfrm>
          <a:off x="1819029" y="2945942"/>
          <a:ext cx="785402" cy="785402"/>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05E4-43F5-4B0D-A53E-4ED64BC07FC6}">
      <dsp:nvSpPr>
        <dsp:cNvPr id="0" name=""/>
        <dsp:cNvSpPr/>
      </dsp:nvSpPr>
      <dsp:spPr>
        <a:xfrm>
          <a:off x="0" y="264982"/>
          <a:ext cx="3591810" cy="21550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JJPA represents agencies providing justice-involved youth with local, neighborhood-based support; As a body JJPA advocates for systems change in order to ensure better youth outcomes</a:t>
          </a:r>
        </a:p>
      </dsp:txBody>
      <dsp:txXfrm>
        <a:off x="0" y="264982"/>
        <a:ext cx="3591810" cy="2155086"/>
      </dsp:txXfrm>
    </dsp:sp>
    <dsp:sp modelId="{DC9BCEA1-1C10-4C50-9D1A-BDD0F4A45DD7}">
      <dsp:nvSpPr>
        <dsp:cNvPr id="0" name=""/>
        <dsp:cNvSpPr/>
      </dsp:nvSpPr>
      <dsp:spPr>
        <a:xfrm>
          <a:off x="3950992" y="264982"/>
          <a:ext cx="3591810" cy="2155086"/>
        </a:xfrm>
        <a:prstGeom prst="rect">
          <a:avLst/>
        </a:prstGeom>
        <a:solidFill>
          <a:schemeClr val="accent5">
            <a:hueOff val="-4264624"/>
            <a:satOff val="2424"/>
            <a:lumOff val="-2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Research has established that community-based supports are better for youth than incarceration or probation services, but SF’s budget allocations are not aligned with these findings</a:t>
          </a:r>
        </a:p>
      </dsp:txBody>
      <dsp:txXfrm>
        <a:off x="3950992" y="264982"/>
        <a:ext cx="3591810" cy="2155086"/>
      </dsp:txXfrm>
    </dsp:sp>
    <dsp:sp modelId="{10097DFA-FFE3-4C81-88CA-AC8CCD8A7F08}">
      <dsp:nvSpPr>
        <dsp:cNvPr id="0" name=""/>
        <dsp:cNvSpPr/>
      </dsp:nvSpPr>
      <dsp:spPr>
        <a:xfrm>
          <a:off x="7901984" y="264982"/>
          <a:ext cx="3591810" cy="2155086"/>
        </a:xfrm>
        <a:prstGeom prst="rect">
          <a:avLst/>
        </a:prstGeom>
        <a:solidFill>
          <a:schemeClr val="accent5">
            <a:hueOff val="-8529249"/>
            <a:satOff val="4848"/>
            <a:lumOff val="-4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Juvenile crime and referrals to probation have plummeted creating a need to right-size Probation and its staffing, and an opportunity to build upon a unique CBO-led service delivery system</a:t>
          </a:r>
        </a:p>
      </dsp:txBody>
      <dsp:txXfrm>
        <a:off x="7901984" y="264982"/>
        <a:ext cx="3591810" cy="2155086"/>
      </dsp:txXfrm>
    </dsp:sp>
    <dsp:sp modelId="{52865B8F-250B-4D12-B2F8-6158E9323540}">
      <dsp:nvSpPr>
        <dsp:cNvPr id="0" name=""/>
        <dsp:cNvSpPr/>
      </dsp:nvSpPr>
      <dsp:spPr>
        <a:xfrm>
          <a:off x="0" y="2779250"/>
          <a:ext cx="3591810" cy="2155086"/>
        </a:xfrm>
        <a:prstGeom prst="rect">
          <a:avLst/>
        </a:prstGeom>
        <a:solidFill>
          <a:schemeClr val="accent5">
            <a:hueOff val="-12793873"/>
            <a:satOff val="7271"/>
            <a:lumOff val="-6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JJPA agencies provide justice-involved youth with neighborhood-based prevention, diversion, intervention/case management, and reentry supports – in alignment with best practices</a:t>
          </a:r>
        </a:p>
      </dsp:txBody>
      <dsp:txXfrm>
        <a:off x="0" y="2779250"/>
        <a:ext cx="3591810" cy="2155086"/>
      </dsp:txXfrm>
    </dsp:sp>
    <dsp:sp modelId="{8FCFF4F4-CB09-432C-A9A3-B928081309A7}">
      <dsp:nvSpPr>
        <dsp:cNvPr id="0" name=""/>
        <dsp:cNvSpPr/>
      </dsp:nvSpPr>
      <dsp:spPr>
        <a:xfrm>
          <a:off x="3950992" y="2779250"/>
          <a:ext cx="3591810" cy="2155086"/>
        </a:xfrm>
        <a:prstGeom prst="rect">
          <a:avLst/>
        </a:prstGeom>
        <a:solidFill>
          <a:schemeClr val="accent5">
            <a:hueOff val="-17058497"/>
            <a:satOff val="9695"/>
            <a:lumOff val="-8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CBOs</a:t>
          </a:r>
          <a:r>
            <a:rPr lang="en-US" sz="1800" kern="1200" baseline="0" dirty="0"/>
            <a:t> that are anchored within the youths’ community and hire people from those communities  provide culturally-responsive supports, and are easily accessed</a:t>
          </a:r>
          <a:endParaRPr lang="en-US" sz="1800" kern="1200" dirty="0"/>
        </a:p>
      </dsp:txBody>
      <dsp:txXfrm>
        <a:off x="3950992" y="2779250"/>
        <a:ext cx="3591810" cy="2155086"/>
      </dsp:txXfrm>
    </dsp:sp>
    <dsp:sp modelId="{62980256-272E-458E-B4CD-71C6F17A4261}">
      <dsp:nvSpPr>
        <dsp:cNvPr id="0" name=""/>
        <dsp:cNvSpPr/>
      </dsp:nvSpPr>
      <dsp:spPr>
        <a:xfrm>
          <a:off x="7901984" y="2779250"/>
          <a:ext cx="3591810" cy="2155086"/>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San</a:t>
          </a:r>
          <a:r>
            <a:rPr lang="en-US" sz="1800" kern="1200" baseline="0" dirty="0"/>
            <a:t> Francisco is uniquely positioned to create a new approach to the delivery of juvenile justice services that does not depend on a centralized bureaucracy but is driven by SF’s culturally diverse and enriched communities</a:t>
          </a:r>
          <a:endParaRPr lang="en-US" sz="1800" kern="1200" dirty="0"/>
        </a:p>
      </dsp:txBody>
      <dsp:txXfrm>
        <a:off x="7901984" y="2779250"/>
        <a:ext cx="3591810" cy="2155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DE8409F-F191-E24E-AB47-7DD302952658}" type="datetimeFigureOut">
              <a:rPr lang="en-US" smtClean="0"/>
              <a:t>12/13/2022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D89FD97-BC09-BB4A-9118-6FEB7F8484DD}" type="slidenum">
              <a:rPr lang="en-US" smtClean="0"/>
              <a:t>‹#›</a:t>
            </a:fld>
            <a:endParaRPr lang="en-US"/>
          </a:p>
        </p:txBody>
      </p:sp>
    </p:spTree>
    <p:extLst>
      <p:ext uri="{BB962C8B-B14F-4D97-AF65-F5344CB8AC3E}">
        <p14:creationId xmlns:p14="http://schemas.microsoft.com/office/powerpoint/2010/main" val="99763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13</a:t>
            </a:fld>
            <a:endParaRPr lang="en-US"/>
          </a:p>
        </p:txBody>
      </p:sp>
    </p:spTree>
    <p:extLst>
      <p:ext uri="{BB962C8B-B14F-4D97-AF65-F5344CB8AC3E}">
        <p14:creationId xmlns:p14="http://schemas.microsoft.com/office/powerpoint/2010/main" val="239437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14</a:t>
            </a:fld>
            <a:endParaRPr lang="en-US"/>
          </a:p>
        </p:txBody>
      </p:sp>
    </p:spTree>
    <p:extLst>
      <p:ext uri="{BB962C8B-B14F-4D97-AF65-F5344CB8AC3E}">
        <p14:creationId xmlns:p14="http://schemas.microsoft.com/office/powerpoint/2010/main" val="68697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15</a:t>
            </a:fld>
            <a:endParaRPr lang="en-US"/>
          </a:p>
        </p:txBody>
      </p:sp>
    </p:spTree>
    <p:extLst>
      <p:ext uri="{BB962C8B-B14F-4D97-AF65-F5344CB8AC3E}">
        <p14:creationId xmlns:p14="http://schemas.microsoft.com/office/powerpoint/2010/main" val="23913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srgbClr val="FFFFFF"/>
                </a:solidFill>
              </a:rPr>
              <a:t>NOTES: All DCYF-funded agencies enter data on youth served, services provided, and referrals made, and DCYF reports this to the public. By contrast, JPD is far less transparent, providing minimal details about PO level of effort except for recent referrals.</a:t>
            </a:r>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17</a:t>
            </a:fld>
            <a:endParaRPr lang="en-US"/>
          </a:p>
        </p:txBody>
      </p:sp>
    </p:spTree>
    <p:extLst>
      <p:ext uri="{BB962C8B-B14F-4D97-AF65-F5344CB8AC3E}">
        <p14:creationId xmlns:p14="http://schemas.microsoft.com/office/powerpoint/2010/main" val="237231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18</a:t>
            </a:fld>
            <a:endParaRPr lang="en-US"/>
          </a:p>
        </p:txBody>
      </p:sp>
    </p:spTree>
    <p:extLst>
      <p:ext uri="{BB962C8B-B14F-4D97-AF65-F5344CB8AC3E}">
        <p14:creationId xmlns:p14="http://schemas.microsoft.com/office/powerpoint/2010/main" val="125077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9FD97-BC09-BB4A-9118-6FEB7F8484DD}" type="slidenum">
              <a:rPr lang="en-US" smtClean="0"/>
              <a:t>19</a:t>
            </a:fld>
            <a:endParaRPr lang="en-US"/>
          </a:p>
        </p:txBody>
      </p:sp>
    </p:spTree>
    <p:extLst>
      <p:ext uri="{BB962C8B-B14F-4D97-AF65-F5344CB8AC3E}">
        <p14:creationId xmlns:p14="http://schemas.microsoft.com/office/powerpoint/2010/main" val="22962658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AF1127-9163-374F-A00F-7F90DA67B54C}"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9B74D26-ACE6-C94C-A5B1-FB51604DAC46}" type="slidenum">
              <a:rPr lang="en-US" smtClean="0"/>
              <a:t>‹#›</a:t>
            </a:fld>
            <a:endParaRPr lang="en-US"/>
          </a:p>
        </p:txBody>
      </p:sp>
    </p:spTree>
    <p:extLst>
      <p:ext uri="{BB962C8B-B14F-4D97-AF65-F5344CB8AC3E}">
        <p14:creationId xmlns:p14="http://schemas.microsoft.com/office/powerpoint/2010/main" val="2339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F1127-9163-374F-A00F-7F90DA67B54C}"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51934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F1127-9163-374F-A00F-7F90DA67B54C}"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42786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F1127-9163-374F-A00F-7F90DA67B54C}"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93937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4AF1127-9163-374F-A00F-7F90DA67B54C}" type="datetimeFigureOut">
              <a:rPr lang="en-US" smtClean="0"/>
              <a:t>12/13/2022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9B74D26-ACE6-C94C-A5B1-FB51604DAC46}" type="slidenum">
              <a:rPr lang="en-US" smtClean="0"/>
              <a:t>‹#›</a:t>
            </a:fld>
            <a:endParaRPr lang="en-US"/>
          </a:p>
        </p:txBody>
      </p:sp>
    </p:spTree>
    <p:extLst>
      <p:ext uri="{BB962C8B-B14F-4D97-AF65-F5344CB8AC3E}">
        <p14:creationId xmlns:p14="http://schemas.microsoft.com/office/powerpoint/2010/main" val="419245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AF1127-9163-374F-A00F-7F90DA67B54C}"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243342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AF1127-9163-374F-A00F-7F90DA67B54C}"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97952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AF1127-9163-374F-A00F-7F90DA67B54C}"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122379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F1127-9163-374F-A00F-7F90DA67B54C}"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10154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F1127-9163-374F-A00F-7F90DA67B54C}"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267248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F1127-9163-374F-A00F-7F90DA67B54C}" type="datetimeFigureOut">
              <a:rPr lang="en-US" smtClean="0"/>
              <a:t>12/13/2022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9B74D26-ACE6-C94C-A5B1-FB51604DAC46}" type="slidenum">
              <a:rPr lang="en-US" smtClean="0"/>
              <a:t>‹#›</a:t>
            </a:fld>
            <a:endParaRPr lang="en-US"/>
          </a:p>
        </p:txBody>
      </p:sp>
    </p:spTree>
    <p:extLst>
      <p:ext uri="{BB962C8B-B14F-4D97-AF65-F5344CB8AC3E}">
        <p14:creationId xmlns:p14="http://schemas.microsoft.com/office/powerpoint/2010/main" val="350362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4AF1127-9163-374F-A00F-7F90DA67B54C}" type="datetimeFigureOut">
              <a:rPr lang="en-US" smtClean="0"/>
              <a:t>12/13/2022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9B74D26-ACE6-C94C-A5B1-FB51604DAC46}" type="slidenum">
              <a:rPr lang="en-US" smtClean="0"/>
              <a:t>‹#›</a:t>
            </a:fld>
            <a:endParaRPr lang="en-US"/>
          </a:p>
        </p:txBody>
      </p:sp>
    </p:spTree>
    <p:extLst>
      <p:ext uri="{BB962C8B-B14F-4D97-AF65-F5344CB8AC3E}">
        <p14:creationId xmlns:p14="http://schemas.microsoft.com/office/powerpoint/2010/main" val="35515596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abs/pii/S027273581300010X" TargetMode="External"/><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hyperlink" Target="https://www.cambridge.org/core/journals/psychological-medicine/article/abs/adult-criminal-outcomes-of-juvenile-justice-involvement/A5DD76522B6FE63C869419B21E07ABCD"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hyperlink" Target="http://www.antoniocasella.eu/nume/Weatherburn_2010.pdf" TargetMode="External"/><Relationship Id="rId5" Type="http://schemas.microsoft.com/office/2007/relationships/hdphoto" Target="../media/hdphoto4.wdp"/><Relationship Id="rId10" Type="http://schemas.openxmlformats.org/officeDocument/2006/relationships/hyperlink" Target="https://www.pnas.org/doi/abs/10.1073/pnas.1701544114" TargetMode="External"/><Relationship Id="rId4" Type="http://schemas.openxmlformats.org/officeDocument/2006/relationships/image" Target="../media/image11.png"/><Relationship Id="rId9" Type="http://schemas.openxmlformats.org/officeDocument/2006/relationships/hyperlink" Target="https://journals.sagepub.com/doi/abs/10.1177/009385481876637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cjcj.org/news/13178" TargetMode="External"/><Relationship Id="rId13" Type="http://schemas.openxmlformats.org/officeDocument/2006/relationships/hyperlink" Target="https://www.researchgate.net/publication/232552538_Classification_for_Effective_Rehabilitation_Rediscovering_Psychology" TargetMode="External"/><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hyperlink" Target="https://www.academia.edu/36813114/D_A_Andrews_James_Bonta_The_Psychology_of_Criminal_Conduct_Fifth_Edition_Elsevier_2010_"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hyperlink" Target="https://journals.sagepub.com/doi/10.1177/0093854812451089" TargetMode="External"/><Relationship Id="rId5" Type="http://schemas.microsoft.com/office/2007/relationships/hdphoto" Target="../media/hdphoto4.wdp"/><Relationship Id="rId15" Type="http://schemas.openxmlformats.org/officeDocument/2006/relationships/hyperlink" Target="https://www.tandfonline.com/doi/full/10.1080/10509674.2013.801385#.VCAsz6wXHk8" TargetMode="External"/><Relationship Id="rId10" Type="http://schemas.openxmlformats.org/officeDocument/2006/relationships/hyperlink" Target="https://eric.ed.gov/?id=ED436605" TargetMode="External"/><Relationship Id="rId4" Type="http://schemas.openxmlformats.org/officeDocument/2006/relationships/image" Target="../media/image11.png"/><Relationship Id="rId9" Type="http://schemas.openxmlformats.org/officeDocument/2006/relationships/hyperlink" Target="https://crimesolutions.ojp.gov/ratedprograms/772" TargetMode="External"/><Relationship Id="rId14" Type="http://schemas.openxmlformats.org/officeDocument/2006/relationships/hyperlink" Target="https://journals.sagepub.com/doi/abs/10.1177/0011128701047002006"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png"/><Relationship Id="rId7" Type="http://schemas.microsoft.com/office/2007/relationships/hdphoto" Target="../media/hdphoto5.wdp"/><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diagramColors" Target="../diagrams/colors2.xml"/><Relationship Id="rId5" Type="http://schemas.openxmlformats.org/officeDocument/2006/relationships/image" Target="../media/image4.png"/><Relationship Id="rId10" Type="http://schemas.openxmlformats.org/officeDocument/2006/relationships/diagramQuickStyle" Target="../diagrams/quickStyle2.xml"/><Relationship Id="rId4" Type="http://schemas.microsoft.com/office/2007/relationships/hdphoto" Target="../media/hdphoto1.wdp"/><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ixabay.com/en/man-pushing-wall-silhouette-male-30428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4D19A-477C-584A-AF81-467F1C645B15}"/>
              </a:ext>
            </a:extLst>
          </p:cNvPr>
          <p:cNvSpPr>
            <a:spLocks noGrp="1"/>
          </p:cNvSpPr>
          <p:nvPr>
            <p:ph type="ctrTitle"/>
          </p:nvPr>
        </p:nvSpPr>
        <p:spPr>
          <a:xfrm>
            <a:off x="4961376" y="1432223"/>
            <a:ext cx="6057144" cy="1800075"/>
          </a:xfrm>
        </p:spPr>
        <p:txBody>
          <a:bodyPr>
            <a:normAutofit/>
          </a:bodyPr>
          <a:lstStyle/>
          <a:p>
            <a:r>
              <a:rPr lang="en-US" sz="4400" b="1" dirty="0">
                <a:solidFill>
                  <a:schemeClr val="accent1">
                    <a:lumMod val="75000"/>
                  </a:schemeClr>
                </a:solidFill>
                <a:latin typeface="Ink Free" panose="03080402000500000000" pitchFamily="66" charset="0"/>
              </a:rPr>
              <a:t>Juvenile Justice ProviderS Association (JJPA)</a:t>
            </a:r>
          </a:p>
        </p:txBody>
      </p:sp>
      <p:sp>
        <p:nvSpPr>
          <p:cNvPr id="23" name="Rectangle 22">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6" name="Oval 25">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13EF5382-9C12-722C-58D1-26D8771BB48B}"/>
              </a:ext>
            </a:extLst>
          </p:cNvPr>
          <p:cNvSpPr>
            <a:spLocks noGrp="1"/>
          </p:cNvSpPr>
          <p:nvPr>
            <p:ph type="subTitle" idx="1"/>
          </p:nvPr>
        </p:nvSpPr>
        <p:spPr>
          <a:xfrm>
            <a:off x="2275373" y="6071138"/>
            <a:ext cx="7371547" cy="267564"/>
          </a:xfrm>
        </p:spPr>
        <p:txBody>
          <a:bodyPr>
            <a:noAutofit/>
          </a:bodyPr>
          <a:lstStyle/>
          <a:p>
            <a:r>
              <a:rPr lang="en-US" sz="3000" dirty="0">
                <a:solidFill>
                  <a:schemeClr val="accent1">
                    <a:lumMod val="75000"/>
                  </a:schemeClr>
                </a:solidFill>
              </a:rPr>
              <a:t>JJPA Annual Report Presentation 2021-22</a:t>
            </a:r>
          </a:p>
        </p:txBody>
      </p:sp>
      <p:pic>
        <p:nvPicPr>
          <p:cNvPr id="5" name="Picture 4" descr="Text, letter&#10;&#10;Description automatically generated">
            <a:extLst>
              <a:ext uri="{FF2B5EF4-FFF2-40B4-BE49-F238E27FC236}">
                <a16:creationId xmlns:a16="http://schemas.microsoft.com/office/drawing/2014/main" id="{8AC88690-44DA-E55B-E66D-EE0B6EE00041}"/>
              </a:ext>
            </a:extLst>
          </p:cNvPr>
          <p:cNvPicPr>
            <a:picLocks noChangeAspect="1"/>
          </p:cNvPicPr>
          <p:nvPr/>
        </p:nvPicPr>
        <p:blipFill rotWithShape="1">
          <a:blip r:embed="rId5"/>
          <a:srcRect l="4505" t="12428" r="78434" b="55031"/>
          <a:stretch/>
        </p:blipFill>
        <p:spPr>
          <a:xfrm>
            <a:off x="968227" y="928117"/>
            <a:ext cx="3348101" cy="4933131"/>
          </a:xfrm>
          <a:prstGeom prst="rect">
            <a:avLst/>
          </a:prstGeom>
        </p:spPr>
      </p:pic>
      <p:sp>
        <p:nvSpPr>
          <p:cNvPr id="4" name="TextBox 3">
            <a:extLst>
              <a:ext uri="{FF2B5EF4-FFF2-40B4-BE49-F238E27FC236}">
                <a16:creationId xmlns:a16="http://schemas.microsoft.com/office/drawing/2014/main" id="{C04E9792-C773-1CFB-8657-B9AC395D3F24}"/>
              </a:ext>
            </a:extLst>
          </p:cNvPr>
          <p:cNvSpPr txBox="1"/>
          <p:nvPr/>
        </p:nvSpPr>
        <p:spPr>
          <a:xfrm>
            <a:off x="4938489" y="3306731"/>
            <a:ext cx="6285283" cy="2215991"/>
          </a:xfrm>
          <a:prstGeom prst="rect">
            <a:avLst/>
          </a:prstGeom>
          <a:noFill/>
        </p:spPr>
        <p:txBody>
          <a:bodyPr wrap="square" rtlCol="0">
            <a:spAutoFit/>
          </a:bodyPr>
          <a:lstStyle/>
          <a:p>
            <a:r>
              <a:rPr lang="en-US" sz="2000" dirty="0">
                <a:solidFill>
                  <a:schemeClr val="tx1">
                    <a:lumMod val="95000"/>
                    <a:lumOff val="5000"/>
                  </a:schemeClr>
                </a:solidFill>
                <a:effectLst/>
                <a:ea typeface="Calibri" panose="020F0502020204030204" pitchFamily="34" charset="0"/>
                <a:cs typeface="Times New Roman" panose="02020603050405020304" pitchFamily="18" charset="0"/>
              </a:rPr>
              <a:t>JJPA agencies are committed to supporting system-involved youth and their families. This commitment goes beyond service delivery. Together JJPA agencies work to disrupt systems, policies, and practices that cause harm to San Francisco’s most vulnerable young people. </a:t>
            </a:r>
          </a:p>
          <a:p>
            <a:endParaRPr lang="en-US" dirty="0"/>
          </a:p>
        </p:txBody>
      </p:sp>
    </p:spTree>
    <p:extLst>
      <p:ext uri="{BB962C8B-B14F-4D97-AF65-F5344CB8AC3E}">
        <p14:creationId xmlns:p14="http://schemas.microsoft.com/office/powerpoint/2010/main" val="179052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E9AC8ACA-D118-EC65-19CC-64328F88B64B}"/>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dirty="0">
                <a:solidFill>
                  <a:srgbClr val="FFFFFF"/>
                </a:solidFill>
                <a:latin typeface="Ink Free" panose="03080402000500000000" pitchFamily="66" charset="0"/>
              </a:rPr>
              <a:t>The Evidence is in</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EDE30ED1-72BE-F2BE-2934-816CC1990AC6}"/>
              </a:ext>
            </a:extLst>
          </p:cNvPr>
          <p:cNvSpPr>
            <a:spLocks noGrp="1"/>
          </p:cNvSpPr>
          <p:nvPr>
            <p:ph type="body" sz="half" idx="2"/>
          </p:nvPr>
        </p:nvSpPr>
        <p:spPr>
          <a:xfrm>
            <a:off x="5528930" y="200311"/>
            <a:ext cx="6475228" cy="6561995"/>
          </a:xfrm>
        </p:spPr>
        <p:txBody>
          <a:bodyPr vert="horz" lIns="91440" tIns="45720" rIns="91440" bIns="45720" rtlCol="0" anchor="ctr">
            <a:normAutofit/>
          </a:bodyPr>
          <a:lstStyle/>
          <a:p>
            <a:pPr>
              <a:lnSpc>
                <a:spcPct val="90000"/>
              </a:lnSpc>
              <a:spcAft>
                <a:spcPts val="1200"/>
              </a:spcAft>
            </a:pPr>
            <a:r>
              <a:rPr lang="en-US" sz="3200" dirty="0">
                <a:solidFill>
                  <a:schemeClr val="tx1"/>
                </a:solidFill>
              </a:rPr>
              <a:t>Jailing kids is </a:t>
            </a:r>
            <a:r>
              <a:rPr lang="en-US" sz="3200" i="1" u="sng" dirty="0">
                <a:solidFill>
                  <a:schemeClr val="tx1"/>
                </a:solidFill>
              </a:rPr>
              <a:t>not</a:t>
            </a:r>
            <a:r>
              <a:rPr lang="en-US" sz="3200" dirty="0">
                <a:solidFill>
                  <a:schemeClr val="tx1"/>
                </a:solidFill>
              </a:rPr>
              <a:t> evidence-based</a:t>
            </a:r>
          </a:p>
          <a:p>
            <a:pPr indent="-182880">
              <a:lnSpc>
                <a:spcPct val="90000"/>
              </a:lnSpc>
              <a:buFont typeface="Wingdings" pitchFamily="2" charset="2"/>
              <a:buChar char="§"/>
            </a:pPr>
            <a:r>
              <a:rPr lang="en-US" sz="2200" dirty="0">
                <a:solidFill>
                  <a:schemeClr val="tx1"/>
                </a:solidFill>
              </a:rPr>
              <a:t>Incarceration does not meet the developmental and criminogenic needs of young people, and often results in negative mental health impacts, including offending behaviors and further contact with the justice system (</a:t>
            </a:r>
            <a:r>
              <a:rPr lang="en-US" sz="2200" dirty="0">
                <a:solidFill>
                  <a:schemeClr val="tx1"/>
                </a:solidFill>
                <a:hlinkClick r:id="rId8"/>
              </a:rPr>
              <a:t>Lambie &amp; Randell, 2013</a:t>
            </a:r>
            <a:r>
              <a:rPr lang="en-US" sz="2200" dirty="0">
                <a:solidFill>
                  <a:schemeClr val="tx1"/>
                </a:solidFill>
              </a:rPr>
              <a:t>)</a:t>
            </a:r>
          </a:p>
          <a:p>
            <a:pPr indent="-182880">
              <a:lnSpc>
                <a:spcPct val="90000"/>
              </a:lnSpc>
              <a:buFont typeface="Wingdings" pitchFamily="2" charset="2"/>
              <a:buChar char="§"/>
            </a:pPr>
            <a:r>
              <a:rPr lang="en-US" sz="2200" dirty="0">
                <a:solidFill>
                  <a:schemeClr val="tx1"/>
                </a:solidFill>
              </a:rPr>
              <a:t>Incarceration has an overall </a:t>
            </a:r>
            <a:r>
              <a:rPr lang="en-US" sz="2200" i="1" u="sng" dirty="0">
                <a:solidFill>
                  <a:schemeClr val="tx1"/>
                </a:solidFill>
              </a:rPr>
              <a:t>criminogenic</a:t>
            </a:r>
            <a:r>
              <a:rPr lang="en-US" sz="2200" dirty="0">
                <a:solidFill>
                  <a:schemeClr val="tx1"/>
                </a:solidFill>
              </a:rPr>
              <a:t> effect - it makes people </a:t>
            </a:r>
            <a:r>
              <a:rPr lang="en-US" sz="2200" i="1" u="sng" dirty="0">
                <a:solidFill>
                  <a:schemeClr val="tx1"/>
                </a:solidFill>
              </a:rPr>
              <a:t>more</a:t>
            </a:r>
            <a:r>
              <a:rPr lang="en-US" sz="2200" dirty="0">
                <a:solidFill>
                  <a:schemeClr val="tx1"/>
                </a:solidFill>
              </a:rPr>
              <a:t> likely to re-offend (</a:t>
            </a:r>
            <a:r>
              <a:rPr lang="en-US" sz="2200" dirty="0">
                <a:solidFill>
                  <a:schemeClr val="tx1"/>
                </a:solidFill>
                <a:hlinkClick r:id="rId9"/>
              </a:rPr>
              <a:t>Caudy, et al., 2018</a:t>
            </a:r>
            <a:r>
              <a:rPr lang="en-US" sz="2200" dirty="0">
                <a:solidFill>
                  <a:schemeClr val="tx1"/>
                </a:solidFill>
              </a:rPr>
              <a:t>; </a:t>
            </a:r>
            <a:r>
              <a:rPr lang="en-US" sz="2200" dirty="0">
                <a:solidFill>
                  <a:schemeClr val="tx1"/>
                </a:solidFill>
                <a:hlinkClick r:id="rId10"/>
              </a:rPr>
              <a:t>Harding, et al., 2017</a:t>
            </a:r>
            <a:r>
              <a:rPr lang="en-US" sz="2200" dirty="0">
                <a:solidFill>
                  <a:schemeClr val="tx1"/>
                </a:solidFill>
              </a:rPr>
              <a:t>; </a:t>
            </a:r>
            <a:r>
              <a:rPr lang="en-US" sz="2200" dirty="0">
                <a:solidFill>
                  <a:schemeClr val="tx1"/>
                </a:solidFill>
                <a:hlinkClick r:id="rId11"/>
              </a:rPr>
              <a:t>Weatherburn, 2010</a:t>
            </a:r>
            <a:r>
              <a:rPr lang="en-US" sz="2200" dirty="0">
                <a:solidFill>
                  <a:schemeClr val="tx1"/>
                </a:solidFill>
              </a:rPr>
              <a:t>)</a:t>
            </a:r>
          </a:p>
          <a:p>
            <a:pPr indent="-182880">
              <a:lnSpc>
                <a:spcPct val="90000"/>
              </a:lnSpc>
              <a:buFont typeface="Wingdings" pitchFamily="2" charset="2"/>
              <a:buChar char="§"/>
            </a:pPr>
            <a:r>
              <a:rPr lang="en-US" sz="2200" dirty="0">
                <a:solidFill>
                  <a:schemeClr val="tx1"/>
                </a:solidFill>
              </a:rPr>
              <a:t>People incarcerated as juveniles are at a higher risk of adult criminality, criminal justice-involvement, and incarceration (</a:t>
            </a:r>
            <a:r>
              <a:rPr lang="en-US" sz="2200" dirty="0">
                <a:solidFill>
                  <a:schemeClr val="tx1"/>
                </a:solidFill>
                <a:hlinkClick r:id="rId12"/>
              </a:rPr>
              <a:t>Copeland, Tong, et al., 2022</a:t>
            </a:r>
            <a:r>
              <a:rPr lang="en-US" sz="2200" dirty="0">
                <a:solidFill>
                  <a:schemeClr val="tx1"/>
                </a:solidFill>
              </a:rPr>
              <a:t>)</a:t>
            </a:r>
          </a:p>
        </p:txBody>
      </p:sp>
    </p:spTree>
    <p:extLst>
      <p:ext uri="{BB962C8B-B14F-4D97-AF65-F5344CB8AC3E}">
        <p14:creationId xmlns:p14="http://schemas.microsoft.com/office/powerpoint/2010/main" val="399318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E9AC8ACA-D118-EC65-19CC-64328F88B64B}"/>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dirty="0">
                <a:solidFill>
                  <a:srgbClr val="FFFFFF"/>
                </a:solidFill>
                <a:latin typeface="Ink Free" panose="03080402000500000000" pitchFamily="66" charset="0"/>
              </a:rPr>
              <a:t>What Does Work?</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EDE30ED1-72BE-F2BE-2934-816CC1990AC6}"/>
              </a:ext>
            </a:extLst>
          </p:cNvPr>
          <p:cNvSpPr>
            <a:spLocks noGrp="1"/>
          </p:cNvSpPr>
          <p:nvPr>
            <p:ph type="body" sz="half" idx="2"/>
          </p:nvPr>
        </p:nvSpPr>
        <p:spPr>
          <a:xfrm>
            <a:off x="5528930" y="200311"/>
            <a:ext cx="6475228" cy="6561995"/>
          </a:xfrm>
        </p:spPr>
        <p:txBody>
          <a:bodyPr vert="horz" lIns="91440" tIns="45720" rIns="91440" bIns="45720" rtlCol="0" anchor="ctr">
            <a:normAutofit lnSpcReduction="10000"/>
          </a:bodyPr>
          <a:lstStyle/>
          <a:p>
            <a:pPr>
              <a:lnSpc>
                <a:spcPct val="90000"/>
              </a:lnSpc>
              <a:spcAft>
                <a:spcPts val="1200"/>
              </a:spcAft>
            </a:pPr>
            <a:r>
              <a:rPr lang="en-US" sz="2200" dirty="0">
                <a:solidFill>
                  <a:schemeClr val="tx1"/>
                </a:solidFill>
              </a:rPr>
              <a:t>Diversion from traditional juvenile justice system processing </a:t>
            </a:r>
            <a:r>
              <a:rPr lang="en-US" sz="2200" i="1" u="sng" dirty="0">
                <a:solidFill>
                  <a:schemeClr val="tx1"/>
                </a:solidFill>
              </a:rPr>
              <a:t>reduces</a:t>
            </a:r>
            <a:r>
              <a:rPr lang="en-US" sz="2200" dirty="0">
                <a:solidFill>
                  <a:schemeClr val="tx1"/>
                </a:solidFill>
              </a:rPr>
              <a:t> the likelihood of recidivism  (</a:t>
            </a:r>
            <a:r>
              <a:rPr lang="en-US" sz="2200" dirty="0">
                <a:solidFill>
                  <a:schemeClr val="tx1"/>
                </a:solidFill>
                <a:hlinkClick r:id="rId8"/>
              </a:rPr>
              <a:t>DeNike, 2021</a:t>
            </a:r>
            <a:r>
              <a:rPr lang="en-US" sz="2200" dirty="0">
                <a:solidFill>
                  <a:schemeClr val="tx1"/>
                </a:solidFill>
              </a:rPr>
              <a:t>; </a:t>
            </a:r>
            <a:r>
              <a:rPr lang="en-US" sz="2200" dirty="0">
                <a:solidFill>
                  <a:schemeClr val="tx1"/>
                </a:solidFill>
                <a:hlinkClick r:id="rId9"/>
              </a:rPr>
              <a:t>OJP, 2022</a:t>
            </a:r>
            <a:r>
              <a:rPr lang="en-US" sz="2200" dirty="0">
                <a:solidFill>
                  <a:schemeClr val="tx1"/>
                </a:solidFill>
              </a:rPr>
              <a:t>; </a:t>
            </a:r>
            <a:r>
              <a:rPr lang="en-US" sz="2200" dirty="0">
                <a:solidFill>
                  <a:schemeClr val="tx1"/>
                </a:solidFill>
                <a:hlinkClick r:id="rId10"/>
              </a:rPr>
              <a:t>Shelden, 1999</a:t>
            </a:r>
            <a:r>
              <a:rPr lang="en-US" sz="2200" dirty="0">
                <a:solidFill>
                  <a:schemeClr val="tx1"/>
                </a:solidFill>
              </a:rPr>
              <a:t>; </a:t>
            </a:r>
            <a:r>
              <a:rPr lang="en-US" sz="2200" dirty="0">
                <a:solidFill>
                  <a:schemeClr val="tx1"/>
                </a:solidFill>
                <a:hlinkClick r:id="rId11"/>
              </a:rPr>
              <a:t>Wilson &amp; Hoge, 2012</a:t>
            </a:r>
            <a:r>
              <a:rPr lang="en-US" sz="2200" dirty="0">
                <a:solidFill>
                  <a:schemeClr val="tx1"/>
                </a:solidFill>
              </a:rPr>
              <a:t>)</a:t>
            </a:r>
          </a:p>
          <a:p>
            <a:pPr>
              <a:lnSpc>
                <a:spcPct val="90000"/>
              </a:lnSpc>
              <a:spcAft>
                <a:spcPts val="1200"/>
              </a:spcAft>
            </a:pPr>
            <a:r>
              <a:rPr lang="en-US" sz="2200" dirty="0">
                <a:solidFill>
                  <a:schemeClr val="tx1"/>
                </a:solidFill>
              </a:rPr>
              <a:t>Less is more for youth with low criminogenic need - the best thing to do for young people who are low risk/high resiliency is to admonish and release them back </a:t>
            </a:r>
            <a:r>
              <a:rPr lang="en-US" sz="2200" i="1" u="sng" dirty="0">
                <a:solidFill>
                  <a:schemeClr val="tx1"/>
                </a:solidFill>
              </a:rPr>
              <a:t>home</a:t>
            </a:r>
            <a:r>
              <a:rPr lang="en-US" sz="2200" dirty="0">
                <a:solidFill>
                  <a:schemeClr val="tx1"/>
                </a:solidFill>
              </a:rPr>
              <a:t> (</a:t>
            </a:r>
            <a:r>
              <a:rPr lang="en-US" sz="2200" dirty="0">
                <a:solidFill>
                  <a:schemeClr val="tx1"/>
                </a:solidFill>
                <a:hlinkClick r:id="rId12"/>
              </a:rPr>
              <a:t>Andrews &amp; Bonta, 2010</a:t>
            </a:r>
            <a:r>
              <a:rPr lang="en-US" sz="2200" dirty="0">
                <a:solidFill>
                  <a:schemeClr val="tx1"/>
                </a:solidFill>
              </a:rPr>
              <a:t>; </a:t>
            </a:r>
            <a:r>
              <a:rPr lang="en-US" sz="2200" dirty="0">
                <a:solidFill>
                  <a:schemeClr val="tx1"/>
                </a:solidFill>
                <a:hlinkClick r:id="rId13"/>
              </a:rPr>
              <a:t>Andrews, Bonta, &amp; Hoge, 1990;</a:t>
            </a:r>
            <a:r>
              <a:rPr lang="en-US" sz="2200" dirty="0">
                <a:solidFill>
                  <a:schemeClr val="tx1"/>
                </a:solidFill>
              </a:rPr>
              <a:t> </a:t>
            </a:r>
            <a:r>
              <a:rPr lang="en-US" sz="2200" dirty="0">
                <a:solidFill>
                  <a:schemeClr val="tx1"/>
                </a:solidFill>
                <a:hlinkClick r:id="rId11"/>
              </a:rPr>
              <a:t>Wilson &amp; Hoge, 2012</a:t>
            </a:r>
            <a:r>
              <a:rPr lang="en-US" sz="2200" dirty="0">
                <a:solidFill>
                  <a:schemeClr val="tx1"/>
                </a:solidFill>
              </a:rPr>
              <a:t>) </a:t>
            </a:r>
          </a:p>
          <a:p>
            <a:pPr>
              <a:lnSpc>
                <a:spcPct val="90000"/>
              </a:lnSpc>
              <a:spcAft>
                <a:spcPts val="1200"/>
              </a:spcAft>
            </a:pPr>
            <a:r>
              <a:rPr lang="en-US" sz="2200" dirty="0">
                <a:solidFill>
                  <a:schemeClr val="tx1"/>
                </a:solidFill>
              </a:rPr>
              <a:t>The programs that are most effective for medium/high-risk youth offer interventions and supports </a:t>
            </a:r>
            <a:r>
              <a:rPr lang="en-US" sz="2200" i="1" u="sng" dirty="0">
                <a:solidFill>
                  <a:schemeClr val="tx1"/>
                </a:solidFill>
              </a:rPr>
              <a:t>in the community </a:t>
            </a:r>
            <a:r>
              <a:rPr lang="en-US" sz="2200" dirty="0">
                <a:solidFill>
                  <a:schemeClr val="tx1"/>
                </a:solidFill>
              </a:rPr>
              <a:t>(</a:t>
            </a:r>
            <a:r>
              <a:rPr lang="en-US" sz="2200" dirty="0">
                <a:solidFill>
                  <a:schemeClr val="tx1"/>
                </a:solidFill>
                <a:hlinkClick r:id="rId11"/>
              </a:rPr>
              <a:t>Wilson &amp; Hoge, 2012</a:t>
            </a:r>
            <a:r>
              <a:rPr lang="en-US" sz="2200" dirty="0">
                <a:solidFill>
                  <a:schemeClr val="tx1"/>
                </a:solidFill>
              </a:rPr>
              <a:t>)</a:t>
            </a:r>
          </a:p>
          <a:p>
            <a:pPr>
              <a:lnSpc>
                <a:spcPct val="90000"/>
              </a:lnSpc>
              <a:spcAft>
                <a:spcPts val="1200"/>
              </a:spcAft>
            </a:pPr>
            <a:r>
              <a:rPr lang="en-US" sz="2200" dirty="0">
                <a:solidFill>
                  <a:schemeClr val="tx1"/>
                </a:solidFill>
              </a:rPr>
              <a:t>Allowing justice-involved youth to stay in the community with authentic community-based supports results in better outcomes and </a:t>
            </a:r>
            <a:r>
              <a:rPr lang="en-US" sz="2200" i="1" u="sng" dirty="0">
                <a:solidFill>
                  <a:schemeClr val="tx1"/>
                </a:solidFill>
              </a:rPr>
              <a:t>costs less </a:t>
            </a:r>
            <a:r>
              <a:rPr lang="en-US" sz="2200" dirty="0">
                <a:solidFill>
                  <a:schemeClr val="tx1"/>
                </a:solidFill>
              </a:rPr>
              <a:t>than probation (</a:t>
            </a:r>
            <a:r>
              <a:rPr lang="en-US" sz="2200" dirty="0">
                <a:solidFill>
                  <a:schemeClr val="tx1"/>
                </a:solidFill>
                <a:hlinkClick r:id="rId14"/>
              </a:rPr>
              <a:t>Robertson, Grimes &amp; Rogers, 2001</a:t>
            </a:r>
            <a:r>
              <a:rPr lang="en-US" sz="2200" dirty="0">
                <a:solidFill>
                  <a:schemeClr val="tx1"/>
                </a:solidFill>
              </a:rPr>
              <a:t>), especially if programs build family protective factors (</a:t>
            </a:r>
            <a:r>
              <a:rPr lang="en-US" sz="2200" dirty="0">
                <a:solidFill>
                  <a:schemeClr val="tx1"/>
                </a:solidFill>
                <a:hlinkClick r:id="rId15"/>
              </a:rPr>
              <a:t>Ryon, Early, et al., 2013</a:t>
            </a:r>
            <a:r>
              <a:rPr lang="en-US" sz="2200" dirty="0">
                <a:solidFill>
                  <a:schemeClr val="tx1"/>
                </a:solidFill>
              </a:rPr>
              <a:t>)</a:t>
            </a:r>
          </a:p>
        </p:txBody>
      </p:sp>
    </p:spTree>
    <p:extLst>
      <p:ext uri="{BB962C8B-B14F-4D97-AF65-F5344CB8AC3E}">
        <p14:creationId xmlns:p14="http://schemas.microsoft.com/office/powerpoint/2010/main" val="162828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3" name="Group 1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4" name="Rectangle 2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47F29CED-F9A0-D54F-A475-07A91C2760C8}"/>
              </a:ext>
            </a:extLst>
          </p:cNvPr>
          <p:cNvSpPr>
            <a:spLocks noGrp="1"/>
          </p:cNvSpPr>
          <p:nvPr>
            <p:ph type="title"/>
          </p:nvPr>
        </p:nvSpPr>
        <p:spPr>
          <a:xfrm>
            <a:off x="1051560" y="567795"/>
            <a:ext cx="6558608" cy="2668630"/>
          </a:xfrm>
        </p:spPr>
        <p:txBody>
          <a:bodyPr vert="horz" lIns="91440" tIns="45720" rIns="91440" bIns="45720" rtlCol="0" anchor="ctr">
            <a:normAutofit fontScale="90000"/>
          </a:bodyPr>
          <a:lstStyle/>
          <a:p>
            <a:r>
              <a:rPr lang="en-US" sz="3200" u="sng" cap="none" dirty="0">
                <a:blipFill dpi="0" rotWithShape="1">
                  <a:blip r:embed="rId4"/>
                  <a:srcRect/>
                  <a:tile tx="6350" ty="-127000" sx="65000" sy="64000" flip="none" algn="tl"/>
                </a:blipFill>
                <a:latin typeface="+mn-lt"/>
              </a:rPr>
              <a:t>Community-Based Supports</a:t>
            </a:r>
            <a:br>
              <a:rPr lang="en-US" sz="3200" u="sng" cap="none" dirty="0">
                <a:blipFill dpi="0" rotWithShape="1">
                  <a:blip r:embed="rId4"/>
                  <a:srcRect/>
                  <a:tile tx="6350" ty="-127000" sx="65000" sy="64000" flip="none" algn="tl"/>
                </a:blipFill>
                <a:latin typeface="+mn-lt"/>
              </a:rPr>
            </a:br>
            <a:br>
              <a:rPr lang="en-US" sz="3200" u="sng" cap="none" dirty="0">
                <a:blipFill dpi="0" rotWithShape="1">
                  <a:blip r:embed="rId4"/>
                  <a:srcRect/>
                  <a:tile tx="6350" ty="-127000" sx="65000" sy="64000" flip="none" algn="tl"/>
                </a:blipFill>
                <a:latin typeface="+mn-lt"/>
              </a:rPr>
            </a:br>
            <a:br>
              <a:rPr lang="en-US" sz="3200" u="sng" cap="none" dirty="0">
                <a:blipFill dpi="0" rotWithShape="1">
                  <a:blip r:embed="rId4"/>
                  <a:srcRect/>
                  <a:tile tx="6350" ty="-127000" sx="65000" sy="64000" flip="none" algn="tl"/>
                </a:blipFill>
                <a:latin typeface="+mn-lt"/>
              </a:rPr>
            </a:br>
            <a:br>
              <a:rPr lang="en-US" sz="3200" u="sng" cap="none" dirty="0">
                <a:blipFill dpi="0" rotWithShape="1">
                  <a:blip r:embed="rId4"/>
                  <a:srcRect/>
                  <a:tile tx="6350" ty="-127000" sx="65000" sy="64000" flip="none" algn="tl"/>
                </a:blipFill>
                <a:latin typeface="+mn-lt"/>
              </a:rPr>
            </a:br>
            <a:br>
              <a:rPr lang="en-US" sz="2400" cap="none" dirty="0">
                <a:blipFill dpi="0" rotWithShape="1">
                  <a:blip r:embed="rId4"/>
                  <a:srcRect/>
                  <a:tile tx="6350" ty="-127000" sx="65000" sy="64000" flip="none" algn="tl"/>
                </a:blipFill>
                <a:latin typeface="+mn-lt"/>
              </a:rPr>
            </a:br>
            <a:br>
              <a:rPr lang="en-US" sz="2400" cap="none" dirty="0">
                <a:blipFill dpi="0" rotWithShape="1">
                  <a:blip r:embed="rId4"/>
                  <a:srcRect/>
                  <a:tile tx="6350" ty="-127000" sx="65000" sy="64000" flip="none" algn="tl"/>
                </a:blipFill>
                <a:latin typeface="+mn-lt"/>
              </a:rPr>
            </a:br>
            <a:br>
              <a:rPr lang="en-US" sz="2400" cap="none" dirty="0">
                <a:blipFill dpi="0" rotWithShape="1">
                  <a:blip r:embed="rId4"/>
                  <a:srcRect/>
                  <a:tile tx="6350" ty="-127000" sx="65000" sy="64000" flip="none" algn="tl"/>
                </a:blipFill>
                <a:latin typeface="+mn-lt"/>
              </a:rPr>
            </a:br>
            <a:br>
              <a:rPr lang="en-US" sz="2400" cap="none" dirty="0">
                <a:blipFill dpi="0" rotWithShape="1">
                  <a:blip r:embed="rId4"/>
                  <a:srcRect/>
                  <a:tile tx="6350" ty="-127000" sx="65000" sy="64000" flip="none" algn="tl"/>
                </a:blipFill>
                <a:latin typeface="+mn-lt"/>
              </a:rPr>
            </a:br>
            <a:br>
              <a:rPr lang="en-US" sz="2400" cap="none" dirty="0">
                <a:blipFill dpi="0" rotWithShape="1">
                  <a:blip r:embed="rId4"/>
                  <a:srcRect/>
                  <a:tile tx="6350" ty="-127000" sx="65000" sy="64000" flip="none" algn="tl"/>
                </a:blipFill>
                <a:latin typeface="+mn-lt"/>
              </a:rPr>
            </a:br>
            <a:endParaRPr lang="en-US" sz="2400" cap="none" dirty="0">
              <a:blipFill dpi="0" rotWithShape="1">
                <a:blip r:embed="rId4"/>
                <a:srcRect/>
                <a:tile tx="6350" ty="-127000" sx="65000" sy="64000" flip="none" algn="tl"/>
              </a:blipFill>
              <a:latin typeface="+mn-lt"/>
            </a:endParaRPr>
          </a:p>
        </p:txBody>
      </p:sp>
      <p:sp>
        <p:nvSpPr>
          <p:cNvPr id="35" name="Rectangle 2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30" name="Oval 2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0" name="Connector: Elbow 19">
            <a:extLst>
              <a:ext uri="{FF2B5EF4-FFF2-40B4-BE49-F238E27FC236}">
                <a16:creationId xmlns:a16="http://schemas.microsoft.com/office/drawing/2014/main" id="{70239AB4-C99C-5BEA-2254-4BB3995A4383}"/>
              </a:ext>
            </a:extLst>
          </p:cNvPr>
          <p:cNvCxnSpPr/>
          <p:nvPr/>
        </p:nvCxnSpPr>
        <p:spPr>
          <a:xfrm flipV="1">
            <a:off x="53144" y="4093532"/>
            <a:ext cx="3136605" cy="6645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872FBB4-CAE3-EA9E-F332-3F338B79E05D}"/>
              </a:ext>
            </a:extLst>
          </p:cNvPr>
          <p:cNvCxnSpPr/>
          <p:nvPr/>
        </p:nvCxnSpPr>
        <p:spPr>
          <a:xfrm flipV="1">
            <a:off x="1610412" y="3439628"/>
            <a:ext cx="3136605" cy="6645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A7575E0-FE2B-3B75-BFD9-9CF567AD2781}"/>
              </a:ext>
            </a:extLst>
          </p:cNvPr>
          <p:cNvCxnSpPr/>
          <p:nvPr/>
        </p:nvCxnSpPr>
        <p:spPr>
          <a:xfrm flipV="1">
            <a:off x="3189749" y="2759149"/>
            <a:ext cx="3136605" cy="6645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1B1E6F2E-982E-EDE5-AD39-BFC281FD056C}"/>
              </a:ext>
            </a:extLst>
          </p:cNvPr>
          <p:cNvCxnSpPr/>
          <p:nvPr/>
        </p:nvCxnSpPr>
        <p:spPr>
          <a:xfrm flipV="1">
            <a:off x="4747017" y="2089523"/>
            <a:ext cx="3136605" cy="6645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58FA6EB-4705-0D33-05FB-88E2B211D944}"/>
              </a:ext>
            </a:extLst>
          </p:cNvPr>
          <p:cNvSpPr txBox="1"/>
          <p:nvPr/>
        </p:nvSpPr>
        <p:spPr>
          <a:xfrm>
            <a:off x="67937" y="4811294"/>
            <a:ext cx="1718333" cy="430887"/>
          </a:xfrm>
          <a:prstGeom prst="rect">
            <a:avLst/>
          </a:prstGeom>
          <a:noFill/>
        </p:spPr>
        <p:txBody>
          <a:bodyPr wrap="square" rtlCol="0">
            <a:spAutoFit/>
          </a:bodyPr>
          <a:lstStyle/>
          <a:p>
            <a:r>
              <a:rPr lang="en-US" sz="2200" cap="none" dirty="0">
                <a:blipFill dpi="0" rotWithShape="1">
                  <a:blip r:embed="rId4"/>
                  <a:srcRect/>
                  <a:tile tx="6350" ty="-127000" sx="65000" sy="64000" flip="none" algn="tl"/>
                </a:blipFill>
                <a:latin typeface="+mn-lt"/>
              </a:rPr>
              <a:t>Prevention</a:t>
            </a:r>
            <a:endParaRPr lang="en-US" sz="2200" dirty="0"/>
          </a:p>
        </p:txBody>
      </p:sp>
      <p:sp>
        <p:nvSpPr>
          <p:cNvPr id="38" name="TextBox 37">
            <a:extLst>
              <a:ext uri="{FF2B5EF4-FFF2-40B4-BE49-F238E27FC236}">
                <a16:creationId xmlns:a16="http://schemas.microsoft.com/office/drawing/2014/main" id="{DC75F488-D2FF-C483-3503-4A811F1A370D}"/>
              </a:ext>
            </a:extLst>
          </p:cNvPr>
          <p:cNvSpPr txBox="1"/>
          <p:nvPr/>
        </p:nvSpPr>
        <p:spPr>
          <a:xfrm>
            <a:off x="1687635" y="4166243"/>
            <a:ext cx="1718333" cy="430887"/>
          </a:xfrm>
          <a:prstGeom prst="rect">
            <a:avLst/>
          </a:prstGeom>
          <a:noFill/>
        </p:spPr>
        <p:txBody>
          <a:bodyPr wrap="square" rtlCol="0">
            <a:spAutoFit/>
          </a:bodyPr>
          <a:lstStyle/>
          <a:p>
            <a:r>
              <a:rPr lang="en-US" sz="2200" cap="none" dirty="0">
                <a:blipFill dpi="0" rotWithShape="1">
                  <a:blip r:embed="rId4"/>
                  <a:srcRect/>
                  <a:tile tx="6350" ty="-127000" sx="65000" sy="64000" flip="none" algn="tl"/>
                </a:blipFill>
                <a:latin typeface="+mn-lt"/>
              </a:rPr>
              <a:t>Diversion</a:t>
            </a:r>
            <a:endParaRPr lang="en-US" sz="2200" dirty="0"/>
          </a:p>
        </p:txBody>
      </p:sp>
      <p:sp>
        <p:nvSpPr>
          <p:cNvPr id="39" name="TextBox 38">
            <a:extLst>
              <a:ext uri="{FF2B5EF4-FFF2-40B4-BE49-F238E27FC236}">
                <a16:creationId xmlns:a16="http://schemas.microsoft.com/office/drawing/2014/main" id="{2B75D6D5-B298-AF53-04DA-D74BD3022B1A}"/>
              </a:ext>
            </a:extLst>
          </p:cNvPr>
          <p:cNvSpPr txBox="1"/>
          <p:nvPr/>
        </p:nvSpPr>
        <p:spPr>
          <a:xfrm>
            <a:off x="3200343" y="3544679"/>
            <a:ext cx="1960380" cy="769441"/>
          </a:xfrm>
          <a:prstGeom prst="rect">
            <a:avLst/>
          </a:prstGeom>
          <a:noFill/>
        </p:spPr>
        <p:txBody>
          <a:bodyPr wrap="square" rtlCol="0">
            <a:spAutoFit/>
          </a:bodyPr>
          <a:lstStyle/>
          <a:p>
            <a:r>
              <a:rPr lang="en-US" sz="2200" cap="none" dirty="0">
                <a:blipFill dpi="0" rotWithShape="1">
                  <a:blip r:embed="rId4"/>
                  <a:srcRect/>
                  <a:tile tx="6350" ty="-127000" sx="65000" sy="64000" flip="none" algn="tl"/>
                </a:blipFill>
                <a:latin typeface="+mn-lt"/>
              </a:rPr>
              <a:t>Holistic Care Management</a:t>
            </a:r>
            <a:endParaRPr lang="en-US" sz="2200" dirty="0"/>
          </a:p>
        </p:txBody>
      </p:sp>
      <p:sp>
        <p:nvSpPr>
          <p:cNvPr id="40" name="TextBox 39">
            <a:extLst>
              <a:ext uri="{FF2B5EF4-FFF2-40B4-BE49-F238E27FC236}">
                <a16:creationId xmlns:a16="http://schemas.microsoft.com/office/drawing/2014/main" id="{C3BFAB1C-FE03-D8F0-635C-378EA1461AD2}"/>
              </a:ext>
            </a:extLst>
          </p:cNvPr>
          <p:cNvSpPr txBox="1"/>
          <p:nvPr/>
        </p:nvSpPr>
        <p:spPr>
          <a:xfrm>
            <a:off x="4720122" y="2655226"/>
            <a:ext cx="3165348" cy="769441"/>
          </a:xfrm>
          <a:prstGeom prst="rect">
            <a:avLst/>
          </a:prstGeom>
          <a:noFill/>
        </p:spPr>
        <p:txBody>
          <a:bodyPr wrap="square" rtlCol="0">
            <a:spAutoFit/>
          </a:bodyPr>
          <a:lstStyle/>
          <a:p>
            <a:r>
              <a:rPr lang="en-US" sz="2200" dirty="0"/>
              <a:t>Comprehensive Intensive Coordination</a:t>
            </a:r>
          </a:p>
        </p:txBody>
      </p:sp>
      <p:sp>
        <p:nvSpPr>
          <p:cNvPr id="41" name="TextBox 40">
            <a:extLst>
              <a:ext uri="{FF2B5EF4-FFF2-40B4-BE49-F238E27FC236}">
                <a16:creationId xmlns:a16="http://schemas.microsoft.com/office/drawing/2014/main" id="{21AFC71F-CA91-1D3A-2753-61BB8F97EEAC}"/>
              </a:ext>
            </a:extLst>
          </p:cNvPr>
          <p:cNvSpPr txBox="1"/>
          <p:nvPr/>
        </p:nvSpPr>
        <p:spPr>
          <a:xfrm>
            <a:off x="6507797" y="2101611"/>
            <a:ext cx="1969369" cy="430887"/>
          </a:xfrm>
          <a:prstGeom prst="rect">
            <a:avLst/>
          </a:prstGeom>
          <a:noFill/>
        </p:spPr>
        <p:txBody>
          <a:bodyPr wrap="square" rtlCol="0">
            <a:spAutoFit/>
          </a:bodyPr>
          <a:lstStyle/>
          <a:p>
            <a:r>
              <a:rPr lang="en-US" sz="2200" cap="none" dirty="0">
                <a:blipFill dpi="0" rotWithShape="1">
                  <a:blip r:embed="rId4"/>
                  <a:srcRect/>
                  <a:tile tx="6350" ty="-127000" sx="65000" sy="64000" flip="none" algn="tl"/>
                </a:blipFill>
                <a:latin typeface="+mn-lt"/>
              </a:rPr>
              <a:t>Reentry</a:t>
            </a:r>
            <a:endParaRPr lang="en-US" sz="2200" dirty="0"/>
          </a:p>
        </p:txBody>
      </p:sp>
      <p:sp>
        <p:nvSpPr>
          <p:cNvPr id="42" name="Callout: Left Arrow 41">
            <a:extLst>
              <a:ext uri="{FF2B5EF4-FFF2-40B4-BE49-F238E27FC236}">
                <a16:creationId xmlns:a16="http://schemas.microsoft.com/office/drawing/2014/main" id="{F7885FC0-F5AB-0007-BAF3-DF083B8024F0}"/>
              </a:ext>
            </a:extLst>
          </p:cNvPr>
          <p:cNvSpPr/>
          <p:nvPr/>
        </p:nvSpPr>
        <p:spPr>
          <a:xfrm>
            <a:off x="6684135" y="2519620"/>
            <a:ext cx="5095765" cy="3294126"/>
          </a:xfrm>
          <a:custGeom>
            <a:avLst/>
            <a:gdLst>
              <a:gd name="connsiteX0" fmla="*/ 0 w 5095765"/>
              <a:gd name="connsiteY0" fmla="*/ 1647063 h 3294126"/>
              <a:gd name="connsiteX1" fmla="*/ 387060 w 5095765"/>
              <a:gd name="connsiteY1" fmla="*/ 1260003 h 3294126"/>
              <a:gd name="connsiteX2" fmla="*/ 823532 w 5095765"/>
              <a:gd name="connsiteY2" fmla="*/ 823532 h 3294126"/>
              <a:gd name="connsiteX3" fmla="*/ 823532 w 5095765"/>
              <a:gd name="connsiteY3" fmla="*/ 1235297 h 3294126"/>
              <a:gd name="connsiteX4" fmla="*/ 1416928 w 5095765"/>
              <a:gd name="connsiteY4" fmla="*/ 1235297 h 3294126"/>
              <a:gd name="connsiteX5" fmla="*/ 1416928 w 5095765"/>
              <a:gd name="connsiteY5" fmla="*/ 835884 h 3294126"/>
              <a:gd name="connsiteX6" fmla="*/ 1416928 w 5095765"/>
              <a:gd name="connsiteY6" fmla="*/ 411766 h 3294126"/>
              <a:gd name="connsiteX7" fmla="*/ 1416928 w 5095765"/>
              <a:gd name="connsiteY7" fmla="*/ 0 h 3294126"/>
              <a:gd name="connsiteX8" fmla="*/ 1905688 w 5095765"/>
              <a:gd name="connsiteY8" fmla="*/ 0 h 3294126"/>
              <a:gd name="connsiteX9" fmla="*/ 2504813 w 5095765"/>
              <a:gd name="connsiteY9" fmla="*/ 0 h 3294126"/>
              <a:gd name="connsiteX10" fmla="*/ 3067149 w 5095765"/>
              <a:gd name="connsiteY10" fmla="*/ 0 h 3294126"/>
              <a:gd name="connsiteX11" fmla="*/ 3666274 w 5095765"/>
              <a:gd name="connsiteY11" fmla="*/ 0 h 3294126"/>
              <a:gd name="connsiteX12" fmla="*/ 4081457 w 5095765"/>
              <a:gd name="connsiteY12" fmla="*/ 0 h 3294126"/>
              <a:gd name="connsiteX13" fmla="*/ 5095765 w 5095765"/>
              <a:gd name="connsiteY13" fmla="*/ 0 h 3294126"/>
              <a:gd name="connsiteX14" fmla="*/ 5095765 w 5095765"/>
              <a:gd name="connsiteY14" fmla="*/ 549021 h 3294126"/>
              <a:gd name="connsiteX15" fmla="*/ 5095765 w 5095765"/>
              <a:gd name="connsiteY15" fmla="*/ 1032159 h 3294126"/>
              <a:gd name="connsiteX16" fmla="*/ 5095765 w 5095765"/>
              <a:gd name="connsiteY16" fmla="*/ 1482357 h 3294126"/>
              <a:gd name="connsiteX17" fmla="*/ 5095765 w 5095765"/>
              <a:gd name="connsiteY17" fmla="*/ 1998436 h 3294126"/>
              <a:gd name="connsiteX18" fmla="*/ 5095765 w 5095765"/>
              <a:gd name="connsiteY18" fmla="*/ 2547457 h 3294126"/>
              <a:gd name="connsiteX19" fmla="*/ 5095765 w 5095765"/>
              <a:gd name="connsiteY19" fmla="*/ 3294126 h 3294126"/>
              <a:gd name="connsiteX20" fmla="*/ 4607005 w 5095765"/>
              <a:gd name="connsiteY20" fmla="*/ 3294126 h 3294126"/>
              <a:gd name="connsiteX21" fmla="*/ 4044669 w 5095765"/>
              <a:gd name="connsiteY21" fmla="*/ 3294126 h 3294126"/>
              <a:gd name="connsiteX22" fmla="*/ 3592697 w 5095765"/>
              <a:gd name="connsiteY22" fmla="*/ 3294126 h 3294126"/>
              <a:gd name="connsiteX23" fmla="*/ 3140726 w 5095765"/>
              <a:gd name="connsiteY23" fmla="*/ 3294126 h 3294126"/>
              <a:gd name="connsiteX24" fmla="*/ 2578389 w 5095765"/>
              <a:gd name="connsiteY24" fmla="*/ 3294126 h 3294126"/>
              <a:gd name="connsiteX25" fmla="*/ 2016053 w 5095765"/>
              <a:gd name="connsiteY25" fmla="*/ 3294126 h 3294126"/>
              <a:gd name="connsiteX26" fmla="*/ 1416928 w 5095765"/>
              <a:gd name="connsiteY26" fmla="*/ 3294126 h 3294126"/>
              <a:gd name="connsiteX27" fmla="*/ 1416928 w 5095765"/>
              <a:gd name="connsiteY27" fmla="*/ 2870007 h 3294126"/>
              <a:gd name="connsiteX28" fmla="*/ 1416928 w 5095765"/>
              <a:gd name="connsiteY28" fmla="*/ 2495301 h 3294126"/>
              <a:gd name="connsiteX29" fmla="*/ 1416928 w 5095765"/>
              <a:gd name="connsiteY29" fmla="*/ 2058829 h 3294126"/>
              <a:gd name="connsiteX30" fmla="*/ 823532 w 5095765"/>
              <a:gd name="connsiteY30" fmla="*/ 2058829 h 3294126"/>
              <a:gd name="connsiteX31" fmla="*/ 823532 w 5095765"/>
              <a:gd name="connsiteY31" fmla="*/ 2470595 h 3294126"/>
              <a:gd name="connsiteX32" fmla="*/ 436472 w 5095765"/>
              <a:gd name="connsiteY32" fmla="*/ 2083535 h 3294126"/>
              <a:gd name="connsiteX33" fmla="*/ 0 w 5095765"/>
              <a:gd name="connsiteY33" fmla="*/ 1647063 h 329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95765" h="3294126" fill="none" extrusionOk="0">
                <a:moveTo>
                  <a:pt x="0" y="1647063"/>
                </a:moveTo>
                <a:cubicBezTo>
                  <a:pt x="157463" y="1478294"/>
                  <a:pt x="251519" y="1415099"/>
                  <a:pt x="387060" y="1260003"/>
                </a:cubicBezTo>
                <a:cubicBezTo>
                  <a:pt x="522601" y="1104907"/>
                  <a:pt x="635187" y="1012414"/>
                  <a:pt x="823532" y="823532"/>
                </a:cubicBezTo>
                <a:cubicBezTo>
                  <a:pt x="829340" y="958682"/>
                  <a:pt x="810543" y="1106840"/>
                  <a:pt x="823532" y="1235297"/>
                </a:cubicBezTo>
                <a:cubicBezTo>
                  <a:pt x="980285" y="1194943"/>
                  <a:pt x="1169765" y="1305368"/>
                  <a:pt x="1416928" y="1235297"/>
                </a:cubicBezTo>
                <a:cubicBezTo>
                  <a:pt x="1376780" y="1126598"/>
                  <a:pt x="1434080" y="1024062"/>
                  <a:pt x="1416928" y="835884"/>
                </a:cubicBezTo>
                <a:cubicBezTo>
                  <a:pt x="1399776" y="647706"/>
                  <a:pt x="1453657" y="568230"/>
                  <a:pt x="1416928" y="411766"/>
                </a:cubicBezTo>
                <a:cubicBezTo>
                  <a:pt x="1380199" y="255302"/>
                  <a:pt x="1458776" y="85855"/>
                  <a:pt x="1416928" y="0"/>
                </a:cubicBezTo>
                <a:cubicBezTo>
                  <a:pt x="1585354" y="-18126"/>
                  <a:pt x="1802819" y="44135"/>
                  <a:pt x="1905688" y="0"/>
                </a:cubicBezTo>
                <a:cubicBezTo>
                  <a:pt x="2008557" y="-44135"/>
                  <a:pt x="2381588" y="24005"/>
                  <a:pt x="2504813" y="0"/>
                </a:cubicBezTo>
                <a:cubicBezTo>
                  <a:pt x="2628039" y="-24005"/>
                  <a:pt x="2904731" y="22599"/>
                  <a:pt x="3067149" y="0"/>
                </a:cubicBezTo>
                <a:cubicBezTo>
                  <a:pt x="3229567" y="-22599"/>
                  <a:pt x="3480823" y="25470"/>
                  <a:pt x="3666274" y="0"/>
                </a:cubicBezTo>
                <a:cubicBezTo>
                  <a:pt x="3851726" y="-25470"/>
                  <a:pt x="3910195" y="27302"/>
                  <a:pt x="4081457" y="0"/>
                </a:cubicBezTo>
                <a:cubicBezTo>
                  <a:pt x="4252719" y="-27302"/>
                  <a:pt x="4793028" y="55161"/>
                  <a:pt x="5095765" y="0"/>
                </a:cubicBezTo>
                <a:cubicBezTo>
                  <a:pt x="5111847" y="165692"/>
                  <a:pt x="5067713" y="279992"/>
                  <a:pt x="5095765" y="549021"/>
                </a:cubicBezTo>
                <a:cubicBezTo>
                  <a:pt x="5123817" y="818050"/>
                  <a:pt x="5063301" y="921488"/>
                  <a:pt x="5095765" y="1032159"/>
                </a:cubicBezTo>
                <a:cubicBezTo>
                  <a:pt x="5128229" y="1142830"/>
                  <a:pt x="5085930" y="1294055"/>
                  <a:pt x="5095765" y="1482357"/>
                </a:cubicBezTo>
                <a:cubicBezTo>
                  <a:pt x="5105600" y="1670659"/>
                  <a:pt x="5072037" y="1807060"/>
                  <a:pt x="5095765" y="1998436"/>
                </a:cubicBezTo>
                <a:cubicBezTo>
                  <a:pt x="5119493" y="2189812"/>
                  <a:pt x="5054299" y="2324115"/>
                  <a:pt x="5095765" y="2547457"/>
                </a:cubicBezTo>
                <a:cubicBezTo>
                  <a:pt x="5137231" y="2770799"/>
                  <a:pt x="5032269" y="3081431"/>
                  <a:pt x="5095765" y="3294126"/>
                </a:cubicBezTo>
                <a:cubicBezTo>
                  <a:pt x="4971091" y="3324443"/>
                  <a:pt x="4738524" y="3244984"/>
                  <a:pt x="4607005" y="3294126"/>
                </a:cubicBezTo>
                <a:cubicBezTo>
                  <a:pt x="4475486" y="3343268"/>
                  <a:pt x="4186104" y="3236237"/>
                  <a:pt x="4044669" y="3294126"/>
                </a:cubicBezTo>
                <a:cubicBezTo>
                  <a:pt x="3903234" y="3352015"/>
                  <a:pt x="3699316" y="3240136"/>
                  <a:pt x="3592697" y="3294126"/>
                </a:cubicBezTo>
                <a:cubicBezTo>
                  <a:pt x="3486078" y="3348116"/>
                  <a:pt x="3247389" y="3273278"/>
                  <a:pt x="3140726" y="3294126"/>
                </a:cubicBezTo>
                <a:cubicBezTo>
                  <a:pt x="3034063" y="3314974"/>
                  <a:pt x="2809844" y="3289572"/>
                  <a:pt x="2578389" y="3294126"/>
                </a:cubicBezTo>
                <a:cubicBezTo>
                  <a:pt x="2346934" y="3298680"/>
                  <a:pt x="2225671" y="3243826"/>
                  <a:pt x="2016053" y="3294126"/>
                </a:cubicBezTo>
                <a:cubicBezTo>
                  <a:pt x="1806435" y="3344426"/>
                  <a:pt x="1603436" y="3256914"/>
                  <a:pt x="1416928" y="3294126"/>
                </a:cubicBezTo>
                <a:cubicBezTo>
                  <a:pt x="1396060" y="3168681"/>
                  <a:pt x="1462633" y="3025446"/>
                  <a:pt x="1416928" y="2870007"/>
                </a:cubicBezTo>
                <a:cubicBezTo>
                  <a:pt x="1371223" y="2714568"/>
                  <a:pt x="1435922" y="2578555"/>
                  <a:pt x="1416928" y="2495301"/>
                </a:cubicBezTo>
                <a:cubicBezTo>
                  <a:pt x="1397934" y="2412047"/>
                  <a:pt x="1463267" y="2189001"/>
                  <a:pt x="1416928" y="2058829"/>
                </a:cubicBezTo>
                <a:cubicBezTo>
                  <a:pt x="1123083" y="2104182"/>
                  <a:pt x="1061240" y="2010005"/>
                  <a:pt x="823532" y="2058829"/>
                </a:cubicBezTo>
                <a:cubicBezTo>
                  <a:pt x="862632" y="2222203"/>
                  <a:pt x="807263" y="2270377"/>
                  <a:pt x="823532" y="2470595"/>
                </a:cubicBezTo>
                <a:cubicBezTo>
                  <a:pt x="709086" y="2368304"/>
                  <a:pt x="589435" y="2203040"/>
                  <a:pt x="436472" y="2083535"/>
                </a:cubicBezTo>
                <a:cubicBezTo>
                  <a:pt x="283509" y="1964030"/>
                  <a:pt x="141198" y="1756691"/>
                  <a:pt x="0" y="1647063"/>
                </a:cubicBezTo>
                <a:close/>
              </a:path>
              <a:path w="5095765" h="3294126" stroke="0" extrusionOk="0">
                <a:moveTo>
                  <a:pt x="0" y="1647063"/>
                </a:moveTo>
                <a:cubicBezTo>
                  <a:pt x="176264" y="1420500"/>
                  <a:pt x="259415" y="1413371"/>
                  <a:pt x="403531" y="1243533"/>
                </a:cubicBezTo>
                <a:cubicBezTo>
                  <a:pt x="547647" y="1073694"/>
                  <a:pt x="647851" y="1008758"/>
                  <a:pt x="823532" y="823532"/>
                </a:cubicBezTo>
                <a:cubicBezTo>
                  <a:pt x="838561" y="939650"/>
                  <a:pt x="801060" y="1055278"/>
                  <a:pt x="823532" y="1235297"/>
                </a:cubicBezTo>
                <a:cubicBezTo>
                  <a:pt x="1015446" y="1171536"/>
                  <a:pt x="1134342" y="1235461"/>
                  <a:pt x="1416928" y="1235297"/>
                </a:cubicBezTo>
                <a:cubicBezTo>
                  <a:pt x="1386835" y="1066407"/>
                  <a:pt x="1427185" y="971144"/>
                  <a:pt x="1416928" y="848237"/>
                </a:cubicBezTo>
                <a:cubicBezTo>
                  <a:pt x="1406671" y="725330"/>
                  <a:pt x="1426997" y="639473"/>
                  <a:pt x="1416928" y="461178"/>
                </a:cubicBezTo>
                <a:cubicBezTo>
                  <a:pt x="1406859" y="282883"/>
                  <a:pt x="1436830" y="195351"/>
                  <a:pt x="1416928" y="0"/>
                </a:cubicBezTo>
                <a:cubicBezTo>
                  <a:pt x="1696628" y="-61757"/>
                  <a:pt x="1738380" y="18619"/>
                  <a:pt x="1979265" y="0"/>
                </a:cubicBezTo>
                <a:cubicBezTo>
                  <a:pt x="2220150" y="-18619"/>
                  <a:pt x="2324263" y="47800"/>
                  <a:pt x="2541601" y="0"/>
                </a:cubicBezTo>
                <a:cubicBezTo>
                  <a:pt x="2758939" y="-47800"/>
                  <a:pt x="2874703" y="21495"/>
                  <a:pt x="3030361" y="0"/>
                </a:cubicBezTo>
                <a:cubicBezTo>
                  <a:pt x="3186019" y="-21495"/>
                  <a:pt x="3317293" y="42606"/>
                  <a:pt x="3592697" y="0"/>
                </a:cubicBezTo>
                <a:cubicBezTo>
                  <a:pt x="3868101" y="-42606"/>
                  <a:pt x="4026109" y="69467"/>
                  <a:pt x="4191822" y="0"/>
                </a:cubicBezTo>
                <a:cubicBezTo>
                  <a:pt x="4357536" y="-69467"/>
                  <a:pt x="4402227" y="46140"/>
                  <a:pt x="4607005" y="0"/>
                </a:cubicBezTo>
                <a:cubicBezTo>
                  <a:pt x="4811783" y="-46140"/>
                  <a:pt x="4916031" y="54283"/>
                  <a:pt x="5095765" y="0"/>
                </a:cubicBezTo>
                <a:cubicBezTo>
                  <a:pt x="5154091" y="228837"/>
                  <a:pt x="5044129" y="293972"/>
                  <a:pt x="5095765" y="516080"/>
                </a:cubicBezTo>
                <a:cubicBezTo>
                  <a:pt x="5147401" y="738188"/>
                  <a:pt x="5071671" y="762071"/>
                  <a:pt x="5095765" y="999218"/>
                </a:cubicBezTo>
                <a:cubicBezTo>
                  <a:pt x="5119859" y="1236365"/>
                  <a:pt x="5056762" y="1288991"/>
                  <a:pt x="5095765" y="1449415"/>
                </a:cubicBezTo>
                <a:cubicBezTo>
                  <a:pt x="5134768" y="1609839"/>
                  <a:pt x="5048557" y="1729530"/>
                  <a:pt x="5095765" y="1899613"/>
                </a:cubicBezTo>
                <a:cubicBezTo>
                  <a:pt x="5142973" y="2069696"/>
                  <a:pt x="5026665" y="2257895"/>
                  <a:pt x="5095765" y="2481575"/>
                </a:cubicBezTo>
                <a:cubicBezTo>
                  <a:pt x="5164865" y="2705255"/>
                  <a:pt x="5077395" y="3053648"/>
                  <a:pt x="5095765" y="3294126"/>
                </a:cubicBezTo>
                <a:cubicBezTo>
                  <a:pt x="4978217" y="3327642"/>
                  <a:pt x="4816979" y="3251318"/>
                  <a:pt x="4680582" y="3294126"/>
                </a:cubicBezTo>
                <a:cubicBezTo>
                  <a:pt x="4544185" y="3336934"/>
                  <a:pt x="4275119" y="3274486"/>
                  <a:pt x="4118245" y="3294126"/>
                </a:cubicBezTo>
                <a:cubicBezTo>
                  <a:pt x="3961371" y="3313766"/>
                  <a:pt x="3778631" y="3281345"/>
                  <a:pt x="3519121" y="3294126"/>
                </a:cubicBezTo>
                <a:cubicBezTo>
                  <a:pt x="3259611" y="3306907"/>
                  <a:pt x="3149292" y="3277560"/>
                  <a:pt x="2993572" y="3294126"/>
                </a:cubicBezTo>
                <a:cubicBezTo>
                  <a:pt x="2837852" y="3310692"/>
                  <a:pt x="2520762" y="3251574"/>
                  <a:pt x="2394448" y="3294126"/>
                </a:cubicBezTo>
                <a:cubicBezTo>
                  <a:pt x="2268134" y="3336678"/>
                  <a:pt x="1689420" y="3253700"/>
                  <a:pt x="1416928" y="3294126"/>
                </a:cubicBezTo>
                <a:cubicBezTo>
                  <a:pt x="1381134" y="3100485"/>
                  <a:pt x="1460149" y="3028219"/>
                  <a:pt x="1416928" y="2857654"/>
                </a:cubicBezTo>
                <a:cubicBezTo>
                  <a:pt x="1373707" y="2687089"/>
                  <a:pt x="1417118" y="2626408"/>
                  <a:pt x="1416928" y="2482948"/>
                </a:cubicBezTo>
                <a:cubicBezTo>
                  <a:pt x="1416738" y="2339488"/>
                  <a:pt x="1466787" y="2191867"/>
                  <a:pt x="1416928" y="2058829"/>
                </a:cubicBezTo>
                <a:cubicBezTo>
                  <a:pt x="1268036" y="2114189"/>
                  <a:pt x="1093497" y="2009424"/>
                  <a:pt x="823532" y="2058829"/>
                </a:cubicBezTo>
                <a:cubicBezTo>
                  <a:pt x="852721" y="2151286"/>
                  <a:pt x="816982" y="2278724"/>
                  <a:pt x="823532" y="2470595"/>
                </a:cubicBezTo>
                <a:cubicBezTo>
                  <a:pt x="707130" y="2407393"/>
                  <a:pt x="583621" y="2158265"/>
                  <a:pt x="436472" y="2083535"/>
                </a:cubicBezTo>
                <a:cubicBezTo>
                  <a:pt x="289323" y="2008805"/>
                  <a:pt x="216140" y="1809682"/>
                  <a:pt x="0" y="1647063"/>
                </a:cubicBezTo>
                <a:close/>
              </a:path>
            </a:pathLst>
          </a:custGeom>
          <a:solidFill>
            <a:schemeClr val="accent6">
              <a:lumMod val="60000"/>
              <a:lumOff val="40000"/>
            </a:schemeClr>
          </a:solidFill>
          <a:ln w="38100">
            <a:solidFill>
              <a:schemeClr val="accent6">
                <a:lumMod val="60000"/>
                <a:lumOff val="40000"/>
              </a:schemeClr>
            </a:solidFill>
            <a:extLst>
              <a:ext uri="{C807C97D-BFC1-408E-A445-0C87EB9F89A2}">
                <ask:lineSketchStyleProps xmlns:ask="http://schemas.microsoft.com/office/drawing/2018/sketchyshapes" sd="1953705373">
                  <a:prstGeom prst="leftArrowCallout">
                    <a:avLst>
                      <a:gd name="adj1" fmla="val 25000"/>
                      <a:gd name="adj2" fmla="val 25000"/>
                      <a:gd name="adj3" fmla="val 25000"/>
                      <a:gd name="adj4" fmla="val 72194"/>
                    </a:avLst>
                  </a:prstGeom>
                  <ask:type>
                    <ask:lineSketchScribble/>
                  </ask:type>
                </ask:lineSketchStyleProps>
              </a:ext>
            </a:extLs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1200"/>
              </a:spcAft>
            </a:pPr>
            <a:r>
              <a:rPr lang="en-US" sz="2400" u="sng" dirty="0"/>
              <a:t>WHAT WORKS:</a:t>
            </a:r>
          </a:p>
          <a:p>
            <a:pPr algn="r">
              <a:spcAft>
                <a:spcPts val="1200"/>
              </a:spcAft>
            </a:pPr>
            <a:endParaRPr lang="en-US" sz="1400" u="sng" dirty="0"/>
          </a:p>
          <a:p>
            <a:pPr algn="r"/>
            <a:r>
              <a:rPr lang="en-US" sz="2400" dirty="0"/>
              <a:t>Keeping youth in the community, with culturally-responsive</a:t>
            </a:r>
          </a:p>
          <a:p>
            <a:pPr algn="r"/>
            <a:r>
              <a:rPr lang="en-US" sz="2400" dirty="0"/>
              <a:t>supports that address</a:t>
            </a:r>
          </a:p>
          <a:p>
            <a:pPr algn="r"/>
            <a:r>
              <a:rPr lang="en-US" sz="2400" dirty="0"/>
              <a:t>their needs and build </a:t>
            </a:r>
          </a:p>
          <a:p>
            <a:pPr algn="r"/>
            <a:r>
              <a:rPr lang="en-US" sz="2400" dirty="0"/>
              <a:t>resiliencies </a:t>
            </a:r>
          </a:p>
        </p:txBody>
      </p:sp>
      <p:sp>
        <p:nvSpPr>
          <p:cNvPr id="2" name="Callout: Up Arrow 1">
            <a:extLst>
              <a:ext uri="{FF2B5EF4-FFF2-40B4-BE49-F238E27FC236}">
                <a16:creationId xmlns:a16="http://schemas.microsoft.com/office/drawing/2014/main" id="{224BAB7E-DE8D-7D40-72A0-F293C1C180AF}"/>
              </a:ext>
            </a:extLst>
          </p:cNvPr>
          <p:cNvSpPr/>
          <p:nvPr/>
        </p:nvSpPr>
        <p:spPr>
          <a:xfrm>
            <a:off x="94629" y="5142218"/>
            <a:ext cx="1913861" cy="1627848"/>
          </a:xfrm>
          <a:prstGeom prst="upArrowCallout">
            <a:avLst>
              <a:gd name="adj1" fmla="val 27554"/>
              <a:gd name="adj2" fmla="val 13777"/>
              <a:gd name="adj3" fmla="val 15097"/>
              <a:gd name="adj4" fmla="val 74879"/>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Programs in the </a:t>
            </a:r>
            <a:r>
              <a:rPr lang="en-US" sz="1600" i="1" u="sng" dirty="0"/>
              <a:t>community</a:t>
            </a:r>
            <a:r>
              <a:rPr lang="en-US" sz="1600" dirty="0"/>
              <a:t> that build resiliencies among youth and families </a:t>
            </a:r>
          </a:p>
        </p:txBody>
      </p:sp>
      <p:sp>
        <p:nvSpPr>
          <p:cNvPr id="3" name="Callout: Up Arrow 2">
            <a:extLst>
              <a:ext uri="{FF2B5EF4-FFF2-40B4-BE49-F238E27FC236}">
                <a16:creationId xmlns:a16="http://schemas.microsoft.com/office/drawing/2014/main" id="{7F5CED38-9377-3472-3ABF-BF1D3783576A}"/>
              </a:ext>
            </a:extLst>
          </p:cNvPr>
          <p:cNvSpPr/>
          <p:nvPr/>
        </p:nvSpPr>
        <p:spPr>
          <a:xfrm>
            <a:off x="2033301" y="4497172"/>
            <a:ext cx="1913861" cy="2272893"/>
          </a:xfrm>
          <a:prstGeom prst="upArrowCallout">
            <a:avLst>
              <a:gd name="adj1" fmla="val 27554"/>
              <a:gd name="adj2" fmla="val 13777"/>
              <a:gd name="adj3" fmla="val 15097"/>
              <a:gd name="adj4" fmla="val 74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Programs that </a:t>
            </a:r>
            <a:r>
              <a:rPr lang="en-US" sz="1600" i="1" u="sng" dirty="0"/>
              <a:t>divert</a:t>
            </a:r>
            <a:r>
              <a:rPr lang="en-US" sz="1600" dirty="0"/>
              <a:t> youth from conventional juvenile justice processing (including incarceration)</a:t>
            </a:r>
          </a:p>
        </p:txBody>
      </p:sp>
      <p:sp>
        <p:nvSpPr>
          <p:cNvPr id="4" name="Callout: Down Arrow 3">
            <a:extLst>
              <a:ext uri="{FF2B5EF4-FFF2-40B4-BE49-F238E27FC236}">
                <a16:creationId xmlns:a16="http://schemas.microsoft.com/office/drawing/2014/main" id="{67576D17-91A1-3DF8-24C7-59C65E093AA2}"/>
              </a:ext>
            </a:extLst>
          </p:cNvPr>
          <p:cNvSpPr/>
          <p:nvPr/>
        </p:nvSpPr>
        <p:spPr>
          <a:xfrm>
            <a:off x="2635218" y="1427629"/>
            <a:ext cx="1938672" cy="1999371"/>
          </a:xfrm>
          <a:prstGeom prst="downArrowCallout">
            <a:avLst>
              <a:gd name="adj1" fmla="val 32708"/>
              <a:gd name="adj2" fmla="val 15371"/>
              <a:gd name="adj3" fmla="val 18084"/>
              <a:gd name="adj4" fmla="val 7508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Programs that build upon youth </a:t>
            </a:r>
            <a:r>
              <a:rPr lang="en-US" sz="1600" i="1" u="sng" dirty="0"/>
              <a:t>strengths</a:t>
            </a:r>
            <a:r>
              <a:rPr lang="en-US" sz="1600" dirty="0"/>
              <a:t> and address needs (including clinical)</a:t>
            </a:r>
          </a:p>
        </p:txBody>
      </p:sp>
      <p:sp>
        <p:nvSpPr>
          <p:cNvPr id="6" name="Callout: Down Arrow 5">
            <a:extLst>
              <a:ext uri="{FF2B5EF4-FFF2-40B4-BE49-F238E27FC236}">
                <a16:creationId xmlns:a16="http://schemas.microsoft.com/office/drawing/2014/main" id="{AD111E7D-BE5A-67B1-29C3-C2F1CBA9C3A2}"/>
              </a:ext>
            </a:extLst>
          </p:cNvPr>
          <p:cNvSpPr/>
          <p:nvPr/>
        </p:nvSpPr>
        <p:spPr>
          <a:xfrm>
            <a:off x="4616426" y="750688"/>
            <a:ext cx="1863822" cy="1999371"/>
          </a:xfrm>
          <a:prstGeom prst="downArrowCallout">
            <a:avLst>
              <a:gd name="adj1" fmla="val 32708"/>
              <a:gd name="adj2" fmla="val 15371"/>
              <a:gd name="adj3" fmla="val 18084"/>
              <a:gd name="adj4" fmla="val 750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i="1" u="sng" dirty="0"/>
              <a:t>Comprehensive</a:t>
            </a:r>
            <a:r>
              <a:rPr lang="en-US" sz="1600" dirty="0"/>
              <a:t> strengths-based programs using multi-disciplinary teams</a:t>
            </a:r>
          </a:p>
        </p:txBody>
      </p:sp>
      <p:sp>
        <p:nvSpPr>
          <p:cNvPr id="7" name="Callout: Down Arrow 6">
            <a:extLst>
              <a:ext uri="{FF2B5EF4-FFF2-40B4-BE49-F238E27FC236}">
                <a16:creationId xmlns:a16="http://schemas.microsoft.com/office/drawing/2014/main" id="{F90887ED-2D48-74D9-0CAC-A6ED924B41A1}"/>
              </a:ext>
            </a:extLst>
          </p:cNvPr>
          <p:cNvSpPr/>
          <p:nvPr/>
        </p:nvSpPr>
        <p:spPr>
          <a:xfrm>
            <a:off x="6523199" y="116272"/>
            <a:ext cx="2064098" cy="1999371"/>
          </a:xfrm>
          <a:prstGeom prst="downArrowCallout">
            <a:avLst>
              <a:gd name="adj1" fmla="val 32708"/>
              <a:gd name="adj2" fmla="val 15371"/>
              <a:gd name="adj3" fmla="val 18084"/>
              <a:gd name="adj4" fmla="val 7508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Programs to help youth stay on a </a:t>
            </a:r>
            <a:r>
              <a:rPr lang="en-US" sz="1600" i="1" u="sng" dirty="0"/>
              <a:t>positive path </a:t>
            </a:r>
            <a:r>
              <a:rPr lang="en-US" sz="1600" dirty="0"/>
              <a:t>and prevent further justice- involvement</a:t>
            </a:r>
          </a:p>
        </p:txBody>
      </p:sp>
    </p:spTree>
    <p:extLst>
      <p:ext uri="{BB962C8B-B14F-4D97-AF65-F5344CB8AC3E}">
        <p14:creationId xmlns:p14="http://schemas.microsoft.com/office/powerpoint/2010/main" val="6532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6" name="Oval 2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2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8" name="Rectangle 29">
            <a:extLst>
              <a:ext uri="{FF2B5EF4-FFF2-40B4-BE49-F238E27FC236}">
                <a16:creationId xmlns:a16="http://schemas.microsoft.com/office/drawing/2014/main" id="{EB384DB2-5DBE-4000-BBD8-68F4A6F3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31">
            <a:extLst>
              <a:ext uri="{FF2B5EF4-FFF2-40B4-BE49-F238E27FC236}">
                <a16:creationId xmlns:a16="http://schemas.microsoft.com/office/drawing/2014/main" id="{F8497EEB-0DDE-4044-AAB7-899504057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2078"/>
            <a:ext cx="12192000" cy="30957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33">
            <a:extLst>
              <a:ext uri="{FF2B5EF4-FFF2-40B4-BE49-F238E27FC236}">
                <a16:creationId xmlns:a16="http://schemas.microsoft.com/office/drawing/2014/main" id="{291D5588-0A43-44F8-8BF9-4BD0CB073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218262"/>
            <a:ext cx="1080904" cy="1080902"/>
            <a:chOff x="9685338" y="4460675"/>
            <a:chExt cx="1080904" cy="1080902"/>
          </a:xfrm>
        </p:grpSpPr>
        <p:sp>
          <p:nvSpPr>
            <p:cNvPr id="35" name="Oval 34">
              <a:extLst>
                <a:ext uri="{FF2B5EF4-FFF2-40B4-BE49-F238E27FC236}">
                  <a16:creationId xmlns:a16="http://schemas.microsoft.com/office/drawing/2014/main" id="{C96F04B2-EA02-4F51-91CB-9399DBE7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35">
              <a:extLst>
                <a:ext uri="{FF2B5EF4-FFF2-40B4-BE49-F238E27FC236}">
                  <a16:creationId xmlns:a16="http://schemas.microsoft.com/office/drawing/2014/main" id="{524F9A86-344F-4139-A831-9D8F3E0EE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C59C9A0-94C4-5622-5D00-83571F2AF876}"/>
              </a:ext>
            </a:extLst>
          </p:cNvPr>
          <p:cNvSpPr>
            <a:spLocks noGrp="1"/>
          </p:cNvSpPr>
          <p:nvPr>
            <p:ph type="title"/>
          </p:nvPr>
        </p:nvSpPr>
        <p:spPr>
          <a:xfrm>
            <a:off x="617908" y="4694234"/>
            <a:ext cx="9823155" cy="2059369"/>
          </a:xfrm>
        </p:spPr>
        <p:txBody>
          <a:bodyPr vert="horz" lIns="91440" tIns="45720" rIns="91440" bIns="45720" rtlCol="0" anchor="b">
            <a:normAutofit/>
          </a:bodyPr>
          <a:lstStyle/>
          <a:p>
            <a:pPr>
              <a:lnSpc>
                <a:spcPct val="100000"/>
              </a:lnSpc>
            </a:pPr>
            <a:r>
              <a:rPr lang="en-US" sz="2800" b="1" cap="none" dirty="0">
                <a:solidFill>
                  <a:schemeClr val="accent1">
                    <a:lumMod val="75000"/>
                  </a:schemeClr>
                </a:solidFill>
                <a:latin typeface="Ink Free" panose="03080402000500000000" pitchFamily="66" charset="0"/>
              </a:rPr>
              <a:t>Over the past 30 years, San Francisco has seen an extraordinary decline in youth crime, and a precipitous drop in referrals to the San Francisco Juvenile Probation Department *429 referrals for a total of 291 unduplicated youth</a:t>
            </a:r>
          </a:p>
        </p:txBody>
      </p:sp>
      <p:sp>
        <p:nvSpPr>
          <p:cNvPr id="13" name="AutoShape 20">
            <a:extLst>
              <a:ext uri="{FF2B5EF4-FFF2-40B4-BE49-F238E27FC236}">
                <a16:creationId xmlns:a16="http://schemas.microsoft.com/office/drawing/2014/main" id="{D33F3ECF-B308-0957-55AC-28A7C35834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2">
            <a:extLst>
              <a:ext uri="{FF2B5EF4-FFF2-40B4-BE49-F238E27FC236}">
                <a16:creationId xmlns:a16="http://schemas.microsoft.com/office/drawing/2014/main" id="{90C999F7-A86F-8D20-5123-F72D2A908C1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Chart 7">
            <a:extLst>
              <a:ext uri="{FF2B5EF4-FFF2-40B4-BE49-F238E27FC236}">
                <a16:creationId xmlns:a16="http://schemas.microsoft.com/office/drawing/2014/main" id="{C8C1271B-113B-FD02-5FD5-7F9333E59970}"/>
              </a:ext>
            </a:extLst>
          </p:cNvPr>
          <p:cNvGraphicFramePr/>
          <p:nvPr>
            <p:extLst>
              <p:ext uri="{D42A27DB-BD31-4B8C-83A1-F6EECF244321}">
                <p14:modId xmlns:p14="http://schemas.microsoft.com/office/powerpoint/2010/main" val="348951941"/>
              </p:ext>
            </p:extLst>
          </p:nvPr>
        </p:nvGraphicFramePr>
        <p:xfrm>
          <a:off x="605948" y="104396"/>
          <a:ext cx="9229167" cy="4682156"/>
        </p:xfrm>
        <a:graphic>
          <a:graphicData uri="http://schemas.openxmlformats.org/drawingml/2006/chart">
            <c:chart xmlns:c="http://schemas.openxmlformats.org/drawingml/2006/chart" xmlns:r="http://schemas.openxmlformats.org/officeDocument/2006/relationships" r:id="rId7"/>
          </a:graphicData>
        </a:graphic>
      </p:graphicFrame>
      <p:sp>
        <p:nvSpPr>
          <p:cNvPr id="12" name="Arrow: Down 11">
            <a:extLst>
              <a:ext uri="{FF2B5EF4-FFF2-40B4-BE49-F238E27FC236}">
                <a16:creationId xmlns:a16="http://schemas.microsoft.com/office/drawing/2014/main" id="{648109C2-AFB7-C70D-CC8B-9EB6CB6A316A}"/>
              </a:ext>
            </a:extLst>
          </p:cNvPr>
          <p:cNvSpPr/>
          <p:nvPr/>
        </p:nvSpPr>
        <p:spPr>
          <a:xfrm rot="20088748">
            <a:off x="5534419" y="729306"/>
            <a:ext cx="525853" cy="2587636"/>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68B11C8-20B8-52C2-66AF-A7A88056188D}"/>
              </a:ext>
            </a:extLst>
          </p:cNvPr>
          <p:cNvSpPr/>
          <p:nvPr/>
        </p:nvSpPr>
        <p:spPr>
          <a:xfrm>
            <a:off x="7362629" y="819947"/>
            <a:ext cx="1175257" cy="113309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93% drop</a:t>
            </a:r>
          </a:p>
        </p:txBody>
      </p:sp>
    </p:spTree>
    <p:extLst>
      <p:ext uri="{BB962C8B-B14F-4D97-AF65-F5344CB8AC3E}">
        <p14:creationId xmlns:p14="http://schemas.microsoft.com/office/powerpoint/2010/main" val="32053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961A9C-2F4B-C8B9-1288-2B4160143CDA}"/>
              </a:ext>
            </a:extLst>
          </p:cNvPr>
          <p:cNvSpPr>
            <a:spLocks noGrp="1"/>
          </p:cNvSpPr>
          <p:nvPr>
            <p:ph type="title"/>
          </p:nvPr>
        </p:nvSpPr>
        <p:spPr>
          <a:xfrm>
            <a:off x="389858" y="643466"/>
            <a:ext cx="4046317" cy="5580353"/>
          </a:xfrm>
        </p:spPr>
        <p:txBody>
          <a:bodyPr>
            <a:normAutofit/>
          </a:bodyPr>
          <a:lstStyle/>
          <a:p>
            <a:r>
              <a:rPr lang="en-US" sz="4000" cap="none" dirty="0">
                <a:solidFill>
                  <a:srgbClr val="FFFFFF"/>
                </a:solidFill>
                <a:latin typeface="Ink Free" panose="03080402000500000000" pitchFamily="66" charset="0"/>
              </a:rPr>
              <a:t>And, a substantial portion of the current JPD caseload are youth who are </a:t>
            </a:r>
            <a:r>
              <a:rPr lang="en-US" sz="4000" i="1" u="sng" cap="none" dirty="0">
                <a:solidFill>
                  <a:srgbClr val="FFFFFF"/>
                </a:solidFill>
                <a:latin typeface="Ink Free" panose="03080402000500000000" pitchFamily="66" charset="0"/>
              </a:rPr>
              <a:t>not</a:t>
            </a:r>
            <a:r>
              <a:rPr lang="en-US" sz="4000" cap="none" dirty="0">
                <a:solidFill>
                  <a:srgbClr val="FFFFFF"/>
                </a:solidFill>
                <a:latin typeface="Ink Free" panose="03080402000500000000" pitchFamily="66" charset="0"/>
              </a:rPr>
              <a:t> on Probation</a:t>
            </a:r>
          </a:p>
        </p:txBody>
      </p:sp>
      <p:graphicFrame>
        <p:nvGraphicFramePr>
          <p:cNvPr id="8" name="Content Placeholder 7">
            <a:extLst>
              <a:ext uri="{FF2B5EF4-FFF2-40B4-BE49-F238E27FC236}">
                <a16:creationId xmlns:a16="http://schemas.microsoft.com/office/drawing/2014/main" id="{CA607682-C150-DB1C-2CC9-A787FE2FE067}"/>
              </a:ext>
            </a:extLst>
          </p:cNvPr>
          <p:cNvGraphicFramePr>
            <a:graphicFrameLocks noGrp="1"/>
          </p:cNvGraphicFramePr>
          <p:nvPr>
            <p:ph idx="1"/>
            <p:extLst>
              <p:ext uri="{D42A27DB-BD31-4B8C-83A1-F6EECF244321}">
                <p14:modId xmlns:p14="http://schemas.microsoft.com/office/powerpoint/2010/main" val="613106482"/>
              </p:ext>
            </p:extLst>
          </p:nvPr>
        </p:nvGraphicFramePr>
        <p:xfrm>
          <a:off x="4932363" y="318977"/>
          <a:ext cx="6816614" cy="6338711"/>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5428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C955ACC1-15BD-C2F0-3C7C-3B8D7DA875F9}"/>
              </a:ext>
            </a:extLst>
          </p:cNvPr>
          <p:cNvSpPr/>
          <p:nvPr/>
        </p:nvSpPr>
        <p:spPr>
          <a:xfrm>
            <a:off x="8931874" y="2374594"/>
            <a:ext cx="2402435" cy="309074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 of Youth Served: 1113</a:t>
            </a:r>
          </a:p>
        </p:txBody>
      </p:sp>
      <p:sp>
        <p:nvSpPr>
          <p:cNvPr id="17" name="Callout: Down Arrow 16">
            <a:extLst>
              <a:ext uri="{FF2B5EF4-FFF2-40B4-BE49-F238E27FC236}">
                <a16:creationId xmlns:a16="http://schemas.microsoft.com/office/drawing/2014/main" id="{F25331BC-DEA8-BC64-E9CD-F0931F52A643}"/>
              </a:ext>
            </a:extLst>
          </p:cNvPr>
          <p:cNvSpPr/>
          <p:nvPr/>
        </p:nvSpPr>
        <p:spPr>
          <a:xfrm>
            <a:off x="3197367" y="2371054"/>
            <a:ext cx="2402435" cy="3090744"/>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 of Youth Served: 291</a:t>
            </a:r>
          </a:p>
          <a:p>
            <a:pPr algn="ctr"/>
            <a:endParaRPr lang="en-US" dirty="0"/>
          </a:p>
        </p:txBody>
      </p:sp>
      <p:sp>
        <p:nvSpPr>
          <p:cNvPr id="4" name="Title 3">
            <a:extLst>
              <a:ext uri="{FF2B5EF4-FFF2-40B4-BE49-F238E27FC236}">
                <a16:creationId xmlns:a16="http://schemas.microsoft.com/office/drawing/2014/main" id="{4D300911-DBD2-7B3F-AC6C-57584B02E2D3}"/>
              </a:ext>
            </a:extLst>
          </p:cNvPr>
          <p:cNvSpPr>
            <a:spLocks noGrp="1"/>
          </p:cNvSpPr>
          <p:nvPr>
            <p:ph type="title"/>
          </p:nvPr>
        </p:nvSpPr>
        <p:spPr>
          <a:xfrm>
            <a:off x="616691" y="484632"/>
            <a:ext cx="10898372" cy="897601"/>
          </a:xfrm>
        </p:spPr>
        <p:txBody>
          <a:bodyPr>
            <a:normAutofit/>
          </a:bodyPr>
          <a:lstStyle/>
          <a:p>
            <a:r>
              <a:rPr lang="en-US" b="1" cap="none" dirty="0">
                <a:solidFill>
                  <a:schemeClr val="accent1"/>
                </a:solidFill>
                <a:latin typeface="Ink Free" panose="03080402000500000000" pitchFamily="66" charset="0"/>
                <a:sym typeface="Webdings" panose="05030102010509060703" pitchFamily="18" charset="2"/>
              </a:rPr>
              <a:t>JPD &amp; Community Funding Compared</a:t>
            </a:r>
            <a:endParaRPr lang="en-US" b="1" cap="none" dirty="0">
              <a:solidFill>
                <a:schemeClr val="accent1"/>
              </a:solidFill>
              <a:latin typeface="Ink Free" panose="03080402000500000000" pitchFamily="66" charset="0"/>
            </a:endParaRPr>
          </a:p>
        </p:txBody>
      </p:sp>
      <p:sp>
        <p:nvSpPr>
          <p:cNvPr id="5" name="Text Placeholder 4">
            <a:extLst>
              <a:ext uri="{FF2B5EF4-FFF2-40B4-BE49-F238E27FC236}">
                <a16:creationId xmlns:a16="http://schemas.microsoft.com/office/drawing/2014/main" id="{06918828-54D8-9015-F975-8F86CB5B37FD}"/>
              </a:ext>
            </a:extLst>
          </p:cNvPr>
          <p:cNvSpPr>
            <a:spLocks noGrp="1"/>
          </p:cNvSpPr>
          <p:nvPr>
            <p:ph type="body" idx="1"/>
          </p:nvPr>
        </p:nvSpPr>
        <p:spPr>
          <a:xfrm>
            <a:off x="1066800" y="1548521"/>
            <a:ext cx="4754880" cy="640080"/>
          </a:xfrm>
        </p:spPr>
        <p:style>
          <a:lnRef idx="1">
            <a:schemeClr val="dk1"/>
          </a:lnRef>
          <a:fillRef idx="2">
            <a:schemeClr val="dk1"/>
          </a:fillRef>
          <a:effectRef idx="1">
            <a:schemeClr val="dk1"/>
          </a:effectRef>
          <a:fontRef idx="minor">
            <a:schemeClr val="dk1"/>
          </a:fontRef>
        </p:style>
        <p:txBody>
          <a:bodyPr>
            <a:normAutofit/>
          </a:bodyPr>
          <a:lstStyle/>
          <a:p>
            <a:pPr algn="ctr"/>
            <a:r>
              <a:rPr lang="en-US" sz="3200" dirty="0">
                <a:solidFill>
                  <a:schemeClr val="accent6">
                    <a:lumMod val="50000"/>
                  </a:schemeClr>
                </a:solidFill>
              </a:rPr>
              <a:t>JPD</a:t>
            </a:r>
          </a:p>
        </p:txBody>
      </p:sp>
      <p:sp>
        <p:nvSpPr>
          <p:cNvPr id="7" name="Text Placeholder 6">
            <a:extLst>
              <a:ext uri="{FF2B5EF4-FFF2-40B4-BE49-F238E27FC236}">
                <a16:creationId xmlns:a16="http://schemas.microsoft.com/office/drawing/2014/main" id="{E9AC5E58-9C52-3AC4-12BB-8B415298215B}"/>
              </a:ext>
            </a:extLst>
          </p:cNvPr>
          <p:cNvSpPr>
            <a:spLocks noGrp="1"/>
          </p:cNvSpPr>
          <p:nvPr>
            <p:ph type="body" sz="quarter" idx="3"/>
          </p:nvPr>
        </p:nvSpPr>
        <p:spPr>
          <a:xfrm>
            <a:off x="6730566" y="1558373"/>
            <a:ext cx="4754880" cy="64008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a:solidFill>
                  <a:schemeClr val="accent6">
                    <a:lumMod val="50000"/>
                  </a:schemeClr>
                </a:solidFill>
              </a:rPr>
              <a:t>DCYF</a:t>
            </a:r>
          </a:p>
        </p:txBody>
      </p:sp>
      <p:sp>
        <p:nvSpPr>
          <p:cNvPr id="9" name="Oval 8">
            <a:extLst>
              <a:ext uri="{FF2B5EF4-FFF2-40B4-BE49-F238E27FC236}">
                <a16:creationId xmlns:a16="http://schemas.microsoft.com/office/drawing/2014/main" id="{CDF7A59C-083E-9CF6-ADE8-11F7145C7DDB}"/>
              </a:ext>
            </a:extLst>
          </p:cNvPr>
          <p:cNvSpPr/>
          <p:nvPr/>
        </p:nvSpPr>
        <p:spPr>
          <a:xfrm>
            <a:off x="995895" y="2551391"/>
            <a:ext cx="2034380" cy="15736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Budget:</a:t>
            </a:r>
          </a:p>
          <a:p>
            <a:pPr algn="ctr"/>
            <a:r>
              <a:rPr lang="en-US" dirty="0"/>
              <a:t>$45,700,000</a:t>
            </a:r>
          </a:p>
        </p:txBody>
      </p:sp>
      <p:sp>
        <p:nvSpPr>
          <p:cNvPr id="10" name="Rectangle: Folded Corner 9">
            <a:extLst>
              <a:ext uri="{FF2B5EF4-FFF2-40B4-BE49-F238E27FC236}">
                <a16:creationId xmlns:a16="http://schemas.microsoft.com/office/drawing/2014/main" id="{4CC6B723-86DF-802E-2F33-873BC4DD5638}"/>
              </a:ext>
            </a:extLst>
          </p:cNvPr>
          <p:cNvSpPr/>
          <p:nvPr/>
        </p:nvSpPr>
        <p:spPr>
          <a:xfrm>
            <a:off x="1446028" y="5475767"/>
            <a:ext cx="4306190" cy="897601"/>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Cost per Youth:</a:t>
            </a:r>
          </a:p>
          <a:p>
            <a:pPr algn="ctr"/>
            <a:r>
              <a:rPr lang="en-US" b="1" dirty="0"/>
              <a:t>$157,045</a:t>
            </a:r>
          </a:p>
        </p:txBody>
      </p:sp>
      <p:sp>
        <p:nvSpPr>
          <p:cNvPr id="11" name="Title 3">
            <a:extLst>
              <a:ext uri="{FF2B5EF4-FFF2-40B4-BE49-F238E27FC236}">
                <a16:creationId xmlns:a16="http://schemas.microsoft.com/office/drawing/2014/main" id="{4E9BC8AF-F05F-197E-7492-A904FA5E8D61}"/>
              </a:ext>
            </a:extLst>
          </p:cNvPr>
          <p:cNvSpPr txBox="1">
            <a:spLocks/>
          </p:cNvSpPr>
          <p:nvPr/>
        </p:nvSpPr>
        <p:spPr>
          <a:xfrm>
            <a:off x="3278370" y="2861930"/>
            <a:ext cx="3870747"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endParaRPr lang="en-US" sz="7200" dirty="0"/>
          </a:p>
        </p:txBody>
      </p:sp>
      <p:sp>
        <p:nvSpPr>
          <p:cNvPr id="13" name="Title 3">
            <a:extLst>
              <a:ext uri="{FF2B5EF4-FFF2-40B4-BE49-F238E27FC236}">
                <a16:creationId xmlns:a16="http://schemas.microsoft.com/office/drawing/2014/main" id="{88083215-B381-DFE1-ED3F-3B608927F848}"/>
              </a:ext>
            </a:extLst>
          </p:cNvPr>
          <p:cNvSpPr txBox="1">
            <a:spLocks/>
          </p:cNvSpPr>
          <p:nvPr/>
        </p:nvSpPr>
        <p:spPr>
          <a:xfrm>
            <a:off x="8786059" y="2957612"/>
            <a:ext cx="3870747"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endParaRPr lang="en-US" sz="7200" dirty="0"/>
          </a:p>
        </p:txBody>
      </p:sp>
      <p:sp>
        <p:nvSpPr>
          <p:cNvPr id="14" name="Title 3">
            <a:extLst>
              <a:ext uri="{FF2B5EF4-FFF2-40B4-BE49-F238E27FC236}">
                <a16:creationId xmlns:a16="http://schemas.microsoft.com/office/drawing/2014/main" id="{7D2640AB-B0ED-13D8-1A2B-BED67AAD7EB3}"/>
              </a:ext>
            </a:extLst>
          </p:cNvPr>
          <p:cNvSpPr txBox="1">
            <a:spLocks/>
          </p:cNvSpPr>
          <p:nvPr/>
        </p:nvSpPr>
        <p:spPr>
          <a:xfrm>
            <a:off x="9221983" y="2798129"/>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endParaRPr lang="en-US" sz="7200" dirty="0"/>
          </a:p>
        </p:txBody>
      </p:sp>
      <p:sp>
        <p:nvSpPr>
          <p:cNvPr id="15" name="Oval 14">
            <a:extLst>
              <a:ext uri="{FF2B5EF4-FFF2-40B4-BE49-F238E27FC236}">
                <a16:creationId xmlns:a16="http://schemas.microsoft.com/office/drawing/2014/main" id="{01F3E737-D7EE-90C9-5DC7-34BD2C315EA6}"/>
              </a:ext>
            </a:extLst>
          </p:cNvPr>
          <p:cNvSpPr/>
          <p:nvPr/>
        </p:nvSpPr>
        <p:spPr>
          <a:xfrm>
            <a:off x="6748117" y="2534096"/>
            <a:ext cx="2034380" cy="15736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solidFill>
              </a:rPr>
              <a:t>Budget:</a:t>
            </a:r>
          </a:p>
          <a:p>
            <a:pPr algn="ct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$15,323,870</a:t>
            </a:r>
            <a:endParaRPr lang="en-US" dirty="0">
              <a:solidFill>
                <a:schemeClr val="tx1"/>
              </a:solidFill>
            </a:endParaRPr>
          </a:p>
        </p:txBody>
      </p:sp>
      <p:sp>
        <p:nvSpPr>
          <p:cNvPr id="16" name="Rectangle: Folded Corner 15">
            <a:extLst>
              <a:ext uri="{FF2B5EF4-FFF2-40B4-BE49-F238E27FC236}">
                <a16:creationId xmlns:a16="http://schemas.microsoft.com/office/drawing/2014/main" id="{A55D0A19-34BF-15C8-2B9E-39B89C015E2B}"/>
              </a:ext>
            </a:extLst>
          </p:cNvPr>
          <p:cNvSpPr/>
          <p:nvPr/>
        </p:nvSpPr>
        <p:spPr>
          <a:xfrm>
            <a:off x="6998504" y="5461939"/>
            <a:ext cx="4325177" cy="911429"/>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Cost per Youth:</a:t>
            </a:r>
          </a:p>
          <a:p>
            <a:pPr algn="ctr"/>
            <a:r>
              <a:rPr lang="en-US" b="1" dirty="0">
                <a:solidFill>
                  <a:schemeClr val="tx1"/>
                </a:solidFill>
              </a:rPr>
              <a:t>$13,768</a:t>
            </a:r>
          </a:p>
        </p:txBody>
      </p:sp>
    </p:spTree>
    <p:extLst>
      <p:ext uri="{BB962C8B-B14F-4D97-AF65-F5344CB8AC3E}">
        <p14:creationId xmlns:p14="http://schemas.microsoft.com/office/powerpoint/2010/main" val="374363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AAC7-949F-10F5-424B-B1A278726DCC}"/>
              </a:ext>
            </a:extLst>
          </p:cNvPr>
          <p:cNvSpPr>
            <a:spLocks noGrp="1"/>
          </p:cNvSpPr>
          <p:nvPr>
            <p:ph type="title"/>
          </p:nvPr>
        </p:nvSpPr>
        <p:spPr/>
        <p:txBody>
          <a:bodyPr>
            <a:normAutofit/>
          </a:bodyPr>
          <a:lstStyle/>
          <a:p>
            <a:r>
              <a:rPr lang="en-US" sz="6000" cap="none" dirty="0">
                <a:latin typeface="Ink Free" panose="03080402000500000000" pitchFamily="66" charset="0"/>
              </a:rPr>
              <a:t>Our Community-Based Juvenile Justice Providers</a:t>
            </a:r>
          </a:p>
        </p:txBody>
      </p:sp>
    </p:spTree>
    <p:extLst>
      <p:ext uri="{BB962C8B-B14F-4D97-AF65-F5344CB8AC3E}">
        <p14:creationId xmlns:p14="http://schemas.microsoft.com/office/powerpoint/2010/main" val="206651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0" name="Group 103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2" name="Oval 103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33" name="Oval 103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041" name="Rectangle 1034">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F Department of Children, Youth and Their Families">
            <a:extLst>
              <a:ext uri="{FF2B5EF4-FFF2-40B4-BE49-F238E27FC236}">
                <a16:creationId xmlns:a16="http://schemas.microsoft.com/office/drawing/2014/main" id="{B7F69AF1-E0B7-B1DA-267E-88B313B4EC0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55991" b="-1"/>
          <a:stretch/>
        </p:blipFill>
        <p:spPr bwMode="auto">
          <a:xfrm>
            <a:off x="375156" y="320040"/>
            <a:ext cx="1981445" cy="2239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9CCFC177-6C74-58EC-52AB-D31E43A9022C}"/>
              </a:ext>
            </a:extLst>
          </p:cNvPr>
          <p:cNvSpPr>
            <a:spLocks noGrp="1"/>
          </p:cNvSpPr>
          <p:nvPr>
            <p:ph type="body" sz="half" idx="2"/>
          </p:nvPr>
        </p:nvSpPr>
        <p:spPr>
          <a:xfrm>
            <a:off x="716280" y="171119"/>
            <a:ext cx="11475720" cy="6686880"/>
          </a:xfrm>
        </p:spPr>
        <p:txBody>
          <a:bodyPr vert="horz" lIns="91440" tIns="45720" rIns="91440" bIns="45720" rtlCol="0">
            <a:normAutofit/>
          </a:bodyPr>
          <a:lstStyle/>
          <a:p>
            <a:pPr>
              <a:lnSpc>
                <a:spcPct val="90000"/>
              </a:lnSpc>
              <a:spcBef>
                <a:spcPts val="0"/>
              </a:spcBef>
            </a:pPr>
            <a:r>
              <a:rPr lang="en-US" sz="2000" dirty="0">
                <a:solidFill>
                  <a:schemeClr val="tx1"/>
                </a:solidFill>
              </a:rPr>
              <a:t>		The San Francisco Department of Children, Youth and their Families funds </a:t>
            </a:r>
          </a:p>
          <a:p>
            <a:pPr>
              <a:lnSpc>
                <a:spcPct val="90000"/>
              </a:lnSpc>
              <a:spcBef>
                <a:spcPts val="0"/>
              </a:spcBef>
            </a:pPr>
            <a:r>
              <a:rPr lang="en-US" sz="2000" b="1" dirty="0">
                <a:solidFill>
                  <a:schemeClr val="tx1"/>
                </a:solidFill>
              </a:rPr>
              <a:t>		</a:t>
            </a:r>
            <a:r>
              <a:rPr lang="en-US" sz="2400" b="1" dirty="0">
                <a:solidFill>
                  <a:schemeClr val="tx1"/>
                </a:solidFill>
              </a:rPr>
              <a:t>32</a:t>
            </a:r>
            <a:r>
              <a:rPr lang="en-US" sz="2000" dirty="0">
                <a:solidFill>
                  <a:schemeClr val="tx1"/>
                </a:solidFill>
              </a:rPr>
              <a:t> agencies under their justice funding category. Most agencies perform </a:t>
            </a:r>
          </a:p>
          <a:p>
            <a:pPr>
              <a:lnSpc>
                <a:spcPct val="90000"/>
              </a:lnSpc>
              <a:spcBef>
                <a:spcPts val="0"/>
              </a:spcBef>
            </a:pPr>
            <a:r>
              <a:rPr lang="en-US" sz="2000" dirty="0">
                <a:solidFill>
                  <a:schemeClr val="tx1"/>
                </a:solidFill>
              </a:rPr>
              <a:t>		multiple functions with this funding:</a:t>
            </a: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2000" dirty="0">
              <a:solidFill>
                <a:schemeClr val="tx1"/>
              </a:solidFill>
            </a:endParaRPr>
          </a:p>
          <a:p>
            <a:pPr>
              <a:lnSpc>
                <a:spcPct val="90000"/>
              </a:lnSpc>
            </a:pPr>
            <a:endParaRPr lang="en-US" sz="1100" dirty="0">
              <a:solidFill>
                <a:schemeClr val="tx1"/>
              </a:solidFill>
            </a:endParaRPr>
          </a:p>
          <a:p>
            <a:pPr>
              <a:lnSpc>
                <a:spcPct val="90000"/>
              </a:lnSpc>
            </a:pPr>
            <a:endParaRPr lang="en-US" sz="1100" dirty="0">
              <a:solidFill>
                <a:schemeClr val="tx1"/>
              </a:solidFill>
            </a:endParaRPr>
          </a:p>
          <a:p>
            <a:pPr indent="-182880">
              <a:lnSpc>
                <a:spcPct val="90000"/>
              </a:lnSpc>
              <a:buFont typeface="Wingdings" pitchFamily="2" charset="2"/>
              <a:buChar char="§"/>
            </a:pPr>
            <a:r>
              <a:rPr lang="en-US" sz="2000" dirty="0">
                <a:solidFill>
                  <a:schemeClr val="tx1"/>
                </a:solidFill>
              </a:rPr>
              <a:t>Combined the agencies are funded to provide supports to </a:t>
            </a:r>
            <a:r>
              <a:rPr lang="en-US" sz="2400" b="1" dirty="0">
                <a:solidFill>
                  <a:schemeClr val="tx1"/>
                </a:solidFill>
              </a:rPr>
              <a:t>1132</a:t>
            </a:r>
            <a:r>
              <a:rPr lang="en-US" sz="2000" dirty="0">
                <a:solidFill>
                  <a:schemeClr val="tx1"/>
                </a:solidFill>
              </a:rPr>
              <a:t>  minors (14-17) and </a:t>
            </a:r>
            <a:r>
              <a:rPr lang="en-US" sz="2400" b="1" dirty="0">
                <a:solidFill>
                  <a:schemeClr val="tx1"/>
                </a:solidFill>
              </a:rPr>
              <a:t>935</a:t>
            </a:r>
            <a:r>
              <a:rPr lang="en-US" sz="2000" dirty="0">
                <a:solidFill>
                  <a:schemeClr val="tx1"/>
                </a:solidFill>
              </a:rPr>
              <a:t> transitional-age youth (TAY 18-24), for a total of </a:t>
            </a:r>
            <a:r>
              <a:rPr lang="en-US" sz="2400" b="1" dirty="0">
                <a:solidFill>
                  <a:schemeClr val="tx1"/>
                </a:solidFill>
              </a:rPr>
              <a:t>2085</a:t>
            </a:r>
            <a:r>
              <a:rPr lang="en-US" sz="2000" dirty="0">
                <a:solidFill>
                  <a:schemeClr val="tx1"/>
                </a:solidFill>
              </a:rPr>
              <a:t> justice-involved and at-risk young people. </a:t>
            </a:r>
          </a:p>
          <a:p>
            <a:pPr indent="-182880">
              <a:lnSpc>
                <a:spcPct val="90000"/>
              </a:lnSpc>
              <a:buFont typeface="Wingdings" pitchFamily="2" charset="2"/>
              <a:buChar char="§"/>
            </a:pPr>
            <a:r>
              <a:rPr lang="en-US" sz="2000" dirty="0">
                <a:solidFill>
                  <a:schemeClr val="tx1"/>
                </a:solidFill>
              </a:rPr>
              <a:t>In reality, these programs served over </a:t>
            </a:r>
            <a:r>
              <a:rPr lang="en-US" sz="2400" b="1" dirty="0">
                <a:solidFill>
                  <a:schemeClr val="tx1"/>
                </a:solidFill>
              </a:rPr>
              <a:t>2400</a:t>
            </a:r>
            <a:r>
              <a:rPr lang="en-US" sz="2000" dirty="0">
                <a:solidFill>
                  <a:schemeClr val="tx1"/>
                </a:solidFill>
              </a:rPr>
              <a:t> young people</a:t>
            </a:r>
          </a:p>
        </p:txBody>
      </p:sp>
      <p:grpSp>
        <p:nvGrpSpPr>
          <p:cNvPr id="1042" name="Group 1036">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8" name="Oval 1037">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3" name="Diagram 2">
            <a:extLst>
              <a:ext uri="{FF2B5EF4-FFF2-40B4-BE49-F238E27FC236}">
                <a16:creationId xmlns:a16="http://schemas.microsoft.com/office/drawing/2014/main" id="{F4E0636C-6F67-865A-4C2D-9A300CBCD6FD}"/>
              </a:ext>
            </a:extLst>
          </p:cNvPr>
          <p:cNvGraphicFramePr/>
          <p:nvPr>
            <p:extLst>
              <p:ext uri="{D42A27DB-BD31-4B8C-83A1-F6EECF244321}">
                <p14:modId xmlns:p14="http://schemas.microsoft.com/office/powerpoint/2010/main" val="3015066894"/>
              </p:ext>
            </p:extLst>
          </p:nvPr>
        </p:nvGraphicFramePr>
        <p:xfrm>
          <a:off x="777947" y="1244010"/>
          <a:ext cx="12291237" cy="37320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75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74E72-59D5-A416-0678-4126197AEBDE}"/>
              </a:ext>
            </a:extLst>
          </p:cNvPr>
          <p:cNvSpPr>
            <a:spLocks noGrp="1"/>
          </p:cNvSpPr>
          <p:nvPr>
            <p:ph type="title"/>
          </p:nvPr>
        </p:nvSpPr>
        <p:spPr>
          <a:xfrm>
            <a:off x="6264212" y="2787800"/>
            <a:ext cx="4741963" cy="1971964"/>
          </a:xfrm>
        </p:spPr>
        <p:txBody>
          <a:bodyPr vert="horz" lIns="91440" tIns="45720" rIns="91440" bIns="45720" rtlCol="0" anchor="ctr">
            <a:normAutofit/>
          </a:bodyPr>
          <a:lstStyle/>
          <a:p>
            <a:r>
              <a:rPr lang="en-US" sz="4800" dirty="0">
                <a:solidFill>
                  <a:schemeClr val="accent1">
                    <a:lumMod val="40000"/>
                    <a:lumOff val="60000"/>
                  </a:schemeClr>
                </a:solidFill>
                <a:latin typeface="Ink Free" panose="03080402000500000000" pitchFamily="66" charset="0"/>
              </a:rPr>
              <a:t>Gate-Keeping</a:t>
            </a:r>
          </a:p>
        </p:txBody>
      </p:sp>
      <p:sp>
        <p:nvSpPr>
          <p:cNvPr id="17" name="Freeform: Shape 16">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Fence">
            <a:extLst>
              <a:ext uri="{FF2B5EF4-FFF2-40B4-BE49-F238E27FC236}">
                <a16:creationId xmlns:a16="http://schemas.microsoft.com/office/drawing/2014/main" id="{1FD6D170-A680-39B3-E80C-E20F9A0BB6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586" y="2441642"/>
            <a:ext cx="5539555" cy="2379082"/>
          </a:xfrm>
          <a:prstGeom prst="rect">
            <a:avLst/>
          </a:prstGeom>
        </p:spPr>
      </p:pic>
      <p:sp>
        <p:nvSpPr>
          <p:cNvPr id="4" name="Text Placeholder 3">
            <a:extLst>
              <a:ext uri="{FF2B5EF4-FFF2-40B4-BE49-F238E27FC236}">
                <a16:creationId xmlns:a16="http://schemas.microsoft.com/office/drawing/2014/main" id="{B3710C1B-EEE9-C585-21E0-E8F7126671B6}"/>
              </a:ext>
            </a:extLst>
          </p:cNvPr>
          <p:cNvSpPr>
            <a:spLocks noGrp="1"/>
          </p:cNvSpPr>
          <p:nvPr>
            <p:ph type="body" sz="half" idx="2"/>
          </p:nvPr>
        </p:nvSpPr>
        <p:spPr>
          <a:xfrm>
            <a:off x="6378777" y="4201684"/>
            <a:ext cx="5443445" cy="2349325"/>
          </a:xfrm>
        </p:spPr>
        <p:txBody>
          <a:bodyPr vert="horz" lIns="91440" tIns="45720" rIns="91440" bIns="45720" rtlCol="0">
            <a:normAutofit fontScale="92500"/>
          </a:bodyPr>
          <a:lstStyle/>
          <a:p>
            <a:pPr indent="-182880">
              <a:lnSpc>
                <a:spcPct val="90000"/>
              </a:lnSpc>
              <a:buFont typeface="Wingdings" pitchFamily="2" charset="2"/>
              <a:buChar char="§"/>
            </a:pPr>
            <a:r>
              <a:rPr lang="en-US" sz="2000" dirty="0">
                <a:solidFill>
                  <a:schemeClr val="tx1"/>
                </a:solidFill>
              </a:rPr>
              <a:t>Many community-based programs  were developed to rely on referrals from JPD</a:t>
            </a:r>
          </a:p>
          <a:p>
            <a:pPr indent="-182880">
              <a:lnSpc>
                <a:spcPct val="90000"/>
              </a:lnSpc>
              <a:buFont typeface="Wingdings" pitchFamily="2" charset="2"/>
              <a:buChar char="§"/>
            </a:pPr>
            <a:r>
              <a:rPr lang="en-US" sz="2000" dirty="0">
                <a:solidFill>
                  <a:schemeClr val="tx1"/>
                </a:solidFill>
              </a:rPr>
              <a:t>Few Probation Officers actually make such referrals consistently, so a very small proportion of eligible justice-involved youth are reaching the programs designed and funded expressly for them unless the referrals come from the Courts or Public Defender</a:t>
            </a:r>
          </a:p>
          <a:p>
            <a:pPr indent="-182880">
              <a:lnSpc>
                <a:spcPct val="90000"/>
              </a:lnSpc>
              <a:buFont typeface="Wingdings" pitchFamily="2" charset="2"/>
              <a:buChar char="§"/>
            </a:pPr>
            <a:endParaRPr lang="en-US" dirty="0">
              <a:solidFill>
                <a:schemeClr val="tx1"/>
              </a:solidFill>
            </a:endParaRPr>
          </a:p>
          <a:p>
            <a:pPr>
              <a:lnSpc>
                <a:spcPct val="90000"/>
              </a:lnSpc>
            </a:pPr>
            <a:endParaRPr lang="en-US" dirty="0">
              <a:solidFill>
                <a:schemeClr val="tx1"/>
              </a:solidFill>
            </a:endParaRPr>
          </a:p>
        </p:txBody>
      </p:sp>
      <p:grpSp>
        <p:nvGrpSpPr>
          <p:cNvPr id="19" name="Group 18">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Title 3">
            <a:extLst>
              <a:ext uri="{FF2B5EF4-FFF2-40B4-BE49-F238E27FC236}">
                <a16:creationId xmlns:a16="http://schemas.microsoft.com/office/drawing/2014/main" id="{65DAA4D9-C4C0-EB76-386E-C912F313FC7E}"/>
              </a:ext>
            </a:extLst>
          </p:cNvPr>
          <p:cNvSpPr txBox="1">
            <a:spLocks/>
          </p:cNvSpPr>
          <p:nvPr/>
        </p:nvSpPr>
        <p:spPr>
          <a:xfrm>
            <a:off x="-310169" y="1664132"/>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r>
              <a:rPr lang="en-US" sz="7200" dirty="0">
                <a:solidFill>
                  <a:schemeClr val="accent3"/>
                </a:solidFill>
                <a:sym typeface="Webdings" panose="05030102010509060703" pitchFamily="18" charset="2"/>
              </a:rPr>
              <a:t></a:t>
            </a:r>
            <a:endParaRPr lang="en-US" sz="7200" dirty="0">
              <a:solidFill>
                <a:schemeClr val="accent3"/>
              </a:solidFill>
            </a:endParaRPr>
          </a:p>
        </p:txBody>
      </p:sp>
      <p:sp>
        <p:nvSpPr>
          <p:cNvPr id="6" name="Title 3">
            <a:extLst>
              <a:ext uri="{FF2B5EF4-FFF2-40B4-BE49-F238E27FC236}">
                <a16:creationId xmlns:a16="http://schemas.microsoft.com/office/drawing/2014/main" id="{98AD8A31-5AEB-65B7-3FA9-6651853884C0}"/>
              </a:ext>
            </a:extLst>
          </p:cNvPr>
          <p:cNvSpPr txBox="1">
            <a:spLocks/>
          </p:cNvSpPr>
          <p:nvPr/>
        </p:nvSpPr>
        <p:spPr>
          <a:xfrm>
            <a:off x="-164875" y="909940"/>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olidFill>
                  <a:schemeClr val="accent1">
                    <a:lumMod val="60000"/>
                    <a:lumOff val="40000"/>
                  </a:schemeClr>
                </a:solidFill>
                <a:sym typeface="Webdings" panose="05030102010509060703" pitchFamily="18" charset="2"/>
              </a:rPr>
              <a:t></a:t>
            </a:r>
            <a:endParaRPr lang="en-US" sz="7200" dirty="0">
              <a:solidFill>
                <a:schemeClr val="accent1">
                  <a:lumMod val="60000"/>
                  <a:lumOff val="40000"/>
                </a:schemeClr>
              </a:solidFill>
            </a:endParaRPr>
          </a:p>
          <a:p>
            <a:pPr>
              <a:lnSpc>
                <a:spcPts val="4900"/>
              </a:lnSpc>
            </a:pPr>
            <a:r>
              <a:rPr lang="en-US" sz="7200" dirty="0">
                <a:solidFill>
                  <a:schemeClr val="accent1">
                    <a:lumMod val="60000"/>
                    <a:lumOff val="40000"/>
                  </a:schemeClr>
                </a:solidFill>
                <a:sym typeface="Webdings" panose="05030102010509060703" pitchFamily="18" charset="2"/>
              </a:rPr>
              <a:t> </a:t>
            </a:r>
            <a:endParaRPr lang="en-US" sz="7200" dirty="0">
              <a:solidFill>
                <a:schemeClr val="accent1">
                  <a:lumMod val="60000"/>
                  <a:lumOff val="40000"/>
                </a:schemeClr>
              </a:solidFill>
            </a:endParaRPr>
          </a:p>
        </p:txBody>
      </p:sp>
      <p:sp>
        <p:nvSpPr>
          <p:cNvPr id="7" name="Title 3">
            <a:extLst>
              <a:ext uri="{FF2B5EF4-FFF2-40B4-BE49-F238E27FC236}">
                <a16:creationId xmlns:a16="http://schemas.microsoft.com/office/drawing/2014/main" id="{6D1753CB-52CE-823A-2DA4-CDEBC6976868}"/>
              </a:ext>
            </a:extLst>
          </p:cNvPr>
          <p:cNvSpPr txBox="1">
            <a:spLocks/>
          </p:cNvSpPr>
          <p:nvPr/>
        </p:nvSpPr>
        <p:spPr>
          <a:xfrm>
            <a:off x="1587814" y="1807541"/>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r>
              <a:rPr lang="en-US" sz="7200" dirty="0">
                <a:solidFill>
                  <a:schemeClr val="bg1">
                    <a:lumMod val="50000"/>
                    <a:lumOff val="50000"/>
                  </a:schemeClr>
                </a:solidFill>
                <a:sym typeface="Webdings" panose="05030102010509060703" pitchFamily="18" charset="2"/>
              </a:rPr>
              <a:t></a:t>
            </a:r>
            <a:endParaRPr lang="en-US" sz="7200" dirty="0">
              <a:solidFill>
                <a:schemeClr val="bg1">
                  <a:lumMod val="50000"/>
                  <a:lumOff val="50000"/>
                </a:schemeClr>
              </a:solidFill>
            </a:endParaRPr>
          </a:p>
        </p:txBody>
      </p:sp>
      <p:sp>
        <p:nvSpPr>
          <p:cNvPr id="9" name="Title 3">
            <a:extLst>
              <a:ext uri="{FF2B5EF4-FFF2-40B4-BE49-F238E27FC236}">
                <a16:creationId xmlns:a16="http://schemas.microsoft.com/office/drawing/2014/main" id="{73A566B5-1AF9-7580-5D8C-5F48EF38CFB8}"/>
              </a:ext>
            </a:extLst>
          </p:cNvPr>
          <p:cNvSpPr txBox="1">
            <a:spLocks/>
          </p:cNvSpPr>
          <p:nvPr/>
        </p:nvSpPr>
        <p:spPr>
          <a:xfrm>
            <a:off x="1733108" y="1044722"/>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olidFill>
                  <a:schemeClr val="accent1"/>
                </a:solidFill>
                <a:sym typeface="Webdings" panose="05030102010509060703" pitchFamily="18" charset="2"/>
              </a:rPr>
              <a:t></a:t>
            </a:r>
            <a:endParaRPr lang="en-US" sz="7200" dirty="0">
              <a:solidFill>
                <a:schemeClr val="accent1"/>
              </a:solidFill>
            </a:endParaRPr>
          </a:p>
          <a:p>
            <a:pPr>
              <a:lnSpc>
                <a:spcPts val="4900"/>
              </a:lnSpc>
            </a:pPr>
            <a:r>
              <a:rPr lang="en-US" sz="7200" dirty="0">
                <a:solidFill>
                  <a:schemeClr val="accent1"/>
                </a:solidFill>
                <a:sym typeface="Webdings" panose="05030102010509060703" pitchFamily="18" charset="2"/>
              </a:rPr>
              <a:t> </a:t>
            </a:r>
            <a:endParaRPr lang="en-US" sz="7200" dirty="0">
              <a:solidFill>
                <a:schemeClr val="accent1"/>
              </a:solidFill>
            </a:endParaRPr>
          </a:p>
        </p:txBody>
      </p:sp>
      <p:sp>
        <p:nvSpPr>
          <p:cNvPr id="10" name="Title 3">
            <a:extLst>
              <a:ext uri="{FF2B5EF4-FFF2-40B4-BE49-F238E27FC236}">
                <a16:creationId xmlns:a16="http://schemas.microsoft.com/office/drawing/2014/main" id="{00DF707A-7AF0-859A-8380-B0F312F94A8A}"/>
              </a:ext>
            </a:extLst>
          </p:cNvPr>
          <p:cNvSpPr txBox="1">
            <a:spLocks/>
          </p:cNvSpPr>
          <p:nvPr/>
        </p:nvSpPr>
        <p:spPr>
          <a:xfrm>
            <a:off x="554623" y="5165795"/>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ym typeface="Webdings" panose="05030102010509060703" pitchFamily="18" charset="2"/>
              </a:rPr>
              <a:t></a:t>
            </a:r>
            <a:endParaRPr lang="en-US" sz="7200" dirty="0"/>
          </a:p>
          <a:p>
            <a:pPr>
              <a:lnSpc>
                <a:spcPts val="4900"/>
              </a:lnSpc>
            </a:pPr>
            <a:r>
              <a:rPr lang="en-US" sz="7200" dirty="0">
                <a:sym typeface="Webdings" panose="05030102010509060703" pitchFamily="18" charset="2"/>
              </a:rPr>
              <a:t> </a:t>
            </a:r>
            <a:endParaRPr lang="en-US" sz="7200" dirty="0">
              <a:solidFill>
                <a:schemeClr val="accent3"/>
              </a:solidFill>
            </a:endParaRPr>
          </a:p>
        </p:txBody>
      </p:sp>
      <p:sp>
        <p:nvSpPr>
          <p:cNvPr id="14" name="Title 3">
            <a:extLst>
              <a:ext uri="{FF2B5EF4-FFF2-40B4-BE49-F238E27FC236}">
                <a16:creationId xmlns:a16="http://schemas.microsoft.com/office/drawing/2014/main" id="{F3664466-B30D-33CD-35A6-5D8BC9C4E3D2}"/>
              </a:ext>
            </a:extLst>
          </p:cNvPr>
          <p:cNvSpPr txBox="1">
            <a:spLocks/>
          </p:cNvSpPr>
          <p:nvPr/>
        </p:nvSpPr>
        <p:spPr>
          <a:xfrm>
            <a:off x="1205431" y="5332080"/>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r>
              <a:rPr lang="en-US" sz="7200" dirty="0">
                <a:solidFill>
                  <a:schemeClr val="accent1">
                    <a:lumMod val="60000"/>
                    <a:lumOff val="40000"/>
                  </a:schemeClr>
                </a:solidFill>
                <a:sym typeface="Webdings" panose="05030102010509060703" pitchFamily="18" charset="2"/>
              </a:rPr>
              <a:t></a:t>
            </a:r>
            <a:endParaRPr lang="en-US" sz="7200" dirty="0">
              <a:solidFill>
                <a:schemeClr val="accent1">
                  <a:lumMod val="60000"/>
                  <a:lumOff val="40000"/>
                </a:schemeClr>
              </a:solidFill>
            </a:endParaRPr>
          </a:p>
          <a:p>
            <a:pPr>
              <a:lnSpc>
                <a:spcPts val="4900"/>
              </a:lnSpc>
            </a:pPr>
            <a:r>
              <a:rPr lang="en-US" sz="7200" dirty="0">
                <a:solidFill>
                  <a:schemeClr val="accent1">
                    <a:lumMod val="60000"/>
                    <a:lumOff val="40000"/>
                  </a:schemeClr>
                </a:solidFill>
                <a:sym typeface="Webdings" panose="05030102010509060703" pitchFamily="18" charset="2"/>
              </a:rPr>
              <a:t> </a:t>
            </a:r>
            <a:endParaRPr lang="en-US" sz="7200" dirty="0">
              <a:solidFill>
                <a:schemeClr val="accent1">
                  <a:lumMod val="60000"/>
                  <a:lumOff val="40000"/>
                </a:schemeClr>
              </a:solidFill>
            </a:endParaRPr>
          </a:p>
        </p:txBody>
      </p:sp>
      <p:sp>
        <p:nvSpPr>
          <p:cNvPr id="16" name="Title 3">
            <a:extLst>
              <a:ext uri="{FF2B5EF4-FFF2-40B4-BE49-F238E27FC236}">
                <a16:creationId xmlns:a16="http://schemas.microsoft.com/office/drawing/2014/main" id="{856DDA8B-5B8D-56DC-E74B-601C6F4A9AA3}"/>
              </a:ext>
            </a:extLst>
          </p:cNvPr>
          <p:cNvSpPr txBox="1">
            <a:spLocks/>
          </p:cNvSpPr>
          <p:nvPr/>
        </p:nvSpPr>
        <p:spPr>
          <a:xfrm>
            <a:off x="1942239" y="4339098"/>
            <a:ext cx="2441930" cy="897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ts val="4900"/>
              </a:lnSpc>
            </a:pPr>
            <a:endParaRPr lang="en-US" sz="7200" dirty="0"/>
          </a:p>
          <a:p>
            <a:pPr>
              <a:lnSpc>
                <a:spcPts val="4900"/>
              </a:lnSpc>
            </a:pPr>
            <a:r>
              <a:rPr lang="en-US" sz="7200" dirty="0">
                <a:sym typeface="Webdings" panose="05030102010509060703" pitchFamily="18" charset="2"/>
              </a:rPr>
              <a:t> </a:t>
            </a:r>
            <a:r>
              <a:rPr lang="en-US" sz="7200" dirty="0">
                <a:solidFill>
                  <a:schemeClr val="bg1">
                    <a:lumMod val="50000"/>
                    <a:lumOff val="50000"/>
                  </a:schemeClr>
                </a:solidFill>
                <a:sym typeface="Webdings" panose="05030102010509060703" pitchFamily="18" charset="2"/>
              </a:rPr>
              <a:t></a:t>
            </a:r>
            <a:endParaRPr lang="en-US" sz="7200" dirty="0">
              <a:solidFill>
                <a:schemeClr val="bg1">
                  <a:lumMod val="50000"/>
                  <a:lumOff val="50000"/>
                </a:schemeClr>
              </a:solidFill>
            </a:endParaRPr>
          </a:p>
        </p:txBody>
      </p:sp>
      <p:sp>
        <p:nvSpPr>
          <p:cNvPr id="22" name="TextBox 21">
            <a:extLst>
              <a:ext uri="{FF2B5EF4-FFF2-40B4-BE49-F238E27FC236}">
                <a16:creationId xmlns:a16="http://schemas.microsoft.com/office/drawing/2014/main" id="{38BF1E9B-B2EE-EA86-4F4C-4DEA31DCB7C3}"/>
              </a:ext>
            </a:extLst>
          </p:cNvPr>
          <p:cNvSpPr txBox="1"/>
          <p:nvPr/>
        </p:nvSpPr>
        <p:spPr>
          <a:xfrm>
            <a:off x="3763921" y="2041457"/>
            <a:ext cx="1412307" cy="584775"/>
          </a:xfrm>
          <a:prstGeom prst="rect">
            <a:avLst/>
          </a:prstGeom>
          <a:noFill/>
        </p:spPr>
        <p:txBody>
          <a:bodyPr wrap="square" rtlCol="0">
            <a:spAutoFit/>
          </a:bodyPr>
          <a:lstStyle/>
          <a:p>
            <a:r>
              <a:rPr lang="en-US" sz="3200" b="1" dirty="0">
                <a:solidFill>
                  <a:schemeClr val="bg1">
                    <a:lumMod val="85000"/>
                    <a:lumOff val="15000"/>
                  </a:schemeClr>
                </a:solidFill>
                <a:latin typeface="Ink Free" panose="03080402000500000000" pitchFamily="66" charset="0"/>
              </a:rPr>
              <a:t>SFJPD</a:t>
            </a:r>
          </a:p>
        </p:txBody>
      </p:sp>
      <p:sp>
        <p:nvSpPr>
          <p:cNvPr id="23" name="TextBox 22">
            <a:extLst>
              <a:ext uri="{FF2B5EF4-FFF2-40B4-BE49-F238E27FC236}">
                <a16:creationId xmlns:a16="http://schemas.microsoft.com/office/drawing/2014/main" id="{92774D24-A13E-6022-4EA8-C6001637221A}"/>
              </a:ext>
            </a:extLst>
          </p:cNvPr>
          <p:cNvSpPr txBox="1"/>
          <p:nvPr/>
        </p:nvSpPr>
        <p:spPr>
          <a:xfrm>
            <a:off x="2638554" y="5319829"/>
            <a:ext cx="1711875" cy="1200329"/>
          </a:xfrm>
          <a:prstGeom prst="rect">
            <a:avLst/>
          </a:prstGeom>
          <a:noFill/>
        </p:spPr>
        <p:txBody>
          <a:bodyPr wrap="square" rtlCol="0">
            <a:spAutoFit/>
          </a:bodyPr>
          <a:lstStyle/>
          <a:p>
            <a:pPr algn="r"/>
            <a:r>
              <a:rPr lang="en-US" sz="2400" b="1" dirty="0">
                <a:solidFill>
                  <a:schemeClr val="bg1">
                    <a:lumMod val="85000"/>
                    <a:lumOff val="15000"/>
                  </a:schemeClr>
                </a:solidFill>
                <a:latin typeface="Ink Free" panose="03080402000500000000" pitchFamily="66" charset="0"/>
              </a:rPr>
              <a:t>Community-Based Programs</a:t>
            </a:r>
          </a:p>
        </p:txBody>
      </p:sp>
      <p:sp>
        <p:nvSpPr>
          <p:cNvPr id="33" name="Arrow: Curved Left 32">
            <a:extLst>
              <a:ext uri="{FF2B5EF4-FFF2-40B4-BE49-F238E27FC236}">
                <a16:creationId xmlns:a16="http://schemas.microsoft.com/office/drawing/2014/main" id="{FFFAD6FF-6576-0A26-1C62-02BE5075CE15}"/>
              </a:ext>
            </a:extLst>
          </p:cNvPr>
          <p:cNvSpPr/>
          <p:nvPr/>
        </p:nvSpPr>
        <p:spPr>
          <a:xfrm>
            <a:off x="4678325" y="2626232"/>
            <a:ext cx="733643" cy="27058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0A189B28-12A7-CE79-441F-0EE98ED984C8}"/>
              </a:ext>
            </a:extLst>
          </p:cNvPr>
          <p:cNvSpPr txBox="1">
            <a:spLocks/>
          </p:cNvSpPr>
          <p:nvPr/>
        </p:nvSpPr>
        <p:spPr>
          <a:xfrm>
            <a:off x="6060209" y="-492938"/>
            <a:ext cx="5890786" cy="1971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800" dirty="0">
                <a:solidFill>
                  <a:schemeClr val="accent1">
                    <a:lumMod val="40000"/>
                    <a:lumOff val="60000"/>
                  </a:schemeClr>
                </a:solidFill>
                <a:latin typeface="Ink Free" panose="03080402000500000000" pitchFamily="66" charset="0"/>
              </a:rPr>
              <a:t>Open the Gates</a:t>
            </a:r>
          </a:p>
        </p:txBody>
      </p:sp>
      <p:sp>
        <p:nvSpPr>
          <p:cNvPr id="35" name="Text Placeholder 3">
            <a:extLst>
              <a:ext uri="{FF2B5EF4-FFF2-40B4-BE49-F238E27FC236}">
                <a16:creationId xmlns:a16="http://schemas.microsoft.com/office/drawing/2014/main" id="{3C90A8C8-3039-C1FE-4438-886C81549686}"/>
              </a:ext>
            </a:extLst>
          </p:cNvPr>
          <p:cNvSpPr txBox="1">
            <a:spLocks/>
          </p:cNvSpPr>
          <p:nvPr/>
        </p:nvSpPr>
        <p:spPr>
          <a:xfrm>
            <a:off x="6386285" y="880069"/>
            <a:ext cx="5443445" cy="371560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indent="-182880">
              <a:lnSpc>
                <a:spcPct val="90000"/>
              </a:lnSpc>
              <a:buFont typeface="Wingdings" pitchFamily="2" charset="2"/>
              <a:buChar char="§"/>
            </a:pPr>
            <a:r>
              <a:rPr lang="en-US" sz="2000" dirty="0">
                <a:solidFill>
                  <a:schemeClr val="tx1"/>
                </a:solidFill>
              </a:rPr>
              <a:t>San Francisco should guarantee every youth access to the community-based program that is right for them</a:t>
            </a:r>
          </a:p>
          <a:p>
            <a:pPr indent="-182880">
              <a:lnSpc>
                <a:spcPct val="90000"/>
              </a:lnSpc>
              <a:buFont typeface="Wingdings" pitchFamily="2" charset="2"/>
              <a:buChar char="§"/>
            </a:pPr>
            <a:r>
              <a:rPr lang="en-US" sz="2000" dirty="0">
                <a:solidFill>
                  <a:schemeClr val="tx1"/>
                </a:solidFill>
              </a:rPr>
              <a:t>Youth should  be connected with a CBO within 24 hours of being detained </a:t>
            </a:r>
          </a:p>
          <a:p>
            <a:pPr indent="-182880">
              <a:lnSpc>
                <a:spcPct val="90000"/>
              </a:lnSpc>
              <a:buFont typeface="Wingdings" pitchFamily="2" charset="2"/>
              <a:buChar char="§"/>
            </a:pPr>
            <a:r>
              <a:rPr lang="en-US" sz="2000" dirty="0">
                <a:solidFill>
                  <a:schemeClr val="tx1"/>
                </a:solidFill>
              </a:rPr>
              <a:t>Referrals must be coordinated by a community-based agency</a:t>
            </a:r>
          </a:p>
          <a:p>
            <a:pPr indent="-182880">
              <a:lnSpc>
                <a:spcPct val="90000"/>
              </a:lnSpc>
              <a:buFont typeface="Wingdings" pitchFamily="2" charset="2"/>
              <a:buChar char="§"/>
            </a:pPr>
            <a:endParaRPr lang="en-US" dirty="0">
              <a:solidFill>
                <a:schemeClr val="tx1"/>
              </a:solidFill>
            </a:endParaRPr>
          </a:p>
          <a:p>
            <a:pPr>
              <a:lnSpc>
                <a:spcPct val="90000"/>
              </a:lnSpc>
            </a:pPr>
            <a:endParaRPr lang="en-US" dirty="0">
              <a:solidFill>
                <a:schemeClr val="tx1"/>
              </a:solidFill>
            </a:endParaRPr>
          </a:p>
        </p:txBody>
      </p:sp>
    </p:spTree>
    <p:extLst>
      <p:ext uri="{BB962C8B-B14F-4D97-AF65-F5344CB8AC3E}">
        <p14:creationId xmlns:p14="http://schemas.microsoft.com/office/powerpoint/2010/main" val="16103712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7850-D2EB-28DB-0D44-616CBD80E27E}"/>
              </a:ext>
            </a:extLst>
          </p:cNvPr>
          <p:cNvSpPr>
            <a:spLocks noGrp="1"/>
          </p:cNvSpPr>
          <p:nvPr>
            <p:ph type="title"/>
          </p:nvPr>
        </p:nvSpPr>
        <p:spPr>
          <a:xfrm>
            <a:off x="1069848" y="69959"/>
            <a:ext cx="10058400" cy="1609344"/>
          </a:xfrm>
        </p:spPr>
        <p:txBody>
          <a:bodyPr>
            <a:normAutofit/>
          </a:bodyPr>
          <a:lstStyle/>
          <a:p>
            <a:r>
              <a:rPr lang="en-US" b="1" dirty="0">
                <a:latin typeface="Ink Free" panose="03080402000500000000" pitchFamily="66" charset="0"/>
              </a:rPr>
              <a:t>Concluding Points</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DD560A-DDF5-C1E5-530C-C96E3D63C17F}"/>
              </a:ext>
            </a:extLst>
          </p:cNvPr>
          <p:cNvGraphicFramePr>
            <a:graphicFrameLocks noGrp="1"/>
          </p:cNvGraphicFramePr>
          <p:nvPr>
            <p:ph idx="1"/>
            <p:extLst>
              <p:ext uri="{D42A27DB-BD31-4B8C-83A1-F6EECF244321}">
                <p14:modId xmlns:p14="http://schemas.microsoft.com/office/powerpoint/2010/main" val="436265019"/>
              </p:ext>
            </p:extLst>
          </p:nvPr>
        </p:nvGraphicFramePr>
        <p:xfrm>
          <a:off x="329609" y="1105786"/>
          <a:ext cx="11493795" cy="5199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278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2" name="Oval 2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5" name="Rectangle 2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ngled shot of pen on a graph">
            <a:extLst>
              <a:ext uri="{FF2B5EF4-FFF2-40B4-BE49-F238E27FC236}">
                <a16:creationId xmlns:a16="http://schemas.microsoft.com/office/drawing/2014/main" id="{8D20038B-314F-20EA-37D0-50F8E05455B1}"/>
              </a:ext>
            </a:extLst>
          </p:cNvPr>
          <p:cNvPicPr>
            <a:picLocks noChangeAspect="1"/>
          </p:cNvPicPr>
          <p:nvPr/>
        </p:nvPicPr>
        <p:blipFill rotWithShape="1">
          <a:blip r:embed="rId6">
            <a:duotone>
              <a:schemeClr val="accent1">
                <a:shade val="45000"/>
                <a:satMod val="135000"/>
              </a:schemeClr>
              <a:prstClr val="white"/>
            </a:duotone>
          </a:blip>
          <a:srcRect t="9441" b="6290"/>
          <a:stretch/>
        </p:blipFill>
        <p:spPr>
          <a:xfrm>
            <a:off x="20" y="10"/>
            <a:ext cx="12191980" cy="6857989"/>
          </a:xfrm>
          <a:prstGeom prst="rect">
            <a:avLst/>
          </a:prstGeom>
        </p:spPr>
      </p:pic>
      <p:sp>
        <p:nvSpPr>
          <p:cNvPr id="27" name="Rectangle 26">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289FBDF-40C0-F3BA-D249-B70CEA5C8AE6}"/>
              </a:ext>
            </a:extLst>
          </p:cNvPr>
          <p:cNvSpPr>
            <a:spLocks noGrp="1"/>
          </p:cNvSpPr>
          <p:nvPr>
            <p:ph type="title"/>
          </p:nvPr>
        </p:nvSpPr>
        <p:spPr>
          <a:xfrm>
            <a:off x="1051560" y="528811"/>
            <a:ext cx="9966960" cy="1582864"/>
          </a:xfrm>
        </p:spPr>
        <p:txBody>
          <a:bodyPr vert="horz" lIns="91440" tIns="45720" rIns="91440" bIns="45720" rtlCol="0" anchor="b">
            <a:normAutofit/>
          </a:bodyPr>
          <a:lstStyle/>
          <a:p>
            <a:pPr>
              <a:lnSpc>
                <a:spcPct val="80000"/>
              </a:lnSpc>
            </a:pPr>
            <a:r>
              <a:rPr lang="en-US" sz="5400" dirty="0">
                <a:solidFill>
                  <a:srgbClr val="FFFFFF"/>
                </a:solidFill>
                <a:latin typeface="Ink Free" panose="03080402000500000000" pitchFamily="66" charset="0"/>
              </a:rPr>
              <a:t>Report Overview:</a:t>
            </a:r>
            <a:br>
              <a:rPr lang="en-US" sz="5400" dirty="0">
                <a:solidFill>
                  <a:srgbClr val="FFFFFF"/>
                </a:solidFill>
                <a:latin typeface="Ink Free" panose="03080402000500000000" pitchFamily="66" charset="0"/>
              </a:rPr>
            </a:br>
            <a:endParaRPr lang="en-US" sz="5400" dirty="0">
              <a:solidFill>
                <a:srgbClr val="FFFFFF"/>
              </a:solidFill>
              <a:latin typeface="Ink Free" panose="03080402000500000000" pitchFamily="66" charset="0"/>
            </a:endParaRPr>
          </a:p>
        </p:txBody>
      </p:sp>
      <p:sp>
        <p:nvSpPr>
          <p:cNvPr id="7" name="Content Placeholder 6">
            <a:extLst>
              <a:ext uri="{FF2B5EF4-FFF2-40B4-BE49-F238E27FC236}">
                <a16:creationId xmlns:a16="http://schemas.microsoft.com/office/drawing/2014/main" id="{8B623FB4-4E8C-005B-47F5-B7ABE28F63DE}"/>
              </a:ext>
            </a:extLst>
          </p:cNvPr>
          <p:cNvSpPr>
            <a:spLocks noGrp="1"/>
          </p:cNvSpPr>
          <p:nvPr>
            <p:ph type="body" sz="half" idx="2"/>
          </p:nvPr>
        </p:nvSpPr>
        <p:spPr>
          <a:xfrm>
            <a:off x="1069847" y="1346945"/>
            <a:ext cx="10321593" cy="5330302"/>
          </a:xfrm>
        </p:spPr>
        <p:txBody>
          <a:bodyPr vert="horz" lIns="91440" tIns="45720" rIns="91440" bIns="45720" rtlCol="0">
            <a:normAutofit/>
          </a:bodyPr>
          <a:lstStyle/>
          <a:p>
            <a:pPr marL="342900" indent="-342900">
              <a:lnSpc>
                <a:spcPct val="90000"/>
              </a:lnSpc>
              <a:spcBef>
                <a:spcPts val="1200"/>
              </a:spcBef>
              <a:buFont typeface="Arial" panose="020B0604020202020204" pitchFamily="34" charset="0"/>
              <a:buChar char="•"/>
            </a:pPr>
            <a:r>
              <a:rPr lang="en-US" sz="2200" dirty="0">
                <a:solidFill>
                  <a:srgbClr val="FFFFFF"/>
                </a:solidFill>
              </a:rPr>
              <a:t>What is JJPA?</a:t>
            </a:r>
          </a:p>
          <a:p>
            <a:pPr marL="800100" lvl="1" indent="-342900">
              <a:spcBef>
                <a:spcPts val="1200"/>
              </a:spcBef>
              <a:buFont typeface="Arial" panose="020B0604020202020204" pitchFamily="34" charset="0"/>
              <a:buChar char="•"/>
            </a:pPr>
            <a:r>
              <a:rPr lang="en-US" sz="2000" dirty="0">
                <a:solidFill>
                  <a:srgbClr val="FFFFFF"/>
                </a:solidFill>
              </a:rPr>
              <a:t>Purpose</a:t>
            </a:r>
          </a:p>
          <a:p>
            <a:pPr marL="800100" lvl="1" indent="-342900">
              <a:spcBef>
                <a:spcPts val="1200"/>
              </a:spcBef>
              <a:buFont typeface="Arial" panose="020B0604020202020204" pitchFamily="34" charset="0"/>
              <a:buChar char="•"/>
            </a:pPr>
            <a:r>
              <a:rPr lang="en-US" sz="2000" dirty="0">
                <a:solidFill>
                  <a:srgbClr val="FFFFFF"/>
                </a:solidFill>
              </a:rPr>
              <a:t>Geographic Distribution</a:t>
            </a:r>
          </a:p>
          <a:p>
            <a:pPr marL="800100" lvl="1" indent="-342900">
              <a:spcBef>
                <a:spcPts val="1200"/>
              </a:spcBef>
              <a:buFont typeface="Arial" panose="020B0604020202020204" pitchFamily="34" charset="0"/>
              <a:buChar char="•"/>
            </a:pPr>
            <a:r>
              <a:rPr lang="en-US" sz="2000" dirty="0">
                <a:solidFill>
                  <a:srgbClr val="FFFFFF"/>
                </a:solidFill>
              </a:rPr>
              <a:t>Systems Change Advocacy</a:t>
            </a:r>
          </a:p>
          <a:p>
            <a:pPr marL="800100" lvl="1" indent="-342900">
              <a:spcBef>
                <a:spcPts val="1200"/>
              </a:spcBef>
              <a:buFont typeface="Arial" panose="020B0604020202020204" pitchFamily="34" charset="0"/>
              <a:buChar char="•"/>
            </a:pPr>
            <a:r>
              <a:rPr lang="en-US" sz="2000" dirty="0">
                <a:solidFill>
                  <a:srgbClr val="FFFFFF"/>
                </a:solidFill>
              </a:rPr>
              <a:t>Forward Motion</a:t>
            </a:r>
          </a:p>
          <a:p>
            <a:pPr marL="342900" indent="-342900">
              <a:lnSpc>
                <a:spcPct val="90000"/>
              </a:lnSpc>
              <a:spcBef>
                <a:spcPts val="1200"/>
              </a:spcBef>
              <a:buFont typeface="Arial" panose="020B0604020202020204" pitchFamily="34" charset="0"/>
              <a:buChar char="•"/>
            </a:pPr>
            <a:r>
              <a:rPr lang="en-US" sz="2200" dirty="0">
                <a:solidFill>
                  <a:srgbClr val="FFFFFF"/>
                </a:solidFill>
              </a:rPr>
              <a:t>Resource Distribution vis-à-vis Justice Involved Youth</a:t>
            </a:r>
          </a:p>
          <a:p>
            <a:pPr marL="800100" lvl="1" indent="-342900">
              <a:spcBef>
                <a:spcPts val="1200"/>
              </a:spcBef>
              <a:buFont typeface="Arial" panose="020B0604020202020204" pitchFamily="34" charset="0"/>
              <a:buChar char="•"/>
            </a:pPr>
            <a:r>
              <a:rPr lang="en-US" sz="2000" dirty="0">
                <a:solidFill>
                  <a:srgbClr val="FFFFFF"/>
                </a:solidFill>
              </a:rPr>
              <a:t>Community-Based Supports: Evidence of What Works</a:t>
            </a:r>
          </a:p>
          <a:p>
            <a:pPr marL="800100" lvl="1" indent="-342900">
              <a:spcBef>
                <a:spcPts val="1200"/>
              </a:spcBef>
              <a:buFont typeface="Arial" panose="020B0604020202020204" pitchFamily="34" charset="0"/>
              <a:buChar char="•"/>
            </a:pPr>
            <a:r>
              <a:rPr lang="en-US" sz="2000" dirty="0">
                <a:solidFill>
                  <a:srgbClr val="FFFFFF"/>
                </a:solidFill>
              </a:rPr>
              <a:t>Population and Funding</a:t>
            </a:r>
          </a:p>
          <a:p>
            <a:pPr marL="342900" indent="-342900">
              <a:lnSpc>
                <a:spcPct val="90000"/>
              </a:lnSpc>
              <a:spcBef>
                <a:spcPts val="1200"/>
              </a:spcBef>
              <a:buFont typeface="Arial" panose="020B0604020202020204" pitchFamily="34" charset="0"/>
              <a:buChar char="•"/>
            </a:pPr>
            <a:r>
              <a:rPr lang="en-US" sz="2200" dirty="0">
                <a:solidFill>
                  <a:srgbClr val="FFFFFF"/>
                </a:solidFill>
              </a:rPr>
              <a:t>Our Community-Based Juvenile Justice Providers</a:t>
            </a:r>
          </a:p>
          <a:p>
            <a:pPr marL="800100" lvl="1" indent="-342900">
              <a:spcBef>
                <a:spcPts val="1200"/>
              </a:spcBef>
              <a:buFont typeface="Arial" panose="020B0604020202020204" pitchFamily="34" charset="0"/>
              <a:buChar char="•"/>
            </a:pPr>
            <a:r>
              <a:rPr lang="en-US" sz="2000" dirty="0">
                <a:solidFill>
                  <a:srgbClr val="FFFFFF"/>
                </a:solidFill>
              </a:rPr>
              <a:t>Department of Children Youth and their Families Funding</a:t>
            </a:r>
          </a:p>
          <a:p>
            <a:pPr marL="342900" indent="-342900">
              <a:lnSpc>
                <a:spcPct val="90000"/>
              </a:lnSpc>
              <a:spcBef>
                <a:spcPts val="1200"/>
              </a:spcBef>
              <a:buFont typeface="Arial" panose="020B0604020202020204" pitchFamily="34" charset="0"/>
              <a:buChar char="•"/>
            </a:pPr>
            <a:r>
              <a:rPr lang="en-US" sz="2200" dirty="0">
                <a:solidFill>
                  <a:srgbClr val="FFFFFF"/>
                </a:solidFill>
              </a:rPr>
              <a:t>Conclusion</a:t>
            </a:r>
          </a:p>
        </p:txBody>
      </p:sp>
    </p:spTree>
    <p:extLst>
      <p:ext uri="{BB962C8B-B14F-4D97-AF65-F5344CB8AC3E}">
        <p14:creationId xmlns:p14="http://schemas.microsoft.com/office/powerpoint/2010/main" val="387012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98D0CA84-01CD-B467-A6F2-3ECB4BBC92E8}"/>
              </a:ext>
            </a:extLst>
          </p:cNvPr>
          <p:cNvPicPr>
            <a:picLocks noChangeAspect="1"/>
          </p:cNvPicPr>
          <p:nvPr/>
        </p:nvPicPr>
        <p:blipFill rotWithShape="1">
          <a:blip r:embed="rId2"/>
          <a:srcRect t="16696"/>
          <a:stretch/>
        </p:blipFill>
        <p:spPr>
          <a:xfrm>
            <a:off x="4966481" y="0"/>
            <a:ext cx="7080510" cy="6858000"/>
          </a:xfrm>
          <a:prstGeom prst="rect">
            <a:avLst/>
          </a:prstGeom>
        </p:spPr>
      </p:pic>
      <p:pic>
        <p:nvPicPr>
          <p:cNvPr id="7" name="Picture 6" descr="Text, whiteboard&#10;&#10;Description automatically generated">
            <a:extLst>
              <a:ext uri="{FF2B5EF4-FFF2-40B4-BE49-F238E27FC236}">
                <a16:creationId xmlns:a16="http://schemas.microsoft.com/office/drawing/2014/main" id="{017567F1-DF97-977C-3FB1-23393AC1066E}"/>
              </a:ext>
            </a:extLst>
          </p:cNvPr>
          <p:cNvPicPr>
            <a:picLocks noChangeAspect="1"/>
          </p:cNvPicPr>
          <p:nvPr/>
        </p:nvPicPr>
        <p:blipFill>
          <a:blip r:embed="rId3">
            <a:alphaModFix amt="20000"/>
          </a:blip>
          <a:stretch>
            <a:fillRect/>
          </a:stretch>
        </p:blipFill>
        <p:spPr>
          <a:xfrm>
            <a:off x="-3853" y="-1"/>
            <a:ext cx="4831034" cy="6916373"/>
          </a:xfrm>
          <a:prstGeom prst="rect">
            <a:avLst/>
          </a:prstGeom>
        </p:spPr>
      </p:pic>
      <p:sp>
        <p:nvSpPr>
          <p:cNvPr id="8" name="TextBox 7">
            <a:extLst>
              <a:ext uri="{FF2B5EF4-FFF2-40B4-BE49-F238E27FC236}">
                <a16:creationId xmlns:a16="http://schemas.microsoft.com/office/drawing/2014/main" id="{CC99815E-B49B-7B97-C7FD-83E56B891EE4}"/>
              </a:ext>
            </a:extLst>
          </p:cNvPr>
          <p:cNvSpPr txBox="1"/>
          <p:nvPr/>
        </p:nvSpPr>
        <p:spPr>
          <a:xfrm>
            <a:off x="357652" y="1690584"/>
            <a:ext cx="4150544"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sz="4800" b="1" dirty="0">
              <a:latin typeface="Ink Free" panose="03080402000500000000" pitchFamily="66" charset="0"/>
            </a:endParaRPr>
          </a:p>
          <a:p>
            <a:r>
              <a:rPr lang="en-US" sz="4800" b="1" dirty="0">
                <a:latin typeface="Ink Free" panose="03080402000500000000" pitchFamily="66" charset="0"/>
              </a:rPr>
              <a:t>JJPA Member Organizations</a:t>
            </a:r>
          </a:p>
          <a:p>
            <a:endParaRPr lang="en-US" sz="4800" b="1" dirty="0">
              <a:latin typeface="Ink Free" panose="03080402000500000000" pitchFamily="66" charset="0"/>
            </a:endParaRPr>
          </a:p>
        </p:txBody>
      </p:sp>
    </p:spTree>
    <p:extLst>
      <p:ext uri="{BB962C8B-B14F-4D97-AF65-F5344CB8AC3E}">
        <p14:creationId xmlns:p14="http://schemas.microsoft.com/office/powerpoint/2010/main" val="284013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AAC7-949F-10F5-424B-B1A278726DCC}"/>
              </a:ext>
            </a:extLst>
          </p:cNvPr>
          <p:cNvSpPr>
            <a:spLocks noGrp="1"/>
          </p:cNvSpPr>
          <p:nvPr>
            <p:ph type="title"/>
          </p:nvPr>
        </p:nvSpPr>
        <p:spPr/>
        <p:txBody>
          <a:bodyPr>
            <a:normAutofit/>
          </a:bodyPr>
          <a:lstStyle/>
          <a:p>
            <a:r>
              <a:rPr lang="en-US" sz="6000" dirty="0">
                <a:latin typeface="Ink Free" panose="03080402000500000000" pitchFamily="66" charset="0"/>
              </a:rPr>
              <a:t>What is JJPA?</a:t>
            </a:r>
          </a:p>
        </p:txBody>
      </p:sp>
    </p:spTree>
    <p:extLst>
      <p:ext uri="{BB962C8B-B14F-4D97-AF65-F5344CB8AC3E}">
        <p14:creationId xmlns:p14="http://schemas.microsoft.com/office/powerpoint/2010/main" val="367933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70EC00-4411-989B-E999-2A86A75FEF18}"/>
              </a:ext>
            </a:extLst>
          </p:cNvPr>
          <p:cNvSpPr>
            <a:spLocks noGrp="1"/>
          </p:cNvSpPr>
          <p:nvPr>
            <p:ph type="title"/>
          </p:nvPr>
        </p:nvSpPr>
        <p:spPr>
          <a:xfrm>
            <a:off x="5859484" y="39332"/>
            <a:ext cx="6176572" cy="1502384"/>
          </a:xfrm>
        </p:spPr>
        <p:txBody>
          <a:bodyPr vert="horz" lIns="91440" tIns="45720" rIns="91440" bIns="45720" rtlCol="0" anchor="ctr">
            <a:normAutofit/>
          </a:bodyPr>
          <a:lstStyle/>
          <a:p>
            <a:r>
              <a:rPr lang="en-US" sz="3600" dirty="0">
                <a:solidFill>
                  <a:schemeClr val="tx1"/>
                </a:solidFill>
                <a:latin typeface="Ink Free" panose="03080402000500000000" pitchFamily="66" charset="0"/>
              </a:rPr>
              <a:t>Juvenile Justice Providers Association</a:t>
            </a:r>
          </a:p>
        </p:txBody>
      </p:sp>
      <p:sp>
        <p:nvSpPr>
          <p:cNvPr id="22" name="Freeform: Shape 2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Placeholder 7">
            <a:extLst>
              <a:ext uri="{FF2B5EF4-FFF2-40B4-BE49-F238E27FC236}">
                <a16:creationId xmlns:a16="http://schemas.microsoft.com/office/drawing/2014/main" id="{65244168-3273-6ACB-7E04-5BACB6BC1A9B}"/>
              </a:ext>
            </a:extLst>
          </p:cNvPr>
          <p:cNvPicPr>
            <a:picLocks noGrp="1" noChangeAspect="1"/>
          </p:cNvPicPr>
          <p:nvPr>
            <p:ph type="pic" idx="1"/>
          </p:nvPr>
        </p:nvPicPr>
        <p:blipFill rotWithShape="1">
          <a:blip r:embed="rId4"/>
          <a:srcRect t="2148" r="-2" b="19378"/>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6" name="Text Placeholder 5">
            <a:extLst>
              <a:ext uri="{FF2B5EF4-FFF2-40B4-BE49-F238E27FC236}">
                <a16:creationId xmlns:a16="http://schemas.microsoft.com/office/drawing/2014/main" id="{E3A04222-407E-B6C0-C32F-CFC93AC30BB6}"/>
              </a:ext>
            </a:extLst>
          </p:cNvPr>
          <p:cNvSpPr>
            <a:spLocks noGrp="1"/>
          </p:cNvSpPr>
          <p:nvPr>
            <p:ph type="body" sz="half" idx="2"/>
          </p:nvPr>
        </p:nvSpPr>
        <p:spPr>
          <a:xfrm>
            <a:off x="6220047" y="1392862"/>
            <a:ext cx="5638878" cy="4912241"/>
          </a:xfrm>
        </p:spPr>
        <p:txBody>
          <a:bodyPr vert="horz" lIns="91440" tIns="45720" rIns="91440" bIns="45720" rtlCol="0">
            <a:noAutofit/>
          </a:bodyPr>
          <a:lstStyle/>
          <a:p>
            <a:r>
              <a:rPr lang="en-US" sz="2100" dirty="0">
                <a:solidFill>
                  <a:schemeClr val="tx1"/>
                </a:solidFill>
              </a:rPr>
              <a:t>Founded in 2004, the Juvenile Justice Providers Association (JJPA) is a consortium of CBOs in San Francisco that meets regularly to discuss community needs, holds meetings with the probation department and other stakeholders, and works to provide a comprehensive, coordinated, and cohesive service delivery system. </a:t>
            </a:r>
          </a:p>
          <a:p>
            <a:r>
              <a:rPr lang="en-US" sz="2100" dirty="0">
                <a:solidFill>
                  <a:schemeClr val="tx1"/>
                </a:solidFill>
              </a:rPr>
              <a:t>Representative of the primary service providers in San Francisco, the JJPA plays an important role in local policymaking and has a strong voice in the budgetary process.</a:t>
            </a:r>
          </a:p>
          <a:p>
            <a:r>
              <a:rPr lang="en-US" sz="2100" dirty="0">
                <a:solidFill>
                  <a:schemeClr val="tx1"/>
                </a:solidFill>
              </a:rPr>
              <a:t> JJPA demonstrates that the nonprofit sector can play an important and often necessary role in cultivating systems change.</a:t>
            </a:r>
          </a:p>
        </p:txBody>
      </p:sp>
    </p:spTree>
    <p:extLst>
      <p:ext uri="{BB962C8B-B14F-4D97-AF65-F5344CB8AC3E}">
        <p14:creationId xmlns:p14="http://schemas.microsoft.com/office/powerpoint/2010/main" val="26222563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San Francisco Map San Francisco Wall Art Customizable 12x12 Framed">
            <a:extLst>
              <a:ext uri="{FF2B5EF4-FFF2-40B4-BE49-F238E27FC236}">
                <a16:creationId xmlns:a16="http://schemas.microsoft.com/office/drawing/2014/main" id="{634F0D65-3539-F21E-77A2-E325527E7B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9107" t="26499" r="18671" b="19033"/>
          <a:stretch/>
        </p:blipFill>
        <p:spPr bwMode="auto">
          <a:xfrm>
            <a:off x="3671787" y="64913"/>
            <a:ext cx="7612911" cy="6664377"/>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69A7C6AA-4196-9DAD-11F7-E04DC93961B4}"/>
              </a:ext>
            </a:extLst>
          </p:cNvPr>
          <p:cNvSpPr/>
          <p:nvPr/>
        </p:nvSpPr>
        <p:spPr>
          <a:xfrm>
            <a:off x="9409824" y="4444409"/>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6564F38-07F5-3EF8-8549-F3F3BCE4FAD7}"/>
              </a:ext>
            </a:extLst>
          </p:cNvPr>
          <p:cNvSpPr/>
          <p:nvPr/>
        </p:nvSpPr>
        <p:spPr>
          <a:xfrm>
            <a:off x="8562764" y="3397101"/>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534AF6-83EE-EE0E-977B-A5FC92F215A5}"/>
              </a:ext>
            </a:extLst>
          </p:cNvPr>
          <p:cNvSpPr txBox="1"/>
          <p:nvPr/>
        </p:nvSpPr>
        <p:spPr>
          <a:xfrm>
            <a:off x="244549" y="414664"/>
            <a:ext cx="3427238" cy="5324535"/>
          </a:xfrm>
          <a:prstGeom prst="rect">
            <a:avLst/>
          </a:prstGeom>
          <a:noFill/>
        </p:spPr>
        <p:txBody>
          <a:bodyPr wrap="square" rtlCol="0">
            <a:spAutoFit/>
          </a:bodyPr>
          <a:lstStyle/>
          <a:p>
            <a:r>
              <a:rPr lang="en-US" sz="3600" b="1" dirty="0">
                <a:latin typeface="Ink Free" panose="03080402000500000000" pitchFamily="66" charset="0"/>
              </a:rPr>
              <a:t>JJPA Provider Agencies are Embedded in the San Francisco Community – </a:t>
            </a:r>
            <a:r>
              <a:rPr lang="en-US" sz="3200" dirty="0">
                <a:latin typeface="Ink Free" panose="03080402000500000000" pitchFamily="66" charset="0"/>
              </a:rPr>
              <a:t>Geographically representative of and accessible to the youth population served</a:t>
            </a:r>
          </a:p>
        </p:txBody>
      </p:sp>
      <p:sp>
        <p:nvSpPr>
          <p:cNvPr id="2" name="Star: 5 Points 1">
            <a:extLst>
              <a:ext uri="{FF2B5EF4-FFF2-40B4-BE49-F238E27FC236}">
                <a16:creationId xmlns:a16="http://schemas.microsoft.com/office/drawing/2014/main" id="{11C9E115-D1CE-79A0-8D71-D1FC2BFCAE88}"/>
              </a:ext>
            </a:extLst>
          </p:cNvPr>
          <p:cNvSpPr/>
          <p:nvPr/>
        </p:nvSpPr>
        <p:spPr>
          <a:xfrm>
            <a:off x="8470613" y="3996074"/>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F491A933-40DC-5F32-9218-E56E34CFA76A}"/>
              </a:ext>
            </a:extLst>
          </p:cNvPr>
          <p:cNvSpPr/>
          <p:nvPr/>
        </p:nvSpPr>
        <p:spPr>
          <a:xfrm>
            <a:off x="8470620" y="4240624"/>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5BBF9642-222A-2A44-5656-A223BA9ACF32}"/>
              </a:ext>
            </a:extLst>
          </p:cNvPr>
          <p:cNvSpPr/>
          <p:nvPr/>
        </p:nvSpPr>
        <p:spPr>
          <a:xfrm>
            <a:off x="8332386" y="3102933"/>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090B4D81-46E9-6485-BC04-B6B064F93B09}"/>
              </a:ext>
            </a:extLst>
          </p:cNvPr>
          <p:cNvSpPr/>
          <p:nvPr/>
        </p:nvSpPr>
        <p:spPr>
          <a:xfrm>
            <a:off x="8715164" y="2730790"/>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2F71602-19CA-1FEA-43A1-9D8EA69B10B4}"/>
              </a:ext>
            </a:extLst>
          </p:cNvPr>
          <p:cNvSpPr/>
          <p:nvPr/>
        </p:nvSpPr>
        <p:spPr>
          <a:xfrm>
            <a:off x="8374916" y="1848283"/>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E5D258BC-51D0-AC0B-8FF7-18093978C51E}"/>
              </a:ext>
            </a:extLst>
          </p:cNvPr>
          <p:cNvSpPr/>
          <p:nvPr/>
        </p:nvSpPr>
        <p:spPr>
          <a:xfrm>
            <a:off x="8527316" y="1745496"/>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B3F6657E-4CEC-6D3F-EB98-07FB4F609DD9}"/>
              </a:ext>
            </a:extLst>
          </p:cNvPr>
          <p:cNvSpPr/>
          <p:nvPr/>
        </p:nvSpPr>
        <p:spPr>
          <a:xfrm>
            <a:off x="8612380" y="3063949"/>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02B2F9D-B3B9-FB2E-C0F4-F6D4FF980B52}"/>
              </a:ext>
            </a:extLst>
          </p:cNvPr>
          <p:cNvSpPr/>
          <p:nvPr/>
        </p:nvSpPr>
        <p:spPr>
          <a:xfrm>
            <a:off x="8027590" y="2659898"/>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EF93F549-FBF3-698B-7785-87D6587A29E9}"/>
              </a:ext>
            </a:extLst>
          </p:cNvPr>
          <p:cNvSpPr/>
          <p:nvPr/>
        </p:nvSpPr>
        <p:spPr>
          <a:xfrm>
            <a:off x="7336474" y="2021941"/>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7A4016D2-F10E-F076-6FD8-FBC1D15D99FD}"/>
              </a:ext>
            </a:extLst>
          </p:cNvPr>
          <p:cNvSpPr/>
          <p:nvPr/>
        </p:nvSpPr>
        <p:spPr>
          <a:xfrm>
            <a:off x="7106100" y="2631550"/>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66940BE8-D4D2-EADE-9FCE-50105D5D6310}"/>
              </a:ext>
            </a:extLst>
          </p:cNvPr>
          <p:cNvSpPr/>
          <p:nvPr/>
        </p:nvSpPr>
        <p:spPr>
          <a:xfrm>
            <a:off x="7531406" y="2333831"/>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A2829494-A65F-8E62-11D9-DC057651B82D}"/>
              </a:ext>
            </a:extLst>
          </p:cNvPr>
          <p:cNvSpPr/>
          <p:nvPr/>
        </p:nvSpPr>
        <p:spPr>
          <a:xfrm>
            <a:off x="7265591" y="3322667"/>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CE26D2D-3C1E-2A01-6FF7-149E155CF07C}"/>
              </a:ext>
            </a:extLst>
          </p:cNvPr>
          <p:cNvSpPr/>
          <p:nvPr/>
        </p:nvSpPr>
        <p:spPr>
          <a:xfrm>
            <a:off x="8832122" y="3145457"/>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9E0D0A6F-325E-7EA7-F6E2-3FE57B872F00}"/>
              </a:ext>
            </a:extLst>
          </p:cNvPr>
          <p:cNvSpPr/>
          <p:nvPr/>
        </p:nvSpPr>
        <p:spPr>
          <a:xfrm>
            <a:off x="8325296" y="3297857"/>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F3884823-1F39-6178-BAB1-513A553F5E72}"/>
              </a:ext>
            </a:extLst>
          </p:cNvPr>
          <p:cNvSpPr/>
          <p:nvPr/>
        </p:nvSpPr>
        <p:spPr>
          <a:xfrm>
            <a:off x="8063029" y="2248773"/>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AFB96D2B-43BA-0287-A58C-DAA610BCF907}"/>
              </a:ext>
            </a:extLst>
          </p:cNvPr>
          <p:cNvSpPr/>
          <p:nvPr/>
        </p:nvSpPr>
        <p:spPr>
          <a:xfrm>
            <a:off x="8520226" y="2897365"/>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89FD2449-5B1A-1A15-D78D-838118E73FE6}"/>
              </a:ext>
            </a:extLst>
          </p:cNvPr>
          <p:cNvSpPr/>
          <p:nvPr/>
        </p:nvSpPr>
        <p:spPr>
          <a:xfrm>
            <a:off x="4564909" y="3203942"/>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8F2E5D1C-7E41-207C-01E5-F1BB23EC77CF}"/>
              </a:ext>
            </a:extLst>
          </p:cNvPr>
          <p:cNvSpPr/>
          <p:nvPr/>
        </p:nvSpPr>
        <p:spPr>
          <a:xfrm>
            <a:off x="9328307" y="4703131"/>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D37633E0-2FBF-2B48-78A7-55FEF3508AC3}"/>
              </a:ext>
            </a:extLst>
          </p:cNvPr>
          <p:cNvSpPr/>
          <p:nvPr/>
        </p:nvSpPr>
        <p:spPr>
          <a:xfrm>
            <a:off x="9753615" y="4596807"/>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E2BEA01F-0D71-E33C-5D0F-2F8414E4F5C8}"/>
              </a:ext>
            </a:extLst>
          </p:cNvPr>
          <p:cNvSpPr/>
          <p:nvPr/>
        </p:nvSpPr>
        <p:spPr>
          <a:xfrm>
            <a:off x="8711615" y="2259408"/>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76820E79-1962-0351-6F05-051AD28C2B60}"/>
              </a:ext>
            </a:extLst>
          </p:cNvPr>
          <p:cNvSpPr/>
          <p:nvPr/>
        </p:nvSpPr>
        <p:spPr>
          <a:xfrm>
            <a:off x="9934363" y="4373518"/>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71389583-C2FF-DF55-B92F-55132F4DB6F9}"/>
              </a:ext>
            </a:extLst>
          </p:cNvPr>
          <p:cNvSpPr/>
          <p:nvPr/>
        </p:nvSpPr>
        <p:spPr>
          <a:xfrm>
            <a:off x="8488335" y="2225744"/>
            <a:ext cx="361507" cy="3296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73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49019-24B1-2B0A-090B-8ECACC4609CE}"/>
              </a:ext>
            </a:extLst>
          </p:cNvPr>
          <p:cNvSpPr>
            <a:spLocks noGrp="1"/>
          </p:cNvSpPr>
          <p:nvPr>
            <p:ph type="title"/>
          </p:nvPr>
        </p:nvSpPr>
        <p:spPr>
          <a:xfrm>
            <a:off x="1069848" y="-174595"/>
            <a:ext cx="10058400" cy="1609344"/>
          </a:xfrm>
        </p:spPr>
        <p:txBody>
          <a:bodyPr>
            <a:normAutofit/>
          </a:bodyPr>
          <a:lstStyle/>
          <a:p>
            <a:r>
              <a:rPr lang="en-US" cap="none" dirty="0">
                <a:solidFill>
                  <a:schemeClr val="tx1"/>
                </a:solidFill>
                <a:latin typeface="Ink Free" panose="03080402000500000000" pitchFamily="66" charset="0"/>
              </a:rPr>
              <a:t>Systems-Change Advocacy</a:t>
            </a:r>
          </a:p>
        </p:txBody>
      </p:sp>
      <p:sp>
        <p:nvSpPr>
          <p:cNvPr id="4" name="Oval 3">
            <a:extLst>
              <a:ext uri="{FF2B5EF4-FFF2-40B4-BE49-F238E27FC236}">
                <a16:creationId xmlns:a16="http://schemas.microsoft.com/office/drawing/2014/main" id="{D4735923-D887-6BC2-122B-5E38205ABBB1}"/>
              </a:ext>
            </a:extLst>
          </p:cNvPr>
          <p:cNvSpPr/>
          <p:nvPr/>
        </p:nvSpPr>
        <p:spPr>
          <a:xfrm>
            <a:off x="75850" y="1273309"/>
            <a:ext cx="11961627" cy="4816548"/>
          </a:xfrm>
          <a:prstGeom prst="roundRect">
            <a:avLst>
              <a:gd name="adj" fmla="val 164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a:spcBef>
                <a:spcPts val="0"/>
              </a:spcBef>
              <a:spcAft>
                <a:spcPts val="800"/>
              </a:spcAft>
            </a:pPr>
            <a:r>
              <a:rPr lang="en-US" sz="1900" b="1" u="sng" dirty="0">
                <a:solidFill>
                  <a:schemeClr val="tx1"/>
                </a:solidFill>
                <a:effectLst/>
                <a:ea typeface="Calibri" panose="020F0502020204030204" pitchFamily="34" charset="0"/>
                <a:cs typeface="Times New Roman" panose="02020603050405020304" pitchFamily="18" charset="0"/>
              </a:rPr>
              <a:t>JJPA Advocates for:</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Police to admonish and release youth whenever possible, alongside CARC &amp; community referrals</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All arrested youth to be diverted to CARC for 24/7 intake and community-based referrals</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All bookings at JJC to be emailed to CARC within 24 hours </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Referrals to CBOs to be made freely without relying on probation department for assignment</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Flexible funding for mental health services to be delivered without restrictive time limits</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Resources for families to enable them to fully support their youth</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Release planning to be conducted Detention Diversion Advocacy Program at detention hearings </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CBOs funded for detention-based services to have unfettered access to youth in detention</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JPD to void out old warrants on youth to prevent needless system-entanglement for youth who are otherwise doing well</a:t>
            </a:r>
          </a:p>
          <a:p>
            <a:pPr marL="342900" marR="0" indent="-342900">
              <a:spcBef>
                <a:spcPts val="0"/>
              </a:spcBef>
              <a:spcAft>
                <a:spcPts val="800"/>
              </a:spcAft>
              <a:buFont typeface="Wingdings" panose="05000000000000000000" pitchFamily="2" charset="2"/>
              <a:buChar char="q"/>
            </a:pPr>
            <a:r>
              <a:rPr lang="en-US" sz="1900" dirty="0">
                <a:solidFill>
                  <a:schemeClr val="tx1"/>
                </a:solidFill>
                <a:ea typeface="Calibri" panose="020F0502020204030204" pitchFamily="34" charset="0"/>
                <a:cs typeface="Times New Roman" panose="02020603050405020304" pitchFamily="18" charset="0"/>
              </a:rPr>
              <a:t>No youth to be charged as an adult</a:t>
            </a:r>
          </a:p>
        </p:txBody>
      </p:sp>
    </p:spTree>
    <p:extLst>
      <p:ext uri="{BB962C8B-B14F-4D97-AF65-F5344CB8AC3E}">
        <p14:creationId xmlns:p14="http://schemas.microsoft.com/office/powerpoint/2010/main" val="26464696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49019-24B1-2B0A-090B-8ECACC4609CE}"/>
              </a:ext>
            </a:extLst>
          </p:cNvPr>
          <p:cNvSpPr>
            <a:spLocks noGrp="1"/>
          </p:cNvSpPr>
          <p:nvPr>
            <p:ph type="title"/>
          </p:nvPr>
        </p:nvSpPr>
        <p:spPr>
          <a:xfrm>
            <a:off x="350874" y="-174595"/>
            <a:ext cx="10777374" cy="1609344"/>
          </a:xfrm>
        </p:spPr>
        <p:txBody>
          <a:bodyPr>
            <a:normAutofit/>
          </a:bodyPr>
          <a:lstStyle/>
          <a:p>
            <a:r>
              <a:rPr lang="en-US" cap="none" dirty="0">
                <a:solidFill>
                  <a:schemeClr val="tx1"/>
                </a:solidFill>
                <a:latin typeface="Ink Free" panose="03080402000500000000" pitchFamily="66" charset="0"/>
              </a:rPr>
              <a:t>Forward Motion </a:t>
            </a:r>
          </a:p>
        </p:txBody>
      </p:sp>
      <p:sp>
        <p:nvSpPr>
          <p:cNvPr id="4" name="Oval 3">
            <a:extLst>
              <a:ext uri="{FF2B5EF4-FFF2-40B4-BE49-F238E27FC236}">
                <a16:creationId xmlns:a16="http://schemas.microsoft.com/office/drawing/2014/main" id="{D4735923-D887-6BC2-122B-5E38205ABBB1}"/>
              </a:ext>
            </a:extLst>
          </p:cNvPr>
          <p:cNvSpPr/>
          <p:nvPr/>
        </p:nvSpPr>
        <p:spPr>
          <a:xfrm>
            <a:off x="3446039" y="999460"/>
            <a:ext cx="8515588" cy="5720317"/>
          </a:xfrm>
          <a:prstGeom prst="roundRect">
            <a:avLst>
              <a:gd name="adj" fmla="val 1643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marR="0" indent="-342900">
              <a:spcBef>
                <a:spcPts val="0"/>
              </a:spcBef>
              <a:spcAft>
                <a:spcPts val="1200"/>
              </a:spcAft>
              <a:buFont typeface="Wingdings" panose="05000000000000000000" pitchFamily="2" charset="2"/>
              <a:buChar char="ü"/>
            </a:pPr>
            <a:r>
              <a:rPr lang="en-US" sz="2400" dirty="0">
                <a:solidFill>
                  <a:schemeClr val="tx1"/>
                </a:solidFill>
                <a:effectLst/>
                <a:ea typeface="Calibri" panose="020F0502020204030204" pitchFamily="34" charset="0"/>
                <a:cs typeface="Times New Roman" panose="02020603050405020304" pitchFamily="18" charset="0"/>
              </a:rPr>
              <a:t>JJPA’s Blueprint, a vision for an alternative, community-based system to support justice-involved youth, was presented to a sub-committee of the Close Juvenile Hall Working Group, SF Supervisors Walton, Ronen, and Haney, and the Juvenile Probation Commission</a:t>
            </a:r>
          </a:p>
          <a:p>
            <a:pPr marL="342900" marR="0" indent="-342900">
              <a:spcBef>
                <a:spcPts val="0"/>
              </a:spcBef>
              <a:spcAft>
                <a:spcPts val="1200"/>
              </a:spcAft>
              <a:buFont typeface="Wingdings" panose="05000000000000000000" pitchFamily="2" charset="2"/>
              <a:buChar char="ü"/>
            </a:pPr>
            <a:r>
              <a:rPr lang="en-US" sz="2400" dirty="0">
                <a:solidFill>
                  <a:schemeClr val="tx1"/>
                </a:solidFill>
                <a:effectLst/>
                <a:ea typeface="Calibri" panose="020F0502020204030204" pitchFamily="34" charset="0"/>
                <a:cs typeface="Times New Roman" panose="02020603050405020304" pitchFamily="18" charset="0"/>
              </a:rPr>
              <a:t>JPD’s Chief Probation Officer voiced support for 24/7 community-based response system and for JPD serving only the most serious offenders</a:t>
            </a:r>
          </a:p>
          <a:p>
            <a:pPr marL="342900" marR="0" indent="-342900">
              <a:spcBef>
                <a:spcPts val="0"/>
              </a:spcBef>
              <a:spcAft>
                <a:spcPts val="1200"/>
              </a:spcAft>
              <a:buFont typeface="Wingdings" panose="05000000000000000000" pitchFamily="2" charset="2"/>
              <a:buChar char="ü"/>
            </a:pPr>
            <a:r>
              <a:rPr lang="en-US" sz="2400" dirty="0">
                <a:solidFill>
                  <a:schemeClr val="tx1"/>
                </a:solidFill>
                <a:ea typeface="Calibri" panose="020F0502020204030204" pitchFamily="34" charset="0"/>
                <a:cs typeface="Times New Roman" panose="02020603050405020304" pitchFamily="18" charset="0"/>
              </a:rPr>
              <a:t>E</a:t>
            </a:r>
            <a:r>
              <a:rPr lang="en-US" sz="2400" dirty="0">
                <a:solidFill>
                  <a:schemeClr val="tx1"/>
                </a:solidFill>
                <a:effectLst/>
                <a:ea typeface="Calibri" panose="020F0502020204030204" pitchFamily="34" charset="0"/>
                <a:cs typeface="Times New Roman" panose="02020603050405020304" pitchFamily="18" charset="0"/>
              </a:rPr>
              <a:t>ligibility for CARC services has been broadened</a:t>
            </a:r>
          </a:p>
          <a:p>
            <a:pPr marL="342900" marR="0" indent="-342900">
              <a:spcBef>
                <a:spcPts val="0"/>
              </a:spcBef>
              <a:spcAft>
                <a:spcPts val="1200"/>
              </a:spcAft>
              <a:buFont typeface="Wingdings" panose="05000000000000000000" pitchFamily="2" charset="2"/>
              <a:buChar char="ü"/>
            </a:pPr>
            <a:r>
              <a:rPr lang="en-US" sz="2400" dirty="0">
                <a:solidFill>
                  <a:schemeClr val="tx1"/>
                </a:solidFill>
                <a:effectLst/>
                <a:ea typeface="Calibri" panose="020F0502020204030204" pitchFamily="34" charset="0"/>
                <a:cs typeface="Times New Roman" panose="02020603050405020304" pitchFamily="18" charset="0"/>
              </a:rPr>
              <a:t>Resource foster families now able to serve as alternative to group home placement</a:t>
            </a:r>
          </a:p>
          <a:p>
            <a:pPr marL="342900" marR="0" indent="-342900">
              <a:spcBef>
                <a:spcPts val="0"/>
              </a:spcBef>
              <a:spcAft>
                <a:spcPts val="1200"/>
              </a:spcAft>
              <a:buFont typeface="Wingdings" panose="05000000000000000000" pitchFamily="2" charset="2"/>
              <a:buChar char="ü"/>
            </a:pPr>
            <a:r>
              <a:rPr lang="en-US" sz="2400" dirty="0">
                <a:solidFill>
                  <a:schemeClr val="tx1"/>
                </a:solidFill>
                <a:effectLst/>
                <a:ea typeface="Calibri" panose="020F0502020204030204" pitchFamily="34" charset="0"/>
                <a:cs typeface="Times New Roman" panose="02020603050405020304" pitchFamily="18" charset="0"/>
              </a:rPr>
              <a:t> New grants secured to provide resources to families</a:t>
            </a:r>
          </a:p>
        </p:txBody>
      </p:sp>
      <p:pic>
        <p:nvPicPr>
          <p:cNvPr id="9" name="Picture 8" descr="Icon&#10;&#10;Description automatically generated">
            <a:extLst>
              <a:ext uri="{FF2B5EF4-FFF2-40B4-BE49-F238E27FC236}">
                <a16:creationId xmlns:a16="http://schemas.microsoft.com/office/drawing/2014/main" id="{063E0D75-F6F5-2166-ABC5-32022D15ADB0}"/>
              </a:ext>
            </a:extLst>
          </p:cNvPr>
          <p:cNvPicPr>
            <a:picLocks noChangeAspect="1"/>
          </p:cNvPicPr>
          <p:nvPr/>
        </p:nvPicPr>
        <p:blipFill>
          <a:blip r:embed="rId2">
            <a:duotone>
              <a:schemeClr val="bg2">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0" y="3168503"/>
            <a:ext cx="3446039" cy="3359888"/>
          </a:xfrm>
          <a:prstGeom prst="rect">
            <a:avLst/>
          </a:prstGeom>
        </p:spPr>
      </p:pic>
    </p:spTree>
    <p:extLst>
      <p:ext uri="{BB962C8B-B14F-4D97-AF65-F5344CB8AC3E}">
        <p14:creationId xmlns:p14="http://schemas.microsoft.com/office/powerpoint/2010/main" val="41021436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25 -4.44444E-6 L 3.95833E-6 -4.44444E-6 " pathEditMode="relative" rAng="0" ptsTypes="AA">
                                      <p:cBhvr>
                                        <p:cTn id="6" dur="2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AAC7-949F-10F5-424B-B1A278726DCC}"/>
              </a:ext>
            </a:extLst>
          </p:cNvPr>
          <p:cNvSpPr>
            <a:spLocks noGrp="1"/>
          </p:cNvSpPr>
          <p:nvPr>
            <p:ph type="title"/>
          </p:nvPr>
        </p:nvSpPr>
        <p:spPr/>
        <p:txBody>
          <a:bodyPr>
            <a:normAutofit/>
          </a:bodyPr>
          <a:lstStyle/>
          <a:p>
            <a:r>
              <a:rPr lang="en-US" sz="6000" cap="none" dirty="0">
                <a:latin typeface="Ink Free" panose="03080402000500000000" pitchFamily="66" charset="0"/>
              </a:rPr>
              <a:t>Resource Distribution vis-à-vis Justice-Involved Youth</a:t>
            </a:r>
          </a:p>
        </p:txBody>
      </p:sp>
    </p:spTree>
    <p:extLst>
      <p:ext uri="{BB962C8B-B14F-4D97-AF65-F5344CB8AC3E}">
        <p14:creationId xmlns:p14="http://schemas.microsoft.com/office/powerpoint/2010/main" val="20127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0AAC7-949F-10F5-424B-B1A278726DCC}"/>
              </a:ext>
            </a:extLst>
          </p:cNvPr>
          <p:cNvSpPr>
            <a:spLocks noGrp="1"/>
          </p:cNvSpPr>
          <p:nvPr>
            <p:ph type="title"/>
          </p:nvPr>
        </p:nvSpPr>
        <p:spPr>
          <a:xfrm>
            <a:off x="255181" y="643466"/>
            <a:ext cx="4189228" cy="5580353"/>
          </a:xfrm>
        </p:spPr>
        <p:txBody>
          <a:bodyPr>
            <a:normAutofit/>
          </a:bodyPr>
          <a:lstStyle/>
          <a:p>
            <a:pPr algn="ctr"/>
            <a:r>
              <a:rPr lang="en-US" sz="3400" dirty="0">
                <a:solidFill>
                  <a:srgbClr val="FFFFFF"/>
                </a:solidFill>
                <a:latin typeface="Ink Free" panose="03080402000500000000" pitchFamily="66" charset="0"/>
              </a:rPr>
              <a:t>Community-Based Supports for </a:t>
            </a:r>
            <a:br>
              <a:rPr lang="en-US" sz="3400" dirty="0">
                <a:solidFill>
                  <a:srgbClr val="FFFFFF"/>
                </a:solidFill>
                <a:latin typeface="Ink Free" panose="03080402000500000000" pitchFamily="66" charset="0"/>
              </a:rPr>
            </a:br>
            <a:r>
              <a:rPr lang="en-US" sz="3400" dirty="0">
                <a:solidFill>
                  <a:srgbClr val="FFFFFF"/>
                </a:solidFill>
                <a:latin typeface="Ink Free" panose="03080402000500000000" pitchFamily="66" charset="0"/>
              </a:rPr>
              <a:t>San Francisco’s Justice-Involved Youth</a:t>
            </a:r>
          </a:p>
        </p:txBody>
      </p:sp>
      <p:graphicFrame>
        <p:nvGraphicFramePr>
          <p:cNvPr id="17" name="Content Placeholder 3">
            <a:extLst>
              <a:ext uri="{FF2B5EF4-FFF2-40B4-BE49-F238E27FC236}">
                <a16:creationId xmlns:a16="http://schemas.microsoft.com/office/drawing/2014/main" id="{B7E4CBFE-8406-5E24-646D-8A1FEF2107FC}"/>
              </a:ext>
            </a:extLst>
          </p:cNvPr>
          <p:cNvGraphicFramePr>
            <a:graphicFrameLocks noGrp="1"/>
          </p:cNvGraphicFramePr>
          <p:nvPr>
            <p:ph idx="1"/>
            <p:extLst>
              <p:ext uri="{D42A27DB-BD31-4B8C-83A1-F6EECF244321}">
                <p14:modId xmlns:p14="http://schemas.microsoft.com/office/powerpoint/2010/main" val="4049662552"/>
              </p:ext>
            </p:extLst>
          </p:nvPr>
        </p:nvGraphicFramePr>
        <p:xfrm>
          <a:off x="4932557" y="643466"/>
          <a:ext cx="6630177" cy="552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4" name="Oval 13">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98461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5">
      <a:dk1>
        <a:sysClr val="windowText" lastClr="000000"/>
      </a:dk1>
      <a:lt1>
        <a:sysClr val="window" lastClr="FFFFFF"/>
      </a:lt1>
      <a:dk2>
        <a:srgbClr val="696464"/>
      </a:dk2>
      <a:lt2>
        <a:srgbClr val="E9E5DC"/>
      </a:lt2>
      <a:accent1>
        <a:srgbClr val="9C5D5D"/>
      </a:accent1>
      <a:accent2>
        <a:srgbClr val="855D5D"/>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3164</TotalTime>
  <Words>1452</Words>
  <Application>Microsoft Office PowerPoint</Application>
  <PresentationFormat>Widescreen</PresentationFormat>
  <Paragraphs>169</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Ink Free</vt:lpstr>
      <vt:lpstr>Rockwell</vt:lpstr>
      <vt:lpstr>Rockwell Condensed</vt:lpstr>
      <vt:lpstr>Rockwell Extra Bold</vt:lpstr>
      <vt:lpstr>Wingdings</vt:lpstr>
      <vt:lpstr>Wood Type</vt:lpstr>
      <vt:lpstr>Juvenile Justice ProviderS Association (JJPA)</vt:lpstr>
      <vt:lpstr>Report Overview: </vt:lpstr>
      <vt:lpstr>What is JJPA?</vt:lpstr>
      <vt:lpstr>Juvenile Justice Providers Association</vt:lpstr>
      <vt:lpstr>PowerPoint Presentation</vt:lpstr>
      <vt:lpstr>Systems-Change Advocacy</vt:lpstr>
      <vt:lpstr>Forward Motion </vt:lpstr>
      <vt:lpstr>Resource Distribution vis-à-vis Justice-Involved Youth</vt:lpstr>
      <vt:lpstr>Community-Based Supports for  San Francisco’s Justice-Involved Youth</vt:lpstr>
      <vt:lpstr>The Evidence is in</vt:lpstr>
      <vt:lpstr>What Does Work?</vt:lpstr>
      <vt:lpstr>Community-Based Supports         </vt:lpstr>
      <vt:lpstr>Over the past 30 years, San Francisco has seen an extraordinary decline in youth crime, and a precipitous drop in referrals to the San Francisco Juvenile Probation Department *429 referrals for a total of 291 unduplicated youth</vt:lpstr>
      <vt:lpstr>And, a substantial portion of the current JPD caseload are youth who are not on Probation</vt:lpstr>
      <vt:lpstr>JPD &amp; Community Funding Compared</vt:lpstr>
      <vt:lpstr>Our Community-Based Juvenile Justice Providers</vt:lpstr>
      <vt:lpstr>PowerPoint Presentation</vt:lpstr>
      <vt:lpstr>Gate-Keeping</vt:lpstr>
      <vt:lpstr>Concluding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Probation Bureaucracies Over Youth</dc:title>
  <dc:creator>Microsoft Office User</dc:creator>
  <cp:lastModifiedBy>Cowan, Sheryl (JUV)</cp:lastModifiedBy>
  <cp:revision>48</cp:revision>
  <cp:lastPrinted>2022-12-14T00:49:14Z</cp:lastPrinted>
  <dcterms:created xsi:type="dcterms:W3CDTF">2022-09-19T16:37:06Z</dcterms:created>
  <dcterms:modified xsi:type="dcterms:W3CDTF">2022-12-14T00:52:55Z</dcterms:modified>
</cp:coreProperties>
</file>