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0" r:id="rId1"/>
  </p:sldMasterIdLst>
  <p:sldIdLst>
    <p:sldId id="260" r:id="rId2"/>
    <p:sldId id="257" r:id="rId3"/>
    <p:sldId id="261" r:id="rId4"/>
    <p:sldId id="258" r:id="rId5"/>
    <p:sldId id="265" r:id="rId6"/>
    <p:sldId id="266" r:id="rId7"/>
    <p:sldId id="267" r:id="rId8"/>
    <p:sldId id="268" r:id="rId9"/>
    <p:sldId id="263" r:id="rId10"/>
    <p:sldId id="269" r:id="rId11"/>
    <p:sldId id="272" r:id="rId12"/>
    <p:sldId id="264" r:id="rId13"/>
    <p:sldId id="270" r:id="rId14"/>
    <p:sldId id="271"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660"/>
  </p:normalViewPr>
  <p:slideViewPr>
    <p:cSldViewPr snapToGrid="0">
      <p:cViewPr varScale="1">
        <p:scale>
          <a:sx n="96" d="100"/>
          <a:sy n="96" d="100"/>
        </p:scale>
        <p:origin x="61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DC7200CA-9A30-4580-93DD-6D2D9BC0D0DA}" type="datetimeFigureOut">
              <a:rPr lang="en-US" smtClean="0"/>
              <a:t>10/14/2022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35D5EB-EC4A-4444-BA72-C9CCB8C4FF69}" type="slidenum">
              <a:rPr lang="en-US" smtClean="0"/>
              <a:t>‹#›</a:t>
            </a:fld>
            <a:endParaRPr lang="en-US"/>
          </a:p>
        </p:txBody>
      </p:sp>
    </p:spTree>
    <p:extLst>
      <p:ext uri="{BB962C8B-B14F-4D97-AF65-F5344CB8AC3E}">
        <p14:creationId xmlns:p14="http://schemas.microsoft.com/office/powerpoint/2010/main" val="3974743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7200CA-9A30-4580-93DD-6D2D9BC0D0DA}" type="datetimeFigureOut">
              <a:rPr lang="en-US" smtClean="0"/>
              <a:t>10/14/2022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35D5EB-EC4A-4444-BA72-C9CCB8C4FF69}" type="slidenum">
              <a:rPr lang="en-US" smtClean="0"/>
              <a:t>‹#›</a:t>
            </a:fld>
            <a:endParaRPr lang="en-US"/>
          </a:p>
        </p:txBody>
      </p:sp>
    </p:spTree>
    <p:extLst>
      <p:ext uri="{BB962C8B-B14F-4D97-AF65-F5344CB8AC3E}">
        <p14:creationId xmlns:p14="http://schemas.microsoft.com/office/powerpoint/2010/main" val="2000364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7200CA-9A30-4580-93DD-6D2D9BC0D0DA}" type="datetimeFigureOut">
              <a:rPr lang="en-US" smtClean="0"/>
              <a:t>10/14/2022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35D5EB-EC4A-4444-BA72-C9CCB8C4FF69}" type="slidenum">
              <a:rPr lang="en-US" smtClean="0"/>
              <a:t>‹#›</a:t>
            </a:fld>
            <a:endParaRPr lang="en-US"/>
          </a:p>
        </p:txBody>
      </p:sp>
    </p:spTree>
    <p:extLst>
      <p:ext uri="{BB962C8B-B14F-4D97-AF65-F5344CB8AC3E}">
        <p14:creationId xmlns:p14="http://schemas.microsoft.com/office/powerpoint/2010/main" val="3619525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7200CA-9A30-4580-93DD-6D2D9BC0D0DA}" type="datetimeFigureOut">
              <a:rPr lang="en-US" smtClean="0"/>
              <a:t>10/14/2022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35D5EB-EC4A-4444-BA72-C9CCB8C4FF69}"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4200034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7200CA-9A30-4580-93DD-6D2D9BC0D0DA}" type="datetimeFigureOut">
              <a:rPr lang="en-US" smtClean="0"/>
              <a:t>10/14/2022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35D5EB-EC4A-4444-BA72-C9CCB8C4FF69}" type="slidenum">
              <a:rPr lang="en-US" smtClean="0"/>
              <a:t>‹#›</a:t>
            </a:fld>
            <a:endParaRPr lang="en-US"/>
          </a:p>
        </p:txBody>
      </p:sp>
    </p:spTree>
    <p:extLst>
      <p:ext uri="{BB962C8B-B14F-4D97-AF65-F5344CB8AC3E}">
        <p14:creationId xmlns:p14="http://schemas.microsoft.com/office/powerpoint/2010/main" val="1180790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C7200CA-9A30-4580-93DD-6D2D9BC0D0DA}" type="datetimeFigureOut">
              <a:rPr lang="en-US" smtClean="0"/>
              <a:t>10/14/2022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35D5EB-EC4A-4444-BA72-C9CCB8C4FF69}" type="slidenum">
              <a:rPr lang="en-US" smtClean="0"/>
              <a:t>‹#›</a:t>
            </a:fld>
            <a:endParaRPr lang="en-US"/>
          </a:p>
        </p:txBody>
      </p:sp>
    </p:spTree>
    <p:extLst>
      <p:ext uri="{BB962C8B-B14F-4D97-AF65-F5344CB8AC3E}">
        <p14:creationId xmlns:p14="http://schemas.microsoft.com/office/powerpoint/2010/main" val="4163592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C7200CA-9A30-4580-93DD-6D2D9BC0D0DA}" type="datetimeFigureOut">
              <a:rPr lang="en-US" smtClean="0"/>
              <a:t>10/14/2022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35D5EB-EC4A-4444-BA72-C9CCB8C4FF69}" type="slidenum">
              <a:rPr lang="en-US" smtClean="0"/>
              <a:t>‹#›</a:t>
            </a:fld>
            <a:endParaRPr lang="en-US"/>
          </a:p>
        </p:txBody>
      </p:sp>
    </p:spTree>
    <p:extLst>
      <p:ext uri="{BB962C8B-B14F-4D97-AF65-F5344CB8AC3E}">
        <p14:creationId xmlns:p14="http://schemas.microsoft.com/office/powerpoint/2010/main" val="816118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7200CA-9A30-4580-93DD-6D2D9BC0D0DA}" type="datetimeFigureOut">
              <a:rPr lang="en-US" smtClean="0"/>
              <a:t>10/14/2022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35D5EB-EC4A-4444-BA72-C9CCB8C4FF69}" type="slidenum">
              <a:rPr lang="en-US" smtClean="0"/>
              <a:t>‹#›</a:t>
            </a:fld>
            <a:endParaRPr lang="en-US"/>
          </a:p>
        </p:txBody>
      </p:sp>
    </p:spTree>
    <p:extLst>
      <p:ext uri="{BB962C8B-B14F-4D97-AF65-F5344CB8AC3E}">
        <p14:creationId xmlns:p14="http://schemas.microsoft.com/office/powerpoint/2010/main" val="10250152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7200CA-9A30-4580-93DD-6D2D9BC0D0DA}" type="datetimeFigureOut">
              <a:rPr lang="en-US" smtClean="0"/>
              <a:t>10/14/2022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35D5EB-EC4A-4444-BA72-C9CCB8C4FF69}" type="slidenum">
              <a:rPr lang="en-US" smtClean="0"/>
              <a:t>‹#›</a:t>
            </a:fld>
            <a:endParaRPr lang="en-US"/>
          </a:p>
        </p:txBody>
      </p:sp>
    </p:spTree>
    <p:extLst>
      <p:ext uri="{BB962C8B-B14F-4D97-AF65-F5344CB8AC3E}">
        <p14:creationId xmlns:p14="http://schemas.microsoft.com/office/powerpoint/2010/main" val="1091434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7200CA-9A30-4580-93DD-6D2D9BC0D0DA}" type="datetimeFigureOut">
              <a:rPr lang="en-US" smtClean="0"/>
              <a:t>10/14/2022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35D5EB-EC4A-4444-BA72-C9CCB8C4FF69}" type="slidenum">
              <a:rPr lang="en-US" smtClean="0"/>
              <a:t>‹#›</a:t>
            </a:fld>
            <a:endParaRPr lang="en-US"/>
          </a:p>
        </p:txBody>
      </p:sp>
    </p:spTree>
    <p:extLst>
      <p:ext uri="{BB962C8B-B14F-4D97-AF65-F5344CB8AC3E}">
        <p14:creationId xmlns:p14="http://schemas.microsoft.com/office/powerpoint/2010/main" val="1109223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C7200CA-9A30-4580-93DD-6D2D9BC0D0DA}" type="datetimeFigureOut">
              <a:rPr lang="en-US" smtClean="0"/>
              <a:t>10/14/2022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35D5EB-EC4A-4444-BA72-C9CCB8C4FF69}" type="slidenum">
              <a:rPr lang="en-US" smtClean="0"/>
              <a:t>‹#›</a:t>
            </a:fld>
            <a:endParaRPr lang="en-US"/>
          </a:p>
        </p:txBody>
      </p:sp>
    </p:spTree>
    <p:extLst>
      <p:ext uri="{BB962C8B-B14F-4D97-AF65-F5344CB8AC3E}">
        <p14:creationId xmlns:p14="http://schemas.microsoft.com/office/powerpoint/2010/main" val="3059666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C7200CA-9A30-4580-93DD-6D2D9BC0D0DA}" type="datetimeFigureOut">
              <a:rPr lang="en-US" smtClean="0"/>
              <a:t>10/14/2022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35D5EB-EC4A-4444-BA72-C9CCB8C4FF69}" type="slidenum">
              <a:rPr lang="en-US" smtClean="0"/>
              <a:t>‹#›</a:t>
            </a:fld>
            <a:endParaRPr lang="en-US"/>
          </a:p>
        </p:txBody>
      </p:sp>
    </p:spTree>
    <p:extLst>
      <p:ext uri="{BB962C8B-B14F-4D97-AF65-F5344CB8AC3E}">
        <p14:creationId xmlns:p14="http://schemas.microsoft.com/office/powerpoint/2010/main" val="1434062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C7200CA-9A30-4580-93DD-6D2D9BC0D0DA}" type="datetimeFigureOut">
              <a:rPr lang="en-US" smtClean="0"/>
              <a:t>10/14/2022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35D5EB-EC4A-4444-BA72-C9CCB8C4FF69}" type="slidenum">
              <a:rPr lang="en-US" smtClean="0"/>
              <a:t>‹#›</a:t>
            </a:fld>
            <a:endParaRPr lang="en-US"/>
          </a:p>
        </p:txBody>
      </p:sp>
    </p:spTree>
    <p:extLst>
      <p:ext uri="{BB962C8B-B14F-4D97-AF65-F5344CB8AC3E}">
        <p14:creationId xmlns:p14="http://schemas.microsoft.com/office/powerpoint/2010/main" val="3440476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C7200CA-9A30-4580-93DD-6D2D9BC0D0DA}" type="datetimeFigureOut">
              <a:rPr lang="en-US" smtClean="0"/>
              <a:t>10/14/2022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35D5EB-EC4A-4444-BA72-C9CCB8C4FF69}" type="slidenum">
              <a:rPr lang="en-US" smtClean="0"/>
              <a:t>‹#›</a:t>
            </a:fld>
            <a:endParaRPr lang="en-US"/>
          </a:p>
        </p:txBody>
      </p:sp>
    </p:spTree>
    <p:extLst>
      <p:ext uri="{BB962C8B-B14F-4D97-AF65-F5344CB8AC3E}">
        <p14:creationId xmlns:p14="http://schemas.microsoft.com/office/powerpoint/2010/main" val="3385777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7200CA-9A30-4580-93DD-6D2D9BC0D0DA}" type="datetimeFigureOut">
              <a:rPr lang="en-US" smtClean="0"/>
              <a:t>10/14/2022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35D5EB-EC4A-4444-BA72-C9CCB8C4FF69}" type="slidenum">
              <a:rPr lang="en-US" smtClean="0"/>
              <a:t>‹#›</a:t>
            </a:fld>
            <a:endParaRPr lang="en-US"/>
          </a:p>
        </p:txBody>
      </p:sp>
    </p:spTree>
    <p:extLst>
      <p:ext uri="{BB962C8B-B14F-4D97-AF65-F5344CB8AC3E}">
        <p14:creationId xmlns:p14="http://schemas.microsoft.com/office/powerpoint/2010/main" val="377692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7200CA-9A30-4580-93DD-6D2D9BC0D0DA}" type="datetimeFigureOut">
              <a:rPr lang="en-US" smtClean="0"/>
              <a:t>10/14/2022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35D5EB-EC4A-4444-BA72-C9CCB8C4FF69}" type="slidenum">
              <a:rPr lang="en-US" smtClean="0"/>
              <a:t>‹#›</a:t>
            </a:fld>
            <a:endParaRPr lang="en-US"/>
          </a:p>
        </p:txBody>
      </p:sp>
    </p:spTree>
    <p:extLst>
      <p:ext uri="{BB962C8B-B14F-4D97-AF65-F5344CB8AC3E}">
        <p14:creationId xmlns:p14="http://schemas.microsoft.com/office/powerpoint/2010/main" val="1828814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7200CA-9A30-4580-93DD-6D2D9BC0D0DA}" type="datetimeFigureOut">
              <a:rPr lang="en-US" smtClean="0"/>
              <a:t>10/14/2022</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835D5EB-EC4A-4444-BA72-C9CCB8C4FF69}" type="slidenum">
              <a:rPr lang="en-US" smtClean="0"/>
              <a:t>‹#›</a:t>
            </a:fld>
            <a:endParaRPr lang="en-US"/>
          </a:p>
        </p:txBody>
      </p:sp>
    </p:spTree>
    <p:extLst>
      <p:ext uri="{BB962C8B-B14F-4D97-AF65-F5344CB8AC3E}">
        <p14:creationId xmlns:p14="http://schemas.microsoft.com/office/powerpoint/2010/main" val="2464319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C7200CA-9A30-4580-93DD-6D2D9BC0D0DA}" type="datetimeFigureOut">
              <a:rPr lang="en-US" smtClean="0"/>
              <a:t>10/14/2022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835D5EB-EC4A-4444-BA72-C9CCB8C4FF69}" type="slidenum">
              <a:rPr lang="en-US" smtClean="0"/>
              <a:t>‹#›</a:t>
            </a:fld>
            <a:endParaRPr lang="en-US"/>
          </a:p>
        </p:txBody>
      </p:sp>
    </p:spTree>
    <p:extLst>
      <p:ext uri="{BB962C8B-B14F-4D97-AF65-F5344CB8AC3E}">
        <p14:creationId xmlns:p14="http://schemas.microsoft.com/office/powerpoint/2010/main" val="1972555153"/>
      </p:ext>
    </p:extLst>
  </p:cSld>
  <p:clrMap bg1="dk1" tx1="lt1" bg2="dk2" tx2="lt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 id="2147483835" r:id="rId15"/>
    <p:sldLayoutId id="2147483836" r:id="rId16"/>
    <p:sldLayoutId id="2147483837"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5.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728D8-5E0D-944E-F5FB-24540D2406DF}"/>
              </a:ext>
            </a:extLst>
          </p:cNvPr>
          <p:cNvSpPr>
            <a:spLocks noGrp="1"/>
          </p:cNvSpPr>
          <p:nvPr>
            <p:ph type="title"/>
          </p:nvPr>
        </p:nvSpPr>
        <p:spPr>
          <a:xfrm>
            <a:off x="424070" y="365125"/>
            <a:ext cx="11430000" cy="1325563"/>
          </a:xfrm>
        </p:spPr>
        <p:txBody>
          <a:bodyPr/>
          <a:lstStyle/>
          <a:p>
            <a:r>
              <a:rPr lang="en-US" sz="2400" b="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dirty="0">
                <a:effectLst/>
                <a:latin typeface="Calibri" panose="020F0502020204030204" pitchFamily="34" charset="0"/>
                <a:ea typeface="Calibri" panose="020F0502020204030204" pitchFamily="34" charset="0"/>
                <a:cs typeface="Times New Roman" panose="02020603050405020304" pitchFamily="18" charset="0"/>
              </a:rPr>
              <a:t>San Francisco Board of Supervisors Shelter Monitor Committee Proposal</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5" name="Content Placeholder 4">
            <a:extLst>
              <a:ext uri="{FF2B5EF4-FFF2-40B4-BE49-F238E27FC236}">
                <a16:creationId xmlns:a16="http://schemas.microsoft.com/office/drawing/2014/main" id="{17CC5684-8C38-CD85-590E-0D5410DFFD8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44415" y="1507573"/>
            <a:ext cx="6525570" cy="4230618"/>
          </a:xfrm>
        </p:spPr>
      </p:pic>
      <p:sp>
        <p:nvSpPr>
          <p:cNvPr id="6" name="TextBox 5">
            <a:extLst>
              <a:ext uri="{FF2B5EF4-FFF2-40B4-BE49-F238E27FC236}">
                <a16:creationId xmlns:a16="http://schemas.microsoft.com/office/drawing/2014/main" id="{55BB26BA-2D2B-9A2A-E95B-AE1FB451AD86}"/>
              </a:ext>
            </a:extLst>
          </p:cNvPr>
          <p:cNvSpPr txBox="1"/>
          <p:nvPr/>
        </p:nvSpPr>
        <p:spPr>
          <a:xfrm>
            <a:off x="2179983" y="6123543"/>
            <a:ext cx="7507356" cy="461665"/>
          </a:xfrm>
          <a:prstGeom prst="rect">
            <a:avLst/>
          </a:prstGeom>
          <a:noFill/>
        </p:spPr>
        <p:txBody>
          <a:bodyPr wrap="square" rtlCol="0">
            <a:spAutoFit/>
          </a:bodyPr>
          <a:lstStyle/>
          <a:p>
            <a:r>
              <a:rPr lang="en-US" sz="2400" b="1" dirty="0">
                <a:effectLst/>
                <a:latin typeface="Calibri" panose="020F0502020204030204" pitchFamily="34" charset="0"/>
                <a:ea typeface="Calibri" panose="020F0502020204030204" pitchFamily="34" charset="0"/>
                <a:cs typeface="Times New Roman" panose="02020603050405020304" pitchFamily="18" charset="0"/>
              </a:rPr>
              <a:t>Presented by committee members  </a:t>
            </a:r>
            <a:r>
              <a:rPr lang="en-US" sz="2400" b="1" dirty="0" err="1">
                <a:effectLst/>
                <a:latin typeface="Calibri" panose="020F0502020204030204" pitchFamily="34" charset="0"/>
                <a:ea typeface="Calibri" panose="020F0502020204030204" pitchFamily="34" charset="0"/>
                <a:cs typeface="Times New Roman" panose="02020603050405020304" pitchFamily="18" charset="0"/>
              </a:rPr>
              <a:t>Muasau</a:t>
            </a:r>
            <a:r>
              <a:rPr lang="en-US" sz="2400" b="1" dirty="0">
                <a:effectLst/>
                <a:latin typeface="Calibri" panose="020F0502020204030204" pitchFamily="34" charset="0"/>
                <a:ea typeface="Calibri" panose="020F0502020204030204" pitchFamily="34" charset="0"/>
                <a:cs typeface="Times New Roman" panose="02020603050405020304" pitchFamily="18" charset="0"/>
              </a:rPr>
              <a:t> and Clark. </a:t>
            </a:r>
            <a:endParaRPr lang="en-US" sz="2400" dirty="0"/>
          </a:p>
        </p:txBody>
      </p:sp>
    </p:spTree>
    <p:extLst>
      <p:ext uri="{BB962C8B-B14F-4D97-AF65-F5344CB8AC3E}">
        <p14:creationId xmlns:p14="http://schemas.microsoft.com/office/powerpoint/2010/main" val="3385069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2065B4-DDF8-A30D-364D-E8D0E5C0B4E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62526" y="5013"/>
            <a:ext cx="10266947" cy="6847973"/>
          </a:xfrm>
          <a:prstGeom prst="rect">
            <a:avLst/>
          </a:prstGeom>
        </p:spPr>
      </p:pic>
    </p:spTree>
    <p:extLst>
      <p:ext uri="{BB962C8B-B14F-4D97-AF65-F5344CB8AC3E}">
        <p14:creationId xmlns:p14="http://schemas.microsoft.com/office/powerpoint/2010/main" val="16371324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C18EC-A034-7405-7A85-65E93E86E4E3}"/>
              </a:ext>
            </a:extLst>
          </p:cNvPr>
          <p:cNvSpPr>
            <a:spLocks noGrp="1"/>
          </p:cNvSpPr>
          <p:nvPr>
            <p:ph type="title"/>
          </p:nvPr>
        </p:nvSpPr>
        <p:spPr/>
        <p:txBody>
          <a:bodyPr>
            <a:normAutofit fontScale="90000"/>
          </a:bodyPr>
          <a:lstStyle/>
          <a:p>
            <a:r>
              <a:rPr lang="en-US" sz="6000" b="1" u="sng" dirty="0">
                <a:effectLst/>
                <a:latin typeface="Calibri" panose="020F0502020204030204" pitchFamily="34" charset="0"/>
                <a:ea typeface="Calibri" panose="020F0502020204030204" pitchFamily="34" charset="0"/>
                <a:cs typeface="Times New Roman" panose="02020603050405020304" pitchFamily="18" charset="0"/>
              </a:rPr>
              <a:t>Projection and Possible Barriers:</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43A225C1-BB0F-4D19-10FB-8F251F844CD6}"/>
              </a:ext>
            </a:extLst>
          </p:cNvPr>
          <p:cNvSpPr>
            <a:spLocks noGrp="1"/>
          </p:cNvSpPr>
          <p:nvPr>
            <p:ph idx="1"/>
          </p:nvPr>
        </p:nvSpPr>
        <p:spPr/>
        <p:txBody>
          <a:bodyPr/>
          <a:lstStyle/>
          <a:p>
            <a:pPr marL="342900" marR="0" lvl="0" indent="-342900">
              <a:lnSpc>
                <a:spcPct val="107000"/>
              </a:lnSpc>
              <a:spcBef>
                <a:spcPts val="0"/>
              </a:spcBef>
              <a:spcAft>
                <a:spcPts val="0"/>
              </a:spcAft>
              <a:buFont typeface="+mj-lt"/>
              <a:buAutoNum type="arabicPeriod"/>
            </a:pPr>
            <a:r>
              <a:rPr lang="en-US" b="1" dirty="0">
                <a:effectLst/>
                <a:latin typeface="Calibri" panose="020F0502020204030204" pitchFamily="34" charset="0"/>
                <a:ea typeface="Calibri" panose="020F0502020204030204" pitchFamily="34" charset="0"/>
                <a:cs typeface="Times New Roman" panose="02020603050405020304" pitchFamily="18" charset="0"/>
              </a:rPr>
              <a:t>Funding – The positions, proposed, require accredited mental healthcare professional salaries.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0">
              <a:lnSpc>
                <a:spcPct val="107000"/>
              </a:lnSpc>
              <a:spcBef>
                <a:spcPts val="0"/>
              </a:spcBef>
              <a:spcAft>
                <a:spcPts val="0"/>
              </a:spcAft>
              <a:buNone/>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r>
              <a:rPr lang="en-US" b="1" dirty="0">
                <a:effectLst/>
                <a:latin typeface="Calibri" panose="020F0502020204030204" pitchFamily="34" charset="0"/>
                <a:ea typeface="Calibri" panose="020F0502020204030204" pitchFamily="34" charset="0"/>
                <a:cs typeface="Times New Roman" panose="02020603050405020304" pitchFamily="18" charset="0"/>
              </a:rPr>
              <a:t>2. These positions must be filled by mental healthcare professionals that have a heart and a desire for the positive advancement of our homeless community in San Francisco.</a:t>
            </a:r>
            <a:endParaRPr lang="en-US" b="1" dirty="0">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None/>
            </a:pPr>
            <a:r>
              <a:rPr lang="en-US" b="1" dirty="0">
                <a:effectLst/>
                <a:latin typeface="Calibri" panose="020F0502020204030204" pitchFamily="34" charset="0"/>
                <a:ea typeface="Calibri" panose="020F0502020204030204" pitchFamily="34" charset="0"/>
                <a:cs typeface="Times New Roman" panose="02020603050405020304" pitchFamily="18" charset="0"/>
              </a:rPr>
              <a:t>3. The data/statistics, created, will be priceless and landmark toward care and treatment of mental health, globally.</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24680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D7275F-CCA1-FF03-12D1-9F23BB8C5AA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81000"/>
            <a:ext cx="12192000" cy="6096000"/>
          </a:xfrm>
          <a:prstGeom prst="rect">
            <a:avLst/>
          </a:prstGeom>
        </p:spPr>
      </p:pic>
    </p:spTree>
    <p:extLst>
      <p:ext uri="{BB962C8B-B14F-4D97-AF65-F5344CB8AC3E}">
        <p14:creationId xmlns:p14="http://schemas.microsoft.com/office/powerpoint/2010/main" val="28874639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9BF8B2-1D74-B3D4-F5E8-B4902BFC752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80702" y="1396537"/>
            <a:ext cx="7230596" cy="4064926"/>
          </a:xfrm>
          <a:prstGeom prst="rect">
            <a:avLst/>
          </a:prstGeom>
        </p:spPr>
      </p:pic>
    </p:spTree>
    <p:extLst>
      <p:ext uri="{BB962C8B-B14F-4D97-AF65-F5344CB8AC3E}">
        <p14:creationId xmlns:p14="http://schemas.microsoft.com/office/powerpoint/2010/main" val="2625195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F4E08A-7A86-B7ED-9ACC-1B1C0388094B}"/>
              </a:ext>
            </a:extLst>
          </p:cNvPr>
          <p:cNvSpPr txBox="1"/>
          <p:nvPr/>
        </p:nvSpPr>
        <p:spPr>
          <a:xfrm>
            <a:off x="914400" y="1424609"/>
            <a:ext cx="10071652" cy="5143139"/>
          </a:xfrm>
          <a:prstGeom prst="rect">
            <a:avLst/>
          </a:prstGeom>
          <a:noFill/>
        </p:spPr>
        <p:txBody>
          <a:bodyPr wrap="square" rtlCol="0">
            <a:spAutoFit/>
          </a:bodyPr>
          <a:lstStyle/>
          <a:p>
            <a:pPr marL="0" marR="0">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As San Franciscans we do not need the aforementioned statistics, as we live and walk daily in the reality of the mental health crisis. Onsite mental health care professionals and their consistent presence at our shelters will forge relationships between providers &amp; clients, where before there was mistrust yielding inaccurate data &amp; ineffective care plans. With this proposal we hope to create vital data, formulate solutions and hopefully promote 'word of mouth' accounting from those who have 'been assisted' to those needing assistance. The shelter system is a great place to start this form of care and the Shelter Monitor Committee is the vehicle to bring this to the forefront. </a:t>
            </a:r>
          </a:p>
        </p:txBody>
      </p:sp>
      <p:sp>
        <p:nvSpPr>
          <p:cNvPr id="5" name="Title 4">
            <a:extLst>
              <a:ext uri="{FF2B5EF4-FFF2-40B4-BE49-F238E27FC236}">
                <a16:creationId xmlns:a16="http://schemas.microsoft.com/office/drawing/2014/main" id="{34B29E8A-81AF-A36E-EC9A-2D4CE062F603}"/>
              </a:ext>
            </a:extLst>
          </p:cNvPr>
          <p:cNvSpPr>
            <a:spLocks noGrp="1"/>
          </p:cNvSpPr>
          <p:nvPr>
            <p:ph type="title"/>
          </p:nvPr>
        </p:nvSpPr>
        <p:spPr>
          <a:xfrm>
            <a:off x="838200" y="365126"/>
            <a:ext cx="8981661" cy="1059484"/>
          </a:xfrm>
        </p:spPr>
        <p:txBody>
          <a:bodyPr/>
          <a:lstStyle/>
          <a:p>
            <a:pPr algn="ctr"/>
            <a:r>
              <a:rPr lang="en-US" dirty="0"/>
              <a:t>Conclusion:</a:t>
            </a:r>
          </a:p>
        </p:txBody>
      </p:sp>
    </p:spTree>
    <p:extLst>
      <p:ext uri="{BB962C8B-B14F-4D97-AF65-F5344CB8AC3E}">
        <p14:creationId xmlns:p14="http://schemas.microsoft.com/office/powerpoint/2010/main" val="1501231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0DF5D-1EA6-DA40-3675-C2F5DB7462FB}"/>
              </a:ext>
            </a:extLst>
          </p:cNvPr>
          <p:cNvSpPr>
            <a:spLocks noGrp="1"/>
          </p:cNvSpPr>
          <p:nvPr>
            <p:ph type="title"/>
          </p:nvPr>
        </p:nvSpPr>
        <p:spPr>
          <a:xfrm>
            <a:off x="589722" y="586271"/>
            <a:ext cx="4625009" cy="3611216"/>
          </a:xfrm>
        </p:spPr>
        <p:txBody>
          <a:bodyPr>
            <a:normAutofit/>
          </a:bodyPr>
          <a:lstStyle/>
          <a:p>
            <a:pPr marL="0" marR="0">
              <a:lnSpc>
                <a:spcPct val="107000"/>
              </a:lnSpc>
              <a:spcBef>
                <a:spcPts val="0"/>
              </a:spcBef>
              <a:spcAft>
                <a:spcPts val="800"/>
              </a:spcAft>
            </a:pPr>
            <a:r>
              <a:rPr lang="en-US" sz="3600" b="1" dirty="0">
                <a:effectLst/>
                <a:latin typeface="Calibri" panose="020F0502020204030204" pitchFamily="34" charset="0"/>
                <a:ea typeface="Calibri" panose="020F0502020204030204" pitchFamily="34" charset="0"/>
                <a:cs typeface="Times New Roman" panose="02020603050405020304" pitchFamily="18" charset="0"/>
              </a:rPr>
              <a:t>According to the </a:t>
            </a:r>
            <a:br>
              <a:rPr lang="en-US" sz="3600" b="1" dirty="0">
                <a:effectLst/>
                <a:latin typeface="Calibri" panose="020F0502020204030204" pitchFamily="34" charset="0"/>
                <a:ea typeface="Calibri" panose="020F0502020204030204" pitchFamily="34" charset="0"/>
                <a:cs typeface="Times New Roman" panose="02020603050405020304" pitchFamily="18" charset="0"/>
              </a:rPr>
            </a:br>
            <a:r>
              <a:rPr lang="en-US" sz="3600" b="1" i="1" u="sng" dirty="0">
                <a:effectLst/>
                <a:latin typeface="Calibri" panose="020F0502020204030204" pitchFamily="34" charset="0"/>
                <a:ea typeface="Calibri" panose="020F0502020204030204" pitchFamily="34" charset="0"/>
                <a:cs typeface="Times New Roman" panose="02020603050405020304" pitchFamily="18" charset="0"/>
              </a:rPr>
              <a:t>Brain Donor Project</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dirty="0">
                <a:effectLst/>
                <a:latin typeface="Calibri" panose="020F0502020204030204" pitchFamily="34" charset="0"/>
                <a:ea typeface="Calibri" panose="020F0502020204030204" pitchFamily="34" charset="0"/>
                <a:cs typeface="Times New Roman" panose="02020603050405020304" pitchFamily="18" charset="0"/>
              </a:rPr>
              <a:t> and the </a:t>
            </a:r>
            <a:r>
              <a:rPr lang="en-US" sz="3600" b="1" i="1" u="sng" dirty="0">
                <a:effectLst/>
                <a:latin typeface="Calibri" panose="020F0502020204030204" pitchFamily="34" charset="0"/>
                <a:ea typeface="Calibri" panose="020F0502020204030204" pitchFamily="34" charset="0"/>
                <a:cs typeface="Times New Roman" panose="02020603050405020304" pitchFamily="18" charset="0"/>
              </a:rPr>
              <a:t>Anxiety and Depression Association of America</a:t>
            </a:r>
            <a:r>
              <a:rPr lang="en-US" sz="3600" b="1" dirty="0">
                <a:effectLst/>
                <a:latin typeface="Calibri" panose="020F0502020204030204" pitchFamily="34" charset="0"/>
                <a:ea typeface="Calibri" panose="020F0502020204030204" pitchFamily="34" charset="0"/>
                <a:cs typeface="Times New Roman" panose="02020603050405020304" pitchFamily="18" charset="0"/>
              </a:rPr>
              <a:t>:</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6" name="Picture Placeholder 5">
            <a:extLst>
              <a:ext uri="{FF2B5EF4-FFF2-40B4-BE49-F238E27FC236}">
                <a16:creationId xmlns:a16="http://schemas.microsoft.com/office/drawing/2014/main" id="{8518C598-CAE3-2968-C8F0-58C1AB739C09}"/>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7335" r="17335"/>
          <a:stretch/>
        </p:blipFill>
        <p:spPr>
          <a:xfrm>
            <a:off x="5155096" y="586271"/>
            <a:ext cx="6445458" cy="4873625"/>
          </a:xfrm>
        </p:spPr>
      </p:pic>
      <p:sp>
        <p:nvSpPr>
          <p:cNvPr id="3" name="Content Placeholder 2">
            <a:extLst>
              <a:ext uri="{FF2B5EF4-FFF2-40B4-BE49-F238E27FC236}">
                <a16:creationId xmlns:a16="http://schemas.microsoft.com/office/drawing/2014/main" id="{B74451EA-D8D3-5EDC-1D65-ED9399DC4374}"/>
              </a:ext>
            </a:extLst>
          </p:cNvPr>
          <p:cNvSpPr>
            <a:spLocks noGrp="1"/>
          </p:cNvSpPr>
          <p:nvPr>
            <p:ph type="body" sz="half" idx="2"/>
          </p:nvPr>
        </p:nvSpPr>
        <p:spPr>
          <a:xfrm>
            <a:off x="589723" y="5459896"/>
            <a:ext cx="11010832" cy="1232452"/>
          </a:xfrm>
        </p:spPr>
        <p:txBody>
          <a:bodyPr>
            <a:normAutofit/>
          </a:bodyPr>
          <a:lstStyle/>
          <a:p>
            <a:pPr marL="0" marR="0">
              <a:lnSpc>
                <a:spcPct val="107000"/>
              </a:lnSpc>
              <a:spcBef>
                <a:spcPts val="0"/>
              </a:spcBef>
              <a:spcAft>
                <a:spcPts val="800"/>
              </a:spcAft>
            </a:pPr>
            <a:r>
              <a:rPr lang="en-US" sz="2800" b="1" dirty="0">
                <a:effectLst/>
                <a:latin typeface="Calibri" panose="020F0502020204030204" pitchFamily="34" charset="0"/>
                <a:ea typeface="Calibri" panose="020F0502020204030204" pitchFamily="34" charset="0"/>
                <a:cs typeface="Times New Roman" panose="02020603050405020304" pitchFamily="18" charset="0"/>
              </a:rPr>
              <a:t>1 in 5 people suffer from some kind of mental health issue.  Depression, alone, is reported to affect nearly 300 million people, </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globally</a:t>
            </a:r>
            <a:r>
              <a:rPr lang="en-US" sz="2800" b="1" dirty="0">
                <a:effectLst/>
                <a:latin typeface="Calibri" panose="020F0502020204030204" pitchFamily="34"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156613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50A7049-F988-73E2-517D-C3659EEF35A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1430" b="21430"/>
          <a:stretch>
            <a:fillRect/>
          </a:stretch>
        </p:blipFill>
        <p:spPr>
          <a:xfrm>
            <a:off x="839788" y="987425"/>
            <a:ext cx="10515600" cy="3750227"/>
          </a:xfrm>
        </p:spPr>
      </p:pic>
      <p:sp>
        <p:nvSpPr>
          <p:cNvPr id="4" name="Text Placeholder 3">
            <a:extLst>
              <a:ext uri="{FF2B5EF4-FFF2-40B4-BE49-F238E27FC236}">
                <a16:creationId xmlns:a16="http://schemas.microsoft.com/office/drawing/2014/main" id="{C58EA044-F125-3B70-7D64-F20D7053C3F1}"/>
              </a:ext>
            </a:extLst>
          </p:cNvPr>
          <p:cNvSpPr>
            <a:spLocks noGrp="1"/>
          </p:cNvSpPr>
          <p:nvPr>
            <p:ph type="body" sz="half" idx="2"/>
          </p:nvPr>
        </p:nvSpPr>
        <p:spPr>
          <a:xfrm>
            <a:off x="839788" y="4803913"/>
            <a:ext cx="10514012" cy="1643270"/>
          </a:xfrm>
        </p:spPr>
        <p:txBody>
          <a:bodyPr>
            <a:normAutofit/>
          </a:bodyPr>
          <a:lstStyle/>
          <a:p>
            <a:pPr marL="0" marR="0">
              <a:lnSpc>
                <a:spcPct val="107000"/>
              </a:lnSpc>
              <a:spcBef>
                <a:spcPts val="0"/>
              </a:spcBef>
              <a:spcAft>
                <a:spcPts val="800"/>
              </a:spcAft>
            </a:pPr>
            <a:r>
              <a:rPr lang="en-US" sz="2200" b="1" dirty="0">
                <a:effectLst/>
                <a:latin typeface="Calibri" panose="020F0502020204030204" pitchFamily="34" charset="0"/>
                <a:ea typeface="Calibri" panose="020F0502020204030204" pitchFamily="34" charset="0"/>
                <a:cs typeface="Times New Roman" panose="02020603050405020304" pitchFamily="18" charset="0"/>
              </a:rPr>
              <a:t>In San Francisco, our homeless population, conservatively, is estimated at 10,000  individuals and according to the UCSF Chair of Psychiatry, Dr. Matt State, MD PhD, 40% of that population suffers from mental illness and substance abuse disorders.</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887000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D73386-C81F-8123-CFB7-60D531F245CC}"/>
              </a:ext>
            </a:extLst>
          </p:cNvPr>
          <p:cNvSpPr>
            <a:spLocks noGrp="1"/>
          </p:cNvSpPr>
          <p:nvPr>
            <p:ph type="title"/>
          </p:nvPr>
        </p:nvSpPr>
        <p:spPr>
          <a:xfrm>
            <a:off x="838200" y="365125"/>
            <a:ext cx="10515600" cy="4823101"/>
          </a:xfrm>
        </p:spPr>
        <p:txBody>
          <a:bodyPr>
            <a:normAutofit/>
          </a:bodyPr>
          <a:lstStyle/>
          <a:p>
            <a:pPr marL="0" marR="0">
              <a:lnSpc>
                <a:spcPct val="107000"/>
              </a:lnSpc>
              <a:spcBef>
                <a:spcPts val="0"/>
              </a:spcBef>
              <a:spcAft>
                <a:spcPts val="800"/>
              </a:spcAft>
            </a:pPr>
            <a:r>
              <a:rPr lang="en-US" sz="4400" b="1" dirty="0">
                <a:effectLst/>
                <a:latin typeface="Calibri" panose="020F0502020204030204" pitchFamily="34" charset="0"/>
                <a:ea typeface="Calibri" panose="020F0502020204030204" pitchFamily="34" charset="0"/>
                <a:cs typeface="Times New Roman" panose="02020603050405020304" pitchFamily="18" charset="0"/>
              </a:rPr>
              <a:t>3 Step Proposal – </a:t>
            </a:r>
            <a:br>
              <a:rPr lang="en-US" sz="4400" b="1" dirty="0">
                <a:effectLst/>
                <a:latin typeface="Calibri" panose="020F0502020204030204" pitchFamily="34" charset="0"/>
                <a:ea typeface="Calibri" panose="020F0502020204030204" pitchFamily="34" charset="0"/>
                <a:cs typeface="Times New Roman" panose="02020603050405020304" pitchFamily="18" charset="0"/>
              </a:rPr>
            </a:br>
            <a:r>
              <a:rPr lang="en-US" sz="4400" b="1" dirty="0">
                <a:effectLst/>
                <a:latin typeface="Calibri" panose="020F0502020204030204" pitchFamily="34" charset="0"/>
                <a:ea typeface="Calibri" panose="020F0502020204030204" pitchFamily="34" charset="0"/>
                <a:cs typeface="Times New Roman" panose="02020603050405020304" pitchFamily="18" charset="0"/>
              </a:rPr>
              <a:t>Robust Recovery Resolutions</a:t>
            </a:r>
            <a:br>
              <a:rPr lang="en-US" sz="4400" dirty="0">
                <a:effectLst/>
                <a:latin typeface="Calibri" panose="020F0502020204030204" pitchFamily="34" charset="0"/>
                <a:ea typeface="Calibri" panose="020F0502020204030204" pitchFamily="34" charset="0"/>
                <a:cs typeface="Times New Roman" panose="02020603050405020304" pitchFamily="18" charset="0"/>
              </a:rPr>
            </a:br>
            <a:r>
              <a:rPr lang="en-US" sz="4400" b="1" dirty="0">
                <a:effectLst/>
                <a:latin typeface="Calibri" panose="020F0502020204030204" pitchFamily="34" charset="0"/>
                <a:ea typeface="Calibri" panose="020F0502020204030204" pitchFamily="34" charset="0"/>
                <a:cs typeface="Times New Roman" panose="02020603050405020304" pitchFamily="18" charset="0"/>
              </a:rPr>
              <a:t>(</a:t>
            </a:r>
            <a:r>
              <a:rPr lang="en-US" sz="4400" i="1" dirty="0">
                <a:effectLst/>
                <a:latin typeface="Calibri" panose="020F0502020204030204" pitchFamily="34" charset="0"/>
                <a:ea typeface="Calibri" panose="020F0502020204030204" pitchFamily="34" charset="0"/>
                <a:cs typeface="Times New Roman" panose="02020603050405020304" pitchFamily="18" charset="0"/>
              </a:rPr>
              <a:t>For addressing the mental health crisis of San Francisco shelter clients</a:t>
            </a:r>
            <a:r>
              <a:rPr lang="en-US" sz="4400" b="1" dirty="0">
                <a:effectLst/>
                <a:latin typeface="Calibri" panose="020F0502020204030204" pitchFamily="34" charset="0"/>
                <a:ea typeface="Calibri" panose="020F0502020204030204" pitchFamily="34" charset="0"/>
                <a:cs typeface="Times New Roman" panose="02020603050405020304" pitchFamily="18" charset="0"/>
              </a:rPr>
              <a:t>)</a:t>
            </a:r>
            <a:endParaRPr lang="en-US" sz="4400" dirty="0"/>
          </a:p>
        </p:txBody>
      </p:sp>
    </p:spTree>
    <p:extLst>
      <p:ext uri="{BB962C8B-B14F-4D97-AF65-F5344CB8AC3E}">
        <p14:creationId xmlns:p14="http://schemas.microsoft.com/office/powerpoint/2010/main" val="2670682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F7BC1-CE95-772E-90A0-EE1B8736BFA8}"/>
              </a:ext>
            </a:extLst>
          </p:cNvPr>
          <p:cNvSpPr>
            <a:spLocks noGrp="1"/>
          </p:cNvSpPr>
          <p:nvPr>
            <p:ph type="title"/>
          </p:nvPr>
        </p:nvSpPr>
        <p:spPr>
          <a:xfrm>
            <a:off x="921026" y="365125"/>
            <a:ext cx="10432773" cy="1325563"/>
          </a:xfrm>
        </p:spPr>
        <p:txBody>
          <a:bodyPr>
            <a:normAutofit/>
          </a:bodyPr>
          <a:lstStyle/>
          <a:p>
            <a:r>
              <a:rPr lang="en-US" sz="5400" b="1" dirty="0">
                <a:effectLst/>
                <a:latin typeface="Calibri" panose="020F0502020204030204" pitchFamily="34" charset="0"/>
                <a:ea typeface="Calibri" panose="020F0502020204030204" pitchFamily="34" charset="0"/>
                <a:cs typeface="Times New Roman" panose="02020603050405020304" pitchFamily="18" charset="0"/>
              </a:rPr>
              <a:t>Step #1</a:t>
            </a:r>
            <a:endParaRPr lang="en-US" sz="5400" dirty="0"/>
          </a:p>
        </p:txBody>
      </p:sp>
      <p:sp>
        <p:nvSpPr>
          <p:cNvPr id="3" name="Subtitle 2">
            <a:extLst>
              <a:ext uri="{FF2B5EF4-FFF2-40B4-BE49-F238E27FC236}">
                <a16:creationId xmlns:a16="http://schemas.microsoft.com/office/drawing/2014/main" id="{E76AE30C-AC60-4720-3B7F-FA5DA1992893}"/>
              </a:ext>
            </a:extLst>
          </p:cNvPr>
          <p:cNvSpPr>
            <a:spLocks noGrp="1"/>
          </p:cNvSpPr>
          <p:nvPr>
            <p:ph idx="1"/>
          </p:nvPr>
        </p:nvSpPr>
        <p:spPr/>
        <p:txBody>
          <a:bodyPr>
            <a:normAutofit/>
          </a:bodyPr>
          <a:lstStyle/>
          <a:p>
            <a:pPr marL="0" indent="0">
              <a:buNone/>
            </a:pPr>
            <a:r>
              <a:rPr lang="en-US" b="1" dirty="0">
                <a:effectLst/>
                <a:latin typeface="Calibri" panose="020F0502020204030204" pitchFamily="34" charset="0"/>
                <a:ea typeface="Calibri" panose="020F0502020204030204" pitchFamily="34" charset="0"/>
                <a:cs typeface="Times New Roman" panose="02020603050405020304" pitchFamily="18" charset="0"/>
              </a:rPr>
              <a:t>Onsite Mental Healthcare Providers.</a:t>
            </a:r>
          </a:p>
          <a:p>
            <a:pPr marL="0" indent="0">
              <a:buNone/>
            </a:pPr>
            <a:endParaRPr lang="en-US" b="1"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eriod"/>
            </a:pPr>
            <a:r>
              <a:rPr lang="en-US" b="1" dirty="0">
                <a:effectLst/>
                <a:latin typeface="Calibri" panose="020F0502020204030204" pitchFamily="34" charset="0"/>
                <a:ea typeface="Calibri" panose="020F0502020204030204" pitchFamily="34" charset="0"/>
                <a:cs typeface="Times New Roman" panose="02020603050405020304" pitchFamily="18" charset="0"/>
              </a:rPr>
              <a:t>Consistent presence to promote trust and familiarity with clients.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eriod"/>
            </a:pPr>
            <a:r>
              <a:rPr lang="en-US" b="1" dirty="0">
                <a:effectLst/>
                <a:latin typeface="Calibri" panose="020F0502020204030204" pitchFamily="34" charset="0"/>
                <a:ea typeface="Calibri" panose="020F0502020204030204" pitchFamily="34" charset="0"/>
                <a:cs typeface="Times New Roman" panose="02020603050405020304" pitchFamily="18" charset="0"/>
              </a:rPr>
              <a:t>Building relationships, moving toward transparency and assessing mental health needs of shelter clients that are signature and targeted to that individual.</a:t>
            </a:r>
          </a:p>
          <a:p>
            <a:pPr marL="342900" marR="0" lvl="0" indent="-342900">
              <a:lnSpc>
                <a:spcPct val="107000"/>
              </a:lnSpc>
              <a:spcBef>
                <a:spcPts val="0"/>
              </a:spcBef>
              <a:spcAft>
                <a:spcPts val="800"/>
              </a:spcAft>
              <a:buFont typeface="+mj-lt"/>
              <a:buAutoNum type="alphaLcPeriod"/>
            </a:pPr>
            <a:r>
              <a:rPr lang="en-US" b="1" dirty="0">
                <a:effectLst/>
                <a:latin typeface="Calibri" panose="020F0502020204030204" pitchFamily="34" charset="0"/>
                <a:ea typeface="Calibri" panose="020F0502020204030204" pitchFamily="34" charset="0"/>
                <a:cs typeface="Times New Roman" panose="02020603050405020304" pitchFamily="18" charset="0"/>
              </a:rPr>
              <a:t>Create more accurate, hands on data for the city of San Francisco and globally.</a:t>
            </a:r>
            <a:endParaRPr lang="en-US" dirty="0"/>
          </a:p>
        </p:txBody>
      </p:sp>
    </p:spTree>
    <p:extLst>
      <p:ext uri="{BB962C8B-B14F-4D97-AF65-F5344CB8AC3E}">
        <p14:creationId xmlns:p14="http://schemas.microsoft.com/office/powerpoint/2010/main" val="991027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F7BC1-CE95-772E-90A0-EE1B8736BFA8}"/>
              </a:ext>
            </a:extLst>
          </p:cNvPr>
          <p:cNvSpPr>
            <a:spLocks noGrp="1"/>
          </p:cNvSpPr>
          <p:nvPr>
            <p:ph type="title"/>
          </p:nvPr>
        </p:nvSpPr>
        <p:spPr/>
        <p:txBody>
          <a:bodyPr>
            <a:normAutofit/>
          </a:bodyPr>
          <a:lstStyle/>
          <a:p>
            <a:r>
              <a:rPr lang="en-US" sz="5400" b="1" dirty="0">
                <a:effectLst/>
                <a:latin typeface="Calibri" panose="020F0502020204030204" pitchFamily="34" charset="0"/>
                <a:ea typeface="Calibri" panose="020F0502020204030204" pitchFamily="34" charset="0"/>
                <a:cs typeface="Times New Roman" panose="02020603050405020304" pitchFamily="18" charset="0"/>
              </a:rPr>
              <a:t>Step #2</a:t>
            </a:r>
            <a:endParaRPr lang="en-US" sz="5400" dirty="0"/>
          </a:p>
        </p:txBody>
      </p:sp>
      <p:sp>
        <p:nvSpPr>
          <p:cNvPr id="3" name="Subtitle 2">
            <a:extLst>
              <a:ext uri="{FF2B5EF4-FFF2-40B4-BE49-F238E27FC236}">
                <a16:creationId xmlns:a16="http://schemas.microsoft.com/office/drawing/2014/main" id="{E76AE30C-AC60-4720-3B7F-FA5DA1992893}"/>
              </a:ext>
            </a:extLst>
          </p:cNvPr>
          <p:cNvSpPr>
            <a:spLocks noGrp="1"/>
          </p:cNvSpPr>
          <p:nvPr>
            <p:ph idx="1"/>
          </p:nvPr>
        </p:nvSpPr>
        <p:spPr>
          <a:xfrm>
            <a:off x="1120000" y="2948609"/>
            <a:ext cx="10233800" cy="3228354"/>
          </a:xfrm>
        </p:spPr>
        <p:txBody>
          <a:bodyPr>
            <a:normAutofit/>
          </a:bodyPr>
          <a:lstStyle/>
          <a:p>
            <a:pPr marL="0" marR="0" lvl="0" indent="0">
              <a:lnSpc>
                <a:spcPct val="107000"/>
              </a:lnSpc>
              <a:spcBef>
                <a:spcPts val="0"/>
              </a:spcBef>
              <a:spcAft>
                <a:spcPts val="800"/>
              </a:spcAft>
              <a:buNone/>
            </a:pPr>
            <a:r>
              <a:rPr lang="en-US" sz="4400" b="1" dirty="0">
                <a:effectLst/>
                <a:latin typeface="Calibri" panose="020F0502020204030204" pitchFamily="34" charset="0"/>
                <a:ea typeface="Calibri" panose="020F0502020204030204" pitchFamily="34" charset="0"/>
                <a:cs typeface="Times New Roman" panose="02020603050405020304" pitchFamily="18" charset="0"/>
              </a:rPr>
              <a:t>Alcoholics &amp; Narcotics Anonymous, H &amp; I.</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89722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F7BC1-CE95-772E-90A0-EE1B8736BFA8}"/>
              </a:ext>
            </a:extLst>
          </p:cNvPr>
          <p:cNvSpPr>
            <a:spLocks noGrp="1"/>
          </p:cNvSpPr>
          <p:nvPr>
            <p:ph type="title"/>
          </p:nvPr>
        </p:nvSpPr>
        <p:spPr/>
        <p:txBody>
          <a:bodyPr>
            <a:normAutofit/>
          </a:bodyPr>
          <a:lstStyle/>
          <a:p>
            <a:r>
              <a:rPr lang="en-US" sz="5400" b="1" dirty="0">
                <a:effectLst/>
                <a:latin typeface="Calibri" panose="020F0502020204030204" pitchFamily="34" charset="0"/>
                <a:ea typeface="Calibri" panose="020F0502020204030204" pitchFamily="34" charset="0"/>
                <a:cs typeface="Times New Roman" panose="02020603050405020304" pitchFamily="18" charset="0"/>
              </a:rPr>
              <a:t>Step #3</a:t>
            </a:r>
            <a:endParaRPr lang="en-US" sz="5400" dirty="0"/>
          </a:p>
        </p:txBody>
      </p:sp>
      <p:sp>
        <p:nvSpPr>
          <p:cNvPr id="3" name="Subtitle 2">
            <a:extLst>
              <a:ext uri="{FF2B5EF4-FFF2-40B4-BE49-F238E27FC236}">
                <a16:creationId xmlns:a16="http://schemas.microsoft.com/office/drawing/2014/main" id="{E76AE30C-AC60-4720-3B7F-FA5DA1992893}"/>
              </a:ext>
            </a:extLst>
          </p:cNvPr>
          <p:cNvSpPr>
            <a:spLocks noGrp="1"/>
          </p:cNvSpPr>
          <p:nvPr>
            <p:ph idx="1"/>
          </p:nvPr>
        </p:nvSpPr>
        <p:spPr/>
        <p:txBody>
          <a:bodyPr>
            <a:normAutofit/>
          </a:bodyPr>
          <a:lstStyle/>
          <a:p>
            <a:pPr marL="0" marR="0" lvl="0" indent="0">
              <a:lnSpc>
                <a:spcPct val="107000"/>
              </a:lnSpc>
              <a:spcBef>
                <a:spcPts val="0"/>
              </a:spcBef>
              <a:spcAft>
                <a:spcPts val="800"/>
              </a:spcAft>
              <a:buNone/>
            </a:pPr>
            <a:r>
              <a:rPr lang="en-US" sz="8800" b="1" dirty="0">
                <a:effectLst/>
                <a:latin typeface="Calibri" panose="020F0502020204030204" pitchFamily="34" charset="0"/>
                <a:ea typeface="Calibri" panose="020F0502020204030204" pitchFamily="34" charset="0"/>
                <a:cs typeface="Times New Roman" panose="02020603050405020304" pitchFamily="18" charset="0"/>
              </a:rPr>
              <a:t>Spiritual Counseling.</a:t>
            </a:r>
            <a:endParaRPr lang="en-US" sz="8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3081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76226E53-022E-00F6-BE29-95EA31AAAE03}"/>
              </a:ext>
            </a:extLst>
          </p:cNvPr>
          <p:cNvSpPr>
            <a:spLocks noGrp="1"/>
          </p:cNvSpPr>
          <p:nvPr>
            <p:ph type="title"/>
          </p:nvPr>
        </p:nvSpPr>
        <p:spPr/>
        <p:txBody>
          <a:bodyPr/>
          <a:lstStyle/>
          <a:p>
            <a:endParaRPr lang="en-US" dirty="0"/>
          </a:p>
        </p:txBody>
      </p:sp>
      <p:pic>
        <p:nvPicPr>
          <p:cNvPr id="15" name="Content Placeholder 14">
            <a:extLst>
              <a:ext uri="{FF2B5EF4-FFF2-40B4-BE49-F238E27FC236}">
                <a16:creationId xmlns:a16="http://schemas.microsoft.com/office/drawing/2014/main" id="{DEA90478-427F-9633-679A-AD7B03E4E4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1844" y="1176130"/>
            <a:ext cx="8594034" cy="4505740"/>
          </a:xfrm>
        </p:spPr>
      </p:pic>
    </p:spTree>
    <p:extLst>
      <p:ext uri="{BB962C8B-B14F-4D97-AF65-F5344CB8AC3E}">
        <p14:creationId xmlns:p14="http://schemas.microsoft.com/office/powerpoint/2010/main" val="15513702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44D507-B57C-D370-8819-96F794AA6316}"/>
              </a:ext>
            </a:extLst>
          </p:cNvPr>
          <p:cNvSpPr>
            <a:spLocks noGrp="1"/>
          </p:cNvSpPr>
          <p:nvPr>
            <p:ph type="title"/>
          </p:nvPr>
        </p:nvSpPr>
        <p:spPr/>
        <p:txBody>
          <a:bodyPr/>
          <a:lstStyle/>
          <a:p>
            <a:endParaRPr lang="en-US" dirty="0"/>
          </a:p>
        </p:txBody>
      </p:sp>
      <p:sp>
        <p:nvSpPr>
          <p:cNvPr id="5" name="Text Placeholder 4">
            <a:extLst>
              <a:ext uri="{FF2B5EF4-FFF2-40B4-BE49-F238E27FC236}">
                <a16:creationId xmlns:a16="http://schemas.microsoft.com/office/drawing/2014/main" id="{37C6B516-1B22-EBDB-E1B9-1BE44CBD24C3}"/>
              </a:ext>
            </a:extLst>
          </p:cNvPr>
          <p:cNvSpPr>
            <a:spLocks noGrp="1"/>
          </p:cNvSpPr>
          <p:nvPr>
            <p:ph type="body" idx="1"/>
          </p:nvPr>
        </p:nvSpPr>
        <p:spPr/>
        <p:txBody>
          <a:bodyPr/>
          <a:lstStyle/>
          <a:p>
            <a:endParaRPr lang="en-US" dirty="0"/>
          </a:p>
        </p:txBody>
      </p:sp>
      <p:sp>
        <p:nvSpPr>
          <p:cNvPr id="6" name="Text Placeholder 5">
            <a:extLst>
              <a:ext uri="{FF2B5EF4-FFF2-40B4-BE49-F238E27FC236}">
                <a16:creationId xmlns:a16="http://schemas.microsoft.com/office/drawing/2014/main" id="{E607FA18-B1DC-FBA0-2DD1-174FACFA1C29}"/>
              </a:ext>
            </a:extLst>
          </p:cNvPr>
          <p:cNvSpPr>
            <a:spLocks noGrp="1"/>
          </p:cNvSpPr>
          <p:nvPr>
            <p:ph type="body" sz="quarter" idx="3"/>
          </p:nvPr>
        </p:nvSpPr>
        <p:spPr/>
        <p:txBody>
          <a:bodyPr/>
          <a:lstStyle/>
          <a:p>
            <a:endParaRPr lang="en-US" dirty="0"/>
          </a:p>
        </p:txBody>
      </p:sp>
      <p:sp>
        <p:nvSpPr>
          <p:cNvPr id="7" name="Text Placeholder 6">
            <a:extLst>
              <a:ext uri="{FF2B5EF4-FFF2-40B4-BE49-F238E27FC236}">
                <a16:creationId xmlns:a16="http://schemas.microsoft.com/office/drawing/2014/main" id="{95D3BA80-94C5-CFD9-F388-81198082D698}"/>
              </a:ext>
            </a:extLst>
          </p:cNvPr>
          <p:cNvSpPr>
            <a:spLocks noGrp="1"/>
          </p:cNvSpPr>
          <p:nvPr>
            <p:ph type="body" sz="quarter" idx="13"/>
          </p:nvPr>
        </p:nvSpPr>
        <p:spPr/>
        <p:txBody>
          <a:bodyPr/>
          <a:lstStyle/>
          <a:p>
            <a:endParaRPr lang="en-US"/>
          </a:p>
        </p:txBody>
      </p:sp>
      <p:pic>
        <p:nvPicPr>
          <p:cNvPr id="15" name="Picture Placeholder 14">
            <a:extLst>
              <a:ext uri="{FF2B5EF4-FFF2-40B4-BE49-F238E27FC236}">
                <a16:creationId xmlns:a16="http://schemas.microsoft.com/office/drawing/2014/main" id="{C25ABF25-67FB-444C-7205-AF77F9034D2B}"/>
              </a:ext>
            </a:extLst>
          </p:cNvPr>
          <p:cNvPicPr>
            <a:picLocks noGrp="1" noChangeAspect="1"/>
          </p:cNvPicPr>
          <p:nvPr>
            <p:ph type="pic" idx="15"/>
          </p:nvPr>
        </p:nvPicPr>
        <p:blipFill>
          <a:blip r:embed="rId2">
            <a:extLst>
              <a:ext uri="{28A0092B-C50C-407E-A947-70E740481C1C}">
                <a14:useLocalDpi xmlns:a14="http://schemas.microsoft.com/office/drawing/2010/main" val="0"/>
              </a:ext>
            </a:extLst>
          </a:blip>
          <a:srcRect t="3924" b="3924"/>
          <a:stretch/>
        </p:blipFill>
        <p:spPr>
          <a:xfrm>
            <a:off x="1332085" y="2239617"/>
            <a:ext cx="2940050" cy="1540737"/>
          </a:xfrm>
        </p:spPr>
      </p:pic>
      <p:sp>
        <p:nvSpPr>
          <p:cNvPr id="9" name="Text Placeholder 8">
            <a:extLst>
              <a:ext uri="{FF2B5EF4-FFF2-40B4-BE49-F238E27FC236}">
                <a16:creationId xmlns:a16="http://schemas.microsoft.com/office/drawing/2014/main" id="{151529A1-F0BC-5156-D759-4E9EEA2A2B06}"/>
              </a:ext>
            </a:extLst>
          </p:cNvPr>
          <p:cNvSpPr>
            <a:spLocks noGrp="1"/>
          </p:cNvSpPr>
          <p:nvPr>
            <p:ph type="body" sz="half" idx="18"/>
          </p:nvPr>
        </p:nvSpPr>
        <p:spPr/>
        <p:txBody>
          <a:bodyPr/>
          <a:lstStyle/>
          <a:p>
            <a:endParaRPr lang="en-US" dirty="0"/>
          </a:p>
        </p:txBody>
      </p:sp>
      <p:sp>
        <p:nvSpPr>
          <p:cNvPr id="10" name="Text Placeholder 9">
            <a:extLst>
              <a:ext uri="{FF2B5EF4-FFF2-40B4-BE49-F238E27FC236}">
                <a16:creationId xmlns:a16="http://schemas.microsoft.com/office/drawing/2014/main" id="{FCBBACC4-1C87-6A2A-BAA5-41B414F38ADA}"/>
              </a:ext>
            </a:extLst>
          </p:cNvPr>
          <p:cNvSpPr>
            <a:spLocks noGrp="1"/>
          </p:cNvSpPr>
          <p:nvPr>
            <p:ph type="body" sz="half" idx="19"/>
          </p:nvPr>
        </p:nvSpPr>
        <p:spPr/>
        <p:txBody>
          <a:bodyPr/>
          <a:lstStyle/>
          <a:p>
            <a:endParaRPr lang="en-US" dirty="0"/>
          </a:p>
        </p:txBody>
      </p:sp>
      <p:sp>
        <p:nvSpPr>
          <p:cNvPr id="11" name="Text Placeholder 10">
            <a:extLst>
              <a:ext uri="{FF2B5EF4-FFF2-40B4-BE49-F238E27FC236}">
                <a16:creationId xmlns:a16="http://schemas.microsoft.com/office/drawing/2014/main" id="{38A83965-8D87-72CB-8216-BD6E59073E24}"/>
              </a:ext>
            </a:extLst>
          </p:cNvPr>
          <p:cNvSpPr>
            <a:spLocks noGrp="1"/>
          </p:cNvSpPr>
          <p:nvPr>
            <p:ph type="body" sz="half" idx="20"/>
          </p:nvPr>
        </p:nvSpPr>
        <p:spPr/>
        <p:txBody>
          <a:bodyPr/>
          <a:lstStyle/>
          <a:p>
            <a:endParaRPr lang="en-US" dirty="0"/>
          </a:p>
        </p:txBody>
      </p:sp>
      <p:pic>
        <p:nvPicPr>
          <p:cNvPr id="21" name="Picture Placeholder 20">
            <a:extLst>
              <a:ext uri="{FF2B5EF4-FFF2-40B4-BE49-F238E27FC236}">
                <a16:creationId xmlns:a16="http://schemas.microsoft.com/office/drawing/2014/main" id="{7EAABA91-47C4-8F71-B494-7B9B71E397FE}"/>
              </a:ext>
            </a:extLst>
          </p:cNvPr>
          <p:cNvPicPr>
            <a:picLocks noGrp="1" noChangeAspect="1"/>
          </p:cNvPicPr>
          <p:nvPr>
            <p:ph type="pic" idx="21"/>
          </p:nvPr>
        </p:nvPicPr>
        <p:blipFill>
          <a:blip r:embed="rId3">
            <a:extLst>
              <a:ext uri="{28A0092B-C50C-407E-A947-70E740481C1C}">
                <a14:useLocalDpi xmlns:a14="http://schemas.microsoft.com/office/drawing/2010/main" val="0"/>
              </a:ext>
            </a:extLst>
          </a:blip>
          <a:srcRect t="11073" b="11073"/>
          <a:stretch>
            <a:fillRect/>
          </a:stretch>
        </p:blipFill>
        <p:spPr/>
      </p:pic>
      <p:pic>
        <p:nvPicPr>
          <p:cNvPr id="27" name="Picture Placeholder 26">
            <a:extLst>
              <a:ext uri="{FF2B5EF4-FFF2-40B4-BE49-F238E27FC236}">
                <a16:creationId xmlns:a16="http://schemas.microsoft.com/office/drawing/2014/main" id="{D74B3C8F-16F6-7C2C-D6A4-611A4187089A}"/>
              </a:ext>
            </a:extLst>
          </p:cNvPr>
          <p:cNvPicPr>
            <a:picLocks noGrp="1" noChangeAspect="1"/>
          </p:cNvPicPr>
          <p:nvPr>
            <p:ph type="pic" idx="22"/>
          </p:nvPr>
        </p:nvPicPr>
        <p:blipFill>
          <a:blip r:embed="rId4">
            <a:extLst>
              <a:ext uri="{28A0092B-C50C-407E-A947-70E740481C1C}">
                <a14:useLocalDpi xmlns:a14="http://schemas.microsoft.com/office/drawing/2010/main" val="0"/>
              </a:ext>
            </a:extLst>
          </a:blip>
          <a:srcRect t="3799" b="3799"/>
          <a:stretch>
            <a:fillRect/>
          </a:stretch>
        </p:blipFill>
        <p:spPr/>
      </p:pic>
    </p:spTree>
    <p:extLst>
      <p:ext uri="{BB962C8B-B14F-4D97-AF65-F5344CB8AC3E}">
        <p14:creationId xmlns:p14="http://schemas.microsoft.com/office/powerpoint/2010/main" val="1228501599"/>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emplate>TM04033923[[fn=Depth]]</Template>
  <TotalTime>128</TotalTime>
  <Words>403</Words>
  <Application>Microsoft Office PowerPoint</Application>
  <PresentationFormat>Widescreen</PresentationFormat>
  <Paragraphs>24</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Corbel</vt:lpstr>
      <vt:lpstr>Depth</vt:lpstr>
      <vt:lpstr>   San Francisco Board of Supervisors Shelter Monitor Committee Proposal </vt:lpstr>
      <vt:lpstr>According to the  Brain Donor Project,  and the Anxiety and Depression Association of America: </vt:lpstr>
      <vt:lpstr>PowerPoint Presentation</vt:lpstr>
      <vt:lpstr>3 Step Proposal –  Robust Recovery Resolutions (For addressing the mental health crisis of San Francisco shelter clients)</vt:lpstr>
      <vt:lpstr>Step #1</vt:lpstr>
      <vt:lpstr>Step #2</vt:lpstr>
      <vt:lpstr>Step #3</vt:lpstr>
      <vt:lpstr>PowerPoint Presentation</vt:lpstr>
      <vt:lpstr>PowerPoint Presentation</vt:lpstr>
      <vt:lpstr>PowerPoint Presentation</vt:lpstr>
      <vt:lpstr>Projection and Possible Barriers: </vt:lpstr>
      <vt:lpstr>PowerPoint Presentation</vt:lpstr>
      <vt:lpstr>PowerPoint Presentation</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San Francisco Board of Supervisors Shelter Monitor Committee Proposal</dc:title>
  <dc:creator>Licia Lau</dc:creator>
  <cp:lastModifiedBy>Licia Lau</cp:lastModifiedBy>
  <cp:revision>1</cp:revision>
  <dcterms:created xsi:type="dcterms:W3CDTF">2022-10-14T17:11:54Z</dcterms:created>
  <dcterms:modified xsi:type="dcterms:W3CDTF">2022-10-14T19:20:07Z</dcterms:modified>
</cp:coreProperties>
</file>