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733488be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4733488be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0b77e81ff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0b77e81f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50b77e81f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50b77e81f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50b77e81f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50b77e81f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3b454c07c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3b454c07c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50b77e81f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50b77e81f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50b77e81f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50b77e81f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fe4e19426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fe4e19426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a5843f9d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4a5843f9d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b454c07c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b454c07c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0b77e81f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50b77e81f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0b77e81f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0b77e81f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6f73a04f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c6f73a04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49500022d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49500022d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4733488be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4733488be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sfreparations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1581300" y="1452850"/>
            <a:ext cx="64386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Policy Subcommittee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192200" y="619025"/>
            <a:ext cx="6075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                 </a:t>
            </a:r>
            <a:r>
              <a:rPr b="1" lang="en" sz="21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AFRICAN AMERICAN REPARATIONS </a:t>
            </a:r>
            <a:endParaRPr b="1" sz="21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                           </a:t>
            </a:r>
            <a:r>
              <a:rPr b="1" lang="en" sz="21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TASK FORCE</a:t>
            </a:r>
            <a:r>
              <a:rPr b="1" lang="en" sz="21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ADVISORY</a:t>
            </a:r>
            <a:endParaRPr b="1" sz="21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0" y="0"/>
            <a:ext cx="1244400" cy="51435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8014800" y="0"/>
            <a:ext cx="1128900" cy="51435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2535525" y="2417100"/>
            <a:ext cx="435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                 Update Report for 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               September 12, 2022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466575" y="3498025"/>
            <a:ext cx="6319500" cy="10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</a:t>
            </a:r>
            <a:r>
              <a:rPr b="1" i="1" lang="en" sz="16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Subcommittee Members</a:t>
            </a:r>
            <a:r>
              <a:rPr i="1" lang="en" sz="16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i="1" sz="16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    Daniel Landry (Subcommittee Lead), Nicole  Cunningham,  Omerede </a:t>
            </a:r>
            <a:endParaRPr i="1" sz="15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  ‘Rico’  Hamilton, Yolanda Harris, James Lance Taylor, and Gwen Brown..</a:t>
            </a:r>
            <a:endParaRPr i="1" sz="15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2"/>
          <p:cNvSpPr/>
          <p:nvPr/>
        </p:nvSpPr>
        <p:spPr>
          <a:xfrm>
            <a:off x="0" y="4629975"/>
            <a:ext cx="9144000" cy="513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2"/>
          <p:cNvSpPr txBox="1"/>
          <p:nvPr/>
        </p:nvSpPr>
        <p:spPr>
          <a:xfrm>
            <a:off x="424625" y="260150"/>
            <a:ext cx="404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AREAS OF FOCUS: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474400" y="1577050"/>
            <a:ext cx="83955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Systemic D</a:t>
            </a: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isparities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:  In the legal system, the health institutions,  In the area of housing, education,  and the criminal system.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b="1" lang="en" sz="2200">
                <a:latin typeface="Roboto"/>
                <a:ea typeface="Roboto"/>
                <a:cs typeface="Roboto"/>
                <a:sym typeface="Roboto"/>
              </a:rPr>
              <a:t>In the Institutional areas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: That have legally hindered Black people in San Francisco from establish generational wealth.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/>
          <p:nvPr/>
        </p:nvSpPr>
        <p:spPr>
          <a:xfrm>
            <a:off x="6750" y="4845675"/>
            <a:ext cx="9144000" cy="2979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/>
        </p:nvSpPr>
        <p:spPr>
          <a:xfrm>
            <a:off x="962325" y="223900"/>
            <a:ext cx="7566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Past Recommendations for </a:t>
            </a:r>
            <a:r>
              <a:rPr b="1" lang="en" sz="29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consideration</a:t>
            </a:r>
            <a:r>
              <a:rPr b="1" lang="en" sz="29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endParaRPr b="1" sz="29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103850" y="953925"/>
            <a:ext cx="8984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 u="sng">
                <a:latin typeface="Roboto"/>
                <a:ea typeface="Roboto"/>
                <a:cs typeface="Roboto"/>
                <a:sym typeface="Roboto"/>
              </a:rPr>
              <a:t>Unfinished Agenda of 1993:</a:t>
            </a:r>
            <a:r>
              <a:rPr i="1" lang="en" sz="1900">
                <a:latin typeface="Roboto"/>
                <a:ea typeface="Roboto"/>
                <a:cs typeface="Roboto"/>
                <a:sym typeface="Roboto"/>
              </a:rPr>
              <a:t> </a:t>
            </a:r>
            <a:endParaRPr i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156700" y="1517450"/>
            <a:ext cx="89109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There was 23 Recommendations Actions in the report. 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Recommendation 1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and 2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    talked about creating policy to increase African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Americans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income, and 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Recomm 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    - endation 3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talked about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establishing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a voluntary fund “Tax” to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develop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an African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    American foundation.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83575" y="2951125"/>
            <a:ext cx="8984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 u="sng">
                <a:latin typeface="Roboto"/>
                <a:ea typeface="Roboto"/>
                <a:cs typeface="Roboto"/>
                <a:sym typeface="Roboto"/>
              </a:rPr>
              <a:t>Out </a:t>
            </a:r>
            <a:r>
              <a:rPr b="1" lang="en" sz="2600" u="sng">
                <a:latin typeface="Roboto"/>
                <a:ea typeface="Roboto"/>
                <a:cs typeface="Roboto"/>
                <a:sym typeface="Roboto"/>
              </a:rPr>
              <a:t>Migration</a:t>
            </a:r>
            <a:r>
              <a:rPr b="1" lang="en" sz="2600" u="sng">
                <a:latin typeface="Roboto"/>
                <a:ea typeface="Roboto"/>
                <a:cs typeface="Roboto"/>
                <a:sym typeface="Roboto"/>
              </a:rPr>
              <a:t> Report of 2009</a:t>
            </a:r>
            <a:r>
              <a:rPr b="1" lang="en" sz="2400" u="sng">
                <a:latin typeface="Roboto"/>
                <a:ea typeface="Roboto"/>
                <a:cs typeface="Roboto"/>
                <a:sym typeface="Roboto"/>
              </a:rPr>
              <a:t>:</a:t>
            </a:r>
            <a:endParaRPr b="1" sz="1900" u="sng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181275" y="3541675"/>
            <a:ext cx="8984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The Out Migration Report overall recommendations covered housing, education/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   economic development, cultural &amp; social life, along with Public Safety &amp; QOL issues.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/>
          <p:nvPr/>
        </p:nvSpPr>
        <p:spPr>
          <a:xfrm>
            <a:off x="82950" y="4912025"/>
            <a:ext cx="9061200" cy="2316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4"/>
          <p:cNvSpPr txBox="1"/>
          <p:nvPr/>
        </p:nvSpPr>
        <p:spPr>
          <a:xfrm>
            <a:off x="143175" y="141550"/>
            <a:ext cx="879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 u="sng">
                <a:latin typeface="Roboto"/>
                <a:ea typeface="Roboto"/>
                <a:cs typeface="Roboto"/>
                <a:sym typeface="Roboto"/>
              </a:rPr>
              <a:t>War on Drugs Report</a:t>
            </a:r>
            <a:r>
              <a:rPr b="1" lang="en" sz="3000" u="sng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2700" u="sng">
                <a:latin typeface="Roboto"/>
                <a:ea typeface="Roboto"/>
                <a:cs typeface="Roboto"/>
                <a:sym typeface="Roboto"/>
              </a:rPr>
              <a:t>of 2015:</a:t>
            </a:r>
            <a:r>
              <a:rPr lang="en" sz="30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b="1" lang="en" sz="3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3000" u="sng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176375" y="3039600"/>
            <a:ext cx="8891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 u="sng">
                <a:latin typeface="Roboto"/>
                <a:ea typeface="Roboto"/>
                <a:cs typeface="Roboto"/>
                <a:sym typeface="Roboto"/>
              </a:rPr>
              <a:t>African American Historic Context Statement of 2016:</a:t>
            </a:r>
            <a:endParaRPr b="1" sz="2700" u="sng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" name="Google Shape;164;p24"/>
          <p:cNvSpPr txBox="1"/>
          <p:nvPr/>
        </p:nvSpPr>
        <p:spPr>
          <a:xfrm>
            <a:off x="219375" y="943500"/>
            <a:ext cx="889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b="1" lang="en" sz="18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b="1" lang="en" sz="18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community urged 12</a:t>
            </a:r>
            <a:r>
              <a:rPr b="1" lang="en" sz="18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8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recommendations to the SF Human Rights commission.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176375" y="1341700"/>
            <a:ext cx="9061200" cy="16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Here’s some that can 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immediately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 be implemented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: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Lifs the life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time ban on Calfresh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assistance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for people with low-levels drug convictions.  </a:t>
            </a: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Expands post-conviction dismissal and provides that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individuals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who receive local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sentences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under the new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realignment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laws have an opportunity to petition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for “set aside and dismissal” under Penal Code 1203.4 (also known as “expungement”).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149950" y="3561325"/>
            <a:ext cx="8891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 Explore t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he Federal Rehabilitation Tax Incentive.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 Explore the Transient Occupancy Tax. </a:t>
            </a:r>
            <a:r>
              <a:rPr lang="en" sz="1600">
                <a:latin typeface="Roboto"/>
                <a:ea typeface="Roboto"/>
                <a:cs typeface="Roboto"/>
                <a:sym typeface="Roboto"/>
              </a:rPr>
              <a:t>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FF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/>
        </p:nvSpPr>
        <p:spPr>
          <a:xfrm>
            <a:off x="140100" y="333275"/>
            <a:ext cx="4512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Reparations Tax:</a:t>
            </a:r>
            <a:endParaRPr b="1" sz="4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-75" y="1676600"/>
            <a:ext cx="9144000" cy="3467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5"/>
          <p:cNvSpPr txBox="1"/>
          <p:nvPr/>
        </p:nvSpPr>
        <p:spPr>
          <a:xfrm>
            <a:off x="156075" y="3766575"/>
            <a:ext cx="8988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2.    Establish a Special Tax on the bank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institutions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and insurance companies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      who admitted to playing a role in slavery.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186200" y="2871225"/>
            <a:ext cx="7578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Increasing the User Sales Tax to 9.5 %. San Francisco.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25"/>
          <p:cNvSpPr txBox="1"/>
          <p:nvPr/>
        </p:nvSpPr>
        <p:spPr>
          <a:xfrm>
            <a:off x="116750" y="2009675"/>
            <a:ext cx="4943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Roboto"/>
                <a:ea typeface="Roboto"/>
                <a:cs typeface="Roboto"/>
                <a:sym typeface="Roboto"/>
              </a:rPr>
              <a:t>We have i</a:t>
            </a:r>
            <a:r>
              <a:rPr lang="en" sz="2600" u="sng">
                <a:latin typeface="Roboto"/>
                <a:ea typeface="Roboto"/>
                <a:cs typeface="Roboto"/>
                <a:sym typeface="Roboto"/>
              </a:rPr>
              <a:t>dentified</a:t>
            </a:r>
            <a:r>
              <a:rPr lang="en" sz="2600" u="sng">
                <a:latin typeface="Roboto"/>
                <a:ea typeface="Roboto"/>
                <a:cs typeface="Roboto"/>
                <a:sym typeface="Roboto"/>
              </a:rPr>
              <a:t> two </a:t>
            </a:r>
            <a:r>
              <a:rPr lang="en" sz="2600" u="sng">
                <a:latin typeface="Roboto"/>
                <a:ea typeface="Roboto"/>
                <a:cs typeface="Roboto"/>
                <a:sym typeface="Roboto"/>
              </a:rPr>
              <a:t>options</a:t>
            </a:r>
            <a:r>
              <a:rPr lang="en" sz="2600">
                <a:latin typeface="Roboto"/>
                <a:ea typeface="Roboto"/>
                <a:cs typeface="Roboto"/>
                <a:sym typeface="Roboto"/>
              </a:rPr>
              <a:t>: 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FF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/>
        </p:nvSpPr>
        <p:spPr>
          <a:xfrm>
            <a:off x="209550" y="104675"/>
            <a:ext cx="89343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Additional</a:t>
            </a:r>
            <a:r>
              <a:rPr b="1" lang="en" sz="3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Policy s</a:t>
            </a:r>
            <a:r>
              <a:rPr b="1" lang="en" sz="3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ubcommittee</a:t>
            </a:r>
            <a:r>
              <a:rPr b="1" lang="en" sz="3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proposed areas for Reparations:</a:t>
            </a:r>
            <a:endParaRPr b="1" sz="3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0" y="1535388"/>
            <a:ext cx="9144000" cy="360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6"/>
          <p:cNvSpPr txBox="1"/>
          <p:nvPr/>
        </p:nvSpPr>
        <p:spPr>
          <a:xfrm>
            <a:off x="331850" y="2008450"/>
            <a:ext cx="734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0" y="1733075"/>
            <a:ext cx="9623400" cy="3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Fillmore Heritage Center should be given as an asset to the Black community, and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   A cooperative entity must be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structure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for shareholder ownership.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City of San Francisco should payoff all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Mortgages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for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housing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cooperatives.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Creation of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Black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CARD which 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Anieties’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Economic Subcommittee is working on.</a:t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 City of San Francisco needs to look into land acquisition illegally acquired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  by eminent domain and redistributed to the Black community.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 Creating something like a Reparations Commission that will have more teeth.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A form of land own by the City and County of San Francisco.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/>
          <p:nvPr/>
        </p:nvSpPr>
        <p:spPr>
          <a:xfrm>
            <a:off x="1721250" y="104675"/>
            <a:ext cx="63048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Getting around Prop 209:</a:t>
            </a:r>
            <a:endParaRPr b="1" sz="39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27"/>
          <p:cNvSpPr txBox="1"/>
          <p:nvPr/>
        </p:nvSpPr>
        <p:spPr>
          <a:xfrm>
            <a:off x="106925" y="3647350"/>
            <a:ext cx="9037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</a:t>
            </a: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Create an ELIGIBILITY CLASS CRITERIA.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Design a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eligibility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group based on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lineage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and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ancestry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of those who are d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escenants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from  US Slavery and Jim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Crow. 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27"/>
          <p:cNvSpPr txBox="1"/>
          <p:nvPr/>
        </p:nvSpPr>
        <p:spPr>
          <a:xfrm>
            <a:off x="106925" y="1516825"/>
            <a:ext cx="90372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•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Proposition 209 is a California ballot proposition which, upon amended the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State 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Constitution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to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prohibit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state governmental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institutions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from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considering Race, Sex, or ethnicity, specifically in the areas of public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employment, pubic contractings, and education.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137025" y="3192625"/>
            <a:ext cx="3440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latin typeface="Roboto"/>
                <a:ea typeface="Roboto"/>
                <a:cs typeface="Roboto"/>
                <a:sym typeface="Roboto"/>
              </a:rPr>
              <a:t>A Possible Solution</a:t>
            </a:r>
            <a:r>
              <a:rPr b="1" lang="en" sz="2500">
                <a:latin typeface="Roboto"/>
                <a:ea typeface="Roboto"/>
                <a:cs typeface="Roboto"/>
                <a:sym typeface="Roboto"/>
              </a:rPr>
              <a:t>:</a:t>
            </a:r>
            <a:endParaRPr b="1" sz="2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120450" y="1028300"/>
            <a:ext cx="1725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latin typeface="Roboto"/>
                <a:ea typeface="Roboto"/>
                <a:cs typeface="Roboto"/>
                <a:sym typeface="Roboto"/>
              </a:rPr>
              <a:t>Obstacle</a:t>
            </a:r>
            <a:r>
              <a:rPr b="1" lang="en" sz="2500"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>
            <a:off x="0" y="4812475"/>
            <a:ext cx="8213100" cy="3171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8"/>
          <p:cNvSpPr/>
          <p:nvPr/>
        </p:nvSpPr>
        <p:spPr>
          <a:xfrm>
            <a:off x="8013900" y="4049250"/>
            <a:ext cx="1130100" cy="10941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8"/>
          <p:cNvSpPr/>
          <p:nvPr/>
        </p:nvSpPr>
        <p:spPr>
          <a:xfrm>
            <a:off x="8136800" y="4165400"/>
            <a:ext cx="930900" cy="9780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8"/>
          <p:cNvSpPr txBox="1"/>
          <p:nvPr/>
        </p:nvSpPr>
        <p:spPr>
          <a:xfrm>
            <a:off x="8136800" y="4158025"/>
            <a:ext cx="1026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AFRICAN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AMERICAN</a:t>
            </a:r>
            <a:br>
              <a:rPr b="1" lang="en" sz="900">
                <a:latin typeface="Roboto"/>
                <a:ea typeface="Roboto"/>
                <a:cs typeface="Roboto"/>
                <a:sym typeface="Roboto"/>
              </a:rPr>
            </a:b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REPARATIONS 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TASKFORCE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ADVISORY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Roboto"/>
                <a:ea typeface="Roboto"/>
                <a:cs typeface="Roboto"/>
                <a:sym typeface="Roboto"/>
              </a:rPr>
              <a:t>COMMITTEE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1" name="Google Shape;201;p28"/>
          <p:cNvSpPr txBox="1"/>
          <p:nvPr/>
        </p:nvSpPr>
        <p:spPr>
          <a:xfrm>
            <a:off x="262400" y="319750"/>
            <a:ext cx="8587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Research, Outreach, and Consulting Advice: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28"/>
          <p:cNvSpPr txBox="1"/>
          <p:nvPr/>
        </p:nvSpPr>
        <p:spPr>
          <a:xfrm>
            <a:off x="312175" y="1132750"/>
            <a:ext cx="86982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N'COBRA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254000" lvl="0" marL="457200" rtl="0" algn="l">
              <a:spcBef>
                <a:spcPts val="0"/>
              </a:spcBef>
              <a:spcAft>
                <a:spcPts val="0"/>
              </a:spcAft>
              <a:buSzPts val="400"/>
              <a:buFont typeface="Roboto"/>
              <a:buChar char="-"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Evaniston. IL Reparations policy reviewed.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Community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At-large: Elder Sammie Broadnax, &amp; Ken Johnson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De'Anthony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Jones, CCSF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Ira Mosely, IRS Tax Expert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-"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Chris Lodgson, &amp; CJEC team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/>
          <p:nvPr/>
        </p:nvSpPr>
        <p:spPr>
          <a:xfrm>
            <a:off x="192375" y="2363025"/>
            <a:ext cx="1307700" cy="1246200"/>
          </a:xfrm>
          <a:prstGeom prst="ellipse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9"/>
          <p:cNvSpPr/>
          <p:nvPr/>
        </p:nvSpPr>
        <p:spPr>
          <a:xfrm>
            <a:off x="2112563" y="2363025"/>
            <a:ext cx="1307700" cy="1246200"/>
          </a:xfrm>
          <a:prstGeom prst="ellipse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9"/>
          <p:cNvSpPr/>
          <p:nvPr/>
        </p:nvSpPr>
        <p:spPr>
          <a:xfrm>
            <a:off x="3956563" y="2363025"/>
            <a:ext cx="1307700" cy="1246200"/>
          </a:xfrm>
          <a:prstGeom prst="ellipse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9"/>
          <p:cNvSpPr/>
          <p:nvPr/>
        </p:nvSpPr>
        <p:spPr>
          <a:xfrm>
            <a:off x="5823175" y="2363025"/>
            <a:ext cx="1307700" cy="1246200"/>
          </a:xfrm>
          <a:prstGeom prst="ellipse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9"/>
          <p:cNvSpPr/>
          <p:nvPr/>
        </p:nvSpPr>
        <p:spPr>
          <a:xfrm>
            <a:off x="7644600" y="2363025"/>
            <a:ext cx="1307700" cy="1246200"/>
          </a:xfrm>
          <a:prstGeom prst="ellipse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9"/>
          <p:cNvSpPr txBox="1"/>
          <p:nvPr/>
        </p:nvSpPr>
        <p:spPr>
          <a:xfrm>
            <a:off x="388375" y="1621925"/>
            <a:ext cx="8755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June 1,                        Dec. 1                      Dec. 1                      June 1,                       Jan. 18,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  2021  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                </a:t>
            </a: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          2021                        2022                         2023                           2024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3" name="Google Shape;213;p29"/>
          <p:cNvSpPr txBox="1"/>
          <p:nvPr/>
        </p:nvSpPr>
        <p:spPr>
          <a:xfrm>
            <a:off x="3246500" y="253375"/>
            <a:ext cx="269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MILESTONES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29"/>
          <p:cNvSpPr txBox="1"/>
          <p:nvPr/>
        </p:nvSpPr>
        <p:spPr>
          <a:xfrm>
            <a:off x="268575" y="4132975"/>
            <a:ext cx="139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First Meeting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5" name="Google Shape;215;p29"/>
          <p:cNvSpPr txBox="1"/>
          <p:nvPr/>
        </p:nvSpPr>
        <p:spPr>
          <a:xfrm>
            <a:off x="2263275" y="4132975"/>
            <a:ext cx="130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First Report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16" name="Google Shape;216;p29"/>
          <p:cNvCxnSpPr/>
          <p:nvPr/>
        </p:nvCxnSpPr>
        <p:spPr>
          <a:xfrm flipH="1" rot="10800000">
            <a:off x="1310775" y="1013025"/>
            <a:ext cx="2040900" cy="6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Google Shape;217;p29"/>
          <p:cNvCxnSpPr/>
          <p:nvPr/>
        </p:nvCxnSpPr>
        <p:spPr>
          <a:xfrm>
            <a:off x="5724825" y="1012925"/>
            <a:ext cx="2172900" cy="66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8" name="Google Shape;218;p29"/>
          <p:cNvCxnSpPr/>
          <p:nvPr/>
        </p:nvCxnSpPr>
        <p:spPr>
          <a:xfrm flipH="1" rot="10800000">
            <a:off x="3019725" y="1095975"/>
            <a:ext cx="796500" cy="44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9" name="Google Shape;219;p29"/>
          <p:cNvCxnSpPr/>
          <p:nvPr/>
        </p:nvCxnSpPr>
        <p:spPr>
          <a:xfrm>
            <a:off x="5226450" y="1079300"/>
            <a:ext cx="912600" cy="54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Google Shape;220;p29"/>
          <p:cNvCxnSpPr/>
          <p:nvPr/>
        </p:nvCxnSpPr>
        <p:spPr>
          <a:xfrm>
            <a:off x="4590775" y="1012325"/>
            <a:ext cx="0" cy="61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1" name="Google Shape;221;p29"/>
          <p:cNvSpPr txBox="1"/>
          <p:nvPr/>
        </p:nvSpPr>
        <p:spPr>
          <a:xfrm>
            <a:off x="4058825" y="4101475"/>
            <a:ext cx="1307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Submit Draft </a:t>
            </a:r>
            <a:endParaRPr i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     Report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2" name="Google Shape;222;p29"/>
          <p:cNvSpPr txBox="1"/>
          <p:nvPr/>
        </p:nvSpPr>
        <p:spPr>
          <a:xfrm>
            <a:off x="5969413" y="4101475"/>
            <a:ext cx="1307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Submit Final</a:t>
            </a:r>
            <a:endParaRPr i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      Plan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3" name="Google Shape;223;p29"/>
          <p:cNvSpPr txBox="1"/>
          <p:nvPr/>
        </p:nvSpPr>
        <p:spPr>
          <a:xfrm>
            <a:off x="7910050" y="4101475"/>
            <a:ext cx="1144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Sunset of</a:t>
            </a:r>
            <a:endParaRPr i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  AARAC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24" name="Google Shape;224;p29"/>
          <p:cNvPicPr preferRelativeResize="0"/>
          <p:nvPr/>
        </p:nvPicPr>
        <p:blipFill rotWithShape="1">
          <a:blip r:embed="rId3">
            <a:alphaModFix/>
          </a:blip>
          <a:srcRect b="302999" l="153120" r="-153120" t="-303000"/>
          <a:stretch/>
        </p:blipFill>
        <p:spPr>
          <a:xfrm>
            <a:off x="1857097" y="0"/>
            <a:ext cx="796502" cy="754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339" y="2590800"/>
            <a:ext cx="796500" cy="8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9339" y="2590800"/>
            <a:ext cx="796500" cy="80095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9"/>
          <p:cNvSpPr/>
          <p:nvPr/>
        </p:nvSpPr>
        <p:spPr>
          <a:xfrm>
            <a:off x="1500075" y="3053725"/>
            <a:ext cx="612300" cy="33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9"/>
          <p:cNvSpPr/>
          <p:nvPr/>
        </p:nvSpPr>
        <p:spPr>
          <a:xfrm>
            <a:off x="3405075" y="3053725"/>
            <a:ext cx="536100" cy="33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9"/>
          <p:cNvSpPr/>
          <p:nvPr/>
        </p:nvSpPr>
        <p:spPr>
          <a:xfrm>
            <a:off x="5310075" y="3053725"/>
            <a:ext cx="536100" cy="33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7138875" y="3053725"/>
            <a:ext cx="536100" cy="33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7700" y="352325"/>
            <a:ext cx="6623475" cy="4438077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30"/>
          <p:cNvSpPr/>
          <p:nvPr/>
        </p:nvSpPr>
        <p:spPr>
          <a:xfrm>
            <a:off x="0" y="25"/>
            <a:ext cx="9789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0"/>
          <p:cNvSpPr/>
          <p:nvPr/>
        </p:nvSpPr>
        <p:spPr>
          <a:xfrm>
            <a:off x="8202100" y="25"/>
            <a:ext cx="9789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0"/>
          <p:cNvSpPr/>
          <p:nvPr/>
        </p:nvSpPr>
        <p:spPr>
          <a:xfrm>
            <a:off x="724500" y="4812475"/>
            <a:ext cx="7687500" cy="330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0"/>
          <p:cNvSpPr/>
          <p:nvPr/>
        </p:nvSpPr>
        <p:spPr>
          <a:xfrm>
            <a:off x="724500" y="11875"/>
            <a:ext cx="7687500" cy="221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/>
          <p:nvPr/>
        </p:nvSpPr>
        <p:spPr>
          <a:xfrm>
            <a:off x="-851100" y="1119850"/>
            <a:ext cx="9035100" cy="12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                      Daniel Landry, Policy Subcommittee Lead                          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                            </a:t>
            </a:r>
            <a:r>
              <a:rPr b="1" lang="en" sz="28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E-mail: </a:t>
            </a:r>
            <a:r>
              <a:rPr b="1" lang="en" sz="2800" u="sng">
                <a:latin typeface="Roboto"/>
                <a:ea typeface="Roboto"/>
                <a:cs typeface="Roboto"/>
                <a:sym typeface="Roboto"/>
              </a:rPr>
              <a:t> danielb.landry@yahoo.com</a:t>
            </a:r>
            <a:endParaRPr b="1" sz="2800" u="sng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p31"/>
          <p:cNvSpPr txBox="1"/>
          <p:nvPr/>
        </p:nvSpPr>
        <p:spPr>
          <a:xfrm>
            <a:off x="3404425" y="475850"/>
            <a:ext cx="2014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100">
                <a:latin typeface="Roboto"/>
                <a:ea typeface="Roboto"/>
                <a:cs typeface="Roboto"/>
                <a:sym typeface="Roboto"/>
              </a:rPr>
              <a:t>For more Info.</a:t>
            </a:r>
            <a:endParaRPr i="1" sz="2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6" name="Google Shape;246;p31"/>
          <p:cNvSpPr txBox="1"/>
          <p:nvPr/>
        </p:nvSpPr>
        <p:spPr>
          <a:xfrm>
            <a:off x="1266525" y="2487775"/>
            <a:ext cx="7056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        </a:t>
            </a:r>
            <a:r>
              <a:rPr lang="en" sz="2200"/>
              <a:t>San Francisco Human Rights Commission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latin typeface="Roboto"/>
                <a:ea typeface="Roboto"/>
                <a:cs typeface="Roboto"/>
                <a:sym typeface="Roboto"/>
                <a:hlinkClick r:id="rId3"/>
              </a:rPr>
              <a:t>www.sfreparations.org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 / r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eparations@sfgov.org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7" name="Google Shape;247;p31"/>
          <p:cNvSpPr/>
          <p:nvPr/>
        </p:nvSpPr>
        <p:spPr>
          <a:xfrm>
            <a:off x="-100" y="5044775"/>
            <a:ext cx="9144000" cy="98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1"/>
          <p:cNvSpPr txBox="1"/>
          <p:nvPr/>
        </p:nvSpPr>
        <p:spPr>
          <a:xfrm>
            <a:off x="3391525" y="3810825"/>
            <a:ext cx="228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Roboto"/>
                <a:ea typeface="Roboto"/>
                <a:cs typeface="Roboto"/>
                <a:sym typeface="Roboto"/>
              </a:rPr>
              <a:t>Thank You!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/>
          <p:nvPr/>
        </p:nvSpPr>
        <p:spPr>
          <a:xfrm>
            <a:off x="25" y="50"/>
            <a:ext cx="91440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365700" y="657750"/>
            <a:ext cx="215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PURPOSE</a:t>
            </a:r>
            <a:r>
              <a:rPr b="1"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1" sz="30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04350" y="1497775"/>
            <a:ext cx="85119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latin typeface="Roboto"/>
                <a:ea typeface="Roboto"/>
                <a:cs typeface="Roboto"/>
                <a:sym typeface="Roboto"/>
              </a:rPr>
              <a:t>Our intention is to develop policy and legislative priorities  </a:t>
            </a:r>
            <a:endParaRPr i="1" sz="2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latin typeface="Roboto"/>
                <a:ea typeface="Roboto"/>
                <a:cs typeface="Roboto"/>
                <a:sym typeface="Roboto"/>
              </a:rPr>
              <a:t>  centering </a:t>
            </a:r>
            <a:r>
              <a:rPr i="1" lang="en" sz="2500">
                <a:latin typeface="Roboto"/>
                <a:ea typeface="Roboto"/>
                <a:cs typeface="Roboto"/>
                <a:sym typeface="Roboto"/>
              </a:rPr>
              <a:t>reparations</a:t>
            </a:r>
            <a:r>
              <a:rPr i="1" lang="en" sz="2500">
                <a:latin typeface="Roboto"/>
                <a:ea typeface="Roboto"/>
                <a:cs typeface="Roboto"/>
                <a:sym typeface="Roboto"/>
              </a:rPr>
              <a:t> for African Americans that can be  </a:t>
            </a:r>
            <a:endParaRPr i="1" sz="2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latin typeface="Roboto"/>
                <a:ea typeface="Roboto"/>
                <a:cs typeface="Roboto"/>
                <a:sym typeface="Roboto"/>
              </a:rPr>
              <a:t>    implemented as part of the San Francisco City Charter.</a:t>
            </a:r>
            <a:endParaRPr i="1" sz="2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0" y="4165400"/>
            <a:ext cx="9144000" cy="978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/>
        </p:nvSpPr>
        <p:spPr>
          <a:xfrm>
            <a:off x="3161675" y="91150"/>
            <a:ext cx="253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OBJECTIVES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76200" y="705675"/>
            <a:ext cx="9059400" cy="4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We will</a:t>
            </a:r>
            <a:r>
              <a:rPr b="1" i="1" lang="en" sz="16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choose current enforceable laws that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disproportionately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affect Black people.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We will</a:t>
            </a:r>
            <a:r>
              <a:rPr b="1" i="1" lang="en" sz="16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unpack and review the current laws that have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negatively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impact Black people.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We will</a:t>
            </a:r>
            <a:r>
              <a:rPr b="1" i="1" lang="en" sz="1600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partner and work closely with the education Subcommittee and the Economic Empowerment Subcommittee to collaborate to ensure policies are concise and synchronized.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We will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 begin to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research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how to make legislation with teenth from previous recommendations put before the city i.e., African American Out Migration Report, Unfinished Agenda, and the War on Drugs Report.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We will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 review other African American Task Force Committee Subcommittee 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initial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proposed recommendations policies prior to final submission to the BOS and the Mayor.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b="1" i="1" lang="en" sz="1600" u="sng">
                <a:latin typeface="Roboto"/>
                <a:ea typeface="Roboto"/>
                <a:cs typeface="Roboto"/>
                <a:sym typeface="Roboto"/>
              </a:rPr>
              <a:t>Who is impacted?</a:t>
            </a:r>
            <a:r>
              <a:rPr i="1" lang="en" sz="1600">
                <a:latin typeface="Roboto"/>
                <a:ea typeface="Roboto"/>
                <a:cs typeface="Roboto"/>
                <a:sym typeface="Roboto"/>
              </a:rPr>
              <a:t>  Entire Black population in San Francisco Specific Populations: Infants, children, adults, and seniors. In all San Francisco Neighborhoods, Zip codes, and impacted citywide.</a:t>
            </a:r>
            <a:endParaRPr i="1"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/>
          <p:nvPr/>
        </p:nvSpPr>
        <p:spPr>
          <a:xfrm>
            <a:off x="0" y="4895450"/>
            <a:ext cx="9144000" cy="2481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3165975" y="250325"/>
            <a:ext cx="237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OUTCOMES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342900" y="1348450"/>
            <a:ext cx="8583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All reparation legislation policies proposed to the City of San  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    Francisco will become law.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Each Black/African American individual, born and </a:t>
            </a: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raised</a:t>
            </a: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 and who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    has lived in San Francisco since the incorporation of the City and  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    County of San Francisco will receives reparations.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1917300" y="399650"/>
            <a:ext cx="558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HISTORY of SAN FRANCISCO</a:t>
            </a:r>
            <a:endParaRPr b="1" sz="30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66875" y="1265500"/>
            <a:ext cx="84723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•   Originally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known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as Yerba Buena and land of the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Ohlone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People.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San Francisco was founded in 1779 and named after  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 Saint Francis Drake.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•   On April 15, 1850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the City and County of San Francisco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 was incorporated.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31200" y="4829075"/>
            <a:ext cx="9144000" cy="3663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/>
        </p:nvSpPr>
        <p:spPr>
          <a:xfrm>
            <a:off x="304800" y="545275"/>
            <a:ext cx="8777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How policy laws are established in San Francisco?</a:t>
            </a:r>
            <a:endParaRPr b="1" sz="29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484850" y="1408075"/>
            <a:ext cx="8597400" cy="26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G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overnmental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policies or laws can be established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either by the Board of Supervisors, the Mayor, or by the 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people through a ballot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initiative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approved by the majority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vote of San Francisciscan.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•   Any laws can be challenged here  locally, on a state level,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    and/or in federal court.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0" y="4762700"/>
            <a:ext cx="9144000" cy="380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/>
        </p:nvSpPr>
        <p:spPr>
          <a:xfrm>
            <a:off x="0" y="2841975"/>
            <a:ext cx="33183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500">
                <a:latin typeface="Roboto"/>
                <a:ea typeface="Roboto"/>
                <a:cs typeface="Roboto"/>
                <a:sym typeface="Roboto"/>
              </a:rPr>
              <a:t>PAST </a:t>
            </a:r>
            <a:endParaRPr b="1" sz="6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500">
                <a:latin typeface="Roboto"/>
                <a:ea typeface="Roboto"/>
                <a:cs typeface="Roboto"/>
                <a:sym typeface="Roboto"/>
              </a:rPr>
              <a:t>HARMS:</a:t>
            </a:r>
            <a:endParaRPr b="1" sz="6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152400" y="131100"/>
            <a:ext cx="2983500" cy="25908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650" y="216525"/>
            <a:ext cx="2721075" cy="235522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/>
          <p:nvPr/>
        </p:nvSpPr>
        <p:spPr>
          <a:xfrm>
            <a:off x="3318300" y="0"/>
            <a:ext cx="5825700" cy="51435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3448675" y="-83375"/>
            <a:ext cx="5193300" cy="52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13th amendment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Black codes/slave codes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Debt s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ervitude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&amp; debt bondage.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Pig Laws.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Sharecropping.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Article 34.</a:t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Jim Crow.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Eminent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Domain.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Redling.</a:t>
            </a:r>
            <a:endParaRPr b="1"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Welfare aka AFDC.</a:t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</a:t>
            </a: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War on Drugs.</a:t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•   Racial profiling.</a:t>
            </a:r>
            <a:endParaRPr sz="2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/>
          <p:nvPr/>
        </p:nvSpPr>
        <p:spPr>
          <a:xfrm>
            <a:off x="3318375" y="0"/>
            <a:ext cx="58257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0" y="0"/>
            <a:ext cx="3318300" cy="51435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89725" y="97300"/>
            <a:ext cx="3152400" cy="2641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0"/>
          <p:cNvPicPr preferRelativeResize="0"/>
          <p:nvPr/>
        </p:nvPicPr>
        <p:blipFill rotWithShape="1">
          <a:blip r:embed="rId3">
            <a:alphaModFix/>
          </a:blip>
          <a:srcRect b="10501" l="0" r="22970" t="10064"/>
          <a:stretch/>
        </p:blipFill>
        <p:spPr>
          <a:xfrm>
            <a:off x="215700" y="213450"/>
            <a:ext cx="2880226" cy="238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 txBox="1"/>
          <p:nvPr/>
        </p:nvSpPr>
        <p:spPr>
          <a:xfrm>
            <a:off x="66975" y="2971400"/>
            <a:ext cx="3241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Continuing</a:t>
            </a:r>
            <a:endParaRPr b="1" sz="4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HARM:</a:t>
            </a:r>
            <a:endParaRPr b="1" sz="5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3478150" y="-96875"/>
            <a:ext cx="5392500" cy="55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Prop. 209.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Housing evictions.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Student loans &amp; child support laws.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Zoning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laws restrictions.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3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Strikes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&amp; mandatory sentencing.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Non-oversight for community b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enefits.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Youth and 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young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 adults resources.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Educational policies.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Failed redevelopment projects.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Health disparities.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Environmental Injustice.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Income wages gap.</a:t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Bank loans &amp; credit discrimnation.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Black owned businesses decline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"/>
                <a:ea typeface="Roboto"/>
                <a:cs typeface="Roboto"/>
                <a:sym typeface="Roboto"/>
              </a:rPr>
              <a:t>•  Black Population in SF decline.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1"/>
          <p:cNvSpPr txBox="1"/>
          <p:nvPr/>
        </p:nvSpPr>
        <p:spPr>
          <a:xfrm>
            <a:off x="228600" y="51825"/>
            <a:ext cx="8222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IMPLEMENTATION</a:t>
            </a:r>
            <a:r>
              <a:rPr b="1" lang="en" sz="30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 OF REPARATIONS LEGISLATION:</a:t>
            </a:r>
            <a:endParaRPr b="1" sz="3000" u="sng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251950" y="1215725"/>
            <a:ext cx="86202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Identify specific policies to change or amend to mandate reparations through city ordinances and through again the city charter.</a:t>
            </a:r>
            <a:endParaRPr i="1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Research </a:t>
            </a: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previous</a:t>
            </a: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 and current city tax codes to help craft a Reparations Tax.</a:t>
            </a:r>
            <a:endParaRPr i="1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Implement past recommendations of reports, and studies by rewriting the </a:t>
            </a: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language</a:t>
            </a:r>
            <a:r>
              <a:rPr i="1" lang="en" sz="2200">
                <a:latin typeface="Roboto"/>
                <a:ea typeface="Roboto"/>
                <a:cs typeface="Roboto"/>
                <a:sym typeface="Roboto"/>
              </a:rPr>
              <a:t> to meet city policy standards.</a:t>
            </a:r>
            <a:endParaRPr i="1" sz="2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0" y="4710825"/>
            <a:ext cx="9144000" cy="4329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