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8" r:id="rId2"/>
    <p:sldId id="259" r:id="rId3"/>
    <p:sldId id="260" r:id="rId4"/>
    <p:sldId id="261" r:id="rId5"/>
    <p:sldId id="262" r:id="rId6"/>
    <p:sldId id="263" r:id="rId7"/>
    <p:sldId id="264" r:id="rId8"/>
  </p:sldIdLst>
  <p:sldSz cx="9144000" cy="5143500" type="screen16x9"/>
  <p:notesSz cx="6858000" cy="9144000"/>
  <p:embeddedFontLst>
    <p:embeddedFont>
      <p:font typeface="Calibri" panose="020F0502020204030204" pitchFamily="34" charset="0"/>
      <p:regular r:id="rId10"/>
      <p:bold r:id="rId11"/>
      <p:italic r:id="rId12"/>
      <p:boldItalic r:id="rId13"/>
    </p:embeddedFont>
    <p:embeddedFont>
      <p:font typeface="Nunito"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yer, Catherine (HRC)" userId="f4502e2f-8c08-4808-9592-449a0f77dada" providerId="ADAL" clId="{F05ECB15-5674-4E18-8620-FD49B1B1087C}"/>
    <pc:docChg chg="delSld">
      <pc:chgData name="Meyer, Catherine (HRC)" userId="f4502e2f-8c08-4808-9592-449a0f77dada" providerId="ADAL" clId="{F05ECB15-5674-4E18-8620-FD49B1B1087C}" dt="2022-09-08T23:52:23.580" v="1" actId="2696"/>
      <pc:docMkLst>
        <pc:docMk/>
      </pc:docMkLst>
      <pc:sldChg chg="del">
        <pc:chgData name="Meyer, Catherine (HRC)" userId="f4502e2f-8c08-4808-9592-449a0f77dada" providerId="ADAL" clId="{F05ECB15-5674-4E18-8620-FD49B1B1087C}" dt="2022-09-08T23:52:19.985" v="0" actId="2696"/>
        <pc:sldMkLst>
          <pc:docMk/>
          <pc:sldMk cId="0" sldId="256"/>
        </pc:sldMkLst>
      </pc:sldChg>
      <pc:sldChg chg="del">
        <pc:chgData name="Meyer, Catherine (HRC)" userId="f4502e2f-8c08-4808-9592-449a0f77dada" providerId="ADAL" clId="{F05ECB15-5674-4E18-8620-FD49B1B1087C}" dt="2022-09-08T23:52:23.580" v="1" actId="2696"/>
        <pc:sldMkLst>
          <pc:docMk/>
          <pc:sldMk cId="0" sldId="257"/>
        </pc:sldMkLst>
      </pc:sldChg>
      <pc:sldMasterChg chg="delSldLayout">
        <pc:chgData name="Meyer, Catherine (HRC)" userId="f4502e2f-8c08-4808-9592-449a0f77dada" providerId="ADAL" clId="{F05ECB15-5674-4E18-8620-FD49B1B1087C}" dt="2022-09-08T23:52:19.985" v="0" actId="2696"/>
        <pc:sldMasterMkLst>
          <pc:docMk/>
          <pc:sldMasterMk cId="0" sldId="2147483659"/>
        </pc:sldMasterMkLst>
        <pc:sldLayoutChg chg="del">
          <pc:chgData name="Meyer, Catherine (HRC)" userId="f4502e2f-8c08-4808-9592-449a0f77dada" providerId="ADAL" clId="{F05ECB15-5674-4E18-8620-FD49B1B1087C}" dt="2022-09-08T23:52:19.985" v="0" actId="2696"/>
          <pc:sldLayoutMkLst>
            <pc:docMk/>
            <pc:sldMasterMk cId="0" sldId="2147483659"/>
            <pc:sldLayoutMk cId="0" sldId="21474836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511fb7e61f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511fb7e61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511fb7e61f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511fb7e61f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5622ee7315_3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5622ee7315_3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511fb7e61f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511fb7e61f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5622ee7315_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5622ee7315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5622ee7315_8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5622ee7315_8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511fb7e61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511fb7e61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819150" y="257625"/>
            <a:ext cx="7505700" cy="88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My Brother and Sisters Keeper </a:t>
            </a:r>
            <a:endParaRPr/>
          </a:p>
          <a:p>
            <a:pPr marL="0" lvl="0" indent="0" algn="l" rtl="0">
              <a:spcBef>
                <a:spcPts val="0"/>
              </a:spcBef>
              <a:spcAft>
                <a:spcPts val="0"/>
              </a:spcAft>
              <a:buNone/>
            </a:pPr>
            <a:r>
              <a:rPr lang="en" sz="1888"/>
              <a:t>Opportunity Youth United San Francisco Community Action Team</a:t>
            </a:r>
            <a:r>
              <a:rPr lang="en" sz="2888"/>
              <a:t> </a:t>
            </a:r>
            <a:endParaRPr sz="2888"/>
          </a:p>
        </p:txBody>
      </p:sp>
      <p:sp>
        <p:nvSpPr>
          <p:cNvPr id="144" name="Google Shape;144;p15"/>
          <p:cNvSpPr txBox="1">
            <a:spLocks noGrp="1"/>
          </p:cNvSpPr>
          <p:nvPr>
            <p:ph type="body" idx="1"/>
          </p:nvPr>
        </p:nvSpPr>
        <p:spPr>
          <a:xfrm>
            <a:off x="2446125" y="1142025"/>
            <a:ext cx="6458400" cy="3786900"/>
          </a:xfrm>
          <a:prstGeom prst="rect">
            <a:avLst/>
          </a:prstGeom>
        </p:spPr>
        <p:txBody>
          <a:bodyPr spcFirstLastPara="1" wrap="square" lIns="91425" tIns="91425" rIns="91425" bIns="91425" anchor="t" anchorCtr="0">
            <a:normAutofit fontScale="25000" lnSpcReduction="20000"/>
          </a:bodyPr>
          <a:lstStyle/>
          <a:p>
            <a:pPr marL="342900" lvl="0" indent="-177800" algn="l" rtl="0">
              <a:spcBef>
                <a:spcPts val="0"/>
              </a:spcBef>
              <a:spcAft>
                <a:spcPts val="0"/>
              </a:spcAft>
              <a:buSzPct val="100000"/>
              <a:buChar char="●"/>
            </a:pPr>
            <a:r>
              <a:rPr lang="en" sz="4000"/>
              <a:t>The MBSK Youth Council had conducted interviews last month for their Economic Advancement Fellowship and had selected the fellows for this 1st cohort.</a:t>
            </a:r>
            <a:endParaRPr sz="4000"/>
          </a:p>
          <a:p>
            <a:pPr marL="628650" lvl="1" indent="-177800" algn="l" rtl="0">
              <a:spcBef>
                <a:spcPts val="1000"/>
              </a:spcBef>
              <a:spcAft>
                <a:spcPts val="0"/>
              </a:spcAft>
              <a:buSzPct val="100000"/>
              <a:buChar char="○"/>
            </a:pPr>
            <a:r>
              <a:rPr lang="en" sz="4000"/>
              <a:t>6 part-workshop series focused on generational wealth-building and changing the narrative about economic advancement.</a:t>
            </a:r>
            <a:endParaRPr sz="4000"/>
          </a:p>
          <a:p>
            <a:pPr marL="628650" lvl="1" indent="-177800" algn="l" rtl="0">
              <a:spcBef>
                <a:spcPts val="0"/>
              </a:spcBef>
              <a:spcAft>
                <a:spcPts val="0"/>
              </a:spcAft>
              <a:buSzPct val="100000"/>
              <a:buChar char="○"/>
            </a:pPr>
            <a:r>
              <a:rPr lang="en" sz="4000"/>
              <a:t>Training curriculum developed in collaboration with wealth building experts.</a:t>
            </a:r>
            <a:endParaRPr sz="4000"/>
          </a:p>
          <a:p>
            <a:pPr marL="628650" lvl="1" indent="-177800" algn="l" rtl="0">
              <a:lnSpc>
                <a:spcPct val="200000"/>
              </a:lnSpc>
              <a:spcBef>
                <a:spcPts val="0"/>
              </a:spcBef>
              <a:spcAft>
                <a:spcPts val="0"/>
              </a:spcAft>
              <a:buSzPct val="100000"/>
              <a:buChar char="○"/>
            </a:pPr>
            <a:r>
              <a:rPr lang="en" sz="4000"/>
              <a:t>$100 per session plus $200 for completion = $800 for all 6 workshops! </a:t>
            </a:r>
            <a:endParaRPr sz="4000"/>
          </a:p>
          <a:p>
            <a:pPr marL="342900" lvl="0" indent="-177800" algn="l" rtl="0">
              <a:spcBef>
                <a:spcPts val="0"/>
              </a:spcBef>
              <a:spcAft>
                <a:spcPts val="0"/>
              </a:spcAft>
              <a:buSzPct val="100000"/>
              <a:buChar char="●"/>
            </a:pPr>
            <a:r>
              <a:rPr lang="en" sz="4000"/>
              <a:t>The 17 Youth Fellows they selected will have their first session next Wednesday, September 14th, and will be joined by guest speaker and Dream Keeper Initiative Director, our very own Dr. Saidah Leatutufu-Burch who will talk about financial empowerment from a lens of uplifting people from poverty within a frame of navigating historical economic oppression.</a:t>
            </a:r>
            <a:endParaRPr sz="4000"/>
          </a:p>
          <a:p>
            <a:pPr marL="342900" lvl="0" indent="-177800" algn="l" rtl="0">
              <a:spcBef>
                <a:spcPts val="1000"/>
              </a:spcBef>
              <a:spcAft>
                <a:spcPts val="0"/>
              </a:spcAft>
              <a:buSzPct val="100000"/>
              <a:buChar char="●"/>
            </a:pPr>
            <a:r>
              <a:rPr lang="en" sz="4000"/>
              <a:t>Additionally, from August 22-25, two of our AMAZING Youth Council Members Alexjandra Teyer (Pictured left) and Danny Lockett! (Pictured Right) traveled to Miami, Florida for the Opportunity Youth United’s Annual Convening where they provided updates to youth leaders across the nation on what the MBSK CAT has been working on.</a:t>
            </a:r>
            <a:endParaRPr sz="4000"/>
          </a:p>
          <a:p>
            <a:pPr marL="628650" lvl="1" indent="-177800" algn="l" rtl="0">
              <a:spcBef>
                <a:spcPts val="1000"/>
              </a:spcBef>
              <a:spcAft>
                <a:spcPts val="0"/>
              </a:spcAft>
              <a:buSzPct val="100000"/>
              <a:buChar char="○"/>
            </a:pPr>
            <a:r>
              <a:rPr lang="en" sz="4000"/>
              <a:t>There were also able to build connections and ideas for collaborative efforts with other communities across the country.</a:t>
            </a:r>
            <a:endParaRPr sz="4000"/>
          </a:p>
          <a:p>
            <a:pPr marL="457200" lvl="0" indent="-292100" algn="l" rtl="0">
              <a:spcBef>
                <a:spcPts val="1000"/>
              </a:spcBef>
              <a:spcAft>
                <a:spcPts val="0"/>
              </a:spcAft>
              <a:buSzPct val="100000"/>
              <a:buChar char="●"/>
            </a:pPr>
            <a:r>
              <a:rPr lang="en" sz="4000"/>
              <a:t>NEXT STEPS</a:t>
            </a:r>
            <a:endParaRPr sz="4000"/>
          </a:p>
          <a:p>
            <a:pPr marL="914400" lvl="1" indent="-292100" algn="l" rtl="0">
              <a:spcBef>
                <a:spcPts val="0"/>
              </a:spcBef>
              <a:spcAft>
                <a:spcPts val="0"/>
              </a:spcAft>
              <a:buSzPct val="100000"/>
              <a:buChar char="○"/>
            </a:pPr>
            <a:r>
              <a:rPr lang="en" sz="4000"/>
              <a:t>We plan to reconvene the partners from the MBSK Champions (partner organizations and allies) in October as the school year is back in session.</a:t>
            </a:r>
            <a:endParaRPr sz="4000"/>
          </a:p>
          <a:p>
            <a:pPr marL="914400" lvl="1" indent="-292100" algn="l" rtl="0">
              <a:spcBef>
                <a:spcPts val="0"/>
              </a:spcBef>
              <a:spcAft>
                <a:spcPts val="0"/>
              </a:spcAft>
              <a:buSzPct val="100000"/>
              <a:buChar char="○"/>
            </a:pPr>
            <a:r>
              <a:rPr lang="en" sz="4000"/>
              <a:t>With the new school year started, there will be considerations to add councilmembers as some participants have started their first semesters of college. </a:t>
            </a:r>
            <a:endParaRPr sz="4000"/>
          </a:p>
          <a:p>
            <a:pPr marL="45720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45" name="Google Shape;145;p15"/>
          <p:cNvPicPr preferRelativeResize="0"/>
          <p:nvPr/>
        </p:nvPicPr>
        <p:blipFill rotWithShape="1">
          <a:blip r:embed="rId3">
            <a:alphaModFix/>
          </a:blip>
          <a:srcRect l="11245" t="13992" r="8939" b="5731"/>
          <a:stretch/>
        </p:blipFill>
        <p:spPr>
          <a:xfrm>
            <a:off x="290825" y="1275200"/>
            <a:ext cx="2309576" cy="3383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6"/>
          <p:cNvSpPr txBox="1">
            <a:spLocks noGrp="1"/>
          </p:cNvSpPr>
          <p:nvPr>
            <p:ph type="title"/>
          </p:nvPr>
        </p:nvSpPr>
        <p:spPr>
          <a:xfrm>
            <a:off x="819150" y="624575"/>
            <a:ext cx="7505700" cy="771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Dream Keeper Initiative Brighter Futures</a:t>
            </a:r>
            <a:endParaRPr/>
          </a:p>
        </p:txBody>
      </p:sp>
      <p:sp>
        <p:nvSpPr>
          <p:cNvPr id="151" name="Google Shape;151;p16"/>
          <p:cNvSpPr txBox="1">
            <a:spLocks noGrp="1"/>
          </p:cNvSpPr>
          <p:nvPr>
            <p:ph type="body" idx="1"/>
          </p:nvPr>
        </p:nvSpPr>
        <p:spPr>
          <a:xfrm>
            <a:off x="2809675" y="1396475"/>
            <a:ext cx="5936400" cy="3611100"/>
          </a:xfrm>
          <a:prstGeom prst="rect">
            <a:avLst/>
          </a:prstGeom>
        </p:spPr>
        <p:txBody>
          <a:bodyPr spcFirstLastPara="1" wrap="square" lIns="91425" tIns="91425" rIns="91425" bIns="91425" anchor="t" anchorCtr="0">
            <a:noAutofit/>
          </a:bodyPr>
          <a:lstStyle/>
          <a:p>
            <a:pPr marL="457200" lvl="0" indent="0" algn="l" rtl="0">
              <a:lnSpc>
                <a:spcPct val="80000"/>
              </a:lnSpc>
              <a:spcBef>
                <a:spcPts val="0"/>
              </a:spcBef>
              <a:spcAft>
                <a:spcPts val="0"/>
              </a:spcAft>
              <a:buClr>
                <a:srgbClr val="000000"/>
              </a:buClr>
              <a:buSzPts val="605"/>
              <a:buFont typeface="Arial"/>
              <a:buNone/>
            </a:pPr>
            <a:endParaRPr sz="1310">
              <a:solidFill>
                <a:srgbClr val="000000"/>
              </a:solidFill>
            </a:endParaRPr>
          </a:p>
          <a:p>
            <a:pPr marL="0" lvl="0" indent="0" algn="l" rtl="0">
              <a:lnSpc>
                <a:spcPct val="80000"/>
              </a:lnSpc>
              <a:spcBef>
                <a:spcPts val="0"/>
              </a:spcBef>
              <a:spcAft>
                <a:spcPts val="0"/>
              </a:spcAft>
              <a:buClr>
                <a:srgbClr val="000000"/>
              </a:buClr>
              <a:buSzPts val="605"/>
              <a:buFont typeface="Arial"/>
              <a:buNone/>
            </a:pPr>
            <a:r>
              <a:rPr lang="en" sz="1410" b="1">
                <a:solidFill>
                  <a:srgbClr val="000000"/>
                </a:solidFill>
              </a:rPr>
              <a:t>Goal: </a:t>
            </a:r>
            <a:endParaRPr sz="1410" b="1">
              <a:solidFill>
                <a:srgbClr val="000000"/>
              </a:solidFill>
            </a:endParaRPr>
          </a:p>
          <a:p>
            <a:pPr marL="0" lvl="0" indent="0" algn="l" rtl="0">
              <a:lnSpc>
                <a:spcPct val="80000"/>
              </a:lnSpc>
              <a:spcBef>
                <a:spcPts val="0"/>
              </a:spcBef>
              <a:spcAft>
                <a:spcPts val="0"/>
              </a:spcAft>
              <a:buClr>
                <a:srgbClr val="000000"/>
              </a:buClr>
              <a:buSzPts val="605"/>
              <a:buFont typeface="Arial"/>
              <a:buNone/>
            </a:pPr>
            <a:endParaRPr sz="1310">
              <a:solidFill>
                <a:srgbClr val="000000"/>
              </a:solidFill>
            </a:endParaRPr>
          </a:p>
          <a:p>
            <a:pPr marL="0" lvl="0" indent="0" algn="l" rtl="0">
              <a:lnSpc>
                <a:spcPct val="80000"/>
              </a:lnSpc>
              <a:spcBef>
                <a:spcPts val="0"/>
              </a:spcBef>
              <a:spcAft>
                <a:spcPts val="0"/>
              </a:spcAft>
              <a:buSzPts val="605"/>
              <a:buNone/>
            </a:pPr>
            <a:r>
              <a:rPr lang="en" sz="1310">
                <a:solidFill>
                  <a:srgbClr val="000000"/>
                </a:solidFill>
              </a:rPr>
              <a:t>Brighter Futures takes a holistic approach, using an innovative wrap-around service delivery model to work with households and families to lay a foundation of collective success. Working with key partners Brighter Futures will work closely with 30 families to build a model of integrated, multigenerational social support.</a:t>
            </a:r>
            <a:endParaRPr sz="1310">
              <a:solidFill>
                <a:srgbClr val="000000"/>
              </a:solidFill>
            </a:endParaRPr>
          </a:p>
          <a:p>
            <a:pPr marL="0" lvl="0" indent="0" algn="l" rtl="0">
              <a:lnSpc>
                <a:spcPct val="80000"/>
              </a:lnSpc>
              <a:spcBef>
                <a:spcPts val="0"/>
              </a:spcBef>
              <a:spcAft>
                <a:spcPts val="0"/>
              </a:spcAft>
              <a:buSzPts val="605"/>
              <a:buNone/>
            </a:pPr>
            <a:endParaRPr sz="1410">
              <a:solidFill>
                <a:srgbClr val="000000"/>
              </a:solidFill>
            </a:endParaRPr>
          </a:p>
          <a:p>
            <a:pPr marL="0" lvl="0" indent="0" algn="l" rtl="0">
              <a:lnSpc>
                <a:spcPct val="80000"/>
              </a:lnSpc>
              <a:spcBef>
                <a:spcPts val="0"/>
              </a:spcBef>
              <a:spcAft>
                <a:spcPts val="0"/>
              </a:spcAft>
              <a:buNone/>
            </a:pPr>
            <a:r>
              <a:rPr lang="en" sz="1410" b="1">
                <a:solidFill>
                  <a:srgbClr val="000000"/>
                </a:solidFill>
              </a:rPr>
              <a:t>Highlights:</a:t>
            </a:r>
            <a:endParaRPr sz="1410" b="1">
              <a:solidFill>
                <a:srgbClr val="000000"/>
              </a:solidFill>
            </a:endParaRPr>
          </a:p>
          <a:p>
            <a:pPr marL="0" lvl="0" indent="0" algn="l" rtl="0">
              <a:lnSpc>
                <a:spcPct val="80000"/>
              </a:lnSpc>
              <a:spcBef>
                <a:spcPts val="0"/>
              </a:spcBef>
              <a:spcAft>
                <a:spcPts val="0"/>
              </a:spcAft>
              <a:buNone/>
            </a:pPr>
            <a:endParaRPr sz="1310" b="1">
              <a:solidFill>
                <a:srgbClr val="000000"/>
              </a:solidFill>
            </a:endParaRPr>
          </a:p>
          <a:p>
            <a:pPr marL="457200" lvl="0" indent="-311785" algn="l" rtl="0">
              <a:lnSpc>
                <a:spcPct val="80000"/>
              </a:lnSpc>
              <a:spcBef>
                <a:spcPts val="0"/>
              </a:spcBef>
              <a:spcAft>
                <a:spcPts val="0"/>
              </a:spcAft>
              <a:buClr>
                <a:srgbClr val="000000"/>
              </a:buClr>
              <a:buSzPts val="1310"/>
              <a:buChar char="●"/>
            </a:pPr>
            <a:r>
              <a:rPr lang="en" sz="1310">
                <a:solidFill>
                  <a:srgbClr val="000000"/>
                </a:solidFill>
              </a:rPr>
              <a:t>DKI Brighter Futures supports community organizations by providing funding, collective impact and celebratory spaces for grantees, and support with naviting city process and resources.</a:t>
            </a:r>
            <a:endParaRPr sz="1310">
              <a:solidFill>
                <a:srgbClr val="000000"/>
              </a:solidFill>
            </a:endParaRPr>
          </a:p>
          <a:p>
            <a:pPr marL="457200" lvl="0" indent="0" algn="l" rtl="0">
              <a:lnSpc>
                <a:spcPct val="80000"/>
              </a:lnSpc>
              <a:spcBef>
                <a:spcPts val="0"/>
              </a:spcBef>
              <a:spcAft>
                <a:spcPts val="0"/>
              </a:spcAft>
              <a:buNone/>
            </a:pPr>
            <a:endParaRPr sz="1310">
              <a:solidFill>
                <a:srgbClr val="000000"/>
              </a:solidFill>
            </a:endParaRPr>
          </a:p>
          <a:p>
            <a:pPr marL="457200" lvl="0" indent="-311785" algn="l" rtl="0">
              <a:lnSpc>
                <a:spcPct val="80000"/>
              </a:lnSpc>
              <a:spcBef>
                <a:spcPts val="0"/>
              </a:spcBef>
              <a:spcAft>
                <a:spcPts val="0"/>
              </a:spcAft>
              <a:buClr>
                <a:srgbClr val="000000"/>
              </a:buClr>
              <a:buSzPts val="1310"/>
              <a:buChar char="●"/>
            </a:pPr>
            <a:r>
              <a:rPr lang="en" sz="1310">
                <a:solidFill>
                  <a:srgbClr val="000000"/>
                </a:solidFill>
              </a:rPr>
              <a:t>Organizations (Ladies Empower and AAPAC) </a:t>
            </a:r>
            <a:endParaRPr sz="1310">
              <a:solidFill>
                <a:srgbClr val="000000"/>
              </a:solidFill>
            </a:endParaRPr>
          </a:p>
        </p:txBody>
      </p:sp>
      <p:pic>
        <p:nvPicPr>
          <p:cNvPr id="152" name="Google Shape;152;p16"/>
          <p:cNvPicPr preferRelativeResize="0"/>
          <p:nvPr/>
        </p:nvPicPr>
        <p:blipFill rotWithShape="1">
          <a:blip r:embed="rId3">
            <a:alphaModFix/>
          </a:blip>
          <a:srcRect l="7692" t="17060" r="7683" b="-17060"/>
          <a:stretch/>
        </p:blipFill>
        <p:spPr>
          <a:xfrm>
            <a:off x="192600" y="1396475"/>
            <a:ext cx="2481125" cy="3851076"/>
          </a:xfrm>
          <a:prstGeom prst="rect">
            <a:avLst/>
          </a:prstGeom>
          <a:noFill/>
          <a:ln>
            <a:noFill/>
          </a:ln>
        </p:spPr>
      </p:pic>
      <p:pic>
        <p:nvPicPr>
          <p:cNvPr id="153" name="Google Shape;153;p16"/>
          <p:cNvPicPr preferRelativeResize="0"/>
          <p:nvPr/>
        </p:nvPicPr>
        <p:blipFill rotWithShape="1">
          <a:blip r:embed="rId4">
            <a:alphaModFix/>
          </a:blip>
          <a:srcRect t="24877" b="19628"/>
          <a:stretch/>
        </p:blipFill>
        <p:spPr>
          <a:xfrm>
            <a:off x="192600" y="2851575"/>
            <a:ext cx="2481124" cy="2088000"/>
          </a:xfrm>
          <a:prstGeom prst="rect">
            <a:avLst/>
          </a:prstGeom>
          <a:noFill/>
          <a:ln w="19050" cap="flat" cmpd="sng">
            <a:solidFill>
              <a:srgbClr val="FFFFFF"/>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819150" y="268975"/>
            <a:ext cx="7505700" cy="73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Equity Studies Task Force - Overview</a:t>
            </a:r>
            <a:endParaRPr/>
          </a:p>
        </p:txBody>
      </p:sp>
      <p:sp>
        <p:nvSpPr>
          <p:cNvPr id="159" name="Google Shape;159;p17"/>
          <p:cNvSpPr txBox="1">
            <a:spLocks noGrp="1"/>
          </p:cNvSpPr>
          <p:nvPr>
            <p:ph type="body" idx="1"/>
          </p:nvPr>
        </p:nvSpPr>
        <p:spPr>
          <a:xfrm>
            <a:off x="819150" y="1000675"/>
            <a:ext cx="7505700" cy="327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98" b="1">
                <a:solidFill>
                  <a:srgbClr val="3D85C6"/>
                </a:solidFill>
              </a:rPr>
              <a:t>Equity Studies to Implement Humanizing Learning Experiences for All Students PK-12 in</a:t>
            </a:r>
            <a:endParaRPr sz="1498" b="1">
              <a:solidFill>
                <a:srgbClr val="3D85C6"/>
              </a:solidFill>
            </a:endParaRPr>
          </a:p>
          <a:p>
            <a:pPr marL="0" lvl="0" indent="0" algn="l" rtl="0">
              <a:spcBef>
                <a:spcPts val="0"/>
              </a:spcBef>
              <a:spcAft>
                <a:spcPts val="0"/>
              </a:spcAft>
              <a:buNone/>
            </a:pPr>
            <a:r>
              <a:rPr lang="en" sz="1498" b="1">
                <a:solidFill>
                  <a:srgbClr val="3D85C6"/>
                </a:solidFill>
              </a:rPr>
              <a:t>SFUSD — Board of Education President Jenny Lam, contributor Commissioner Boggess</a:t>
            </a:r>
            <a:endParaRPr sz="1498" b="1">
              <a:solidFill>
                <a:srgbClr val="3D85C6"/>
              </a:solidFill>
            </a:endParaRPr>
          </a:p>
          <a:p>
            <a:pPr marL="0" lvl="0" indent="0" algn="l" rtl="0">
              <a:spcBef>
                <a:spcPts val="0"/>
              </a:spcBef>
              <a:spcAft>
                <a:spcPts val="0"/>
              </a:spcAft>
              <a:buNone/>
            </a:pPr>
            <a:r>
              <a:rPr lang="en" sz="1498" b="1">
                <a:solidFill>
                  <a:srgbClr val="3D85C6"/>
                </a:solidFill>
              </a:rPr>
              <a:t>Legislative Mandates</a:t>
            </a:r>
            <a:endParaRPr sz="1498" b="1">
              <a:solidFill>
                <a:srgbClr val="3D85C6"/>
              </a:solidFill>
            </a:endParaRPr>
          </a:p>
          <a:p>
            <a:pPr marL="0" lvl="0" indent="0" algn="l" rtl="0">
              <a:spcBef>
                <a:spcPts val="0"/>
              </a:spcBef>
              <a:spcAft>
                <a:spcPts val="0"/>
              </a:spcAft>
              <a:buSzPts val="523"/>
              <a:buNone/>
            </a:pPr>
            <a:endParaRPr sz="952" b="1">
              <a:solidFill>
                <a:srgbClr val="3D85C6"/>
              </a:solidFill>
            </a:endParaRPr>
          </a:p>
          <a:p>
            <a:pPr marL="457200" lvl="0" indent="-299799" algn="l" rtl="0">
              <a:lnSpc>
                <a:spcPct val="115000"/>
              </a:lnSpc>
              <a:spcBef>
                <a:spcPts val="0"/>
              </a:spcBef>
              <a:spcAft>
                <a:spcPts val="0"/>
              </a:spcAft>
              <a:buSzPts val="1121"/>
              <a:buChar char="●"/>
            </a:pPr>
            <a:r>
              <a:rPr lang="en" sz="1121" b="1"/>
              <a:t>DEFINE METRICS</a:t>
            </a:r>
            <a:r>
              <a:rPr lang="en" sz="1121"/>
              <a:t> for measuring success;</a:t>
            </a:r>
            <a:endParaRPr sz="1121"/>
          </a:p>
          <a:p>
            <a:pPr marL="457200" lvl="0" indent="-299799" algn="l" rtl="0">
              <a:lnSpc>
                <a:spcPct val="115000"/>
              </a:lnSpc>
              <a:spcBef>
                <a:spcPts val="500"/>
              </a:spcBef>
              <a:spcAft>
                <a:spcPts val="0"/>
              </a:spcAft>
              <a:buSzPts val="1121"/>
              <a:buChar char="●"/>
            </a:pPr>
            <a:r>
              <a:rPr lang="en" sz="1121" b="1"/>
              <a:t>MONITOR AND EVALUATE/ASSESS </a:t>
            </a:r>
            <a:r>
              <a:rPr lang="en" sz="1121"/>
              <a:t>the work of the SFUSD’s Equity Studies Team;</a:t>
            </a:r>
            <a:endParaRPr sz="1121"/>
          </a:p>
          <a:p>
            <a:pPr marL="457200" lvl="0" indent="-299799" algn="l" rtl="0">
              <a:lnSpc>
                <a:spcPct val="115000"/>
              </a:lnSpc>
              <a:spcBef>
                <a:spcPts val="500"/>
              </a:spcBef>
              <a:spcAft>
                <a:spcPts val="0"/>
              </a:spcAft>
              <a:buSzPts val="1121"/>
              <a:buChar char="●"/>
            </a:pPr>
            <a:r>
              <a:rPr lang="en" sz="1121" b="1"/>
              <a:t>RESOURCES &amp; REPORT: </a:t>
            </a:r>
            <a:r>
              <a:rPr lang="en" sz="1121"/>
              <a:t>Serve as a resource and thought partner in the work and make recommendations on implementation; and</a:t>
            </a:r>
            <a:endParaRPr sz="1121"/>
          </a:p>
          <a:p>
            <a:pPr marL="457200" lvl="0" indent="-299799" algn="l" rtl="0">
              <a:lnSpc>
                <a:spcPct val="115000"/>
              </a:lnSpc>
              <a:spcBef>
                <a:spcPts val="500"/>
              </a:spcBef>
              <a:spcAft>
                <a:spcPts val="0"/>
              </a:spcAft>
              <a:buSzPts val="1121"/>
              <a:buChar char="●"/>
            </a:pPr>
            <a:r>
              <a:rPr lang="en" sz="1121" b="1"/>
              <a:t>BUDGET</a:t>
            </a:r>
            <a:r>
              <a:rPr lang="en" sz="1121"/>
              <a:t>: The taskforce will make budgetary and organizational recommendations to” implement this resolution</a:t>
            </a:r>
            <a:r>
              <a:rPr lang="en" sz="1121" i="1"/>
              <a:t>;</a:t>
            </a:r>
            <a:endParaRPr sz="1121" i="1"/>
          </a:p>
          <a:p>
            <a:pPr marL="457200" lvl="0" indent="-299799" algn="l" rtl="0">
              <a:lnSpc>
                <a:spcPct val="115000"/>
              </a:lnSpc>
              <a:spcBef>
                <a:spcPts val="500"/>
              </a:spcBef>
              <a:spcAft>
                <a:spcPts val="0"/>
              </a:spcAft>
              <a:buSzPts val="1121"/>
              <a:buChar char="●"/>
            </a:pPr>
            <a:r>
              <a:rPr lang="en" sz="1121" b="1"/>
              <a:t>PERMANENT EQUITY STUDIES TEAM to Meet Biweekly.</a:t>
            </a:r>
            <a:endParaRPr sz="1121" b="1"/>
          </a:p>
          <a:p>
            <a:pPr marL="457200" lvl="0" indent="-299799" algn="l" rtl="0">
              <a:lnSpc>
                <a:spcPct val="115000"/>
              </a:lnSpc>
              <a:spcBef>
                <a:spcPts val="500"/>
              </a:spcBef>
              <a:spcAft>
                <a:spcPts val="0"/>
              </a:spcAft>
              <a:buSzPts val="1121"/>
              <a:buChar char="●"/>
            </a:pPr>
            <a:r>
              <a:rPr lang="en" sz="1121" b="1"/>
              <a:t>CALENDAR: Create a PK-12 culturally and community responsive calendar for sites and a rubric/set of resources.</a:t>
            </a:r>
            <a:endParaRPr sz="1121" b="1"/>
          </a:p>
          <a:p>
            <a:pPr marL="457200" lvl="0" indent="-299799" algn="l" rtl="0">
              <a:lnSpc>
                <a:spcPct val="115000"/>
              </a:lnSpc>
              <a:spcBef>
                <a:spcPts val="500"/>
              </a:spcBef>
              <a:spcAft>
                <a:spcPts val="0"/>
              </a:spcAft>
              <a:buSzPts val="1121"/>
              <a:buChar char="●"/>
            </a:pPr>
            <a:r>
              <a:rPr lang="en" sz="1121" b="1"/>
              <a:t>EVALUATE EXISTING CURRICULUM AND BOOKS: </a:t>
            </a:r>
            <a:r>
              <a:rPr lang="en" sz="1121"/>
              <a:t>Develop a comprehensive Culturally Responsive Curriculum Scorecard.</a:t>
            </a:r>
            <a:endParaRPr sz="1121"/>
          </a:p>
          <a:p>
            <a:pPr marL="457200" lvl="0" indent="-299799" algn="l" rtl="0">
              <a:spcBef>
                <a:spcPts val="500"/>
              </a:spcBef>
              <a:spcAft>
                <a:spcPts val="0"/>
              </a:spcAft>
              <a:buSzPts val="1121"/>
              <a:buChar char="●"/>
            </a:pPr>
            <a:r>
              <a:rPr lang="en" sz="1121" b="1"/>
              <a:t>ANTI-BIAS TRAINING:</a:t>
            </a:r>
            <a:endParaRPr sz="1121" b="1"/>
          </a:p>
          <a:p>
            <a:pPr marL="914400" lvl="1" indent="-299799" algn="l" rtl="0">
              <a:spcBef>
                <a:spcPts val="0"/>
              </a:spcBef>
              <a:spcAft>
                <a:spcPts val="0"/>
              </a:spcAft>
              <a:buSzPts val="1121"/>
              <a:buChar char="○"/>
            </a:pPr>
            <a:r>
              <a:rPr lang="en" sz="1121"/>
              <a:t>All site and central office staff in implicit bias, stereotyping and LGBTQ sensitivity.</a:t>
            </a:r>
            <a:endParaRPr sz="1121"/>
          </a:p>
          <a:p>
            <a:pPr marL="914400" lvl="1" indent="-299799" algn="l" rtl="0">
              <a:spcBef>
                <a:spcPts val="0"/>
              </a:spcBef>
              <a:spcAft>
                <a:spcPts val="0"/>
              </a:spcAft>
              <a:buSzPts val="1121"/>
              <a:buChar char="○"/>
            </a:pPr>
            <a:r>
              <a:rPr lang="en" sz="1121"/>
              <a:t>Implement school-wide curriculum, to ensure educators address intolerance and prejudice within school sites.</a:t>
            </a:r>
            <a:endParaRPr sz="1121"/>
          </a:p>
          <a:p>
            <a:pPr marL="457200" lvl="0" indent="0" algn="l" rtl="0">
              <a:spcBef>
                <a:spcPts val="0"/>
              </a:spcBef>
              <a:spcAft>
                <a:spcPts val="0"/>
              </a:spcAft>
              <a:buSzPts val="523"/>
              <a:buNone/>
            </a:pPr>
            <a:endParaRPr sz="74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819150" y="654750"/>
            <a:ext cx="7505700" cy="73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Equity Studies Task Force - HRC Support</a:t>
            </a:r>
            <a:endParaRPr/>
          </a:p>
        </p:txBody>
      </p:sp>
      <p:sp>
        <p:nvSpPr>
          <p:cNvPr id="165" name="Google Shape;165;p18"/>
          <p:cNvSpPr txBox="1">
            <a:spLocks noGrp="1"/>
          </p:cNvSpPr>
          <p:nvPr>
            <p:ph type="body" idx="1"/>
          </p:nvPr>
        </p:nvSpPr>
        <p:spPr>
          <a:xfrm>
            <a:off x="776275" y="1339450"/>
            <a:ext cx="7505700" cy="3120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solidFill>
                  <a:srgbClr val="3D85C6"/>
                </a:solidFill>
              </a:rPr>
              <a:t>HRC Convened 12 meetings between January 29, 2020 and April 25, 2022</a:t>
            </a:r>
            <a:endParaRPr b="1">
              <a:solidFill>
                <a:srgbClr val="3D85C6"/>
              </a:solidFill>
            </a:endParaRPr>
          </a:p>
          <a:p>
            <a:pPr marL="457200" lvl="0" indent="-311150" algn="l" rtl="0">
              <a:lnSpc>
                <a:spcPct val="100000"/>
              </a:lnSpc>
              <a:spcBef>
                <a:spcPts val="1000"/>
              </a:spcBef>
              <a:spcAft>
                <a:spcPts val="0"/>
              </a:spcAft>
              <a:buClr>
                <a:srgbClr val="202124"/>
              </a:buClr>
              <a:buSzPts val="1300"/>
              <a:buChar char="●"/>
            </a:pPr>
            <a:r>
              <a:rPr lang="en">
                <a:solidFill>
                  <a:srgbClr val="202124"/>
                </a:solidFill>
              </a:rPr>
              <a:t>Participants included all Parent Advisory Groups, Students Advisory Groups, SFUSD Instructional Leadership, Community Based Organizations.  Average attendance 48 participants. </a:t>
            </a:r>
            <a:endParaRPr>
              <a:solidFill>
                <a:srgbClr val="202124"/>
              </a:solidFill>
            </a:endParaRPr>
          </a:p>
          <a:p>
            <a:pPr marL="0" lvl="0" indent="0" algn="l" rtl="0">
              <a:lnSpc>
                <a:spcPct val="100000"/>
              </a:lnSpc>
              <a:spcBef>
                <a:spcPts val="1000"/>
              </a:spcBef>
              <a:spcAft>
                <a:spcPts val="0"/>
              </a:spcAft>
              <a:buNone/>
            </a:pPr>
            <a:r>
              <a:rPr lang="en" b="1">
                <a:solidFill>
                  <a:srgbClr val="000000"/>
                </a:solidFill>
              </a:rPr>
              <a:t>April 29, 2020</a:t>
            </a:r>
            <a:r>
              <a:rPr lang="en">
                <a:solidFill>
                  <a:srgbClr val="000000"/>
                </a:solidFill>
              </a:rPr>
              <a:t>  &amp; </a:t>
            </a:r>
            <a:r>
              <a:rPr lang="en" b="1">
                <a:solidFill>
                  <a:srgbClr val="000000"/>
                </a:solidFill>
              </a:rPr>
              <a:t>May 27, 2020</a:t>
            </a:r>
            <a:r>
              <a:rPr lang="en">
                <a:solidFill>
                  <a:srgbClr val="000000"/>
                </a:solidFill>
              </a:rPr>
              <a:t>– Meetings after COVID-19 Lockdown attended by 232 participants. </a:t>
            </a:r>
            <a:endParaRPr>
              <a:solidFill>
                <a:srgbClr val="000000"/>
              </a:solidFill>
            </a:endParaRPr>
          </a:p>
          <a:p>
            <a:pPr marL="457200" lvl="0" indent="-311150" algn="l" rtl="0">
              <a:lnSpc>
                <a:spcPct val="100000"/>
              </a:lnSpc>
              <a:spcBef>
                <a:spcPts val="1000"/>
              </a:spcBef>
              <a:spcAft>
                <a:spcPts val="0"/>
              </a:spcAft>
              <a:buClr>
                <a:srgbClr val="000000"/>
              </a:buClr>
              <a:buSzPts val="1300"/>
              <a:buChar char="●"/>
            </a:pPr>
            <a:r>
              <a:rPr lang="en">
                <a:solidFill>
                  <a:srgbClr val="000000"/>
                </a:solidFill>
              </a:rPr>
              <a:t>Distributing Laptops, wifi hot spots, K-1 learning packets.  Addressing issues related to supporting students with Individual Education Plans, families with severely impacted special needs students, English Language Learners.</a:t>
            </a:r>
            <a:endParaRPr>
              <a:solidFill>
                <a:srgbClr val="000000"/>
              </a:solidFill>
            </a:endParaRPr>
          </a:p>
          <a:p>
            <a:pPr marL="457200" lvl="0" indent="-311150" algn="l" rtl="0">
              <a:lnSpc>
                <a:spcPct val="100000"/>
              </a:lnSpc>
              <a:spcBef>
                <a:spcPts val="1000"/>
              </a:spcBef>
              <a:spcAft>
                <a:spcPts val="0"/>
              </a:spcAft>
              <a:buClr>
                <a:srgbClr val="000000"/>
              </a:buClr>
              <a:buSzPts val="1300"/>
              <a:buChar char="●"/>
            </a:pPr>
            <a:r>
              <a:rPr lang="en">
                <a:solidFill>
                  <a:srgbClr val="000000"/>
                </a:solidFill>
              </a:rPr>
              <a:t>Responding to immediate basic needs of families:  Meals, Health Care, Unemployment, PPE</a:t>
            </a:r>
            <a:endParaRPr>
              <a:solidFill>
                <a:srgbClr val="000000"/>
              </a:solidFill>
            </a:endParaRPr>
          </a:p>
          <a:p>
            <a:pPr marL="457200" lvl="0" indent="-311150" algn="l" rtl="0">
              <a:lnSpc>
                <a:spcPct val="100000"/>
              </a:lnSpc>
              <a:spcBef>
                <a:spcPts val="1000"/>
              </a:spcBef>
              <a:spcAft>
                <a:spcPts val="0"/>
              </a:spcAft>
              <a:buClr>
                <a:srgbClr val="000000"/>
              </a:buClr>
              <a:buSzPts val="1300"/>
              <a:buChar char="●"/>
            </a:pPr>
            <a:r>
              <a:rPr lang="en">
                <a:solidFill>
                  <a:srgbClr val="000000"/>
                </a:solidFill>
              </a:rPr>
              <a:t>Connecting Essential Service Workers to Childcare &amp; Learning Hubs supporting 200-2021 school year.</a:t>
            </a:r>
            <a:endParaRPr>
              <a:solidFill>
                <a:srgbClr val="000000"/>
              </a:solidFill>
            </a:endParaRPr>
          </a:p>
          <a:p>
            <a:pPr marL="0" lvl="0" indent="0" algn="l" rtl="0">
              <a:lnSpc>
                <a:spcPct val="100000"/>
              </a:lnSpc>
              <a:spcBef>
                <a:spcPts val="1000"/>
              </a:spcBef>
              <a:spcAft>
                <a:spcPts val="0"/>
              </a:spcAft>
              <a:buNone/>
            </a:pPr>
            <a:r>
              <a:rPr lang="en" b="1">
                <a:solidFill>
                  <a:srgbClr val="000000"/>
                </a:solidFill>
              </a:rPr>
              <a:t>Broke for COVID response during the 2020-2021 School Year</a:t>
            </a:r>
            <a:endParaRPr b="1">
              <a:solidFill>
                <a:srgbClr val="000000"/>
              </a:solidFill>
            </a:endParaRPr>
          </a:p>
          <a:p>
            <a:pPr marL="0" lvl="0" indent="0" algn="l" rtl="0">
              <a:spcBef>
                <a:spcPts val="1000"/>
              </a:spcBef>
              <a:spcAft>
                <a:spcPts val="0"/>
              </a:spcAft>
              <a:buNone/>
            </a:pPr>
            <a:endParaRPr sz="2400">
              <a:solidFill>
                <a:srgbClr val="3D85C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9"/>
          <p:cNvSpPr txBox="1">
            <a:spLocks noGrp="1"/>
          </p:cNvSpPr>
          <p:nvPr>
            <p:ph type="title"/>
          </p:nvPr>
        </p:nvSpPr>
        <p:spPr>
          <a:xfrm>
            <a:off x="819150" y="654750"/>
            <a:ext cx="7505700" cy="73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Equity Studies Task Force</a:t>
            </a:r>
            <a:endParaRPr/>
          </a:p>
        </p:txBody>
      </p:sp>
      <p:sp>
        <p:nvSpPr>
          <p:cNvPr id="171" name="Google Shape;171;p19"/>
          <p:cNvSpPr txBox="1">
            <a:spLocks noGrp="1"/>
          </p:cNvSpPr>
          <p:nvPr>
            <p:ph type="body" idx="1"/>
          </p:nvPr>
        </p:nvSpPr>
        <p:spPr>
          <a:xfrm>
            <a:off x="819150" y="1318025"/>
            <a:ext cx="7505700" cy="3120900"/>
          </a:xfrm>
          <a:prstGeom prst="rect">
            <a:avLst/>
          </a:prstGeom>
        </p:spPr>
        <p:txBody>
          <a:bodyPr spcFirstLastPara="1" wrap="square" lIns="91425" tIns="91425" rIns="91425" bIns="91425" anchor="t" anchorCtr="0">
            <a:normAutofit fontScale="70000" lnSpcReduction="20000"/>
          </a:bodyPr>
          <a:lstStyle/>
          <a:p>
            <a:pPr marL="0" lvl="0" indent="0" algn="l" rtl="0">
              <a:lnSpc>
                <a:spcPct val="100000"/>
              </a:lnSpc>
              <a:spcBef>
                <a:spcPts val="0"/>
              </a:spcBef>
              <a:spcAft>
                <a:spcPts val="0"/>
              </a:spcAft>
              <a:buNone/>
            </a:pPr>
            <a:r>
              <a:rPr lang="en" sz="2000" b="1">
                <a:solidFill>
                  <a:srgbClr val="000000"/>
                </a:solidFill>
              </a:rPr>
              <a:t>S</a:t>
            </a:r>
            <a:r>
              <a:rPr lang="en" sz="1900" b="1">
                <a:solidFill>
                  <a:srgbClr val="000000"/>
                </a:solidFill>
              </a:rPr>
              <a:t>ummer 2021 Meetings Focused on disseminating information about school reopening and DCYF summer programming.</a:t>
            </a:r>
            <a:endParaRPr sz="1900" b="1">
              <a:solidFill>
                <a:srgbClr val="000000"/>
              </a:solidFill>
            </a:endParaRPr>
          </a:p>
          <a:p>
            <a:pPr marL="0" lvl="0" indent="0" algn="l" rtl="0">
              <a:lnSpc>
                <a:spcPct val="100000"/>
              </a:lnSpc>
              <a:spcBef>
                <a:spcPts val="0"/>
              </a:spcBef>
              <a:spcAft>
                <a:spcPts val="0"/>
              </a:spcAft>
              <a:buNone/>
            </a:pPr>
            <a:endParaRPr sz="1900">
              <a:solidFill>
                <a:srgbClr val="000000"/>
              </a:solidFill>
            </a:endParaRPr>
          </a:p>
          <a:p>
            <a:pPr marL="0" lvl="0" indent="0" algn="l" rtl="0">
              <a:lnSpc>
                <a:spcPct val="100000"/>
              </a:lnSpc>
              <a:spcBef>
                <a:spcPts val="0"/>
              </a:spcBef>
              <a:spcAft>
                <a:spcPts val="0"/>
              </a:spcAft>
              <a:buNone/>
            </a:pPr>
            <a:r>
              <a:rPr lang="en" sz="1900" b="1">
                <a:solidFill>
                  <a:srgbClr val="202124"/>
                </a:solidFill>
              </a:rPr>
              <a:t>2021-2022 School Year - </a:t>
            </a:r>
            <a:r>
              <a:rPr lang="en" sz="1900">
                <a:solidFill>
                  <a:srgbClr val="000000"/>
                </a:solidFill>
              </a:rPr>
              <a:t>Meetings focused on supporting SFUSD and DCYF efforts to support educators, students, and caregivers as the city slowly reopened from the COVID-19 Pandemic.</a:t>
            </a:r>
            <a:endParaRPr sz="1900">
              <a:solidFill>
                <a:srgbClr val="000000"/>
              </a:solidFill>
            </a:endParaRPr>
          </a:p>
          <a:p>
            <a:pPr marL="0" lvl="0" indent="0" algn="l" rtl="0">
              <a:lnSpc>
                <a:spcPct val="100000"/>
              </a:lnSpc>
              <a:spcBef>
                <a:spcPts val="0"/>
              </a:spcBef>
              <a:spcAft>
                <a:spcPts val="0"/>
              </a:spcAft>
              <a:buNone/>
            </a:pPr>
            <a:endParaRPr sz="1900">
              <a:solidFill>
                <a:srgbClr val="000000"/>
              </a:solidFill>
            </a:endParaRPr>
          </a:p>
          <a:p>
            <a:pPr marL="0" lvl="0" indent="0" algn="l" rtl="0">
              <a:lnSpc>
                <a:spcPct val="100000"/>
              </a:lnSpc>
              <a:spcBef>
                <a:spcPts val="0"/>
              </a:spcBef>
              <a:spcAft>
                <a:spcPts val="0"/>
              </a:spcAft>
              <a:buNone/>
            </a:pPr>
            <a:r>
              <a:rPr lang="en" sz="1900" b="1">
                <a:solidFill>
                  <a:srgbClr val="202124"/>
                </a:solidFill>
              </a:rPr>
              <a:t>Shared Task Force Work in 2021-2022 School Year:  </a:t>
            </a:r>
            <a:r>
              <a:rPr lang="en" sz="1900">
                <a:solidFill>
                  <a:srgbClr val="202124"/>
                </a:solidFill>
              </a:rPr>
              <a:t>Providing space for parents, educators to share concerns directly to SFUSD Deputy Superintendent of Curriculum and Instruction.  Also a space for SFUSD to share out important updates.</a:t>
            </a:r>
            <a:endParaRPr sz="1900">
              <a:solidFill>
                <a:srgbClr val="202124"/>
              </a:solidFill>
            </a:endParaRPr>
          </a:p>
          <a:p>
            <a:pPr marL="0" lvl="0" indent="0" algn="l" rtl="0">
              <a:lnSpc>
                <a:spcPct val="100000"/>
              </a:lnSpc>
              <a:spcBef>
                <a:spcPts val="0"/>
              </a:spcBef>
              <a:spcAft>
                <a:spcPts val="0"/>
              </a:spcAft>
              <a:buNone/>
            </a:pPr>
            <a:endParaRPr sz="1900">
              <a:solidFill>
                <a:srgbClr val="202124"/>
              </a:solidFill>
            </a:endParaRPr>
          </a:p>
          <a:p>
            <a:pPr marL="0" lvl="0" indent="0" algn="l" rtl="0">
              <a:lnSpc>
                <a:spcPct val="100000"/>
              </a:lnSpc>
              <a:spcBef>
                <a:spcPts val="0"/>
              </a:spcBef>
              <a:spcAft>
                <a:spcPts val="0"/>
              </a:spcAft>
              <a:buNone/>
            </a:pPr>
            <a:r>
              <a:rPr lang="en" sz="1900" b="1">
                <a:solidFill>
                  <a:srgbClr val="202124"/>
                </a:solidFill>
              </a:rPr>
              <a:t>SF RISE Initiative</a:t>
            </a:r>
            <a:r>
              <a:rPr lang="en" sz="1900">
                <a:solidFill>
                  <a:srgbClr val="202124"/>
                </a:solidFill>
              </a:rPr>
              <a:t>-School Remediation and Retention Plan for SFUSD students </a:t>
            </a:r>
            <a:endParaRPr sz="1900">
              <a:solidFill>
                <a:srgbClr val="202124"/>
              </a:solidFill>
            </a:endParaRPr>
          </a:p>
          <a:p>
            <a:pPr marL="0" lvl="0" indent="0" algn="l" rtl="0">
              <a:lnSpc>
                <a:spcPct val="100000"/>
              </a:lnSpc>
              <a:spcBef>
                <a:spcPts val="0"/>
              </a:spcBef>
              <a:spcAft>
                <a:spcPts val="0"/>
              </a:spcAft>
              <a:buNone/>
            </a:pPr>
            <a:endParaRPr sz="1900">
              <a:solidFill>
                <a:srgbClr val="202124"/>
              </a:solidFill>
            </a:endParaRPr>
          </a:p>
          <a:p>
            <a:pPr marL="0" lvl="0" indent="0" algn="l" rtl="0">
              <a:lnSpc>
                <a:spcPct val="100000"/>
              </a:lnSpc>
              <a:spcBef>
                <a:spcPts val="0"/>
              </a:spcBef>
              <a:spcAft>
                <a:spcPts val="0"/>
              </a:spcAft>
              <a:buNone/>
            </a:pPr>
            <a:endParaRPr sz="1900">
              <a:solidFill>
                <a:srgbClr val="202124"/>
              </a:solidFill>
            </a:endParaRPr>
          </a:p>
          <a:p>
            <a:pPr marL="0" lvl="0" indent="0" algn="l" rtl="0">
              <a:lnSpc>
                <a:spcPct val="100000"/>
              </a:lnSpc>
              <a:spcBef>
                <a:spcPts val="0"/>
              </a:spcBef>
              <a:spcAft>
                <a:spcPts val="0"/>
              </a:spcAft>
              <a:buNone/>
            </a:pPr>
            <a:r>
              <a:rPr lang="en" sz="1900" b="1"/>
              <a:t>Task Force Projects Nearing Completion or Completed</a:t>
            </a:r>
            <a:endParaRPr sz="1900" b="1"/>
          </a:p>
          <a:p>
            <a:pPr marL="457200" lvl="0" indent="-313055" algn="l" rtl="0">
              <a:lnSpc>
                <a:spcPct val="100000"/>
              </a:lnSpc>
              <a:spcBef>
                <a:spcPts val="0"/>
              </a:spcBef>
              <a:spcAft>
                <a:spcPts val="0"/>
              </a:spcAft>
              <a:buClr>
                <a:srgbClr val="000000"/>
              </a:buClr>
              <a:buSzPct val="100000"/>
              <a:buFont typeface="Arial"/>
              <a:buChar char="•"/>
            </a:pPr>
            <a:r>
              <a:rPr lang="en" sz="1900"/>
              <a:t>Calendar</a:t>
            </a:r>
            <a:endParaRPr sz="1900"/>
          </a:p>
          <a:p>
            <a:pPr marL="457200" lvl="0" indent="-313055" algn="l" rtl="0">
              <a:lnSpc>
                <a:spcPct val="100000"/>
              </a:lnSpc>
              <a:spcBef>
                <a:spcPts val="0"/>
              </a:spcBef>
              <a:spcAft>
                <a:spcPts val="0"/>
              </a:spcAft>
              <a:buClr>
                <a:srgbClr val="000000"/>
              </a:buClr>
              <a:buSzPct val="100000"/>
              <a:buFont typeface="Arial"/>
              <a:buChar char="•"/>
            </a:pPr>
            <a:r>
              <a:rPr lang="en" sz="1900"/>
              <a:t>Asset Map</a:t>
            </a:r>
            <a:endParaRPr sz="1900"/>
          </a:p>
          <a:p>
            <a:pPr marL="457200" lvl="0" indent="-313055" algn="l" rtl="0">
              <a:spcBef>
                <a:spcPts val="0"/>
              </a:spcBef>
              <a:spcAft>
                <a:spcPts val="0"/>
              </a:spcAft>
              <a:buClr>
                <a:srgbClr val="000000"/>
              </a:buClr>
              <a:buSzPct val="100000"/>
              <a:buFont typeface="Arial"/>
              <a:buChar char="•"/>
            </a:pPr>
            <a:r>
              <a:rPr lang="en" sz="1900"/>
              <a:t>Classroom &amp; Library Book List</a:t>
            </a:r>
            <a:endParaRPr sz="1900">
              <a:solidFill>
                <a:srgbClr val="20212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819150" y="386850"/>
            <a:ext cx="7505700" cy="73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Summer 2022 - Education Equity Series</a:t>
            </a:r>
            <a:endParaRPr/>
          </a:p>
        </p:txBody>
      </p:sp>
      <p:pic>
        <p:nvPicPr>
          <p:cNvPr id="177" name="Google Shape;177;p20"/>
          <p:cNvPicPr preferRelativeResize="0"/>
          <p:nvPr/>
        </p:nvPicPr>
        <p:blipFill>
          <a:blip r:embed="rId3">
            <a:alphaModFix/>
          </a:blip>
          <a:stretch>
            <a:fillRect/>
          </a:stretch>
        </p:blipFill>
        <p:spPr>
          <a:xfrm>
            <a:off x="4442574" y="2496750"/>
            <a:ext cx="3594450" cy="2325625"/>
          </a:xfrm>
          <a:prstGeom prst="rect">
            <a:avLst/>
          </a:prstGeom>
          <a:noFill/>
          <a:ln>
            <a:noFill/>
          </a:ln>
        </p:spPr>
      </p:pic>
      <p:sp>
        <p:nvSpPr>
          <p:cNvPr id="178" name="Google Shape;178;p20"/>
          <p:cNvSpPr txBox="1"/>
          <p:nvPr/>
        </p:nvSpPr>
        <p:spPr>
          <a:xfrm>
            <a:off x="2593225" y="1118550"/>
            <a:ext cx="5443800" cy="153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b="1">
                <a:solidFill>
                  <a:srgbClr val="3D85C6"/>
                </a:solidFill>
                <a:highlight>
                  <a:srgbClr val="FFFFFF"/>
                </a:highlight>
                <a:latin typeface="Calibri"/>
                <a:ea typeface="Calibri"/>
                <a:cs typeface="Calibri"/>
                <a:sym typeface="Calibri"/>
              </a:rPr>
              <a:t>The Power to Heal - Moving Beyond Potential to Individual Success</a:t>
            </a:r>
            <a:endParaRPr sz="1300" b="1">
              <a:solidFill>
                <a:srgbClr val="3D85C6"/>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 sz="1300">
                <a:solidFill>
                  <a:srgbClr val="6F7287"/>
                </a:solidFill>
                <a:highlight>
                  <a:srgbClr val="FFFFFF"/>
                </a:highlight>
                <a:latin typeface="Calibri"/>
                <a:ea typeface="Calibri"/>
                <a:cs typeface="Calibri"/>
                <a:sym typeface="Calibri"/>
              </a:rPr>
              <a:t>Success means something different for each young person. Far too often, we focus on the trauma they experience and don’t recognize or celebrate their successes. Transformational healing-based practices require a shift away from using deficit-based models to those honoring the talents, skills, and wisdom of youth.</a:t>
            </a:r>
            <a:endParaRPr sz="1300">
              <a:solidFill>
                <a:srgbClr val="6F7287"/>
              </a:solidFill>
              <a:highlight>
                <a:srgbClr val="FFFFFF"/>
              </a:highlight>
              <a:latin typeface="Calibri"/>
              <a:ea typeface="Calibri"/>
              <a:cs typeface="Calibri"/>
              <a:sym typeface="Calibri"/>
            </a:endParaRPr>
          </a:p>
        </p:txBody>
      </p:sp>
      <p:pic>
        <p:nvPicPr>
          <p:cNvPr id="179" name="Google Shape;179;p20"/>
          <p:cNvPicPr preferRelativeResize="0"/>
          <p:nvPr/>
        </p:nvPicPr>
        <p:blipFill rotWithShape="1">
          <a:blip r:embed="rId4">
            <a:alphaModFix/>
          </a:blip>
          <a:srcRect l="4001" r="3585"/>
          <a:stretch/>
        </p:blipFill>
        <p:spPr>
          <a:xfrm>
            <a:off x="417975" y="1282663"/>
            <a:ext cx="2175251" cy="2578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body" idx="1"/>
          </p:nvPr>
        </p:nvSpPr>
        <p:spPr>
          <a:xfrm>
            <a:off x="728750" y="974450"/>
            <a:ext cx="7505700" cy="3424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1900"/>
          </a:p>
          <a:p>
            <a:pPr marL="0" lvl="0" indent="0" algn="ctr" rtl="0">
              <a:spcBef>
                <a:spcPts val="1200"/>
              </a:spcBef>
              <a:spcAft>
                <a:spcPts val="0"/>
              </a:spcAft>
              <a:buNone/>
            </a:pPr>
            <a:r>
              <a:rPr lang="en" sz="2300" b="1"/>
              <a:t>Q &amp; A</a:t>
            </a:r>
            <a:endParaRPr sz="2300" b="1"/>
          </a:p>
          <a:p>
            <a:pPr marL="0" lvl="0" indent="0" algn="ctr" rtl="0">
              <a:spcBef>
                <a:spcPts val="1200"/>
              </a:spcBef>
              <a:spcAft>
                <a:spcPts val="0"/>
              </a:spcAft>
              <a:buNone/>
            </a:pPr>
            <a:endParaRPr sz="2300" b="1"/>
          </a:p>
          <a:p>
            <a:pPr marL="0" lvl="0" indent="0" algn="ctr" rtl="0">
              <a:spcBef>
                <a:spcPts val="1200"/>
              </a:spcBef>
              <a:spcAft>
                <a:spcPts val="1200"/>
              </a:spcAft>
              <a:buNone/>
            </a:pPr>
            <a:r>
              <a:rPr lang="en" sz="2300" b="1"/>
              <a:t>Thank you for your time and space shared. </a:t>
            </a:r>
            <a:endParaRPr sz="2300" b="1"/>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860</Words>
  <Application>Microsoft Office PowerPoint</Application>
  <PresentationFormat>On-screen Show (16:9)</PresentationFormat>
  <Paragraphs>68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Nunito</vt:lpstr>
      <vt:lpstr>Calibri</vt:lpstr>
      <vt:lpstr>Arial</vt:lpstr>
      <vt:lpstr>Shift</vt:lpstr>
      <vt:lpstr>My Brother and Sisters Keeper  Opportunity Youth United San Francisco Community Action Team </vt:lpstr>
      <vt:lpstr>Dream Keeper Initiative Brighter Futures</vt:lpstr>
      <vt:lpstr>Equity Studies Task Force - Overview</vt:lpstr>
      <vt:lpstr>Equity Studies Task Force - HRC Support</vt:lpstr>
      <vt:lpstr>Equity Studies Task Force</vt:lpstr>
      <vt:lpstr>Summer 2022 - Education Equity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Commission  Educational programing updates </dc:title>
  <dc:creator>Meyer, Catherine (HRC)</dc:creator>
  <cp:lastModifiedBy>Meyer, Catherine (HRC)</cp:lastModifiedBy>
  <cp:revision>1</cp:revision>
  <dcterms:modified xsi:type="dcterms:W3CDTF">2022-09-08T23:52:31Z</dcterms:modified>
</cp:coreProperties>
</file>