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309" r:id="rId6"/>
    <p:sldId id="305" r:id="rId7"/>
    <p:sldId id="310" r:id="rId8"/>
    <p:sldId id="280" r:id="rId9"/>
    <p:sldId id="313" r:id="rId10"/>
    <p:sldId id="312" r:id="rId11"/>
    <p:sldId id="298" r:id="rId12"/>
    <p:sldId id="306" r:id="rId13"/>
    <p:sldId id="279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E92269-ACB1-10FB-26CF-78877B2250F1}" name="Salehbhai, Hafiza (TTX)" initials="SH(" userId="Salehbhai, Hafiza (TTX)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 Manke" initials="EM" lastIdx="1" clrIdx="0">
    <p:extLst>
      <p:ext uri="{19B8F6BF-5375-455C-9EA6-DF929625EA0E}">
        <p15:presenceInfo xmlns:p15="http://schemas.microsoft.com/office/powerpoint/2012/main" userId="S-1-5-21-1117200780-2996891735-3464601245-6966" providerId="AD"/>
      </p:ext>
    </p:extLst>
  </p:cmAuthor>
  <p:cmAuthor id="2" name="Cohen, Molly (TTX)" initials="CM(" lastIdx="2" clrIdx="1">
    <p:extLst>
      <p:ext uri="{19B8F6BF-5375-455C-9EA6-DF929625EA0E}">
        <p15:presenceInfo xmlns:p15="http://schemas.microsoft.com/office/powerpoint/2012/main" userId="S::molly.cohen@sfgov.org::cbe79f06-5feb-485d-9520-b24f7e61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BC8"/>
    <a:srgbClr val="9FB4CD"/>
    <a:srgbClr val="E11532"/>
    <a:srgbClr val="987CD5"/>
    <a:srgbClr val="0033A0"/>
    <a:srgbClr val="19C600"/>
    <a:srgbClr val="FFC600"/>
    <a:srgbClr val="35AFF9"/>
    <a:srgbClr val="83142C"/>
    <a:srgbClr val="799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933" autoAdjust="0"/>
  </p:normalViewPr>
  <p:slideViewPr>
    <p:cSldViewPr snapToGrid="0" snapToObjects="1">
      <p:cViewPr varScale="1">
        <p:scale>
          <a:sx n="52" d="100"/>
          <a:sy n="52" d="100"/>
        </p:scale>
        <p:origin x="11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256" cy="466434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551" y="0"/>
            <a:ext cx="3037255" cy="466434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r">
              <a:defRPr sz="1200"/>
            </a:lvl1pPr>
          </a:lstStyle>
          <a:p>
            <a:fld id="{B7C1737F-4225-4FD4-80FD-C5644566FFFD}" type="datetimeFigureOut">
              <a:rPr lang="en-US" smtClean="0"/>
              <a:t>9/9/2022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3" tIns="46237" rIns="92473" bIns="4623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519" y="4473892"/>
            <a:ext cx="5607363" cy="3660458"/>
          </a:xfrm>
          <a:prstGeom prst="rect">
            <a:avLst/>
          </a:prstGeom>
        </p:spPr>
        <p:txBody>
          <a:bodyPr vert="horz" lIns="92473" tIns="46237" rIns="92473" bIns="4623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256" cy="466433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551" y="8829967"/>
            <a:ext cx="3037255" cy="466433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r">
              <a:defRPr sz="1200"/>
            </a:lvl1pPr>
          </a:lstStyle>
          <a:p>
            <a:fld id="{5100E0C2-6408-41F7-9F75-9FF27C9A0B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342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0E0C2-6408-41F7-9F75-9FF27C9A0B4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25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0E0C2-6408-41F7-9F75-9FF27C9A0B4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07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0E0C2-6408-41F7-9F75-9FF27C9A0B4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437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0E0C2-6408-41F7-9F75-9FF27C9A0B4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229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0E0C2-6408-41F7-9F75-9FF27C9A0B4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495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0E0C2-6408-41F7-9F75-9FF27C9A0B4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50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0E0C2-6408-41F7-9F75-9FF27C9A0B4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732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0E0C2-6408-41F7-9F75-9FF27C9A0B4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795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0E0C2-6408-41F7-9F75-9FF27C9A0B4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654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0E0C2-6408-41F7-9F75-9FF27C9A0B4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000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41B8A-A322-4C98-8060-F1D1FCAE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0815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alphaModFix amt="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5746" t="32761" b="1"/>
          <a:stretch/>
        </p:blipFill>
        <p:spPr>
          <a:xfrm>
            <a:off x="0" y="-223287"/>
            <a:ext cx="11976412" cy="5869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3100388"/>
            <a:ext cx="10515600" cy="1152635"/>
          </a:xfrm>
        </p:spPr>
        <p:txBody>
          <a:bodyPr anchor="t">
            <a:normAutofit/>
          </a:bodyPr>
          <a:lstStyle>
            <a:lvl1pPr>
              <a:defRPr sz="3600">
                <a:solidFill>
                  <a:srgbClr val="507BC8"/>
                </a:solidFill>
                <a:latin typeface="Barlow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253023"/>
            <a:ext cx="10515600" cy="18366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Barlow Medium" panose="000006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593090"/>
            <a:ext cx="12192000" cy="268664"/>
          </a:xfrm>
          <a:prstGeom prst="rect">
            <a:avLst/>
          </a:prstGeom>
          <a:solidFill>
            <a:srgbClr val="507B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1770850" y="6593090"/>
            <a:ext cx="419493" cy="264910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95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alphaModFix amt="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5746" t="32761" b="1"/>
          <a:stretch/>
        </p:blipFill>
        <p:spPr>
          <a:xfrm>
            <a:off x="0" y="-223287"/>
            <a:ext cx="11976412" cy="5869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57888" y="2654098"/>
            <a:ext cx="5389562" cy="1598926"/>
          </a:xfrm>
        </p:spPr>
        <p:txBody>
          <a:bodyPr anchor="t">
            <a:normAutofit/>
          </a:bodyPr>
          <a:lstStyle>
            <a:lvl1pPr>
              <a:defRPr sz="3600">
                <a:solidFill>
                  <a:srgbClr val="507BC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57888" y="4253025"/>
            <a:ext cx="5389562" cy="183662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593090"/>
            <a:ext cx="12192000" cy="268664"/>
          </a:xfrm>
          <a:prstGeom prst="rect">
            <a:avLst/>
          </a:prstGeom>
          <a:solidFill>
            <a:srgbClr val="507B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1770850" y="6593090"/>
            <a:ext cx="419493" cy="264910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93090"/>
            <a:ext cx="12192000" cy="268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770850" y="6589336"/>
            <a:ext cx="419493" cy="26866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6612" y="210848"/>
            <a:ext cx="939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36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593090"/>
            <a:ext cx="12192000" cy="268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770850" y="6589336"/>
            <a:ext cx="419493" cy="26866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6612" y="210848"/>
            <a:ext cx="939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593090"/>
            <a:ext cx="12192000" cy="268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1770850" y="6589336"/>
            <a:ext cx="419493" cy="26866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6612" y="210848"/>
            <a:ext cx="939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97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93090"/>
            <a:ext cx="12192000" cy="268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770850" y="6589336"/>
            <a:ext cx="419493" cy="268664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32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19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1" r:id="rId3"/>
    <p:sldLayoutId id="2147483656" r:id="rId4"/>
    <p:sldLayoutId id="2147483650" r:id="rId5"/>
    <p:sldLayoutId id="2147483652" r:id="rId6"/>
    <p:sldLayoutId id="2147483654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300">
          <a:solidFill>
            <a:srgbClr val="2F5597"/>
          </a:solidFill>
          <a:latin typeface="Barlow SemiBold" panose="00000700000000000000" pitchFamily="2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Barlow Medium" panose="00000600000000000000" pitchFamily="2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Barlow Medium" panose="00000600000000000000" pitchFamily="2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Barlow Medium" panose="00000600000000000000" pitchFamily="2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Barlow Medium" panose="00000600000000000000" pitchFamily="2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Barlow Medium" panose="00000600000000000000" pitchFamily="2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9FB4CD"/>
            </a:gs>
            <a:gs pos="80000">
              <a:srgbClr val="9FB4CD">
                <a:alpha val="65000"/>
              </a:srgbClr>
            </a:gs>
            <a:gs pos="90000">
              <a:srgbClr val="9FB4CD">
                <a:alpha val="5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A36061-E5F2-4ECE-8A73-333FFF489A91}"/>
              </a:ext>
            </a:extLst>
          </p:cNvPr>
          <p:cNvSpPr txBox="1"/>
          <p:nvPr/>
        </p:nvSpPr>
        <p:spPr>
          <a:xfrm>
            <a:off x="575031" y="2152417"/>
            <a:ext cx="5292369" cy="83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Barlow SemiBold" panose="00000700000000000000" pitchFamily="2" charset="0"/>
                <a:ea typeface="+mj-ea"/>
                <a:cs typeface="+mj-cs"/>
              </a:rPr>
              <a:t>First Year Free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E4F62-F717-4938-AA68-7856B5B3B95A}"/>
              </a:ext>
            </a:extLst>
          </p:cNvPr>
          <p:cNvSpPr txBox="1"/>
          <p:nvPr/>
        </p:nvSpPr>
        <p:spPr>
          <a:xfrm>
            <a:off x="970170" y="2969123"/>
            <a:ext cx="6437373" cy="14118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R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50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rlow Medium" panose="00000600000000000000" pitchFamily="2" charset="0"/>
              </a:rPr>
              <a:t>Supporting and Reviving Small Businesses by Waiving Fees for New Storefronts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200" dirty="0">
              <a:ln>
                <a:noFill/>
              </a:ln>
              <a:effectLst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F6E43A-C61E-435C-9C0B-ECF652209A5C}"/>
              </a:ext>
            </a:extLst>
          </p:cNvPr>
          <p:cNvCxnSpPr>
            <a:cxnSpLocks/>
          </p:cNvCxnSpPr>
          <p:nvPr/>
        </p:nvCxnSpPr>
        <p:spPr>
          <a:xfrm>
            <a:off x="5662881" y="2591326"/>
            <a:ext cx="1145996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351200-420C-4B80-BBFB-2D447C11A8AD}"/>
              </a:ext>
            </a:extLst>
          </p:cNvPr>
          <p:cNvCxnSpPr>
            <a:cxnSpLocks/>
          </p:cNvCxnSpPr>
          <p:nvPr/>
        </p:nvCxnSpPr>
        <p:spPr>
          <a:xfrm>
            <a:off x="0" y="2551182"/>
            <a:ext cx="6477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street with cars and building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D5B8728F-7C99-4BC3-B9C2-D7A411FB2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16" t="2019" r="23453" b="-2019"/>
          <a:stretch/>
        </p:blipFill>
        <p:spPr>
          <a:xfrm>
            <a:off x="6808877" y="98448"/>
            <a:ext cx="5292369" cy="6759552"/>
          </a:xfrm>
          <a:prstGeom prst="rect">
            <a:avLst/>
          </a:prstGeom>
          <a:effectLst>
            <a:outerShdw blurRad="50800" dist="50800" dir="600000" algn="ctr" rotWithShape="0">
              <a:srgbClr val="000000"/>
            </a:outerShdw>
            <a:softEdge rad="88900"/>
          </a:effectLst>
        </p:spPr>
      </p:pic>
      <p:pic>
        <p:nvPicPr>
          <p:cNvPr id="66" name="Picture 65" descr="Shape, circle&#10;&#10;Description automatically generated">
            <a:extLst>
              <a:ext uri="{FF2B5EF4-FFF2-40B4-BE49-F238E27FC236}">
                <a16:creationId xmlns:a16="http://schemas.microsoft.com/office/drawing/2014/main" id="{54EEFFA6-D3A3-45CB-AABF-59F0C063F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64" y="162394"/>
            <a:ext cx="1313336" cy="131333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891303-A6EA-1878-E8D5-710B0024B175}"/>
              </a:ext>
            </a:extLst>
          </p:cNvPr>
          <p:cNvSpPr txBox="1"/>
          <p:nvPr/>
        </p:nvSpPr>
        <p:spPr>
          <a:xfrm>
            <a:off x="647700" y="5108401"/>
            <a:ext cx="5292369" cy="83768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Barlow SemiBold" panose="00000700000000000000" pitchFamily="2" charset="0"/>
                <a:ea typeface="+mj-ea"/>
                <a:cs typeface="+mj-cs"/>
              </a:rPr>
              <a:t>September 12, 2022</a:t>
            </a:r>
          </a:p>
        </p:txBody>
      </p:sp>
    </p:spTree>
    <p:extLst>
      <p:ext uri="{BB962C8B-B14F-4D97-AF65-F5344CB8AC3E}">
        <p14:creationId xmlns:p14="http://schemas.microsoft.com/office/powerpoint/2010/main" val="127988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9FB4CD"/>
            </a:gs>
            <a:gs pos="80000">
              <a:srgbClr val="9FB4CD">
                <a:alpha val="65000"/>
              </a:srgbClr>
            </a:gs>
            <a:gs pos="90000">
              <a:srgbClr val="9FB4CD">
                <a:alpha val="5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C3E4B-CE4B-42DD-A9AD-0C90562898A9}"/>
              </a:ext>
            </a:extLst>
          </p:cNvPr>
          <p:cNvSpPr txBox="1">
            <a:spLocks/>
          </p:cNvSpPr>
          <p:nvPr/>
        </p:nvSpPr>
        <p:spPr>
          <a:xfrm>
            <a:off x="1706432" y="648501"/>
            <a:ext cx="8779136" cy="8298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Barlow SemiBold" panose="00000700000000000000" pitchFamily="2" charset="0"/>
                <a:cs typeface="Calibri" panose="020F0502020204030204" pitchFamily="34" charset="0"/>
              </a:rPr>
              <a:t>Thank You and Questions!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189AB0-351D-4DEE-9877-D96C8AA31EB7}"/>
              </a:ext>
            </a:extLst>
          </p:cNvPr>
          <p:cNvSpPr/>
          <p:nvPr/>
        </p:nvSpPr>
        <p:spPr>
          <a:xfrm>
            <a:off x="9237247" y="4143730"/>
            <a:ext cx="2377440" cy="681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D779BB-BC66-403F-8D0B-A10B6147F81A}"/>
              </a:ext>
            </a:extLst>
          </p:cNvPr>
          <p:cNvSpPr/>
          <p:nvPr/>
        </p:nvSpPr>
        <p:spPr>
          <a:xfrm>
            <a:off x="2072462" y="1691530"/>
            <a:ext cx="8047076" cy="4103054"/>
          </a:xfrm>
          <a:prstGeom prst="roundRect">
            <a:avLst/>
          </a:prstGeom>
          <a:solidFill>
            <a:srgbClr val="987CD5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arlow" panose="00000500000000000000" pitchFamily="2" charset="0"/>
              </a:rPr>
              <a:t>Thank you for your partnership and help! Reach out any time with questions or comments!</a:t>
            </a:r>
          </a:p>
          <a:p>
            <a:pPr algn="ctr"/>
            <a:endParaRPr lang="en-US" sz="2400" dirty="0">
              <a:latin typeface="Barlow" panose="00000500000000000000" pitchFamily="2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Barlow" panose="00000500000000000000" pitchFamily="2" charset="0"/>
              </a:rPr>
              <a:t>Amanda.Fried@sfgov.org</a:t>
            </a:r>
          </a:p>
          <a:p>
            <a:pPr algn="ctr"/>
            <a:r>
              <a:rPr lang="en-US" sz="2800" dirty="0">
                <a:latin typeface="Barlow" panose="00000500000000000000" pitchFamily="2" charset="0"/>
              </a:rPr>
              <a:t>Hafiza.Salehbhai@sfgov.org</a:t>
            </a:r>
          </a:p>
        </p:txBody>
      </p:sp>
    </p:spTree>
    <p:extLst>
      <p:ext uri="{BB962C8B-B14F-4D97-AF65-F5344CB8AC3E}">
        <p14:creationId xmlns:p14="http://schemas.microsoft.com/office/powerpoint/2010/main" val="3059787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9FB4CD"/>
            </a:gs>
            <a:gs pos="80000">
              <a:srgbClr val="9FB4CD">
                <a:alpha val="65000"/>
              </a:srgbClr>
            </a:gs>
            <a:gs pos="90000">
              <a:srgbClr val="9FB4CD">
                <a:alpha val="5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C189AB0-351D-4DEE-9877-D96C8AA31EB7}"/>
              </a:ext>
            </a:extLst>
          </p:cNvPr>
          <p:cNvSpPr/>
          <p:nvPr/>
        </p:nvSpPr>
        <p:spPr>
          <a:xfrm>
            <a:off x="9237247" y="4143730"/>
            <a:ext cx="2377440" cy="681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DACEB3-2CBD-D55C-A71D-EC4EE0741C63}"/>
              </a:ext>
            </a:extLst>
          </p:cNvPr>
          <p:cNvSpPr txBox="1">
            <a:spLocks/>
          </p:cNvSpPr>
          <p:nvPr/>
        </p:nvSpPr>
        <p:spPr>
          <a:xfrm>
            <a:off x="987286" y="478908"/>
            <a:ext cx="10217427" cy="1060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Barlow SemiBold" panose="00000700000000000000" pitchFamily="2" charset="0"/>
                <a:cs typeface="Calibri" panose="020F0502020204030204" pitchFamily="34" charset="0"/>
              </a:rPr>
              <a:t>First Year Free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Barlow SemiBold" panose="00000700000000000000" pitchFamily="2" charset="0"/>
                <a:cs typeface="Calibri" panose="020F0502020204030204" pitchFamily="34" charset="0"/>
              </a:rPr>
              <a:t>November 1, 2021- July 31, 2022</a:t>
            </a:r>
          </a:p>
          <a:p>
            <a:r>
              <a:rPr lang="en-US" sz="4800" dirty="0">
                <a:solidFill>
                  <a:srgbClr val="507BC8"/>
                </a:solidFill>
                <a:latin typeface="Barlow SemiBold" panose="00000700000000000000" pitchFamily="2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54BCF3-5E74-B00C-79C4-7D34770A91A6}"/>
              </a:ext>
            </a:extLst>
          </p:cNvPr>
          <p:cNvGrpSpPr/>
          <p:nvPr/>
        </p:nvGrpSpPr>
        <p:grpSpPr>
          <a:xfrm>
            <a:off x="2730636" y="1612741"/>
            <a:ext cx="6730725" cy="720042"/>
            <a:chOff x="0" y="0"/>
            <a:chExt cx="10129916" cy="12168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36B390D-7B1F-D55F-5124-68047BA21A28}"/>
                </a:ext>
              </a:extLst>
            </p:cNvPr>
            <p:cNvSpPr/>
            <p:nvPr/>
          </p:nvSpPr>
          <p:spPr>
            <a:xfrm>
              <a:off x="0" y="0"/>
              <a:ext cx="10129916" cy="1216800"/>
            </a:xfrm>
            <a:prstGeom prst="roundRect">
              <a:avLst/>
            </a:prstGeom>
            <a:solidFill>
              <a:srgbClr val="507BC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258A99F5-67E7-81E1-0F7C-C8BA166EEA0F}"/>
                </a:ext>
              </a:extLst>
            </p:cNvPr>
            <p:cNvSpPr txBox="1"/>
            <p:nvPr/>
          </p:nvSpPr>
          <p:spPr>
            <a:xfrm>
              <a:off x="117711" y="70342"/>
              <a:ext cx="10011118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>
                  <a:latin typeface="Barlow" panose="00000500000000000000" pitchFamily="2" charset="0"/>
                </a:rPr>
                <a:t>1173 First Year Free Enrollments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61271F-DF92-E538-908B-D48F4D6FCE11}"/>
              </a:ext>
            </a:extLst>
          </p:cNvPr>
          <p:cNvSpPr txBox="1"/>
          <p:nvPr/>
        </p:nvSpPr>
        <p:spPr>
          <a:xfrm>
            <a:off x="3552566" y="2402027"/>
            <a:ext cx="5086863" cy="44831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Total Waived: $377,868.86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ACACE3-8EB8-BBB7-EB2A-524EC9FC8684}"/>
              </a:ext>
            </a:extLst>
          </p:cNvPr>
          <p:cNvSpPr txBox="1"/>
          <p:nvPr/>
        </p:nvSpPr>
        <p:spPr>
          <a:xfrm>
            <a:off x="2644683" y="6239054"/>
            <a:ext cx="6902633" cy="4690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Barlow" panose="00000500000000000000" pitchFamily="2" charset="0"/>
              </a:rPr>
              <a:t>30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% of Businesses in Food Industry</a:t>
            </a:r>
          </a:p>
        </p:txBody>
      </p:sp>
      <p:sp>
        <p:nvSpPr>
          <p:cNvPr id="17" name="Rectangle 16" descr="Money">
            <a:extLst>
              <a:ext uri="{FF2B5EF4-FFF2-40B4-BE49-F238E27FC236}">
                <a16:creationId xmlns:a16="http://schemas.microsoft.com/office/drawing/2014/main" id="{1AE45123-2502-B10C-FDF1-1BCB9B883C36}"/>
              </a:ext>
            </a:extLst>
          </p:cNvPr>
          <p:cNvSpPr/>
          <p:nvPr/>
        </p:nvSpPr>
        <p:spPr>
          <a:xfrm>
            <a:off x="255661" y="3421023"/>
            <a:ext cx="1091262" cy="1151605"/>
          </a:xfrm>
          <a:prstGeom prst="rect">
            <a:avLst/>
          </a:prstGeom>
          <a:blipFill dpi="0" rotWithShape="1"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Rectangle 19" descr="Medical outline">
            <a:extLst>
              <a:ext uri="{FF2B5EF4-FFF2-40B4-BE49-F238E27FC236}">
                <a16:creationId xmlns:a16="http://schemas.microsoft.com/office/drawing/2014/main" id="{BA6E9CF7-DFD4-A4FC-8E59-4235531663BD}"/>
              </a:ext>
            </a:extLst>
          </p:cNvPr>
          <p:cNvSpPr/>
          <p:nvPr/>
        </p:nvSpPr>
        <p:spPr>
          <a:xfrm>
            <a:off x="2092570" y="3436003"/>
            <a:ext cx="1274114" cy="1209822"/>
          </a:xfrm>
          <a:prstGeom prst="rect">
            <a:avLst/>
          </a:prstGeom>
          <a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Rectangle 21" descr="Traffic cone outline">
            <a:extLst>
              <a:ext uri="{FF2B5EF4-FFF2-40B4-BE49-F238E27FC236}">
                <a16:creationId xmlns:a16="http://schemas.microsoft.com/office/drawing/2014/main" id="{61A29924-C65E-FA92-C48B-C8962B09C10C}"/>
              </a:ext>
            </a:extLst>
          </p:cNvPr>
          <p:cNvSpPr/>
          <p:nvPr/>
        </p:nvSpPr>
        <p:spPr>
          <a:xfrm>
            <a:off x="3885950" y="3636333"/>
            <a:ext cx="1214528" cy="958189"/>
          </a:xfrm>
          <a:prstGeom prst="rect">
            <a:avLst/>
          </a:prstGeom>
          <a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Rectangle 23" descr="Theatre with solid fill">
            <a:extLst>
              <a:ext uri="{FF2B5EF4-FFF2-40B4-BE49-F238E27FC236}">
                <a16:creationId xmlns:a16="http://schemas.microsoft.com/office/drawing/2014/main" id="{53EE9C3C-CF7F-BB67-6DE8-267338D23564}"/>
              </a:ext>
            </a:extLst>
          </p:cNvPr>
          <p:cNvSpPr/>
          <p:nvPr/>
        </p:nvSpPr>
        <p:spPr>
          <a:xfrm>
            <a:off x="5727235" y="3487659"/>
            <a:ext cx="1376472" cy="1255535"/>
          </a:xfrm>
          <a:prstGeom prst="rect">
            <a:avLst/>
          </a:prstGeom>
          <a:blipFill>
            <a:blip r:embed="rId9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7" name="Graphic 26" descr="Mop and bucket with solid fill">
            <a:extLst>
              <a:ext uri="{FF2B5EF4-FFF2-40B4-BE49-F238E27FC236}">
                <a16:creationId xmlns:a16="http://schemas.microsoft.com/office/drawing/2014/main" id="{E6E5FD5A-51CE-6FF2-45C6-FA85790B9C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19823" y="3544972"/>
            <a:ext cx="914400" cy="914400"/>
          </a:xfrm>
          <a:prstGeom prst="rect">
            <a:avLst/>
          </a:prstGeom>
        </p:spPr>
      </p:pic>
      <p:pic>
        <p:nvPicPr>
          <p:cNvPr id="31" name="Graphic 30" descr="Siren outline">
            <a:extLst>
              <a:ext uri="{FF2B5EF4-FFF2-40B4-BE49-F238E27FC236}">
                <a16:creationId xmlns:a16="http://schemas.microsoft.com/office/drawing/2014/main" id="{72E193D8-9A87-78BC-F05A-F163FFFFA8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03311" y="3583714"/>
            <a:ext cx="914400" cy="914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ED92E43-CDF9-96EE-209A-73D285EEFC78}"/>
              </a:ext>
            </a:extLst>
          </p:cNvPr>
          <p:cNvSpPr txBox="1"/>
          <p:nvPr/>
        </p:nvSpPr>
        <p:spPr>
          <a:xfrm>
            <a:off x="-203485" y="4647998"/>
            <a:ext cx="200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rlow" panose="00000500000000000000" pitchFamily="2" charset="0"/>
              </a:rPr>
              <a:t>864</a:t>
            </a:r>
          </a:p>
          <a:p>
            <a:pPr algn="ctr"/>
            <a:r>
              <a:rPr lang="en-US" b="1" dirty="0">
                <a:solidFill>
                  <a:srgbClr val="507BC8"/>
                </a:solidFill>
                <a:latin typeface="Barlow" panose="00000500000000000000" pitchFamily="2" charset="0"/>
              </a:rPr>
              <a:t>TTX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1180D7-3D3C-214E-7FC8-7E7629DC0D1F}"/>
              </a:ext>
            </a:extLst>
          </p:cNvPr>
          <p:cNvSpPr txBox="1"/>
          <p:nvPr/>
        </p:nvSpPr>
        <p:spPr>
          <a:xfrm>
            <a:off x="1646134" y="4697840"/>
            <a:ext cx="200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rlow" panose="00000500000000000000" pitchFamily="2" charset="0"/>
              </a:rPr>
              <a:t>211</a:t>
            </a:r>
          </a:p>
          <a:p>
            <a:pPr algn="ctr"/>
            <a:r>
              <a:rPr lang="en-US" b="1" dirty="0">
                <a:solidFill>
                  <a:srgbClr val="507BC8"/>
                </a:solidFill>
                <a:latin typeface="Barlow" panose="00000500000000000000" pitchFamily="2" charset="0"/>
              </a:rPr>
              <a:t>DPH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0E09AB-7E33-69DC-0871-5B4076250C1F}"/>
              </a:ext>
            </a:extLst>
          </p:cNvPr>
          <p:cNvSpPr txBox="1"/>
          <p:nvPr/>
        </p:nvSpPr>
        <p:spPr>
          <a:xfrm>
            <a:off x="3432136" y="4730837"/>
            <a:ext cx="2009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rlow" panose="00000500000000000000" pitchFamily="2" charset="0"/>
              </a:rPr>
              <a:t>35</a:t>
            </a:r>
          </a:p>
          <a:p>
            <a:pPr algn="ctr"/>
            <a:r>
              <a:rPr lang="en-US" b="1" dirty="0">
                <a:solidFill>
                  <a:srgbClr val="507BC8"/>
                </a:solidFill>
                <a:latin typeface="Barlow" panose="00000500000000000000" pitchFamily="2" charset="0"/>
              </a:rPr>
              <a:t>DBI</a:t>
            </a:r>
            <a:r>
              <a:rPr lang="en-US" dirty="0">
                <a:latin typeface="Barlow" panose="00000500000000000000" pitchFamily="2" charset="0"/>
              </a:rPr>
              <a:t> </a:t>
            </a:r>
          </a:p>
          <a:p>
            <a:pPr algn="ctr"/>
            <a:r>
              <a:rPr lang="en-US" dirty="0">
                <a:latin typeface="Barlow" panose="00000500000000000000" pitchFamily="2" charset="0"/>
              </a:rPr>
              <a:t>(incl. those collected for other Depts.)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AF581C-FDA3-09F5-BF60-F73975E689B4}"/>
              </a:ext>
            </a:extLst>
          </p:cNvPr>
          <p:cNvSpPr txBox="1"/>
          <p:nvPr/>
        </p:nvSpPr>
        <p:spPr>
          <a:xfrm>
            <a:off x="5410694" y="4724662"/>
            <a:ext cx="200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rlow" panose="00000500000000000000" pitchFamily="2" charset="0"/>
              </a:rPr>
              <a:t>9</a:t>
            </a:r>
          </a:p>
          <a:p>
            <a:pPr algn="ctr"/>
            <a:r>
              <a:rPr lang="en-US" b="1" dirty="0">
                <a:solidFill>
                  <a:srgbClr val="507BC8"/>
                </a:solidFill>
                <a:latin typeface="Barlow" panose="00000500000000000000" pitchFamily="2" charset="0"/>
              </a:rPr>
              <a:t>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4F20AC-5008-E64D-1C7B-9E11A2E410EF}"/>
              </a:ext>
            </a:extLst>
          </p:cNvPr>
          <p:cNvSpPr txBox="1"/>
          <p:nvPr/>
        </p:nvSpPr>
        <p:spPr>
          <a:xfrm>
            <a:off x="7323971" y="4749395"/>
            <a:ext cx="200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rlow" panose="00000500000000000000" pitchFamily="2" charset="0"/>
              </a:rPr>
              <a:t>5</a:t>
            </a:r>
          </a:p>
          <a:p>
            <a:pPr algn="ctr"/>
            <a:r>
              <a:rPr lang="en-US" b="1" dirty="0">
                <a:solidFill>
                  <a:srgbClr val="507BC8"/>
                </a:solidFill>
                <a:latin typeface="Barlow" panose="00000500000000000000" pitchFamily="2" charset="0"/>
              </a:rPr>
              <a:t>DPW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05B129-7829-3AD3-BC22-4165A88D744D}"/>
              </a:ext>
            </a:extLst>
          </p:cNvPr>
          <p:cNvSpPr txBox="1"/>
          <p:nvPr/>
        </p:nvSpPr>
        <p:spPr>
          <a:xfrm>
            <a:off x="9127588" y="4723291"/>
            <a:ext cx="200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rlow" panose="00000500000000000000" pitchFamily="2" charset="0"/>
              </a:rPr>
              <a:t>14</a:t>
            </a:r>
            <a:endParaRPr lang="en-US" dirty="0">
              <a:solidFill>
                <a:srgbClr val="507BC8"/>
              </a:solidFill>
              <a:latin typeface="Barlow" panose="00000500000000000000" pitchFamily="2" charset="0"/>
            </a:endParaRPr>
          </a:p>
          <a:p>
            <a:pPr algn="ctr"/>
            <a:r>
              <a:rPr lang="en-US" b="1" dirty="0">
                <a:solidFill>
                  <a:srgbClr val="507BC8"/>
                </a:solidFill>
                <a:latin typeface="Barlow" panose="00000500000000000000" pitchFamily="2" charset="0"/>
              </a:rPr>
              <a:t>CPC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8111CF-4F1D-9DB2-5C9B-286A3A273B02}"/>
              </a:ext>
            </a:extLst>
          </p:cNvPr>
          <p:cNvSpPr txBox="1"/>
          <p:nvPr/>
        </p:nvSpPr>
        <p:spPr>
          <a:xfrm>
            <a:off x="10545866" y="4723414"/>
            <a:ext cx="200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rlow" panose="00000500000000000000" pitchFamily="2" charset="0"/>
              </a:rPr>
              <a:t>6</a:t>
            </a:r>
          </a:p>
          <a:p>
            <a:pPr algn="ctr"/>
            <a:r>
              <a:rPr lang="en-US" b="1" dirty="0">
                <a:solidFill>
                  <a:srgbClr val="507BC8"/>
                </a:solidFill>
                <a:latin typeface="Barlow" panose="00000500000000000000" pitchFamily="2" charset="0"/>
              </a:rPr>
              <a:t>POL</a:t>
            </a:r>
          </a:p>
        </p:txBody>
      </p:sp>
      <p:pic>
        <p:nvPicPr>
          <p:cNvPr id="49" name="Graphic 48" descr="Treasure Map with solid fill">
            <a:extLst>
              <a:ext uri="{FF2B5EF4-FFF2-40B4-BE49-F238E27FC236}">
                <a16:creationId xmlns:a16="http://schemas.microsoft.com/office/drawing/2014/main" id="{CB1F1648-7333-D8DE-328F-2239B55A12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31466" y="37259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50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9FB4CD"/>
            </a:gs>
            <a:gs pos="80000">
              <a:srgbClr val="9FB4CD">
                <a:alpha val="65000"/>
              </a:srgbClr>
            </a:gs>
            <a:gs pos="90000">
              <a:srgbClr val="9FB4CD">
                <a:alpha val="5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C18A3700-73EA-463A-A299-0A8E3DBFBB18}"/>
              </a:ext>
            </a:extLst>
          </p:cNvPr>
          <p:cNvGrpSpPr/>
          <p:nvPr/>
        </p:nvGrpSpPr>
        <p:grpSpPr>
          <a:xfrm>
            <a:off x="1009650" y="4235844"/>
            <a:ext cx="5043460" cy="2379932"/>
            <a:chOff x="-6873501" y="4591050"/>
            <a:chExt cx="6003948" cy="3009454"/>
          </a:xfrm>
        </p:grpSpPr>
        <p:sp>
          <p:nvSpPr>
            <p:cNvPr id="62" name="Arrow: Chevron 61">
              <a:extLst>
                <a:ext uri="{FF2B5EF4-FFF2-40B4-BE49-F238E27FC236}">
                  <a16:creationId xmlns:a16="http://schemas.microsoft.com/office/drawing/2014/main" id="{467A49A5-446C-40A4-B011-9958596BFBFA}"/>
                </a:ext>
              </a:extLst>
            </p:cNvPr>
            <p:cNvSpPr/>
            <p:nvPr/>
          </p:nvSpPr>
          <p:spPr>
            <a:xfrm rot="5400000">
              <a:off x="-5043888" y="3426169"/>
              <a:ext cx="2500318" cy="5848352"/>
            </a:xfrm>
            <a:prstGeom prst="chevron">
              <a:avLst>
                <a:gd name="adj" fmla="val 513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3" name="Flowchart: Off-page Connector 62">
              <a:extLst>
                <a:ext uri="{FF2B5EF4-FFF2-40B4-BE49-F238E27FC236}">
                  <a16:creationId xmlns:a16="http://schemas.microsoft.com/office/drawing/2014/main" id="{4763B444-7A32-4924-AAF1-372549275A4D}"/>
                </a:ext>
              </a:extLst>
            </p:cNvPr>
            <p:cNvSpPr/>
            <p:nvPr/>
          </p:nvSpPr>
          <p:spPr>
            <a:xfrm>
              <a:off x="-6873501" y="4591050"/>
              <a:ext cx="6003946" cy="2151336"/>
            </a:xfrm>
            <a:prstGeom prst="flowChartOffpage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CF4C3D3-3279-4B84-AB60-85266C0C7414}"/>
              </a:ext>
            </a:extLst>
          </p:cNvPr>
          <p:cNvGrpSpPr/>
          <p:nvPr/>
        </p:nvGrpSpPr>
        <p:grpSpPr>
          <a:xfrm>
            <a:off x="1159654" y="1608146"/>
            <a:ext cx="4912756" cy="2379932"/>
            <a:chOff x="-6717905" y="4591050"/>
            <a:chExt cx="5848352" cy="3009454"/>
          </a:xfrm>
        </p:grpSpPr>
        <p:sp>
          <p:nvSpPr>
            <p:cNvPr id="59" name="Arrow: Chevron 58">
              <a:extLst>
                <a:ext uri="{FF2B5EF4-FFF2-40B4-BE49-F238E27FC236}">
                  <a16:creationId xmlns:a16="http://schemas.microsoft.com/office/drawing/2014/main" id="{FA6F056F-E2B2-4D50-AEA0-D0F0EA557151}"/>
                </a:ext>
              </a:extLst>
            </p:cNvPr>
            <p:cNvSpPr/>
            <p:nvPr/>
          </p:nvSpPr>
          <p:spPr>
            <a:xfrm rot="5400000">
              <a:off x="-5043888" y="3426169"/>
              <a:ext cx="2500318" cy="5848352"/>
            </a:xfrm>
            <a:prstGeom prst="chevron">
              <a:avLst>
                <a:gd name="adj" fmla="val 513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Flowchart: Off-page Connector 59">
              <a:extLst>
                <a:ext uri="{FF2B5EF4-FFF2-40B4-BE49-F238E27FC236}">
                  <a16:creationId xmlns:a16="http://schemas.microsoft.com/office/drawing/2014/main" id="{462917D2-F173-4356-A933-75749C4C0C2A}"/>
                </a:ext>
              </a:extLst>
            </p:cNvPr>
            <p:cNvSpPr/>
            <p:nvPr/>
          </p:nvSpPr>
          <p:spPr>
            <a:xfrm>
              <a:off x="-6717905" y="4591050"/>
              <a:ext cx="5848351" cy="2151335"/>
            </a:xfrm>
            <a:prstGeom prst="flowChartOffpage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81C62EF5-4DF1-4C3E-B1CC-6D00DC29B558}"/>
              </a:ext>
            </a:extLst>
          </p:cNvPr>
          <p:cNvSpPr/>
          <p:nvPr/>
        </p:nvSpPr>
        <p:spPr>
          <a:xfrm rot="5400000">
            <a:off x="2604294" y="515496"/>
            <a:ext cx="2023475" cy="4921694"/>
          </a:xfrm>
          <a:prstGeom prst="chevron">
            <a:avLst>
              <a:gd name="adj" fmla="val 51377"/>
            </a:avLst>
          </a:prstGeom>
          <a:solidFill>
            <a:srgbClr val="0033A0">
              <a:alpha val="98000"/>
            </a:srgbClr>
          </a:solidFill>
          <a:ln>
            <a:gradFill>
              <a:gsLst>
                <a:gs pos="0">
                  <a:srgbClr val="0033A0"/>
                </a:gs>
                <a:gs pos="76000">
                  <a:srgbClr val="0033A0">
                    <a:alpha val="50000"/>
                  </a:srgbClr>
                </a:gs>
                <a:gs pos="100000">
                  <a:srgbClr val="0033A0">
                    <a:alpha val="5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lowchart: Off-page Connector 16">
            <a:extLst>
              <a:ext uri="{FF2B5EF4-FFF2-40B4-BE49-F238E27FC236}">
                <a16:creationId xmlns:a16="http://schemas.microsoft.com/office/drawing/2014/main" id="{ED98AC25-1262-4B80-93E0-9BD00D53DAB1}"/>
              </a:ext>
            </a:extLst>
          </p:cNvPr>
          <p:cNvSpPr/>
          <p:nvPr/>
        </p:nvSpPr>
        <p:spPr>
          <a:xfrm>
            <a:off x="1159654" y="1601647"/>
            <a:ext cx="4917225" cy="1650437"/>
          </a:xfrm>
          <a:prstGeom prst="flowChartOffpageConnector">
            <a:avLst/>
          </a:prstGeom>
          <a:solidFill>
            <a:srgbClr val="0033A0">
              <a:alpha val="85000"/>
            </a:srgbClr>
          </a:solidFill>
          <a:ln>
            <a:gradFill>
              <a:gsLst>
                <a:gs pos="0">
                  <a:srgbClr val="0033A0"/>
                </a:gs>
                <a:gs pos="76000">
                  <a:srgbClr val="0033A0">
                    <a:alpha val="50000"/>
                  </a:srgbClr>
                </a:gs>
                <a:gs pos="100000">
                  <a:srgbClr val="0033A0">
                    <a:alpha val="5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189AB0-351D-4DEE-9877-D96C8AA31EB7}"/>
              </a:ext>
            </a:extLst>
          </p:cNvPr>
          <p:cNvSpPr/>
          <p:nvPr/>
        </p:nvSpPr>
        <p:spPr>
          <a:xfrm>
            <a:off x="9237247" y="4143730"/>
            <a:ext cx="2377440" cy="681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491700-1A55-4E23-8A32-89BC0849CFB6}"/>
              </a:ext>
            </a:extLst>
          </p:cNvPr>
          <p:cNvSpPr txBox="1">
            <a:spLocks/>
          </p:cNvSpPr>
          <p:nvPr/>
        </p:nvSpPr>
        <p:spPr>
          <a:xfrm>
            <a:off x="295079" y="322188"/>
            <a:ext cx="10694504" cy="8944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Barlow SemiBold" panose="00000700000000000000" pitchFamily="2" charset="0"/>
                <a:cs typeface="Calibri" panose="020F0502020204030204" pitchFamily="34" charset="0"/>
              </a:rPr>
              <a:t>Automatic Enrollment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00CE29-F6DF-4685-975A-E8D4792FFF7B}"/>
              </a:ext>
            </a:extLst>
          </p:cNvPr>
          <p:cNvSpPr txBox="1"/>
          <p:nvPr/>
        </p:nvSpPr>
        <p:spPr>
          <a:xfrm>
            <a:off x="171450" y="844634"/>
            <a:ext cx="8039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Barlow Medium" panose="00000600000000000000" pitchFamily="2" charset="0"/>
                <a:cs typeface="Calibri" panose="020F0502020204030204" pitchFamily="34" charset="0"/>
              </a:rPr>
              <a:t>No Extra Forms or Applications to Fill Out</a:t>
            </a:r>
            <a:endParaRPr lang="en-US" sz="3200" dirty="0">
              <a:latin typeface="Barlow Medium" panose="000006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9F045-A2AA-4842-8245-8ED40F3D8FBB}"/>
              </a:ext>
            </a:extLst>
          </p:cNvPr>
          <p:cNvSpPr txBox="1"/>
          <p:nvPr/>
        </p:nvSpPr>
        <p:spPr>
          <a:xfrm>
            <a:off x="1327586" y="1765727"/>
            <a:ext cx="457791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Barlow" panose="00000500000000000000" pitchFamily="2" charset="0"/>
                <a:cs typeface="Calibri" panose="020F0502020204030204" pitchFamily="34" charset="0"/>
              </a:rPr>
              <a:t>Register as a new business (or new location) and we will screen you for eligibility into First Year Free.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E75F56BD-049B-4FA2-A9D8-D20D50040DB6}"/>
              </a:ext>
            </a:extLst>
          </p:cNvPr>
          <p:cNvSpPr/>
          <p:nvPr/>
        </p:nvSpPr>
        <p:spPr>
          <a:xfrm rot="5400000">
            <a:off x="2502606" y="3107853"/>
            <a:ext cx="2057550" cy="5043459"/>
          </a:xfrm>
          <a:prstGeom prst="chevron">
            <a:avLst>
              <a:gd name="adj" fmla="val 51377"/>
            </a:avLst>
          </a:prstGeom>
          <a:solidFill>
            <a:srgbClr val="0033A0"/>
          </a:solidFill>
          <a:ln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lowchart: Off-page Connector 25">
            <a:extLst>
              <a:ext uri="{FF2B5EF4-FFF2-40B4-BE49-F238E27FC236}">
                <a16:creationId xmlns:a16="http://schemas.microsoft.com/office/drawing/2014/main" id="{E71362CE-12A3-4B50-8995-9208A51EB19E}"/>
              </a:ext>
            </a:extLst>
          </p:cNvPr>
          <p:cNvSpPr/>
          <p:nvPr/>
        </p:nvSpPr>
        <p:spPr>
          <a:xfrm>
            <a:off x="1009651" y="4228878"/>
            <a:ext cx="5043458" cy="1723319"/>
          </a:xfrm>
          <a:prstGeom prst="flowChartOffpageConnector">
            <a:avLst/>
          </a:prstGeom>
          <a:solidFill>
            <a:srgbClr val="0033A0">
              <a:alpha val="85000"/>
            </a:srgbClr>
          </a:solidFill>
          <a:ln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66852E-5B74-47E0-AA38-F911448571E9}"/>
              </a:ext>
            </a:extLst>
          </p:cNvPr>
          <p:cNvSpPr txBox="1"/>
          <p:nvPr/>
        </p:nvSpPr>
        <p:spPr>
          <a:xfrm>
            <a:off x="1485901" y="4405808"/>
            <a:ext cx="428624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Barlow" panose="00000500000000000000" pitchFamily="2" charset="0"/>
                <a:cs typeface="Calibri" panose="020F0502020204030204" pitchFamily="34" charset="0"/>
              </a:rPr>
              <a:t>If you are eligible, we will share more about the program, and ask you if you want to sign up.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7801E0-8F6A-4D47-913E-4BD146619304}"/>
              </a:ext>
            </a:extLst>
          </p:cNvPr>
          <p:cNvCxnSpPr>
            <a:cxnSpLocks/>
          </p:cNvCxnSpPr>
          <p:nvPr/>
        </p:nvCxnSpPr>
        <p:spPr>
          <a:xfrm>
            <a:off x="1155184" y="3076408"/>
            <a:ext cx="2470405" cy="1080797"/>
          </a:xfrm>
          <a:prstGeom prst="line">
            <a:avLst/>
          </a:prstGeom>
          <a:ln w="57150"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CDCF9E4-4BA2-499E-A2DB-A0C697F3A3B0}"/>
              </a:ext>
            </a:extLst>
          </p:cNvPr>
          <p:cNvCxnSpPr>
            <a:cxnSpLocks/>
          </p:cNvCxnSpPr>
          <p:nvPr/>
        </p:nvCxnSpPr>
        <p:spPr>
          <a:xfrm flipV="1">
            <a:off x="3602005" y="3076408"/>
            <a:ext cx="2537085" cy="1080797"/>
          </a:xfrm>
          <a:prstGeom prst="line">
            <a:avLst/>
          </a:prstGeom>
          <a:ln w="57150"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407F6C3-EB31-4088-8BAC-A071BFE7FBA1}"/>
              </a:ext>
            </a:extLst>
          </p:cNvPr>
          <p:cNvCxnSpPr>
            <a:cxnSpLocks/>
          </p:cNvCxnSpPr>
          <p:nvPr/>
        </p:nvCxnSpPr>
        <p:spPr>
          <a:xfrm>
            <a:off x="1009650" y="5672422"/>
            <a:ext cx="2549263" cy="1100932"/>
          </a:xfrm>
          <a:prstGeom prst="line">
            <a:avLst/>
          </a:prstGeom>
          <a:ln w="57150"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7E22A40-E484-47CF-B1DC-4F917E462932}"/>
              </a:ext>
            </a:extLst>
          </p:cNvPr>
          <p:cNvCxnSpPr>
            <a:cxnSpLocks/>
          </p:cNvCxnSpPr>
          <p:nvPr/>
        </p:nvCxnSpPr>
        <p:spPr>
          <a:xfrm flipV="1">
            <a:off x="3520815" y="5672422"/>
            <a:ext cx="2603761" cy="1100932"/>
          </a:xfrm>
          <a:prstGeom prst="line">
            <a:avLst/>
          </a:prstGeom>
          <a:ln w="57150"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building with palm trees&#10;&#10;Description automatically generated with low confidence">
            <a:extLst>
              <a:ext uri="{FF2B5EF4-FFF2-40B4-BE49-F238E27FC236}">
                <a16:creationId xmlns:a16="http://schemas.microsoft.com/office/drawing/2014/main" id="{CB418A4C-B08F-4C67-8FE6-19EA584E6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18" r="27720"/>
          <a:stretch/>
        </p:blipFill>
        <p:spPr>
          <a:xfrm>
            <a:off x="7629329" y="261258"/>
            <a:ext cx="4391221" cy="6359002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301429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9FB4CD"/>
            </a:gs>
            <a:gs pos="80000">
              <a:srgbClr val="9FB4CD">
                <a:alpha val="65000"/>
              </a:srgbClr>
            </a:gs>
            <a:gs pos="90000">
              <a:srgbClr val="9FB4CD">
                <a:alpha val="5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C189AB0-351D-4DEE-9877-D96C8AA31EB7}"/>
              </a:ext>
            </a:extLst>
          </p:cNvPr>
          <p:cNvSpPr/>
          <p:nvPr/>
        </p:nvSpPr>
        <p:spPr>
          <a:xfrm>
            <a:off x="9237247" y="4143730"/>
            <a:ext cx="2377440" cy="681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E4B1CA7-656F-2A77-1418-1D4540496EC5}"/>
              </a:ext>
            </a:extLst>
          </p:cNvPr>
          <p:cNvSpPr/>
          <p:nvPr/>
        </p:nvSpPr>
        <p:spPr>
          <a:xfrm>
            <a:off x="7464056" y="4159535"/>
            <a:ext cx="4150631" cy="178627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This is an amazing benefit for opening a new business in San Francisco. It helps me a great deal as I have other areas of start up cost. Thank you. </a:t>
            </a:r>
            <a:endParaRPr lang="en-US" dirty="0">
              <a:solidFill>
                <a:schemeClr val="tx1"/>
              </a:solidFill>
              <a:latin typeface="Barlow" panose="00000500000000000000" pitchFamily="2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C1FD1DA-D63D-1414-64FC-5713B0BB9213}"/>
              </a:ext>
            </a:extLst>
          </p:cNvPr>
          <p:cNvSpPr/>
          <p:nvPr/>
        </p:nvSpPr>
        <p:spPr>
          <a:xfrm>
            <a:off x="720142" y="3657581"/>
            <a:ext cx="2457893" cy="2445488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So far it has been great! As a non-profit operating our office and community space in a commercial space this helps us a lot with fees and costs.</a:t>
            </a:r>
            <a:r>
              <a:rPr lang="en-US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5F397CDD-9283-B202-2BAC-0563EC310B39}"/>
              </a:ext>
            </a:extLst>
          </p:cNvPr>
          <p:cNvSpPr/>
          <p:nvPr/>
        </p:nvSpPr>
        <p:spPr>
          <a:xfrm>
            <a:off x="3549809" y="1746949"/>
            <a:ext cx="3253563" cy="165868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Thank you so much!  I am switching entities and it was a huge help to me to not have to pay for both structures at the same time.  Thank you!!</a:t>
            </a:r>
            <a:r>
              <a:rPr lang="en-US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932AA5F-506B-7044-6430-C87370667205}"/>
              </a:ext>
            </a:extLst>
          </p:cNvPr>
          <p:cNvSpPr/>
          <p:nvPr/>
        </p:nvSpPr>
        <p:spPr>
          <a:xfrm>
            <a:off x="7806096" y="1734594"/>
            <a:ext cx="3253563" cy="1658679"/>
          </a:xfrm>
          <a:prstGeom prst="wedgeRoundRectCallout">
            <a:avLst>
              <a:gd name="adj1" fmla="val -20833"/>
              <a:gd name="adj2" fmla="val 7536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We can not survive without City &amp; County Support under Covid-19 pandemic. Thank you supporting for small business. I appreciate that. </a:t>
            </a:r>
            <a:endParaRPr lang="en-US" dirty="0">
              <a:solidFill>
                <a:schemeClr val="tx1"/>
              </a:solidFill>
              <a:latin typeface="Barlow" panose="00000500000000000000" pitchFamily="2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95F45824-80B4-39B3-3A0F-953429C8C05E}"/>
              </a:ext>
            </a:extLst>
          </p:cNvPr>
          <p:cNvSpPr/>
          <p:nvPr/>
        </p:nvSpPr>
        <p:spPr>
          <a:xfrm>
            <a:off x="4290542" y="4172329"/>
            <a:ext cx="2512830" cy="149000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Barlow" panose="00000500000000000000" pitchFamily="2" charset="0"/>
              </a:rPr>
              <a:t>It’s important to support small businesses in the city because we are suffering </a:t>
            </a:r>
            <a:endParaRPr lang="en-US" dirty="0">
              <a:solidFill>
                <a:schemeClr val="tx1"/>
              </a:solidFill>
              <a:latin typeface="Barlow" panose="00000500000000000000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DACEB3-2CBD-D55C-A71D-EC4EE0741C63}"/>
              </a:ext>
            </a:extLst>
          </p:cNvPr>
          <p:cNvSpPr txBox="1">
            <a:spLocks/>
          </p:cNvSpPr>
          <p:nvPr/>
        </p:nvSpPr>
        <p:spPr>
          <a:xfrm>
            <a:off x="417443" y="496232"/>
            <a:ext cx="10217427" cy="1060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Barlow SemiBold" panose="00000700000000000000" pitchFamily="2" charset="0"/>
                <a:cs typeface="Calibri" panose="020F0502020204030204" pitchFamily="34" charset="0"/>
              </a:rPr>
              <a:t>What are qualified businesses saying?</a:t>
            </a:r>
          </a:p>
          <a:p>
            <a:r>
              <a:rPr lang="en-US" sz="4800" dirty="0">
                <a:solidFill>
                  <a:srgbClr val="507BC8"/>
                </a:solidFill>
                <a:latin typeface="Barlow SemiBold" panose="00000700000000000000" pitchFamily="2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274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9FB4CD"/>
            </a:gs>
            <a:gs pos="80000">
              <a:srgbClr val="9FB4CD">
                <a:alpha val="65000"/>
              </a:srgbClr>
            </a:gs>
            <a:gs pos="90000">
              <a:srgbClr val="9FB4CD">
                <a:alpha val="5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C3E4B-CE4B-42DD-A9AD-0C90562898A9}"/>
              </a:ext>
            </a:extLst>
          </p:cNvPr>
          <p:cNvSpPr txBox="1">
            <a:spLocks/>
          </p:cNvSpPr>
          <p:nvPr/>
        </p:nvSpPr>
        <p:spPr>
          <a:xfrm>
            <a:off x="417443" y="496232"/>
            <a:ext cx="6341703" cy="1060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Barlow SemiBold" panose="00000700000000000000" pitchFamily="2" charset="0"/>
                <a:cs typeface="Calibri" panose="020F0502020204030204" pitchFamily="34" charset="0"/>
              </a:rPr>
              <a:t>Proposed Changes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Barlow SemiBold" panose="00000700000000000000" pitchFamily="2" charset="0"/>
                <a:cs typeface="Calibri" panose="020F0502020204030204" pitchFamily="34" charset="0"/>
              </a:rPr>
              <a:t>(Retroactive to November 1, 2021)</a:t>
            </a:r>
          </a:p>
          <a:p>
            <a:pPr algn="ctr"/>
            <a:r>
              <a:rPr lang="en-US" sz="4800" dirty="0">
                <a:solidFill>
                  <a:srgbClr val="507BC8"/>
                </a:solidFill>
                <a:latin typeface="Barlow SemiBold" panose="00000700000000000000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189AB0-351D-4DEE-9877-D96C8AA31EB7}"/>
              </a:ext>
            </a:extLst>
          </p:cNvPr>
          <p:cNvSpPr/>
          <p:nvPr/>
        </p:nvSpPr>
        <p:spPr>
          <a:xfrm>
            <a:off x="9237247" y="4143730"/>
            <a:ext cx="2377440" cy="681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DE3A1B-281A-4D67-AD85-D5A409E14C50}"/>
              </a:ext>
            </a:extLst>
          </p:cNvPr>
          <p:cNvSpPr/>
          <p:nvPr/>
        </p:nvSpPr>
        <p:spPr>
          <a:xfrm>
            <a:off x="364028" y="1556952"/>
            <a:ext cx="713190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Barlow" panose="00000500000000000000" pitchFamily="2" charset="0"/>
                <a:cs typeface="Calibri" panose="020F0502020204030204" pitchFamily="34" charset="0"/>
              </a:rPr>
              <a:t>Extend the program through June 30, 2023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Barlow" panose="00000500000000000000" pitchFamily="2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Barlow" panose="00000500000000000000" pitchFamily="2" charset="0"/>
                <a:cs typeface="Calibri" panose="020F0502020204030204" pitchFamily="34" charset="0"/>
              </a:rPr>
              <a:t>Increase the maximum gross receipts to qualify for from $2 million to $5 million</a:t>
            </a:r>
          </a:p>
          <a:p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Barlow" panose="00000500000000000000" pitchFamily="2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Barlow" panose="00000500000000000000" pitchFamily="2" charset="0"/>
                <a:cs typeface="Calibri" panose="020F0502020204030204" pitchFamily="34" charset="0"/>
              </a:rPr>
              <a:t>Extend to all commercial use locations (currently only ground floor)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Barlow" panose="00000500000000000000" pitchFamily="2" charset="0"/>
              <a:cs typeface="Calibri" panose="020F0502020204030204" pitchFamily="34" charset="0"/>
            </a:endParaRPr>
          </a:p>
          <a:p>
            <a:endParaRPr lang="en-US" sz="2400" b="1" dirty="0">
              <a:latin typeface="Barlow" panose="00000500000000000000" pitchFamily="2" charset="0"/>
              <a:cs typeface="Calibri" panose="020F0502020204030204" pitchFamily="34" charset="0"/>
            </a:endParaRPr>
          </a:p>
          <a:p>
            <a:endParaRPr lang="en-US" sz="2400" dirty="0">
              <a:latin typeface="Barlow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text, building, sky, outdoor&#10;&#10;Description automatically generated">
            <a:extLst>
              <a:ext uri="{FF2B5EF4-FFF2-40B4-BE49-F238E27FC236}">
                <a16:creationId xmlns:a16="http://schemas.microsoft.com/office/drawing/2014/main" id="{14A3E636-3C95-43F4-8F37-5336FA6D1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60"/>
          <a:stretch/>
        </p:blipFill>
        <p:spPr>
          <a:xfrm>
            <a:off x="7296150" y="98861"/>
            <a:ext cx="4851937" cy="6650159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3625884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9FB4CD"/>
            </a:gs>
            <a:gs pos="80000">
              <a:srgbClr val="9FB4CD">
                <a:alpha val="65000"/>
              </a:srgbClr>
            </a:gs>
            <a:gs pos="90000">
              <a:srgbClr val="9FB4CD">
                <a:alpha val="5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C189AB0-351D-4DEE-9877-D96C8AA31EB7}"/>
              </a:ext>
            </a:extLst>
          </p:cNvPr>
          <p:cNvSpPr/>
          <p:nvPr/>
        </p:nvSpPr>
        <p:spPr>
          <a:xfrm>
            <a:off x="9237247" y="4143730"/>
            <a:ext cx="2377440" cy="681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DACEB3-2CBD-D55C-A71D-EC4EE0741C63}"/>
              </a:ext>
            </a:extLst>
          </p:cNvPr>
          <p:cNvSpPr txBox="1">
            <a:spLocks/>
          </p:cNvSpPr>
          <p:nvPr/>
        </p:nvSpPr>
        <p:spPr>
          <a:xfrm>
            <a:off x="417443" y="496232"/>
            <a:ext cx="10217427" cy="1060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Barlow SemiBold" panose="00000700000000000000" pitchFamily="2" charset="0"/>
                <a:cs typeface="Calibri" panose="020F0502020204030204" pitchFamily="34" charset="0"/>
              </a:rPr>
              <a:t>Projected Increase in Number of Eligible Businesses Based on GR</a:t>
            </a:r>
          </a:p>
          <a:p>
            <a:r>
              <a:rPr lang="en-US" sz="4800" dirty="0">
                <a:solidFill>
                  <a:srgbClr val="507BC8"/>
                </a:solidFill>
                <a:latin typeface="Barlow SemiBold" panose="00000700000000000000" pitchFamily="2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625FE0C3-1970-FEA9-5342-E5BC0C98C6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479353"/>
              </p:ext>
            </p:extLst>
          </p:nvPr>
        </p:nvGraphicFramePr>
        <p:xfrm>
          <a:off x="2037977" y="3216630"/>
          <a:ext cx="8116046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37807">
                  <a:extLst>
                    <a:ext uri="{9D8B030D-6E8A-4147-A177-3AD203B41FA5}">
                      <a16:colId xmlns:a16="http://schemas.microsoft.com/office/drawing/2014/main" val="1392057762"/>
                    </a:ext>
                  </a:extLst>
                </a:gridCol>
                <a:gridCol w="2502846">
                  <a:extLst>
                    <a:ext uri="{9D8B030D-6E8A-4147-A177-3AD203B41FA5}">
                      <a16:colId xmlns:a16="http://schemas.microsoft.com/office/drawing/2014/main" val="3420968432"/>
                    </a:ext>
                  </a:extLst>
                </a:gridCol>
                <a:gridCol w="2475393">
                  <a:extLst>
                    <a:ext uri="{9D8B030D-6E8A-4147-A177-3AD203B41FA5}">
                      <a16:colId xmlns:a16="http://schemas.microsoft.com/office/drawing/2014/main" val="3279124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507B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11/1/21 to 6/30/22</a:t>
                      </a:r>
                    </a:p>
                  </a:txBody>
                  <a:tcPr>
                    <a:solidFill>
                      <a:srgbClr val="507B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7/1/22 to 6/30/22</a:t>
                      </a:r>
                    </a:p>
                  </a:txBody>
                  <a:tcPr>
                    <a:solidFill>
                      <a:srgbClr val="507B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867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Less than $2m GR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455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dirty="0"/>
                        <a:t>   Ground Floor Commercial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1,085 (actual)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1,627 (projected)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687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$2m  to $5m GR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424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dirty="0"/>
                        <a:t>   Ground Floor Commercial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398 (projected)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597 (projected)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904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060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9FB4CD"/>
            </a:gs>
            <a:gs pos="80000">
              <a:srgbClr val="9FB4CD">
                <a:alpha val="65000"/>
              </a:srgbClr>
            </a:gs>
            <a:gs pos="90000">
              <a:srgbClr val="9FB4CD">
                <a:alpha val="5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C3E4B-CE4B-42DD-A9AD-0C90562898A9}"/>
              </a:ext>
            </a:extLst>
          </p:cNvPr>
          <p:cNvSpPr txBox="1">
            <a:spLocks/>
          </p:cNvSpPr>
          <p:nvPr/>
        </p:nvSpPr>
        <p:spPr>
          <a:xfrm>
            <a:off x="417443" y="496232"/>
            <a:ext cx="6341703" cy="1060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Barlow SemiBold" panose="00000700000000000000" pitchFamily="2" charset="0"/>
                <a:cs typeface="Calibri" panose="020F0502020204030204" pitchFamily="34" charset="0"/>
              </a:rPr>
              <a:t>How will these changes impact departments?</a:t>
            </a:r>
            <a:endParaRPr lang="en-US" sz="1800" dirty="0">
              <a:solidFill>
                <a:schemeClr val="bg1"/>
              </a:solidFill>
              <a:latin typeface="Barlow SemiBold" panose="00000700000000000000" pitchFamily="2" charset="0"/>
              <a:cs typeface="Calibri" panose="020F0502020204030204" pitchFamily="34" charset="0"/>
            </a:endParaRPr>
          </a:p>
          <a:p>
            <a:pPr algn="ctr"/>
            <a:r>
              <a:rPr lang="en-US" sz="4800" dirty="0">
                <a:solidFill>
                  <a:srgbClr val="507BC8"/>
                </a:solidFill>
                <a:latin typeface="Barlow SemiBold" panose="00000700000000000000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189AB0-351D-4DEE-9877-D96C8AA31EB7}"/>
              </a:ext>
            </a:extLst>
          </p:cNvPr>
          <p:cNvSpPr/>
          <p:nvPr/>
        </p:nvSpPr>
        <p:spPr>
          <a:xfrm>
            <a:off x="9237247" y="4143730"/>
            <a:ext cx="2377440" cy="681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DE3A1B-281A-4D67-AD85-D5A409E14C50}"/>
              </a:ext>
            </a:extLst>
          </p:cNvPr>
          <p:cNvSpPr/>
          <p:nvPr/>
        </p:nvSpPr>
        <p:spPr>
          <a:xfrm>
            <a:off x="252817" y="2891482"/>
            <a:ext cx="713190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Barlow" panose="00000500000000000000" pitchFamily="2" charset="0"/>
                <a:cs typeface="Calibri" panose="020F0502020204030204" pitchFamily="34" charset="0"/>
              </a:rPr>
              <a:t>FYF Verification will remain same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Barlow" panose="00000500000000000000" pitchFamily="2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Barlow" panose="00000500000000000000" pitchFamily="2" charset="0"/>
                <a:cs typeface="Calibri" panose="020F0502020204030204" pitchFamily="34" charset="0"/>
              </a:rPr>
              <a:t>Some manual work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Barlow" panose="00000500000000000000" pitchFamily="2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Barlow" panose="00000500000000000000" pitchFamily="2" charset="0"/>
                <a:cs typeface="Calibri" panose="020F0502020204030204" pitchFamily="34" charset="0"/>
              </a:rPr>
              <a:t>Increase in refund requests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Barlow" panose="00000500000000000000" pitchFamily="2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Barlow" panose="00000500000000000000" pitchFamily="2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Barlow" panose="00000500000000000000" pitchFamily="2" charset="0"/>
              <a:cs typeface="Calibri" panose="020F0502020204030204" pitchFamily="34" charset="0"/>
            </a:endParaRPr>
          </a:p>
          <a:p>
            <a:endParaRPr lang="en-US" sz="2400" dirty="0">
              <a:latin typeface="Barlow" panose="00000500000000000000" pitchFamily="2" charset="0"/>
              <a:cs typeface="Calibri" panose="020F0502020204030204" pitchFamily="34" charset="0"/>
            </a:endParaRPr>
          </a:p>
          <a:p>
            <a:endParaRPr lang="en-US" sz="2400" b="1" dirty="0">
              <a:latin typeface="Barlow" panose="00000500000000000000" pitchFamily="2" charset="0"/>
              <a:cs typeface="Calibri" panose="020F0502020204030204" pitchFamily="34" charset="0"/>
            </a:endParaRPr>
          </a:p>
          <a:p>
            <a:endParaRPr lang="en-US" sz="2400" dirty="0">
              <a:latin typeface="Barlow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721F1A7F-DB4C-5F0D-4EF0-3798FF8A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5800">
            <a:off x="7445827" y="330534"/>
            <a:ext cx="4401452" cy="5695997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A43961E-D788-00DF-AC43-22A62D737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6906">
            <a:off x="6666036" y="528953"/>
            <a:ext cx="4370780" cy="5656303"/>
          </a:xfrm>
          <a:prstGeom prst="rect">
            <a:avLst/>
          </a:prstGeom>
          <a:effectLst>
            <a:reflection stA="45000" endPos="1000" dist="508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559261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9FB4CD"/>
            </a:gs>
            <a:gs pos="80000">
              <a:srgbClr val="9FB4CD">
                <a:alpha val="65000"/>
              </a:srgbClr>
            </a:gs>
            <a:gs pos="90000">
              <a:srgbClr val="9FB4CD">
                <a:alpha val="5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A180926-3D1F-482C-B5A5-C53F8DF27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372" y="1147124"/>
            <a:ext cx="5486876" cy="2743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AC3E4B-CE4B-42DD-A9AD-0C90562898A9}"/>
              </a:ext>
            </a:extLst>
          </p:cNvPr>
          <p:cNvSpPr txBox="1">
            <a:spLocks/>
          </p:cNvSpPr>
          <p:nvPr/>
        </p:nvSpPr>
        <p:spPr>
          <a:xfrm>
            <a:off x="286080" y="397740"/>
            <a:ext cx="9166412" cy="8298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Barlow SemiBold" panose="00000700000000000000" pitchFamily="2" charset="0"/>
                <a:cs typeface="Calibri" panose="020F0502020204030204" pitchFamily="34" charset="0"/>
              </a:rPr>
              <a:t>Outreach Plan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189AB0-351D-4DEE-9877-D96C8AA31EB7}"/>
              </a:ext>
            </a:extLst>
          </p:cNvPr>
          <p:cNvSpPr/>
          <p:nvPr/>
        </p:nvSpPr>
        <p:spPr>
          <a:xfrm>
            <a:off x="9237247" y="4524730"/>
            <a:ext cx="2377440" cy="681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0FD3CB-3033-4D55-88EC-966649E5273D}"/>
              </a:ext>
            </a:extLst>
          </p:cNvPr>
          <p:cNvSpPr/>
          <p:nvPr/>
        </p:nvSpPr>
        <p:spPr>
          <a:xfrm>
            <a:off x="381330" y="1560330"/>
            <a:ext cx="560563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rlow" panose="00000500000000000000" pitchFamily="2" charset="0"/>
                <a:cs typeface="Calibri" panose="020F0502020204030204" pitchFamily="34" charset="0"/>
              </a:rPr>
              <a:t>Set up meetings with all departments for refresher trainings and provide update to legislative changes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rlow" panose="00000500000000000000" pitchFamily="2" charset="0"/>
                <a:cs typeface="Calibri" panose="020F0502020204030204" pitchFamily="34" charset="0"/>
              </a:rPr>
              <a:t>Contacting eligible businesses based on GR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arlow" panose="00000500000000000000" pitchFamily="2" charset="0"/>
                <a:cs typeface="Calibri" panose="020F0502020204030204" pitchFamily="34" charset="0"/>
              </a:rPr>
              <a:t>Updating website, social media, fliers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Barlow" panose="00000500000000000000" pitchFamily="2" charset="0"/>
              <a:cs typeface="Calibri" panose="020F0502020204030204" pitchFamily="34" charset="0"/>
            </a:endParaRPr>
          </a:p>
          <a:p>
            <a:endParaRPr lang="en-US" sz="2400" dirty="0">
              <a:latin typeface="Barlow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text, outdoor, sky, green&#10;&#10;Description automatically generated">
            <a:extLst>
              <a:ext uri="{FF2B5EF4-FFF2-40B4-BE49-F238E27FC236}">
                <a16:creationId xmlns:a16="http://schemas.microsoft.com/office/drawing/2014/main" id="{4B36F526-62DE-4E7C-8FDB-35A6E9CEE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279" y="2122166"/>
            <a:ext cx="5486876" cy="2743438"/>
          </a:xfrm>
          <a:prstGeom prst="rect">
            <a:avLst/>
          </a:prstGeom>
        </p:spPr>
      </p:pic>
      <p:pic>
        <p:nvPicPr>
          <p:cNvPr id="5" name="Picture 4" descr="A picture containing text, outdoor, screenshot, sign&#10;&#10;Description automatically generated">
            <a:extLst>
              <a:ext uri="{FF2B5EF4-FFF2-40B4-BE49-F238E27FC236}">
                <a16:creationId xmlns:a16="http://schemas.microsoft.com/office/drawing/2014/main" id="{D63CF695-656E-4871-99D3-62518FA58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690" y="3439078"/>
            <a:ext cx="5486876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1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9FB4CD"/>
            </a:gs>
            <a:gs pos="80000">
              <a:srgbClr val="9FB4CD">
                <a:alpha val="65000"/>
              </a:srgbClr>
            </a:gs>
            <a:gs pos="90000">
              <a:srgbClr val="9FB4CD">
                <a:alpha val="5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3348DE6-6DA6-45E2-A7B6-0411E2FED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3798">
            <a:off x="600991" y="1589153"/>
            <a:ext cx="5525448" cy="426966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C189AB0-351D-4DEE-9877-D96C8AA31EB7}"/>
              </a:ext>
            </a:extLst>
          </p:cNvPr>
          <p:cNvSpPr/>
          <p:nvPr/>
        </p:nvSpPr>
        <p:spPr>
          <a:xfrm>
            <a:off x="9237247" y="4524730"/>
            <a:ext cx="2377440" cy="681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B5F8299-850A-4E12-BA86-3ED1E5F81266}"/>
              </a:ext>
            </a:extLst>
          </p:cNvPr>
          <p:cNvSpPr txBox="1">
            <a:spLocks/>
          </p:cNvSpPr>
          <p:nvPr/>
        </p:nvSpPr>
        <p:spPr>
          <a:xfrm>
            <a:off x="762000" y="354717"/>
            <a:ext cx="9166412" cy="8298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Barlow SemiBold" panose="00000700000000000000" pitchFamily="2" charset="0"/>
                <a:cs typeface="Calibri" panose="020F0502020204030204" pitchFamily="34" charset="0"/>
              </a:rPr>
              <a:t>More Outreach Materials…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744CB2-AC44-4911-AB36-9BD2AF6F32D6}"/>
              </a:ext>
            </a:extLst>
          </p:cNvPr>
          <p:cNvSpPr/>
          <p:nvPr/>
        </p:nvSpPr>
        <p:spPr>
          <a:xfrm>
            <a:off x="9237247" y="4143730"/>
            <a:ext cx="2377440" cy="681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E49448-B713-407F-A4B0-793EA7A51D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66" t="11021" r="2445"/>
          <a:stretch/>
        </p:blipFill>
        <p:spPr>
          <a:xfrm rot="21199967">
            <a:off x="1237558" y="2180376"/>
            <a:ext cx="5540923" cy="4336194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C4FBA5B-BCAB-4741-87CF-06E306F86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39400">
            <a:off x="7261174" y="1741166"/>
            <a:ext cx="2743438" cy="2743438"/>
          </a:xfrm>
          <a:prstGeom prst="rect">
            <a:avLst/>
          </a:prstGeom>
        </p:spPr>
      </p:pic>
      <p:pic>
        <p:nvPicPr>
          <p:cNvPr id="14" name="Picture 13" descr="Timeline&#10;&#10;Description automatically generated with low confidence">
            <a:extLst>
              <a:ext uri="{FF2B5EF4-FFF2-40B4-BE49-F238E27FC236}">
                <a16:creationId xmlns:a16="http://schemas.microsoft.com/office/drawing/2014/main" id="{1F5A7834-E4CC-4A2E-A6CC-742402157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06153">
            <a:off x="8337407" y="2559611"/>
            <a:ext cx="2743438" cy="2864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F5BA9B-9CAE-536C-E6D6-160B4B1AF205}"/>
              </a:ext>
            </a:extLst>
          </p:cNvPr>
          <p:cNvSpPr txBox="1"/>
          <p:nvPr/>
        </p:nvSpPr>
        <p:spPr>
          <a:xfrm>
            <a:off x="5615493" y="6454234"/>
            <a:ext cx="7653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Barlow" panose="00000500000000000000" pitchFamily="2" charset="0"/>
                <a:cs typeface="Calibri" panose="020F0502020204030204" pitchFamily="34" charset="0"/>
              </a:rPr>
              <a:t>You can also refer people to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sftreaurer.org/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FirstYearFree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or 3-1-1</a:t>
            </a:r>
          </a:p>
        </p:txBody>
      </p:sp>
    </p:spTree>
    <p:extLst>
      <p:ext uri="{BB962C8B-B14F-4D97-AF65-F5344CB8AC3E}">
        <p14:creationId xmlns:p14="http://schemas.microsoft.com/office/powerpoint/2010/main" val="1249977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X19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4FA0"/>
      </a:accent1>
      <a:accent2>
        <a:srgbClr val="7E79B9"/>
      </a:accent2>
      <a:accent3>
        <a:srgbClr val="A5A5A5"/>
      </a:accent3>
      <a:accent4>
        <a:srgbClr val="EEBD1C"/>
      </a:accent4>
      <a:accent5>
        <a:srgbClr val="A0DBE7"/>
      </a:accent5>
      <a:accent6>
        <a:srgbClr val="9BB73B"/>
      </a:accent6>
      <a:hlink>
        <a:srgbClr val="9BB73B"/>
      </a:hlink>
      <a:folHlink>
        <a:srgbClr val="784FA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B1D5379CD25E41A3736FDD9C81E86E" ma:contentTypeVersion="11" ma:contentTypeDescription="Create a new document." ma:contentTypeScope="" ma:versionID="d4a86fe24f59070a2186dd87ff66816a">
  <xsd:schema xmlns:xsd="http://www.w3.org/2001/XMLSchema" xmlns:xs="http://www.w3.org/2001/XMLSchema" xmlns:p="http://schemas.microsoft.com/office/2006/metadata/properties" xmlns:ns3="1b741c42-11b6-4906-9853-01afbbe7a5fe" xmlns:ns4="2067737a-fb27-420b-b7e6-b1dd28c817eb" targetNamespace="http://schemas.microsoft.com/office/2006/metadata/properties" ma:root="true" ma:fieldsID="730ec59b1aa131928a4853c2a21b3c3a" ns3:_="" ns4:_="">
    <xsd:import namespace="1b741c42-11b6-4906-9853-01afbbe7a5fe"/>
    <xsd:import namespace="2067737a-fb27-420b-b7e6-b1dd28c817e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741c42-11b6-4906-9853-01afbbe7a5f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67737a-fb27-420b-b7e6-b1dd28c817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C9E3B7D-139E-428A-BEBD-E1E1BA08E4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741c42-11b6-4906-9853-01afbbe7a5fe"/>
    <ds:schemaRef ds:uri="2067737a-fb27-420b-b7e6-b1dd28c817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888EA6-BAC2-4D7B-A4E1-39440B9B2F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E3BEFE-F6FA-45D6-8D11-12C96CCE5387}">
  <ds:schemaRefs>
    <ds:schemaRef ds:uri="2067737a-fb27-420b-b7e6-b1dd28c817eb"/>
    <ds:schemaRef ds:uri="1b741c42-11b6-4906-9853-01afbbe7a5fe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29256</TotalTime>
  <Words>477</Words>
  <Application>Microsoft Office PowerPoint</Application>
  <PresentationFormat>Widescreen</PresentationFormat>
  <Paragraphs>88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Barlow</vt:lpstr>
      <vt:lpstr>Barlow Medium</vt:lpstr>
      <vt:lpstr>Barlow SemiBold</vt:lpstr>
      <vt:lpstr>Calibri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Tricia Christiansen</dc:creator>
  <cp:lastModifiedBy>Salehbhai, Hafiza (TTX)</cp:lastModifiedBy>
  <cp:revision>279</cp:revision>
  <cp:lastPrinted>2019-06-14T16:14:17Z</cp:lastPrinted>
  <dcterms:created xsi:type="dcterms:W3CDTF">2018-05-15T22:03:36Z</dcterms:created>
  <dcterms:modified xsi:type="dcterms:W3CDTF">2022-09-09T21:12:58Z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0x01010073B1D5379CD25E41A3736FDD9C81E86E</vt:lpwstr>
  </property>
</Properties>
</file>