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Montserrat Black"/>
      <p:bold r:id="rId14"/>
      <p:boldItalic r:id="rId15"/>
    </p:embeddedFont>
    <p:embeddedFont>
      <p:font typeface="Montserrat"/>
      <p:regular r:id="rId16"/>
      <p:bold r:id="rId17"/>
      <p:italic r:id="rId18"/>
      <p:boldItalic r:id="rId19"/>
    </p:embeddedFon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5.xml"/><Relationship Id="rId22" Type="http://schemas.openxmlformats.org/officeDocument/2006/relationships/font" Target="fonts/HelveticaNeue-italic.fntdata"/><Relationship Id="rId10" Type="http://schemas.openxmlformats.org/officeDocument/2006/relationships/slide" Target="slides/slide4.xml"/><Relationship Id="rId21" Type="http://schemas.openxmlformats.org/officeDocument/2006/relationships/font" Target="fonts/HelveticaNeue-bold.fntdata"/><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MontserratBlack-boldItalic.fntdata"/><Relationship Id="rId14" Type="http://schemas.openxmlformats.org/officeDocument/2006/relationships/font" Target="fonts/MontserratBlack-bold.fntdata"/><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slideMaster" Target="slideMasters/slideMaster2.xml"/><Relationship Id="rId19" Type="http://schemas.openxmlformats.org/officeDocument/2006/relationships/font" Target="fonts/Montserrat-boldItalic.fntdata"/><Relationship Id="rId6" Type="http://schemas.openxmlformats.org/officeDocument/2006/relationships/notesMaster" Target="notesMasters/notesMaster1.xml"/><Relationship Id="rId18"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2e8fd029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2e8fd029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582140fd04_4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g1582140fd04_4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582140fd04_4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1582140fd04_4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42d05d94e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42d05d94e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4a7622560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4a7622560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372351e69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372351e69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4a7622560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4a7622560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 name="Shape 54"/>
        <p:cNvGrpSpPr/>
        <p:nvPr/>
      </p:nvGrpSpPr>
      <p:grpSpPr>
        <a:xfrm>
          <a:off x="0" y="0"/>
          <a:ext cx="0" cy="0"/>
          <a:chOff x="0" y="0"/>
          <a:chExt cx="0" cy="0"/>
        </a:xfrm>
      </p:grpSpPr>
      <p:sp>
        <p:nvSpPr>
          <p:cNvPr id="55" name="Google Shape;55;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 name="Google Shape;56;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 name="Shape 58"/>
        <p:cNvGrpSpPr/>
        <p:nvPr/>
      </p:nvGrpSpPr>
      <p:grpSpPr>
        <a:xfrm>
          <a:off x="0" y="0"/>
          <a:ext cx="0" cy="0"/>
          <a:chOff x="0" y="0"/>
          <a:chExt cx="0" cy="0"/>
        </a:xfrm>
      </p:grpSpPr>
      <p:sp>
        <p:nvSpPr>
          <p:cNvPr id="59" name="Google Shape;59;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0" name="Google Shape;60;p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1" name="Google Shape;6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4" name="Google Shape;6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0"/>
              </a:spcBef>
              <a:spcAft>
                <a:spcPts val="0"/>
              </a:spcAft>
              <a:buClr>
                <a:schemeClr val="dk1"/>
              </a:buClr>
              <a:buSzPts val="1400"/>
              <a:buChar char="○"/>
              <a:defRPr>
                <a:solidFill>
                  <a:schemeClr val="dk1"/>
                </a:solidFill>
              </a:defRPr>
            </a:lvl2pPr>
            <a:lvl3pPr indent="-317500" lvl="2" marL="1371600" algn="l">
              <a:lnSpc>
                <a:spcPct val="115000"/>
              </a:lnSpc>
              <a:spcBef>
                <a:spcPts val="0"/>
              </a:spcBef>
              <a:spcAft>
                <a:spcPts val="0"/>
              </a:spcAft>
              <a:buClr>
                <a:schemeClr val="dk1"/>
              </a:buClr>
              <a:buSzPts val="1400"/>
              <a:buChar char="■"/>
              <a:defRPr>
                <a:solidFill>
                  <a:schemeClr val="dk1"/>
                </a:solidFill>
              </a:defRPr>
            </a:lvl3pPr>
            <a:lvl4pPr indent="-317500" lvl="3" marL="1828800" algn="l">
              <a:lnSpc>
                <a:spcPct val="115000"/>
              </a:lnSpc>
              <a:spcBef>
                <a:spcPts val="0"/>
              </a:spcBef>
              <a:spcAft>
                <a:spcPts val="0"/>
              </a:spcAft>
              <a:buClr>
                <a:schemeClr val="dk1"/>
              </a:buClr>
              <a:buSzPts val="1400"/>
              <a:buChar char="●"/>
              <a:defRPr>
                <a:solidFill>
                  <a:schemeClr val="dk1"/>
                </a:solidFill>
              </a:defRPr>
            </a:lvl4pPr>
            <a:lvl5pPr indent="-317500" lvl="4" marL="2286000" algn="l">
              <a:lnSpc>
                <a:spcPct val="115000"/>
              </a:lnSpc>
              <a:spcBef>
                <a:spcPts val="0"/>
              </a:spcBef>
              <a:spcAft>
                <a:spcPts val="0"/>
              </a:spcAft>
              <a:buClr>
                <a:schemeClr val="dk1"/>
              </a:buClr>
              <a:buSzPts val="1400"/>
              <a:buChar char="○"/>
              <a:defRPr>
                <a:solidFill>
                  <a:schemeClr val="dk1"/>
                </a:solidFill>
              </a:defRPr>
            </a:lvl5pPr>
            <a:lvl6pPr indent="-317500" lvl="5" marL="2743200" algn="l">
              <a:lnSpc>
                <a:spcPct val="115000"/>
              </a:lnSpc>
              <a:spcBef>
                <a:spcPts val="0"/>
              </a:spcBef>
              <a:spcAft>
                <a:spcPts val="0"/>
              </a:spcAft>
              <a:buClr>
                <a:schemeClr val="dk1"/>
              </a:buClr>
              <a:buSzPts val="1400"/>
              <a:buChar char="■"/>
              <a:defRPr>
                <a:solidFill>
                  <a:schemeClr val="dk1"/>
                </a:solidFill>
              </a:defRPr>
            </a:lvl6pPr>
            <a:lvl7pPr indent="-317500" lvl="6" marL="3200400" algn="l">
              <a:lnSpc>
                <a:spcPct val="115000"/>
              </a:lnSpc>
              <a:spcBef>
                <a:spcPts val="0"/>
              </a:spcBef>
              <a:spcAft>
                <a:spcPts val="0"/>
              </a:spcAft>
              <a:buClr>
                <a:schemeClr val="dk1"/>
              </a:buClr>
              <a:buSzPts val="1400"/>
              <a:buChar char="●"/>
              <a:defRPr>
                <a:solidFill>
                  <a:schemeClr val="dk1"/>
                </a:solidFill>
              </a:defRPr>
            </a:lvl7pPr>
            <a:lvl8pPr indent="-317500" lvl="7" marL="3657600" algn="l">
              <a:lnSpc>
                <a:spcPct val="115000"/>
              </a:lnSpc>
              <a:spcBef>
                <a:spcPts val="0"/>
              </a:spcBef>
              <a:spcAft>
                <a:spcPts val="0"/>
              </a:spcAft>
              <a:buClr>
                <a:schemeClr val="dk1"/>
              </a:buClr>
              <a:buSzPts val="1400"/>
              <a:buChar char="○"/>
              <a:defRPr>
                <a:solidFill>
                  <a:schemeClr val="dk1"/>
                </a:solidFill>
              </a:defRPr>
            </a:lvl8pPr>
            <a:lvl9pPr indent="-317500" lvl="8" marL="4114800" algn="l">
              <a:lnSpc>
                <a:spcPct val="115000"/>
              </a:lnSpc>
              <a:spcBef>
                <a:spcPts val="0"/>
              </a:spcBef>
              <a:spcAft>
                <a:spcPts val="0"/>
              </a:spcAft>
              <a:buClr>
                <a:schemeClr val="dk1"/>
              </a:buClr>
              <a:buSzPts val="1400"/>
              <a:buChar char="■"/>
              <a:defRPr>
                <a:solidFill>
                  <a:schemeClr val="dk1"/>
                </a:solidFill>
              </a:defRPr>
            </a:lvl9pPr>
          </a:lstStyle>
          <a:p/>
        </p:txBody>
      </p:sp>
      <p:sp>
        <p:nvSpPr>
          <p:cNvPr id="85" name="Google Shape;8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nvSpPr>
        <p:spPr>
          <a:xfrm>
            <a:off x="311700" y="4620300"/>
            <a:ext cx="8432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FFFFFF"/>
                </a:solidFill>
                <a:latin typeface="Helvetica Neue"/>
                <a:ea typeface="Helvetica Neue"/>
                <a:cs typeface="Helvetica Neue"/>
                <a:sym typeface="Helvetica Neue"/>
              </a:rPr>
              <a:t>Listening Session Report-Back</a:t>
            </a:r>
            <a:r>
              <a:rPr b="1" lang="en" sz="2200">
                <a:solidFill>
                  <a:srgbClr val="FFFFFF"/>
                </a:solidFill>
                <a:latin typeface="Helvetica Neue"/>
                <a:ea typeface="Helvetica Neue"/>
                <a:cs typeface="Helvetica Neue"/>
                <a:sym typeface="Helvetica Neue"/>
              </a:rPr>
              <a:t> | September 12, 2022</a:t>
            </a:r>
            <a:endParaRPr b="1" sz="2200">
              <a:solidFill>
                <a:srgbClr val="FFFFFF"/>
              </a:solidFill>
              <a:latin typeface="Helvetica Neue"/>
              <a:ea typeface="Helvetica Neue"/>
              <a:cs typeface="Helvetica Neue"/>
              <a:sym typeface="Helvetica Neue"/>
            </a:endParaRPr>
          </a:p>
        </p:txBody>
      </p:sp>
      <p:pic>
        <p:nvPicPr>
          <p:cNvPr id="100" name="Google Shape;100;p25"/>
          <p:cNvPicPr preferRelativeResize="0"/>
          <p:nvPr/>
        </p:nvPicPr>
        <p:blipFill>
          <a:blip r:embed="rId3">
            <a:alphaModFix/>
          </a:blip>
          <a:stretch>
            <a:fillRect/>
          </a:stretch>
        </p:blipFill>
        <p:spPr>
          <a:xfrm>
            <a:off x="1497485" y="445025"/>
            <a:ext cx="6149023" cy="3807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3020">
                <a:solidFill>
                  <a:srgbClr val="F2D84F"/>
                </a:solidFill>
                <a:latin typeface="Montserrat Black"/>
                <a:ea typeface="Montserrat Black"/>
                <a:cs typeface="Montserrat Black"/>
                <a:sym typeface="Montserrat Black"/>
              </a:rPr>
              <a:t>ANCESTRAL ACKNOWLEDGEMENT</a:t>
            </a:r>
            <a:endParaRPr sz="3020">
              <a:solidFill>
                <a:srgbClr val="F2D84F"/>
              </a:solidFill>
              <a:latin typeface="Montserrat Black"/>
              <a:ea typeface="Montserrat Black"/>
              <a:cs typeface="Montserrat Black"/>
              <a:sym typeface="Montserrat Black"/>
            </a:endParaRPr>
          </a:p>
        </p:txBody>
      </p:sp>
      <p:sp>
        <p:nvSpPr>
          <p:cNvPr id="106" name="Google Shape;106;p26"/>
          <p:cNvSpPr txBox="1"/>
          <p:nvPr>
            <p:ph idx="1" type="body"/>
          </p:nvPr>
        </p:nvSpPr>
        <p:spPr>
          <a:xfrm>
            <a:off x="311700" y="1350725"/>
            <a:ext cx="8520600" cy="34164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500"/>
              </a:spcBef>
              <a:spcAft>
                <a:spcPts val="0"/>
              </a:spcAft>
              <a:buSzPts val="1800"/>
              <a:buNone/>
            </a:pPr>
            <a:r>
              <a:rPr lang="en" sz="2000">
                <a:solidFill>
                  <a:schemeClr val="dk1"/>
                </a:solidFill>
                <a:latin typeface="Montserrat"/>
                <a:ea typeface="Montserrat"/>
                <a:cs typeface="Montserrat"/>
                <a:sym typeface="Montserrat"/>
              </a:rPr>
              <a:t>We honor the gifts, resilience, and sacrifices of our Black ancestors, particularly those who toiled the land and built the institutions that established this city’s wealth and freedom, despite never being compensated nor fully realizing their own sovereignty. We acknowledge this exploitation of not only labor, but of our humanity and through this process are working to repair some of the harms done by public and private actors. Because of their work, we are here and will invest in the descendants of their legacy.</a:t>
            </a:r>
            <a:endParaRPr sz="20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rgbClr val="000000"/>
              </a:buClr>
              <a:buSzPts val="2000"/>
              <a:buFont typeface="Arial"/>
              <a:buNone/>
            </a:pPr>
            <a:r>
              <a:t/>
            </a:r>
            <a:endParaRPr sz="2200">
              <a:solidFill>
                <a:schemeClr val="dk1"/>
              </a:solidFill>
              <a:latin typeface="Montserrat"/>
              <a:ea typeface="Montserrat"/>
              <a:cs typeface="Montserrat"/>
              <a:sym typeface="Montserrat"/>
            </a:endParaRPr>
          </a:p>
          <a:p>
            <a:pPr indent="0" lvl="0" marL="0" rtl="0" algn="l">
              <a:lnSpc>
                <a:spcPct val="115000"/>
              </a:lnSpc>
              <a:spcBef>
                <a:spcPts val="0"/>
              </a:spcBef>
              <a:spcAft>
                <a:spcPts val="1200"/>
              </a:spcAft>
              <a:buSzPts val="1800"/>
              <a:buNone/>
            </a:pPr>
            <a:r>
              <a:t/>
            </a:r>
            <a:endParaRPr/>
          </a:p>
        </p:txBody>
      </p:sp>
      <p:pic>
        <p:nvPicPr>
          <p:cNvPr id="107" name="Google Shape;107;p26"/>
          <p:cNvPicPr preferRelativeResize="0"/>
          <p:nvPr/>
        </p:nvPicPr>
        <p:blipFill rotWithShape="1">
          <a:blip r:embed="rId3">
            <a:alphaModFix/>
          </a:blip>
          <a:srcRect b="0" l="0" r="0" t="0"/>
          <a:stretch/>
        </p:blipFill>
        <p:spPr>
          <a:xfrm>
            <a:off x="6456350" y="4267525"/>
            <a:ext cx="2434324" cy="689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7"/>
          <p:cNvSpPr txBox="1"/>
          <p:nvPr>
            <p:ph type="title"/>
          </p:nvPr>
        </p:nvSpPr>
        <p:spPr>
          <a:xfrm>
            <a:off x="311700" y="181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3020">
                <a:solidFill>
                  <a:srgbClr val="F2D84F"/>
                </a:solidFill>
                <a:latin typeface="Montserrat Black"/>
                <a:ea typeface="Montserrat Black"/>
                <a:cs typeface="Montserrat Black"/>
                <a:sym typeface="Montserrat Black"/>
              </a:rPr>
              <a:t>RAMAYTUSH OHLONE LAND ACKNOWLEDGEMENT</a:t>
            </a:r>
            <a:br>
              <a:rPr lang="en" sz="3020">
                <a:solidFill>
                  <a:srgbClr val="F2D84F"/>
                </a:solidFill>
                <a:latin typeface="Montserrat Black"/>
                <a:ea typeface="Montserrat Black"/>
                <a:cs typeface="Montserrat Black"/>
                <a:sym typeface="Montserrat Black"/>
              </a:rPr>
            </a:br>
            <a:r>
              <a:rPr lang="en" sz="2720">
                <a:solidFill>
                  <a:srgbClr val="F2D84F"/>
                </a:solidFill>
                <a:latin typeface="Montserrat Black"/>
                <a:ea typeface="Montserrat Black"/>
                <a:cs typeface="Montserrat Black"/>
                <a:sym typeface="Montserrat Black"/>
              </a:rPr>
              <a:t>(Rah-my-toosh Oh-lone-ē)</a:t>
            </a:r>
            <a:endParaRPr sz="2720">
              <a:solidFill>
                <a:srgbClr val="F2D84F"/>
              </a:solidFill>
              <a:latin typeface="Montserrat Black"/>
              <a:ea typeface="Montserrat Black"/>
              <a:cs typeface="Montserrat Black"/>
              <a:sym typeface="Montserrat Black"/>
            </a:endParaRPr>
          </a:p>
        </p:txBody>
      </p:sp>
      <p:sp>
        <p:nvSpPr>
          <p:cNvPr id="113" name="Google Shape;113;p27"/>
          <p:cNvSpPr txBox="1"/>
          <p:nvPr>
            <p:ph idx="1" type="body"/>
          </p:nvPr>
        </p:nvSpPr>
        <p:spPr>
          <a:xfrm>
            <a:off x="311700" y="1626525"/>
            <a:ext cx="8520600" cy="25299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1800"/>
              <a:buNone/>
            </a:pPr>
            <a:r>
              <a:rPr lang="en">
                <a:solidFill>
                  <a:schemeClr val="dk1"/>
                </a:solidFill>
                <a:latin typeface="Montserrat"/>
                <a:ea typeface="Montserrat"/>
                <a:cs typeface="Montserrat"/>
                <a:sym typeface="Montserrat"/>
              </a:rPr>
              <a:t>We acknowledge that we are on the unceded ancestral homeland of the Ramaytush Ohlone who are the original inhabitants of the San Francisco Peninsula. As the Indigenous stewards of this land and in accordance with their traditions, the Ramaytush Ohlone have never ceded, lost nor forgotten their responsibilities as the caretakers of this place, as well as for all peoples who reside in their traditional territory. As Guests, we recognize that we benefit from living and working on their traditional homeland. We wish to pay our respects by acknowledging the Ancestors, Elders and Relatives of the Ramaytush Community and by affirming their sovereign rights as First Peoples.</a:t>
            </a:r>
            <a:endParaRPr>
              <a:solidFill>
                <a:schemeClr val="dk1"/>
              </a:solidFill>
              <a:latin typeface="Montserrat"/>
              <a:ea typeface="Montserrat"/>
              <a:cs typeface="Montserrat"/>
              <a:sym typeface="Montserrat"/>
            </a:endParaRPr>
          </a:p>
          <a:p>
            <a:pPr indent="0" lvl="0" marL="0" rtl="0" algn="l">
              <a:lnSpc>
                <a:spcPct val="105000"/>
              </a:lnSpc>
              <a:spcBef>
                <a:spcPts val="0"/>
              </a:spcBef>
              <a:spcAft>
                <a:spcPts val="0"/>
              </a:spcAft>
              <a:buSzPts val="1800"/>
              <a:buNone/>
            </a:pPr>
            <a:r>
              <a:t/>
            </a:r>
            <a:endParaRPr>
              <a:solidFill>
                <a:schemeClr val="dk1"/>
              </a:solidFill>
              <a:highlight>
                <a:schemeClr val="dk1"/>
              </a:highlight>
              <a:latin typeface="Montserrat"/>
              <a:ea typeface="Montserrat"/>
              <a:cs typeface="Montserrat"/>
              <a:sym typeface="Montserrat"/>
            </a:endParaRPr>
          </a:p>
          <a:p>
            <a:pPr indent="0" lvl="0" marL="0" rtl="0" algn="l">
              <a:lnSpc>
                <a:spcPct val="115000"/>
              </a:lnSpc>
              <a:spcBef>
                <a:spcPts val="1200"/>
              </a:spcBef>
              <a:spcAft>
                <a:spcPts val="1200"/>
              </a:spcAft>
              <a:buSzPts val="1800"/>
              <a:buNone/>
            </a:pPr>
            <a:r>
              <a:t/>
            </a:r>
            <a:endParaRPr>
              <a:solidFill>
                <a:schemeClr val="dk1"/>
              </a:solidFill>
              <a:latin typeface="Montserrat"/>
              <a:ea typeface="Montserrat"/>
              <a:cs typeface="Montserrat"/>
              <a:sym typeface="Montserrat"/>
            </a:endParaRPr>
          </a:p>
        </p:txBody>
      </p:sp>
      <p:pic>
        <p:nvPicPr>
          <p:cNvPr id="114" name="Google Shape;114;p27"/>
          <p:cNvPicPr preferRelativeResize="0"/>
          <p:nvPr/>
        </p:nvPicPr>
        <p:blipFill rotWithShape="1">
          <a:blip r:embed="rId3">
            <a:alphaModFix/>
          </a:blip>
          <a:srcRect b="0" l="0" r="0" t="0"/>
          <a:stretch/>
        </p:blipFill>
        <p:spPr>
          <a:xfrm>
            <a:off x="6456350" y="4267525"/>
            <a:ext cx="2434324" cy="689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solidFill>
                  <a:srgbClr val="F2D84F"/>
                </a:solidFill>
                <a:latin typeface="Montserrat Black"/>
                <a:ea typeface="Montserrat Black"/>
                <a:cs typeface="Montserrat Black"/>
                <a:sym typeface="Montserrat Black"/>
              </a:rPr>
              <a:t>LISTENING SESSION: AUGUST 18</a:t>
            </a:r>
            <a:endParaRPr sz="3020">
              <a:solidFill>
                <a:srgbClr val="F2D84F"/>
              </a:solidFill>
              <a:latin typeface="Montserrat Black"/>
              <a:ea typeface="Montserrat Black"/>
              <a:cs typeface="Montserrat Black"/>
              <a:sym typeface="Montserrat Black"/>
            </a:endParaRPr>
          </a:p>
        </p:txBody>
      </p:sp>
      <p:sp>
        <p:nvSpPr>
          <p:cNvPr id="120" name="Google Shape;120;p28"/>
          <p:cNvSpPr txBox="1"/>
          <p:nvPr>
            <p:ph idx="1" type="body"/>
          </p:nvPr>
        </p:nvSpPr>
        <p:spPr>
          <a:xfrm>
            <a:off x="4518582" y="1220450"/>
            <a:ext cx="42288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Font typeface="Montserrat"/>
              <a:buChar char="●"/>
            </a:pPr>
            <a:r>
              <a:rPr b="1" lang="en" sz="1700">
                <a:solidFill>
                  <a:schemeClr val="dk1"/>
                </a:solidFill>
                <a:latin typeface="Montserrat"/>
                <a:ea typeface="Montserrat"/>
                <a:cs typeface="Montserrat"/>
                <a:sym typeface="Montserrat"/>
              </a:rPr>
              <a:t>Invited to participate in the Dream Keeper Initiative’s monthly Community Updates meeting</a:t>
            </a:r>
            <a:endParaRPr b="1" sz="1700">
              <a:solidFill>
                <a:schemeClr val="dk1"/>
              </a:solidFill>
              <a:latin typeface="Montserrat"/>
              <a:ea typeface="Montserrat"/>
              <a:cs typeface="Montserrat"/>
              <a:sym typeface="Montserrat"/>
            </a:endParaRPr>
          </a:p>
          <a:p>
            <a:pPr indent="-336550" lvl="0" marL="457200" rtl="0" algn="l">
              <a:spcBef>
                <a:spcPts val="0"/>
              </a:spcBef>
              <a:spcAft>
                <a:spcPts val="0"/>
              </a:spcAft>
              <a:buClr>
                <a:schemeClr val="dk1"/>
              </a:buClr>
              <a:buSzPts val="1700"/>
              <a:buFont typeface="Montserrat"/>
              <a:buChar char="●"/>
            </a:pPr>
            <a:r>
              <a:rPr b="1" lang="en" sz="1700">
                <a:solidFill>
                  <a:schemeClr val="dk1"/>
                </a:solidFill>
                <a:latin typeface="Montserrat"/>
                <a:ea typeface="Montserrat"/>
                <a:cs typeface="Montserrat"/>
                <a:sym typeface="Montserrat"/>
              </a:rPr>
              <a:t>165 attendees; 76% from San Francisco ZIP codes</a:t>
            </a:r>
            <a:endParaRPr b="1" sz="1700">
              <a:solidFill>
                <a:schemeClr val="dk1"/>
              </a:solidFill>
              <a:latin typeface="Montserrat"/>
              <a:ea typeface="Montserrat"/>
              <a:cs typeface="Montserrat"/>
              <a:sym typeface="Montserrat"/>
            </a:endParaRPr>
          </a:p>
          <a:p>
            <a:pPr indent="0" lvl="0" marL="0" rtl="0" algn="l">
              <a:spcBef>
                <a:spcPts val="1200"/>
              </a:spcBef>
              <a:spcAft>
                <a:spcPts val="1200"/>
              </a:spcAft>
              <a:buNone/>
            </a:pPr>
            <a:r>
              <a:t/>
            </a:r>
            <a:endParaRPr b="1" sz="1700">
              <a:solidFill>
                <a:schemeClr val="dk1"/>
              </a:solidFill>
              <a:latin typeface="Montserrat"/>
              <a:ea typeface="Montserrat"/>
              <a:cs typeface="Montserrat"/>
              <a:sym typeface="Montserrat"/>
            </a:endParaRPr>
          </a:p>
        </p:txBody>
      </p:sp>
      <p:pic>
        <p:nvPicPr>
          <p:cNvPr id="121" name="Google Shape;121;p28"/>
          <p:cNvPicPr preferRelativeResize="0"/>
          <p:nvPr/>
        </p:nvPicPr>
        <p:blipFill>
          <a:blip r:embed="rId3">
            <a:alphaModFix/>
          </a:blip>
          <a:stretch>
            <a:fillRect/>
          </a:stretch>
        </p:blipFill>
        <p:spPr>
          <a:xfrm>
            <a:off x="6456350" y="4267525"/>
            <a:ext cx="2434324" cy="689400"/>
          </a:xfrm>
          <a:prstGeom prst="rect">
            <a:avLst/>
          </a:prstGeom>
          <a:noFill/>
          <a:ln>
            <a:noFill/>
          </a:ln>
        </p:spPr>
      </p:pic>
      <p:pic>
        <p:nvPicPr>
          <p:cNvPr id="122" name="Google Shape;122;p28"/>
          <p:cNvPicPr preferRelativeResize="0"/>
          <p:nvPr/>
        </p:nvPicPr>
        <p:blipFill>
          <a:blip r:embed="rId4">
            <a:alphaModFix/>
          </a:blip>
          <a:stretch>
            <a:fillRect/>
          </a:stretch>
        </p:blipFill>
        <p:spPr>
          <a:xfrm>
            <a:off x="311700" y="1321150"/>
            <a:ext cx="4213782" cy="27257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solidFill>
                  <a:srgbClr val="F2D84F"/>
                </a:solidFill>
                <a:latin typeface="Montserrat Black"/>
                <a:ea typeface="Montserrat Black"/>
                <a:cs typeface="Montserrat Black"/>
                <a:sym typeface="Montserrat Black"/>
              </a:rPr>
              <a:t>LISTENING SESSION: AUGUST 18</a:t>
            </a:r>
            <a:endParaRPr sz="3020">
              <a:solidFill>
                <a:srgbClr val="F2D84F"/>
              </a:solidFill>
              <a:latin typeface="Montserrat Black"/>
              <a:ea typeface="Montserrat Black"/>
              <a:cs typeface="Montserrat Black"/>
              <a:sym typeface="Montserrat Black"/>
            </a:endParaRPr>
          </a:p>
        </p:txBody>
      </p:sp>
      <p:sp>
        <p:nvSpPr>
          <p:cNvPr id="128" name="Google Shape;128;p29"/>
          <p:cNvSpPr txBox="1"/>
          <p:nvPr>
            <p:ph idx="1" type="body"/>
          </p:nvPr>
        </p:nvSpPr>
        <p:spPr>
          <a:xfrm>
            <a:off x="311701" y="923350"/>
            <a:ext cx="8050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Montserrat"/>
                <a:ea typeface="Montserrat"/>
                <a:cs typeface="Montserrat"/>
                <a:sym typeface="Montserrat"/>
              </a:rPr>
              <a:t>Group Discussion Questions</a:t>
            </a:r>
            <a:endParaRPr b="1" sz="1600">
              <a:solidFill>
                <a:schemeClr val="dk1"/>
              </a:solidFill>
              <a:latin typeface="Montserrat"/>
              <a:ea typeface="Montserrat"/>
              <a:cs typeface="Montserrat"/>
              <a:sym typeface="Montserrat"/>
            </a:endParaRPr>
          </a:p>
          <a:p>
            <a:pPr indent="0" lvl="0" marL="0" rtl="0" algn="l">
              <a:spcBef>
                <a:spcPts val="1200"/>
              </a:spcBef>
              <a:spcAft>
                <a:spcPts val="0"/>
              </a:spcAft>
              <a:buNone/>
            </a:pPr>
            <a:r>
              <a:t/>
            </a:r>
            <a:endParaRPr b="1" sz="1600">
              <a:solidFill>
                <a:schemeClr val="dk1"/>
              </a:solidFill>
              <a:latin typeface="Montserrat"/>
              <a:ea typeface="Montserrat"/>
              <a:cs typeface="Montserrat"/>
              <a:sym typeface="Montserrat"/>
            </a:endParaRPr>
          </a:p>
          <a:p>
            <a:pPr indent="0" lvl="0" marL="0" rtl="0" algn="l">
              <a:spcBef>
                <a:spcPts val="1200"/>
              </a:spcBef>
              <a:spcAft>
                <a:spcPts val="0"/>
              </a:spcAft>
              <a:buNone/>
            </a:pPr>
            <a:r>
              <a:rPr b="1" lang="en">
                <a:solidFill>
                  <a:schemeClr val="dk1"/>
                </a:solidFill>
                <a:latin typeface="Montserrat"/>
                <a:ea typeface="Montserrat"/>
                <a:cs typeface="Montserrat"/>
                <a:sym typeface="Montserrat"/>
              </a:rPr>
              <a:t>WHAT ISSUES DO YOU BELIEVE AFFECT BLACK SAN FRANCISCANS WHEN IT COMES TO EMPLOYMENT, HEALTH, EDUCATION AND WEALTH ATTAINMENT?</a:t>
            </a:r>
            <a:endParaRPr b="1">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a:solidFill>
                <a:schemeClr val="dk1"/>
              </a:solidFill>
              <a:latin typeface="Montserrat"/>
              <a:ea typeface="Montserrat"/>
              <a:cs typeface="Montserrat"/>
              <a:sym typeface="Montserrat"/>
            </a:endParaRPr>
          </a:p>
          <a:p>
            <a:pPr indent="0" lvl="0" marL="0" rtl="0" algn="l">
              <a:spcBef>
                <a:spcPts val="0"/>
              </a:spcBef>
              <a:spcAft>
                <a:spcPts val="0"/>
              </a:spcAft>
              <a:buNone/>
            </a:pPr>
            <a:r>
              <a:rPr b="1" lang="en">
                <a:solidFill>
                  <a:schemeClr val="dk1"/>
                </a:solidFill>
                <a:latin typeface="Montserrat"/>
                <a:ea typeface="Montserrat"/>
                <a:cs typeface="Montserrat"/>
                <a:sym typeface="Montserrat"/>
              </a:rPr>
              <a:t>HOW CAN THE CITY FULLY EMBRACE AND ENRICH OUR BLACK COMMUNITIES TO ENSURE THAT WE ARE HERE FOR GENERATIONS TO COME?</a:t>
            </a:r>
            <a:endParaRPr b="1">
              <a:solidFill>
                <a:schemeClr val="dk1"/>
              </a:solidFill>
              <a:latin typeface="Montserrat"/>
              <a:ea typeface="Montserrat"/>
              <a:cs typeface="Montserrat"/>
              <a:sym typeface="Montserrat"/>
            </a:endParaRPr>
          </a:p>
        </p:txBody>
      </p:sp>
      <p:pic>
        <p:nvPicPr>
          <p:cNvPr id="129" name="Google Shape;129;p29"/>
          <p:cNvPicPr preferRelativeResize="0"/>
          <p:nvPr/>
        </p:nvPicPr>
        <p:blipFill>
          <a:blip r:embed="rId3">
            <a:alphaModFix/>
          </a:blip>
          <a:stretch>
            <a:fillRect/>
          </a:stretch>
        </p:blipFill>
        <p:spPr>
          <a:xfrm>
            <a:off x="6456350" y="4267525"/>
            <a:ext cx="2434324" cy="689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solidFill>
                  <a:srgbClr val="F2D84F"/>
                </a:solidFill>
                <a:latin typeface="Montserrat Black"/>
                <a:ea typeface="Montserrat Black"/>
                <a:cs typeface="Montserrat Black"/>
                <a:sym typeface="Montserrat Black"/>
              </a:rPr>
              <a:t>LISTENING SESSION: AUGUST 18</a:t>
            </a:r>
            <a:endParaRPr sz="3020">
              <a:solidFill>
                <a:srgbClr val="F2D84F"/>
              </a:solidFill>
              <a:latin typeface="Montserrat Black"/>
              <a:ea typeface="Montserrat Black"/>
              <a:cs typeface="Montserrat Black"/>
              <a:sym typeface="Montserrat Black"/>
            </a:endParaRPr>
          </a:p>
        </p:txBody>
      </p:sp>
      <p:sp>
        <p:nvSpPr>
          <p:cNvPr id="135" name="Google Shape;135;p30"/>
          <p:cNvSpPr txBox="1"/>
          <p:nvPr>
            <p:ph idx="1" type="body"/>
          </p:nvPr>
        </p:nvSpPr>
        <p:spPr>
          <a:xfrm>
            <a:off x="311700" y="923350"/>
            <a:ext cx="8050200" cy="378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Montserrat"/>
                <a:ea typeface="Montserrat"/>
                <a:cs typeface="Montserrat"/>
                <a:sym typeface="Montserrat"/>
              </a:rPr>
              <a:t>What we heard from community…</a:t>
            </a:r>
            <a:endParaRPr b="1" sz="1600">
              <a:solidFill>
                <a:schemeClr val="dk1"/>
              </a:solidFill>
              <a:latin typeface="Montserrat"/>
              <a:ea typeface="Montserrat"/>
              <a:cs typeface="Montserrat"/>
              <a:sym typeface="Montserrat"/>
            </a:endParaRPr>
          </a:p>
          <a:p>
            <a:pPr indent="-311150" lvl="0" marL="457200" rtl="0" algn="l">
              <a:spcBef>
                <a:spcPts val="120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Wealth building has consistently shown up as a priority. Suggestions for recommendations included mortgage forgiveness, entrepreneurship and small business funding, and seed investment capital.</a:t>
            </a:r>
            <a:endParaRPr sz="1300">
              <a:solidFill>
                <a:schemeClr val="dk1"/>
              </a:solidFill>
              <a:latin typeface="Montserrat"/>
              <a:ea typeface="Montserrat"/>
              <a:cs typeface="Montserrat"/>
              <a:sym typeface="Montserrat"/>
            </a:endParaRPr>
          </a:p>
          <a:p>
            <a:pPr indent="-311150" lvl="1" marL="9144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Homeownership is also a common theme, which is related to wealth-building</a:t>
            </a:r>
            <a:endParaRPr sz="1300">
              <a:solidFill>
                <a:schemeClr val="dk1"/>
              </a:solidFill>
              <a:latin typeface="Montserrat"/>
              <a:ea typeface="Montserrat"/>
              <a:cs typeface="Montserrat"/>
              <a:sym typeface="Montserrat"/>
            </a:endParaRPr>
          </a:p>
          <a:p>
            <a:pPr indent="-311150" lvl="1" marL="914400" rtl="0" algn="l">
              <a:spcBef>
                <a:spcPts val="0"/>
              </a:spcBef>
              <a:spcAft>
                <a:spcPts val="0"/>
              </a:spcAft>
              <a:buClr>
                <a:schemeClr val="dk1"/>
              </a:buClr>
              <a:buSzPts val="1300"/>
              <a:buFont typeface="Montserrat"/>
              <a:buChar char="○"/>
            </a:pPr>
            <a:r>
              <a:rPr b="1" lang="en" sz="1300">
                <a:solidFill>
                  <a:schemeClr val="dk1"/>
                </a:solidFill>
                <a:latin typeface="Montserrat"/>
                <a:ea typeface="Montserrat"/>
                <a:cs typeface="Montserrat"/>
                <a:sym typeface="Montserrat"/>
              </a:rPr>
              <a:t>Commercial Corridors</a:t>
            </a:r>
            <a:r>
              <a:rPr lang="en" sz="1300">
                <a:solidFill>
                  <a:schemeClr val="dk1"/>
                </a:solidFill>
                <a:latin typeface="Montserrat"/>
                <a:ea typeface="Montserrat"/>
                <a:cs typeface="Montserrat"/>
                <a:sym typeface="Montserrat"/>
              </a:rPr>
              <a:t>:  “Small business is the lifeline of any community” and the Black community needs visible retail/commercial/business corridors</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Recommendations must be </a:t>
            </a:r>
            <a:r>
              <a:rPr b="1" lang="en" sz="1300">
                <a:solidFill>
                  <a:schemeClr val="dk1"/>
                </a:solidFill>
                <a:latin typeface="Montserrat"/>
                <a:ea typeface="Montserrat"/>
                <a:cs typeface="Montserrat"/>
                <a:sym typeface="Montserrat"/>
              </a:rPr>
              <a:t>comprehensive and holistic</a:t>
            </a:r>
            <a:r>
              <a:rPr lang="en" sz="1300">
                <a:solidFill>
                  <a:schemeClr val="dk1"/>
                </a:solidFill>
                <a:latin typeface="Montserrat"/>
                <a:ea typeface="Montserrat"/>
                <a:cs typeface="Montserrat"/>
                <a:sym typeface="Montserrat"/>
              </a:rPr>
              <a:t>. Health, wealth, education, employment, etc. must </a:t>
            </a:r>
            <a:r>
              <a:rPr b="1" lang="en" sz="1300" u="sng">
                <a:solidFill>
                  <a:schemeClr val="dk1"/>
                </a:solidFill>
                <a:latin typeface="Montserrat"/>
                <a:ea typeface="Montserrat"/>
                <a:cs typeface="Montserrat"/>
                <a:sym typeface="Montserrat"/>
              </a:rPr>
              <a:t>all</a:t>
            </a:r>
            <a:r>
              <a:rPr lang="en" sz="1300">
                <a:solidFill>
                  <a:schemeClr val="dk1"/>
                </a:solidFill>
                <a:latin typeface="Montserrat"/>
                <a:ea typeface="Montserrat"/>
                <a:cs typeface="Montserrat"/>
                <a:sym typeface="Montserrat"/>
              </a:rPr>
              <a:t> be addressed in order to truly advance change</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It’s paramount that people have agency over the resources that come out of this - individual and collectively</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Black seniors conveyed the urgency of expediting reparations so that elders who experienced the brunt of historical trauma can realize the outcomes of the process while they can still experience the benefits</a:t>
            </a:r>
            <a:endParaRPr sz="1300">
              <a:solidFill>
                <a:schemeClr val="dk1"/>
              </a:solidFill>
              <a:latin typeface="Montserrat"/>
              <a:ea typeface="Montserrat"/>
              <a:cs typeface="Montserrat"/>
              <a:sym typeface="Montserrat"/>
            </a:endParaRPr>
          </a:p>
        </p:txBody>
      </p:sp>
      <p:pic>
        <p:nvPicPr>
          <p:cNvPr id="136" name="Google Shape;136;p30"/>
          <p:cNvPicPr preferRelativeResize="0"/>
          <p:nvPr/>
        </p:nvPicPr>
        <p:blipFill>
          <a:blip r:embed="rId3">
            <a:alphaModFix/>
          </a:blip>
          <a:stretch>
            <a:fillRect/>
          </a:stretch>
        </p:blipFill>
        <p:spPr>
          <a:xfrm>
            <a:off x="6456350" y="4267525"/>
            <a:ext cx="2434324" cy="689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31"/>
          <p:cNvPicPr preferRelativeResize="0"/>
          <p:nvPr/>
        </p:nvPicPr>
        <p:blipFill>
          <a:blip r:embed="rId3">
            <a:alphaModFix/>
          </a:blip>
          <a:stretch>
            <a:fillRect/>
          </a:stretch>
        </p:blipFill>
        <p:spPr>
          <a:xfrm>
            <a:off x="152400" y="152400"/>
            <a:ext cx="8602138" cy="48387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