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20"/>
  </p:notesMasterIdLst>
  <p:sldIdLst>
    <p:sldId id="256" r:id="rId2"/>
    <p:sldId id="266" r:id="rId3"/>
    <p:sldId id="262" r:id="rId4"/>
    <p:sldId id="269" r:id="rId5"/>
    <p:sldId id="263" r:id="rId6"/>
    <p:sldId id="264" r:id="rId7"/>
    <p:sldId id="265" r:id="rId8"/>
    <p:sldId id="274" r:id="rId9"/>
    <p:sldId id="257" r:id="rId10"/>
    <p:sldId id="260" r:id="rId11"/>
    <p:sldId id="268" r:id="rId12"/>
    <p:sldId id="258" r:id="rId13"/>
    <p:sldId id="259" r:id="rId14"/>
    <p:sldId id="270" r:id="rId15"/>
    <p:sldId id="271" r:id="rId16"/>
    <p:sldId id="273" r:id="rId17"/>
    <p:sldId id="267" r:id="rId18"/>
    <p:sldId id="275"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84D3E6-3948-D187-7176-92BCCB5D6E6A}" name="Livia Jaramillo" initials="LJ" userId="S::liviafj@berkeley.edu::e7d28cb1-f46e-4714-a8a2-041d3e63fd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897"/>
  </p:normalViewPr>
  <p:slideViewPr>
    <p:cSldViewPr snapToGrid="0" snapToObjects="1">
      <p:cViewPr varScale="1">
        <p:scale>
          <a:sx n="109" d="100"/>
          <a:sy n="109" d="100"/>
        </p:scale>
        <p:origin x="6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94166-9D35-2C4B-A852-090828C74254}" type="datetimeFigureOut">
              <a:rPr lang="en-US" smtClean="0"/>
              <a:t>8/4/22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E72755-9C95-DE41-A35B-C1D394C07EEA}" type="slidenum">
              <a:rPr lang="en-US" smtClean="0"/>
              <a:t>‹#›</a:t>
            </a:fld>
            <a:endParaRPr lang="en-US"/>
          </a:p>
        </p:txBody>
      </p:sp>
    </p:spTree>
    <p:extLst>
      <p:ext uri="{BB962C8B-B14F-4D97-AF65-F5344CB8AC3E}">
        <p14:creationId xmlns:p14="http://schemas.microsoft.com/office/powerpoint/2010/main" val="1727283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www.irb.pitt.edu</a:t>
            </a:r>
            <a:r>
              <a:rPr lang="en-US" dirty="0"/>
              <a:t>/sites/default/files/privacy_vs_conf_4.1.2014.pdf</a:t>
            </a:r>
          </a:p>
        </p:txBody>
      </p:sp>
      <p:sp>
        <p:nvSpPr>
          <p:cNvPr id="4" name="Slide Number Placeholder 3"/>
          <p:cNvSpPr>
            <a:spLocks noGrp="1"/>
          </p:cNvSpPr>
          <p:nvPr>
            <p:ph type="sldNum" sz="quarter" idx="5"/>
          </p:nvPr>
        </p:nvSpPr>
        <p:spPr/>
        <p:txBody>
          <a:bodyPr/>
          <a:lstStyle/>
          <a:p>
            <a:fld id="{E5E72755-9C95-DE41-A35B-C1D394C07EEA}" type="slidenum">
              <a:rPr lang="en-US" smtClean="0"/>
              <a:t>2</a:t>
            </a:fld>
            <a:endParaRPr lang="en-US"/>
          </a:p>
        </p:txBody>
      </p:sp>
    </p:spTree>
    <p:extLst>
      <p:ext uri="{BB962C8B-B14F-4D97-AF65-F5344CB8AC3E}">
        <p14:creationId xmlns:p14="http://schemas.microsoft.com/office/powerpoint/2010/main" val="1832685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www.irb.pitt.edu</a:t>
            </a:r>
            <a:r>
              <a:rPr lang="en-US" dirty="0"/>
              <a:t>/sites/default/files/privacy_vs_conf_4.1.2014.pdf</a:t>
            </a:r>
          </a:p>
          <a:p>
            <a:r>
              <a:rPr lang="en-US" dirty="0"/>
              <a:t>https://</a:t>
            </a:r>
            <a:r>
              <a:rPr lang="en-US" dirty="0" err="1"/>
              <a:t>www.cdc.gov</a:t>
            </a:r>
            <a:r>
              <a:rPr lang="en-US" dirty="0"/>
              <a:t>/</a:t>
            </a:r>
            <a:r>
              <a:rPr lang="en-US" dirty="0" err="1"/>
              <a:t>nchs</a:t>
            </a:r>
            <a:r>
              <a:rPr lang="en-US" dirty="0"/>
              <a:t>/training/confidentiality/training/page1690.html</a:t>
            </a:r>
          </a:p>
        </p:txBody>
      </p:sp>
      <p:sp>
        <p:nvSpPr>
          <p:cNvPr id="4" name="Slide Number Placeholder 3"/>
          <p:cNvSpPr>
            <a:spLocks noGrp="1"/>
          </p:cNvSpPr>
          <p:nvPr>
            <p:ph type="sldNum" sz="quarter" idx="5"/>
          </p:nvPr>
        </p:nvSpPr>
        <p:spPr/>
        <p:txBody>
          <a:bodyPr/>
          <a:lstStyle/>
          <a:p>
            <a:fld id="{E5E72755-9C95-DE41-A35B-C1D394C07EEA}" type="slidenum">
              <a:rPr lang="en-US" smtClean="0"/>
              <a:t>3</a:t>
            </a:fld>
            <a:endParaRPr lang="en-US"/>
          </a:p>
        </p:txBody>
      </p:sp>
    </p:spTree>
    <p:extLst>
      <p:ext uri="{BB962C8B-B14F-4D97-AF65-F5344CB8AC3E}">
        <p14:creationId xmlns:p14="http://schemas.microsoft.com/office/powerpoint/2010/main" val="3413286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www.cdc.gov</a:t>
            </a:r>
            <a:r>
              <a:rPr lang="en-US" dirty="0"/>
              <a:t>/</a:t>
            </a:r>
            <a:r>
              <a:rPr lang="en-US" dirty="0" err="1"/>
              <a:t>nchs</a:t>
            </a:r>
            <a:r>
              <a:rPr lang="en-US" dirty="0"/>
              <a:t>/training/confidentiality/training/page581.html</a:t>
            </a:r>
          </a:p>
        </p:txBody>
      </p:sp>
      <p:sp>
        <p:nvSpPr>
          <p:cNvPr id="4" name="Slide Number Placeholder 3"/>
          <p:cNvSpPr>
            <a:spLocks noGrp="1"/>
          </p:cNvSpPr>
          <p:nvPr>
            <p:ph type="sldNum" sz="quarter" idx="5"/>
          </p:nvPr>
        </p:nvSpPr>
        <p:spPr/>
        <p:txBody>
          <a:bodyPr/>
          <a:lstStyle/>
          <a:p>
            <a:fld id="{E5E72755-9C95-DE41-A35B-C1D394C07EEA}" type="slidenum">
              <a:rPr lang="en-US" smtClean="0"/>
              <a:t>4</a:t>
            </a:fld>
            <a:endParaRPr lang="en-US"/>
          </a:p>
        </p:txBody>
      </p:sp>
    </p:spTree>
    <p:extLst>
      <p:ext uri="{BB962C8B-B14F-4D97-AF65-F5344CB8AC3E}">
        <p14:creationId xmlns:p14="http://schemas.microsoft.com/office/powerpoint/2010/main" val="16286890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there are not as many legal requirements as we may have thought… may be beneficial for members to brainstorm re the importance </a:t>
            </a:r>
          </a:p>
        </p:txBody>
      </p:sp>
      <p:sp>
        <p:nvSpPr>
          <p:cNvPr id="4" name="Slide Number Placeholder 3"/>
          <p:cNvSpPr>
            <a:spLocks noGrp="1"/>
          </p:cNvSpPr>
          <p:nvPr>
            <p:ph type="sldNum" sz="quarter" idx="5"/>
          </p:nvPr>
        </p:nvSpPr>
        <p:spPr/>
        <p:txBody>
          <a:bodyPr/>
          <a:lstStyle/>
          <a:p>
            <a:fld id="{E5E72755-9C95-DE41-A35B-C1D394C07EEA}" type="slidenum">
              <a:rPr lang="en-US" smtClean="0"/>
              <a:t>5</a:t>
            </a:fld>
            <a:endParaRPr lang="en-US"/>
          </a:p>
        </p:txBody>
      </p:sp>
    </p:spTree>
    <p:extLst>
      <p:ext uri="{BB962C8B-B14F-4D97-AF65-F5344CB8AC3E}">
        <p14:creationId xmlns:p14="http://schemas.microsoft.com/office/powerpoint/2010/main" val="49056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HIPAA: https://</a:t>
            </a:r>
            <a:r>
              <a:rPr lang="en-US" dirty="0" err="1"/>
              <a:t>www.cdc.gov</a:t>
            </a:r>
            <a:r>
              <a:rPr lang="en-US" dirty="0"/>
              <a:t>/</a:t>
            </a:r>
            <a:r>
              <a:rPr lang="en-US" dirty="0" err="1"/>
              <a:t>phlp</a:t>
            </a:r>
            <a:r>
              <a:rPr lang="en-US" dirty="0"/>
              <a:t>/publications/topic/</a:t>
            </a:r>
            <a:r>
              <a:rPr lang="en-US" dirty="0" err="1"/>
              <a:t>hipaa.html</a:t>
            </a:r>
            <a:endParaRPr lang="en-US" dirty="0"/>
          </a:p>
          <a:p>
            <a:r>
              <a:rPr lang="en-US" dirty="0"/>
              <a:t>HMIS: https://</a:t>
            </a:r>
            <a:r>
              <a:rPr lang="en-US" dirty="0" err="1"/>
              <a:t>www.hudexchange.info</a:t>
            </a:r>
            <a:r>
              <a:rPr lang="en-US" dirty="0"/>
              <a:t>/programs/</a:t>
            </a:r>
            <a:r>
              <a:rPr lang="en-US" dirty="0" err="1"/>
              <a:t>hmis</a:t>
            </a:r>
            <a:r>
              <a:rPr lang="en-US"/>
              <a:t>/</a:t>
            </a:r>
          </a:p>
          <a:p>
            <a:endParaRPr lang="en-US" dirty="0"/>
          </a:p>
        </p:txBody>
      </p:sp>
      <p:sp>
        <p:nvSpPr>
          <p:cNvPr id="4" name="Slide Number Placeholder 3"/>
          <p:cNvSpPr>
            <a:spLocks noGrp="1"/>
          </p:cNvSpPr>
          <p:nvPr>
            <p:ph type="sldNum" sz="quarter" idx="5"/>
          </p:nvPr>
        </p:nvSpPr>
        <p:spPr/>
        <p:txBody>
          <a:bodyPr/>
          <a:lstStyle/>
          <a:p>
            <a:fld id="{E5E72755-9C95-DE41-A35B-C1D394C07EEA}" type="slidenum">
              <a:rPr lang="en-US" smtClean="0"/>
              <a:t>7</a:t>
            </a:fld>
            <a:endParaRPr lang="en-US"/>
          </a:p>
        </p:txBody>
      </p:sp>
    </p:spTree>
    <p:extLst>
      <p:ext uri="{BB962C8B-B14F-4D97-AF65-F5344CB8AC3E}">
        <p14:creationId xmlns:p14="http://schemas.microsoft.com/office/powerpoint/2010/main" val="3710435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smtClean="0"/>
              <a:t>8/4/22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8439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92409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091721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489637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768490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26832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8/4/22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1457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129161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7253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6477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8/4/22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804140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7105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8/4/22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4179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8/4/22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39657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8/4/22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81998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25409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8/4/22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25817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8/4/22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556660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BAF5D-8130-A2C0-DB02-649299A42383}"/>
              </a:ext>
            </a:extLst>
          </p:cNvPr>
          <p:cNvSpPr>
            <a:spLocks noGrp="1"/>
          </p:cNvSpPr>
          <p:nvPr>
            <p:ph type="ctrTitle"/>
          </p:nvPr>
        </p:nvSpPr>
        <p:spPr/>
        <p:txBody>
          <a:bodyPr/>
          <a:lstStyle/>
          <a:p>
            <a:r>
              <a:rPr lang="en-US" dirty="0"/>
              <a:t>Shelter Monitoring Committee Confidentiality Training</a:t>
            </a:r>
          </a:p>
        </p:txBody>
      </p:sp>
      <p:sp>
        <p:nvSpPr>
          <p:cNvPr id="3" name="Subtitle 2">
            <a:extLst>
              <a:ext uri="{FF2B5EF4-FFF2-40B4-BE49-F238E27FC236}">
                <a16:creationId xmlns:a16="http://schemas.microsoft.com/office/drawing/2014/main" id="{0F597BBA-387B-9595-3893-721CBAE7E880}"/>
              </a:ext>
            </a:extLst>
          </p:cNvPr>
          <p:cNvSpPr>
            <a:spLocks noGrp="1"/>
          </p:cNvSpPr>
          <p:nvPr>
            <p:ph type="subTitle" idx="1"/>
          </p:nvPr>
        </p:nvSpPr>
        <p:spPr>
          <a:xfrm>
            <a:off x="1876424" y="3602038"/>
            <a:ext cx="8791575" cy="2387600"/>
          </a:xfrm>
        </p:spPr>
        <p:txBody>
          <a:bodyPr>
            <a:normAutofit/>
          </a:bodyPr>
          <a:lstStyle/>
          <a:p>
            <a:r>
              <a:rPr lang="en-US" sz="2400" dirty="0">
                <a:solidFill>
                  <a:schemeClr val="bg1"/>
                </a:solidFill>
              </a:rPr>
              <a:t>Virginia </a:t>
            </a:r>
            <a:r>
              <a:rPr lang="en-US" sz="2400" dirty="0" err="1">
                <a:solidFill>
                  <a:schemeClr val="bg1"/>
                </a:solidFill>
              </a:rPr>
              <a:t>dario</a:t>
            </a:r>
            <a:r>
              <a:rPr lang="en-US" sz="2400" dirty="0">
                <a:solidFill>
                  <a:schemeClr val="bg1"/>
                </a:solidFill>
              </a:rPr>
              <a:t> Elizondo, Deputy City attorney</a:t>
            </a:r>
          </a:p>
          <a:p>
            <a:r>
              <a:rPr lang="en-US" sz="2400" dirty="0">
                <a:solidFill>
                  <a:schemeClr val="bg1"/>
                </a:solidFill>
              </a:rPr>
              <a:t>Livia Jaramillo, legal intern</a:t>
            </a:r>
          </a:p>
          <a:p>
            <a:r>
              <a:rPr lang="en-US" sz="2400" dirty="0">
                <a:solidFill>
                  <a:schemeClr val="bg1"/>
                </a:solidFill>
              </a:rPr>
              <a:t>San Francisco City Attorney’s Office</a:t>
            </a:r>
          </a:p>
        </p:txBody>
      </p:sp>
    </p:spTree>
    <p:extLst>
      <p:ext uri="{BB962C8B-B14F-4D97-AF65-F5344CB8AC3E}">
        <p14:creationId xmlns:p14="http://schemas.microsoft.com/office/powerpoint/2010/main" val="7133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B7B31-F277-DF39-1577-F44ACC9F0020}"/>
              </a:ext>
            </a:extLst>
          </p:cNvPr>
          <p:cNvSpPr>
            <a:spLocks noGrp="1"/>
          </p:cNvSpPr>
          <p:nvPr>
            <p:ph type="title"/>
          </p:nvPr>
        </p:nvSpPr>
        <p:spPr>
          <a:xfrm>
            <a:off x="1141412" y="536742"/>
            <a:ext cx="9905998" cy="1478570"/>
          </a:xfrm>
        </p:spPr>
        <p:txBody>
          <a:bodyPr/>
          <a:lstStyle/>
          <a:p>
            <a:r>
              <a:rPr lang="en-US" dirty="0">
                <a:solidFill>
                  <a:schemeClr val="bg1"/>
                </a:solidFill>
              </a:rPr>
              <a:t>State Law</a:t>
            </a:r>
            <a:br>
              <a:rPr lang="en-US" dirty="0">
                <a:solidFill>
                  <a:schemeClr val="bg1"/>
                </a:solidFill>
              </a:rPr>
            </a:br>
            <a:r>
              <a:rPr lang="en-US" dirty="0"/>
              <a:t>CA Welfare and Institutions Code</a:t>
            </a:r>
          </a:p>
        </p:txBody>
      </p:sp>
      <p:sp>
        <p:nvSpPr>
          <p:cNvPr id="3" name="Content Placeholder 2">
            <a:extLst>
              <a:ext uri="{FF2B5EF4-FFF2-40B4-BE49-F238E27FC236}">
                <a16:creationId xmlns:a16="http://schemas.microsoft.com/office/drawing/2014/main" id="{E135025E-DE8B-C746-3230-A76387C112C0}"/>
              </a:ext>
            </a:extLst>
          </p:cNvPr>
          <p:cNvSpPr>
            <a:spLocks noGrp="1"/>
          </p:cNvSpPr>
          <p:nvPr>
            <p:ph idx="1"/>
          </p:nvPr>
        </p:nvSpPr>
        <p:spPr>
          <a:xfrm>
            <a:off x="1141411" y="1898082"/>
            <a:ext cx="9905999" cy="3541714"/>
          </a:xfrm>
        </p:spPr>
        <p:txBody>
          <a:bodyPr>
            <a:normAutofit lnSpcReduction="10000"/>
          </a:bodyPr>
          <a:lstStyle/>
          <a:p>
            <a:r>
              <a:rPr lang="en-US" dirty="0"/>
              <a:t>SEC. 10850 </a:t>
            </a:r>
            <a:r>
              <a:rPr lang="en-US" sz="2800" dirty="0">
                <a:solidFill>
                  <a:schemeClr val="bg1"/>
                </a:solidFill>
              </a:rPr>
              <a:t>“…</a:t>
            </a:r>
            <a:r>
              <a:rPr lang="en-US" dirty="0">
                <a:solidFill>
                  <a:schemeClr val="bg1"/>
                </a:solidFill>
              </a:rPr>
              <a:t>all applications and records concerning any individual made or kept … in connection with the administration of… public social services for which grants-in-aid are received by this state from the United States government </a:t>
            </a:r>
            <a:r>
              <a:rPr lang="en-US" b="1" u="sng" dirty="0">
                <a:solidFill>
                  <a:schemeClr val="bg1"/>
                </a:solidFill>
              </a:rPr>
              <a:t>shall be confidential</a:t>
            </a:r>
            <a:r>
              <a:rPr lang="en-US" dirty="0">
                <a:solidFill>
                  <a:schemeClr val="bg1"/>
                </a:solidFill>
              </a:rPr>
              <a:t>…”</a:t>
            </a:r>
          </a:p>
          <a:p>
            <a:pPr lvl="1"/>
            <a:r>
              <a:rPr lang="en-US" dirty="0">
                <a:solidFill>
                  <a:schemeClr val="bg1"/>
                </a:solidFill>
              </a:rPr>
              <a:t>Applies to SSI, TANF, Cal Fresh, </a:t>
            </a:r>
            <a:r>
              <a:rPr lang="en-US" dirty="0" err="1">
                <a:solidFill>
                  <a:schemeClr val="bg1"/>
                </a:solidFill>
              </a:rPr>
              <a:t>MediCAL</a:t>
            </a:r>
            <a:endParaRPr lang="en-US" dirty="0">
              <a:solidFill>
                <a:schemeClr val="bg1"/>
              </a:solidFill>
            </a:endParaRPr>
          </a:p>
          <a:p>
            <a:r>
              <a:rPr lang="en-US" dirty="0"/>
              <a:t>SEC. 17006 </a:t>
            </a:r>
            <a:r>
              <a:rPr lang="en-US" dirty="0">
                <a:solidFill>
                  <a:schemeClr val="bg1"/>
                </a:solidFill>
              </a:rPr>
              <a:t>“These </a:t>
            </a:r>
            <a:r>
              <a:rPr lang="en-US" b="1" u="sng" dirty="0">
                <a:solidFill>
                  <a:schemeClr val="bg1"/>
                </a:solidFill>
              </a:rPr>
              <a:t>records shall be confidential and shall not be open to examination or inspection</a:t>
            </a:r>
            <a:r>
              <a:rPr lang="en-US" dirty="0">
                <a:solidFill>
                  <a:schemeClr val="bg1"/>
                </a:solidFill>
              </a:rPr>
              <a:t>, …" </a:t>
            </a:r>
          </a:p>
          <a:p>
            <a:pPr lvl="1"/>
            <a:r>
              <a:rPr lang="en-US" dirty="0">
                <a:solidFill>
                  <a:schemeClr val="bg1"/>
                </a:solidFill>
              </a:rPr>
              <a:t>Applies to CAAP (General Assistance) </a:t>
            </a:r>
          </a:p>
          <a:p>
            <a:endParaRPr lang="en-US" dirty="0">
              <a:solidFill>
                <a:schemeClr val="bg1"/>
              </a:solidFill>
            </a:endParaRPr>
          </a:p>
        </p:txBody>
      </p:sp>
    </p:spTree>
    <p:extLst>
      <p:ext uri="{BB962C8B-B14F-4D97-AF65-F5344CB8AC3E}">
        <p14:creationId xmlns:p14="http://schemas.microsoft.com/office/powerpoint/2010/main" val="3263485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D2D5-112B-59E0-4FCF-51C128661C77}"/>
              </a:ext>
            </a:extLst>
          </p:cNvPr>
          <p:cNvSpPr>
            <a:spLocks noGrp="1"/>
          </p:cNvSpPr>
          <p:nvPr>
            <p:ph type="title"/>
          </p:nvPr>
        </p:nvSpPr>
        <p:spPr>
          <a:xfrm>
            <a:off x="1141413" y="618518"/>
            <a:ext cx="10243982" cy="1478570"/>
          </a:xfrm>
        </p:spPr>
        <p:txBody>
          <a:bodyPr>
            <a:normAutofit fontScale="90000"/>
          </a:bodyPr>
          <a:lstStyle/>
          <a:p>
            <a:r>
              <a:rPr lang="en-US" dirty="0">
                <a:solidFill>
                  <a:schemeClr val="bg1"/>
                </a:solidFill>
              </a:rPr>
              <a:t>Scope of Data Collection</a:t>
            </a:r>
            <a:br>
              <a:rPr lang="en-US" dirty="0">
                <a:solidFill>
                  <a:schemeClr val="bg1"/>
                </a:solidFill>
              </a:rPr>
            </a:br>
            <a:r>
              <a:rPr lang="en-US" dirty="0"/>
              <a:t>SF Admin Code </a:t>
            </a:r>
            <a:r>
              <a:rPr lang="en-US" dirty="0" err="1"/>
              <a:t>SeC.</a:t>
            </a:r>
            <a:r>
              <a:rPr lang="en-US" dirty="0"/>
              <a:t> 104.4. CONFIDENTIALITY</a:t>
            </a:r>
            <a:r>
              <a:rPr lang="en-US" b="1" dirty="0"/>
              <a:t> </a:t>
            </a:r>
            <a:r>
              <a:rPr lang="en-US" dirty="0"/>
              <a:t>AND PRIVACY</a:t>
            </a:r>
          </a:p>
        </p:txBody>
      </p:sp>
      <p:sp>
        <p:nvSpPr>
          <p:cNvPr id="3" name="Content Placeholder 2">
            <a:extLst>
              <a:ext uri="{FF2B5EF4-FFF2-40B4-BE49-F238E27FC236}">
                <a16:creationId xmlns:a16="http://schemas.microsoft.com/office/drawing/2014/main" id="{790F2039-7DDA-157D-2BC6-5D1E9E575561}"/>
              </a:ext>
            </a:extLst>
          </p:cNvPr>
          <p:cNvSpPr>
            <a:spLocks noGrp="1"/>
          </p:cNvSpPr>
          <p:nvPr>
            <p:ph idx="1"/>
          </p:nvPr>
        </p:nvSpPr>
        <p:spPr>
          <a:xfrm>
            <a:off x="1141413" y="2130914"/>
            <a:ext cx="9561756" cy="3541714"/>
          </a:xfrm>
        </p:spPr>
        <p:txBody>
          <a:bodyPr>
            <a:normAutofit fontScale="92500"/>
          </a:bodyPr>
          <a:lstStyle/>
          <a:p>
            <a:r>
              <a:rPr lang="en-US" dirty="0">
                <a:solidFill>
                  <a:schemeClr val="bg1"/>
                </a:solidFill>
              </a:rPr>
              <a:t>“Covered Departments, Contractors, and Grantees shall protect personally identifiable information regarding </a:t>
            </a:r>
            <a:r>
              <a:rPr lang="en-US" b="1" u="sng" dirty="0">
                <a:solidFill>
                  <a:schemeClr val="bg1"/>
                </a:solidFill>
              </a:rPr>
              <a:t>Clients' Sexual Orientation and Gender Identity</a:t>
            </a:r>
            <a:r>
              <a:rPr lang="en-US" dirty="0">
                <a:solidFill>
                  <a:schemeClr val="bg1"/>
                </a:solidFill>
              </a:rPr>
              <a:t> from unauthorized disclosure, to the extent permitted by law and as required by the Health Insurance Portability and Accountability Act, the California Medical Information Act, Article 1 of the California Constitution, the California Health and Safety Code and regulations promulgated thereunder, the California Welfare and Institutions Code and regulations promulgated thereunder, and any other applicable provision of federal or state law.”</a:t>
            </a:r>
          </a:p>
          <a:p>
            <a:endParaRPr lang="en-US" dirty="0"/>
          </a:p>
        </p:txBody>
      </p:sp>
    </p:spTree>
    <p:extLst>
      <p:ext uri="{BB962C8B-B14F-4D97-AF65-F5344CB8AC3E}">
        <p14:creationId xmlns:p14="http://schemas.microsoft.com/office/powerpoint/2010/main" val="141580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ED2D5-112B-59E0-4FCF-51C128661C77}"/>
              </a:ext>
            </a:extLst>
          </p:cNvPr>
          <p:cNvSpPr>
            <a:spLocks noGrp="1"/>
          </p:cNvSpPr>
          <p:nvPr>
            <p:ph type="title"/>
          </p:nvPr>
        </p:nvSpPr>
        <p:spPr>
          <a:xfrm>
            <a:off x="1141413" y="618518"/>
            <a:ext cx="10243982" cy="1478570"/>
          </a:xfrm>
        </p:spPr>
        <p:txBody>
          <a:bodyPr>
            <a:normAutofit fontScale="90000"/>
          </a:bodyPr>
          <a:lstStyle/>
          <a:p>
            <a:r>
              <a:rPr lang="en-US" dirty="0">
                <a:solidFill>
                  <a:schemeClr val="bg1"/>
                </a:solidFill>
              </a:rPr>
              <a:t>Scope of Data Collection</a:t>
            </a:r>
            <a:br>
              <a:rPr lang="en-US" dirty="0">
                <a:solidFill>
                  <a:schemeClr val="bg1"/>
                </a:solidFill>
              </a:rPr>
            </a:br>
            <a:r>
              <a:rPr lang="en-US" dirty="0"/>
              <a:t>SF Admin Code </a:t>
            </a:r>
            <a:r>
              <a:rPr lang="en-US" dirty="0" err="1"/>
              <a:t>SeC.</a:t>
            </a:r>
            <a:r>
              <a:rPr lang="en-US" dirty="0"/>
              <a:t> 20.304. Powers And Duties (a) Site Visits</a:t>
            </a:r>
          </a:p>
        </p:txBody>
      </p:sp>
      <p:sp>
        <p:nvSpPr>
          <p:cNvPr id="3" name="Content Placeholder 2">
            <a:extLst>
              <a:ext uri="{FF2B5EF4-FFF2-40B4-BE49-F238E27FC236}">
                <a16:creationId xmlns:a16="http://schemas.microsoft.com/office/drawing/2014/main" id="{790F2039-7DDA-157D-2BC6-5D1E9E575561}"/>
              </a:ext>
            </a:extLst>
          </p:cNvPr>
          <p:cNvSpPr>
            <a:spLocks noGrp="1"/>
          </p:cNvSpPr>
          <p:nvPr>
            <p:ph idx="1"/>
          </p:nvPr>
        </p:nvSpPr>
        <p:spPr/>
        <p:txBody>
          <a:bodyPr>
            <a:normAutofit fontScale="92500"/>
          </a:bodyPr>
          <a:lstStyle/>
          <a:p>
            <a:r>
              <a:rPr lang="en-US" dirty="0">
                <a:solidFill>
                  <a:schemeClr val="bg1">
                    <a:lumMod val="85000"/>
                    <a:lumOff val="15000"/>
                  </a:schemeClr>
                </a:solidFill>
              </a:rPr>
              <a:t>“The scope of the site visits </a:t>
            </a:r>
            <a:r>
              <a:rPr lang="en-US" b="1" u="sng" dirty="0">
                <a:solidFill>
                  <a:schemeClr val="bg1">
                    <a:lumMod val="85000"/>
                    <a:lumOff val="15000"/>
                  </a:schemeClr>
                </a:solidFill>
              </a:rPr>
              <a:t>shall be limited to gathering information relevant </a:t>
            </a:r>
            <a:r>
              <a:rPr lang="en-US" dirty="0">
                <a:solidFill>
                  <a:schemeClr val="bg1">
                    <a:lumMod val="85000"/>
                    <a:lumOff val="15000"/>
                  </a:schemeClr>
                </a:solidFill>
              </a:rPr>
              <a:t>to: </a:t>
            </a:r>
          </a:p>
          <a:p>
            <a:pPr lvl="1"/>
            <a:r>
              <a:rPr lang="en-US" dirty="0">
                <a:solidFill>
                  <a:schemeClr val="bg1">
                    <a:lumMod val="85000"/>
                    <a:lumOff val="15000"/>
                  </a:schemeClr>
                </a:solidFill>
              </a:rPr>
              <a:t>1) health and safety conditions in shelters, </a:t>
            </a:r>
          </a:p>
          <a:p>
            <a:pPr lvl="1"/>
            <a:r>
              <a:rPr lang="en-US" dirty="0">
                <a:solidFill>
                  <a:schemeClr val="bg1">
                    <a:lumMod val="85000"/>
                    <a:lumOff val="15000"/>
                  </a:schemeClr>
                </a:solidFill>
              </a:rPr>
              <a:t>2) the adequacy of policies and procedures governing each facility, and </a:t>
            </a:r>
          </a:p>
          <a:p>
            <a:pPr lvl="1"/>
            <a:r>
              <a:rPr lang="en-US" dirty="0">
                <a:solidFill>
                  <a:schemeClr val="bg1">
                    <a:lumMod val="85000"/>
                    <a:lumOff val="15000"/>
                  </a:schemeClr>
                </a:solidFill>
              </a:rPr>
              <a:t>3) the treatment and personal experience of shelter residents in the shelters. </a:t>
            </a:r>
          </a:p>
          <a:p>
            <a:r>
              <a:rPr lang="en-US" dirty="0">
                <a:solidFill>
                  <a:schemeClr val="bg1">
                    <a:lumMod val="85000"/>
                    <a:lumOff val="15000"/>
                  </a:schemeClr>
                </a:solidFill>
              </a:rPr>
              <a:t>Committee members shall conduct site visits in the least invasive manner possible and shall respect the privacy rights of shelter clients.”</a:t>
            </a:r>
          </a:p>
          <a:p>
            <a:pPr>
              <a:buFont typeface="Wingdings" panose="05000000000000000000" pitchFamily="2" charset="2"/>
              <a:buChar char="Ø"/>
            </a:pPr>
            <a:r>
              <a:rPr lang="en-US" sz="3000" b="1" u="sng" dirty="0">
                <a:solidFill>
                  <a:schemeClr val="accent2"/>
                </a:solidFill>
              </a:rPr>
              <a:t>Takeaway: Do NOT collect PII and/or health information</a:t>
            </a:r>
            <a:r>
              <a:rPr lang="en-US" sz="3000" i="1" u="sng" dirty="0">
                <a:solidFill>
                  <a:schemeClr val="accent2"/>
                </a:solidFill>
              </a:rPr>
              <a:t> </a:t>
            </a:r>
          </a:p>
          <a:p>
            <a:endParaRPr lang="en-US" dirty="0"/>
          </a:p>
        </p:txBody>
      </p:sp>
    </p:spTree>
    <p:extLst>
      <p:ext uri="{BB962C8B-B14F-4D97-AF65-F5344CB8AC3E}">
        <p14:creationId xmlns:p14="http://schemas.microsoft.com/office/powerpoint/2010/main" val="2800068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842EA-20B8-726D-EA1A-10AA9B113512}"/>
              </a:ext>
            </a:extLst>
          </p:cNvPr>
          <p:cNvSpPr>
            <a:spLocks noGrp="1"/>
          </p:cNvSpPr>
          <p:nvPr>
            <p:ph type="title"/>
          </p:nvPr>
        </p:nvSpPr>
        <p:spPr/>
        <p:txBody>
          <a:bodyPr/>
          <a:lstStyle/>
          <a:p>
            <a:r>
              <a:rPr lang="en-US" dirty="0">
                <a:solidFill>
                  <a:schemeClr val="bg1"/>
                </a:solidFill>
              </a:rPr>
              <a:t>Shelter Monitoring Committee Bylaws</a:t>
            </a:r>
            <a:br>
              <a:rPr lang="en-US" dirty="0"/>
            </a:br>
            <a:r>
              <a:rPr lang="en-US" dirty="0"/>
              <a:t>Sec. 3 Confidentiality</a:t>
            </a:r>
          </a:p>
        </p:txBody>
      </p:sp>
      <p:sp>
        <p:nvSpPr>
          <p:cNvPr id="3" name="Content Placeholder 2">
            <a:extLst>
              <a:ext uri="{FF2B5EF4-FFF2-40B4-BE49-F238E27FC236}">
                <a16:creationId xmlns:a16="http://schemas.microsoft.com/office/drawing/2014/main" id="{91588F44-C563-A09F-B29C-E9C8DF060C42}"/>
              </a:ext>
            </a:extLst>
          </p:cNvPr>
          <p:cNvSpPr>
            <a:spLocks noGrp="1"/>
          </p:cNvSpPr>
          <p:nvPr>
            <p:ph idx="1"/>
          </p:nvPr>
        </p:nvSpPr>
        <p:spPr>
          <a:xfrm>
            <a:off x="1270001" y="1935161"/>
            <a:ext cx="9905999" cy="4679952"/>
          </a:xfrm>
        </p:spPr>
        <p:txBody>
          <a:bodyPr>
            <a:normAutofit fontScale="92500" lnSpcReduction="10000"/>
          </a:bodyPr>
          <a:lstStyle/>
          <a:p>
            <a:r>
              <a:rPr lang="en-US" sz="2200" dirty="0">
                <a:solidFill>
                  <a:schemeClr val="bg1"/>
                </a:solidFill>
              </a:rPr>
              <a:t>“All information contained in draft quarterly reports and a draft site inspection report is </a:t>
            </a:r>
            <a:r>
              <a:rPr lang="en-US" sz="2200" b="1" u="sng" dirty="0">
                <a:solidFill>
                  <a:schemeClr val="bg1"/>
                </a:solidFill>
              </a:rPr>
              <a:t>strictly confidential. </a:t>
            </a:r>
            <a:r>
              <a:rPr lang="en-US" sz="2200" dirty="0">
                <a:solidFill>
                  <a:schemeClr val="bg1"/>
                </a:solidFill>
              </a:rPr>
              <a:t>However, once a team has approved a site inspection report and submitted it to the shelter or drop-in center/resource center it becomes public record.” </a:t>
            </a:r>
          </a:p>
          <a:p>
            <a:r>
              <a:rPr lang="en-US" sz="2200" dirty="0">
                <a:solidFill>
                  <a:schemeClr val="bg1"/>
                </a:solidFill>
              </a:rPr>
              <a:t>“The Committee member is required to </a:t>
            </a:r>
            <a:r>
              <a:rPr lang="en-US" sz="2200" b="1" u="sng" dirty="0">
                <a:solidFill>
                  <a:schemeClr val="bg1"/>
                </a:solidFill>
              </a:rPr>
              <a:t>keep the names of homeless clients confidential in both reports and in discussions.</a:t>
            </a:r>
            <a:r>
              <a:rPr lang="en-US" sz="2200" dirty="0">
                <a:solidFill>
                  <a:schemeClr val="bg1"/>
                </a:solidFill>
              </a:rPr>
              <a:t>"</a:t>
            </a:r>
          </a:p>
          <a:p>
            <a:r>
              <a:rPr lang="en-US" sz="2200" dirty="0">
                <a:solidFill>
                  <a:schemeClr val="bg1"/>
                </a:solidFill>
              </a:rPr>
              <a:t>“Committee Members </a:t>
            </a:r>
            <a:r>
              <a:rPr lang="en-US" sz="2200" b="1" u="sng" dirty="0">
                <a:solidFill>
                  <a:schemeClr val="bg1"/>
                </a:solidFill>
              </a:rPr>
              <a:t>cannot discuss the location, date, or time of any unannounced visit </a:t>
            </a:r>
            <a:r>
              <a:rPr lang="en-US" sz="2200" dirty="0">
                <a:solidFill>
                  <a:schemeClr val="bg1"/>
                </a:solidFill>
              </a:rPr>
              <a:t>with anyone outside their team or with staff. In addition, Committee Members must also follow all confidentiality rules as apply to site visits as stated in Ordinance 150-07, Section 20.304 (c).”</a:t>
            </a:r>
          </a:p>
          <a:p>
            <a:pPr>
              <a:buFont typeface="Wingdings" panose="05000000000000000000" pitchFamily="2" charset="2"/>
              <a:buChar char="Ø"/>
            </a:pPr>
            <a:r>
              <a:rPr lang="en-US" sz="3000" b="1" u="sng" dirty="0">
                <a:solidFill>
                  <a:schemeClr val="accent2"/>
                </a:solidFill>
              </a:rPr>
              <a:t>Takeaway: Do NOT share PII and/or health information</a:t>
            </a:r>
            <a:r>
              <a:rPr lang="en-US" sz="3000" i="1" u="sng" dirty="0">
                <a:solidFill>
                  <a:schemeClr val="accent2"/>
                </a:solidFill>
              </a:rPr>
              <a:t> </a:t>
            </a:r>
            <a:r>
              <a:rPr lang="en-US" sz="3000" b="1" u="sng" dirty="0">
                <a:solidFill>
                  <a:schemeClr val="accent2"/>
                </a:solidFill>
              </a:rPr>
              <a:t>in reports</a:t>
            </a:r>
            <a:endParaRPr lang="en-US" sz="3000" i="1" u="sng" dirty="0">
              <a:solidFill>
                <a:schemeClr val="accent2"/>
              </a:solidFill>
            </a:endParaRPr>
          </a:p>
          <a:p>
            <a:pPr>
              <a:buFont typeface="Wingdings" panose="05000000000000000000" pitchFamily="2" charset="2"/>
              <a:buChar char="Ø"/>
            </a:pPr>
            <a:endParaRPr lang="en-US" dirty="0">
              <a:solidFill>
                <a:schemeClr val="bg1"/>
              </a:solidFill>
            </a:endParaRPr>
          </a:p>
          <a:p>
            <a:pPr>
              <a:buFont typeface="Wingdings" panose="05000000000000000000" pitchFamily="2" charset="2"/>
              <a:buChar char="Ø"/>
            </a:pPr>
            <a:endParaRPr lang="en-US" dirty="0"/>
          </a:p>
        </p:txBody>
      </p:sp>
    </p:spTree>
    <p:extLst>
      <p:ext uri="{BB962C8B-B14F-4D97-AF65-F5344CB8AC3E}">
        <p14:creationId xmlns:p14="http://schemas.microsoft.com/office/powerpoint/2010/main" val="339712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C83A1-4299-4035-DAC2-A66990F8A66A}"/>
              </a:ext>
            </a:extLst>
          </p:cNvPr>
          <p:cNvSpPr>
            <a:spLocks noGrp="1"/>
          </p:cNvSpPr>
          <p:nvPr>
            <p:ph type="title"/>
          </p:nvPr>
        </p:nvSpPr>
        <p:spPr/>
        <p:txBody>
          <a:bodyPr>
            <a:normAutofit fontScale="90000"/>
          </a:bodyPr>
          <a:lstStyle/>
          <a:p>
            <a:r>
              <a:rPr lang="en-US" b="1" dirty="0"/>
              <a:t>EXAMPLE: </a:t>
            </a:r>
            <a:r>
              <a:rPr lang="en-US" dirty="0"/>
              <a:t>How to Extract Relevant Information and avoid unnecessary collection of </a:t>
            </a:r>
            <a:r>
              <a:rPr lang="en-US" dirty="0" err="1"/>
              <a:t>pii</a:t>
            </a:r>
            <a:r>
              <a:rPr lang="en-US" dirty="0"/>
              <a:t> </a:t>
            </a:r>
            <a:endParaRPr lang="en-US" b="1" dirty="0"/>
          </a:p>
        </p:txBody>
      </p:sp>
      <p:sp>
        <p:nvSpPr>
          <p:cNvPr id="3" name="Content Placeholder 2">
            <a:extLst>
              <a:ext uri="{FF2B5EF4-FFF2-40B4-BE49-F238E27FC236}">
                <a16:creationId xmlns:a16="http://schemas.microsoft.com/office/drawing/2014/main" id="{82A43032-6F49-7471-94AF-4E059524BC7D}"/>
              </a:ext>
            </a:extLst>
          </p:cNvPr>
          <p:cNvSpPr>
            <a:spLocks noGrp="1"/>
          </p:cNvSpPr>
          <p:nvPr>
            <p:ph idx="1"/>
          </p:nvPr>
        </p:nvSpPr>
        <p:spPr/>
        <p:txBody>
          <a:bodyPr/>
          <a:lstStyle/>
          <a:p>
            <a:pPr marL="0" indent="0">
              <a:buNone/>
            </a:pPr>
            <a:r>
              <a:rPr lang="en-US" b="1" dirty="0">
                <a:solidFill>
                  <a:schemeClr val="bg1"/>
                </a:solidFill>
              </a:rPr>
              <a:t>Interviewee: </a:t>
            </a:r>
            <a:r>
              <a:rPr lang="en-US" dirty="0">
                <a:solidFill>
                  <a:schemeClr val="bg1"/>
                </a:solidFill>
              </a:rPr>
              <a:t>“</a:t>
            </a:r>
            <a:r>
              <a:rPr lang="en-US" i="1" dirty="0">
                <a:solidFill>
                  <a:schemeClr val="bg1"/>
                </a:solidFill>
              </a:rPr>
              <a:t>I am from nearby, Vallejo California. But I came to San Francisco a couple years ago. I actually have Late-Onset </a:t>
            </a:r>
            <a:r>
              <a:rPr lang="en-US" i="1" dirty="0" err="1">
                <a:solidFill>
                  <a:schemeClr val="bg1"/>
                </a:solidFill>
              </a:rPr>
              <a:t>Pompe</a:t>
            </a:r>
            <a:r>
              <a:rPr lang="en-US" i="1" dirty="0">
                <a:solidFill>
                  <a:schemeClr val="bg1"/>
                </a:solidFill>
              </a:rPr>
              <a:t> Disease so I moved into the city to be closer to my doctors. I became homeless last year and I feel unsafe at this shelter because they treat me differently because of my sexual identity. But I don’t have any other option. I really hope to get out of here by my birthday though, which is coming up on August 27</a:t>
            </a:r>
            <a:r>
              <a:rPr lang="en-US" i="1" baseline="30000" dirty="0">
                <a:solidFill>
                  <a:schemeClr val="bg1"/>
                </a:solidFill>
              </a:rPr>
              <a:t>th</a:t>
            </a:r>
            <a:r>
              <a:rPr lang="en-US" i="1" dirty="0">
                <a:solidFill>
                  <a:schemeClr val="bg1"/>
                </a:solidFill>
              </a:rPr>
              <a:t>, I’ll be 28.” </a:t>
            </a:r>
            <a:endParaRPr lang="en-US" dirty="0">
              <a:solidFill>
                <a:schemeClr val="bg1"/>
              </a:solidFill>
            </a:endParaRPr>
          </a:p>
        </p:txBody>
      </p:sp>
    </p:spTree>
    <p:extLst>
      <p:ext uri="{BB962C8B-B14F-4D97-AF65-F5344CB8AC3E}">
        <p14:creationId xmlns:p14="http://schemas.microsoft.com/office/powerpoint/2010/main" val="219607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5365-F4FF-43DB-D8F3-274FAAFB35CD}"/>
              </a:ext>
            </a:extLst>
          </p:cNvPr>
          <p:cNvSpPr>
            <a:spLocks noGrp="1"/>
          </p:cNvSpPr>
          <p:nvPr>
            <p:ph type="title"/>
          </p:nvPr>
        </p:nvSpPr>
        <p:spPr/>
        <p:txBody>
          <a:bodyPr>
            <a:normAutofit fontScale="90000"/>
          </a:bodyPr>
          <a:lstStyle/>
          <a:p>
            <a:r>
              <a:rPr lang="en-US" dirty="0"/>
              <a:t>What Information Should be Collected for the purposes of the Shelter monitoring committee?</a:t>
            </a:r>
          </a:p>
        </p:txBody>
      </p:sp>
      <p:sp>
        <p:nvSpPr>
          <p:cNvPr id="3" name="Content Placeholder 2">
            <a:extLst>
              <a:ext uri="{FF2B5EF4-FFF2-40B4-BE49-F238E27FC236}">
                <a16:creationId xmlns:a16="http://schemas.microsoft.com/office/drawing/2014/main" id="{F0BD6B7E-6C59-D066-43EA-ADE2C31BB07F}"/>
              </a:ext>
            </a:extLst>
          </p:cNvPr>
          <p:cNvSpPr>
            <a:spLocks noGrp="1"/>
          </p:cNvSpPr>
          <p:nvPr>
            <p:ph idx="1"/>
          </p:nvPr>
        </p:nvSpPr>
        <p:spPr/>
        <p:txBody>
          <a:bodyPr>
            <a:normAutofit/>
          </a:bodyPr>
          <a:lstStyle/>
          <a:p>
            <a:r>
              <a:rPr lang="en-US" b="1" dirty="0">
                <a:solidFill>
                  <a:schemeClr val="bg1"/>
                </a:solidFill>
              </a:rPr>
              <a:t>City of origin: </a:t>
            </a:r>
            <a:r>
              <a:rPr lang="en-US" dirty="0">
                <a:solidFill>
                  <a:schemeClr val="bg1"/>
                </a:solidFill>
              </a:rPr>
              <a:t>Vallejo </a:t>
            </a:r>
          </a:p>
          <a:p>
            <a:r>
              <a:rPr lang="en-US" b="1" dirty="0">
                <a:solidFill>
                  <a:schemeClr val="bg1"/>
                </a:solidFill>
              </a:rPr>
              <a:t>Personal medical information: </a:t>
            </a:r>
            <a:r>
              <a:rPr lang="en-US" dirty="0">
                <a:solidFill>
                  <a:schemeClr val="bg1"/>
                </a:solidFill>
              </a:rPr>
              <a:t>Late-Onset </a:t>
            </a:r>
            <a:r>
              <a:rPr lang="en-US" dirty="0" err="1">
                <a:solidFill>
                  <a:schemeClr val="bg1"/>
                </a:solidFill>
              </a:rPr>
              <a:t>Pompe</a:t>
            </a:r>
            <a:r>
              <a:rPr lang="en-US" dirty="0">
                <a:solidFill>
                  <a:schemeClr val="bg1"/>
                </a:solidFill>
              </a:rPr>
              <a:t> Disease [rare disease]</a:t>
            </a:r>
          </a:p>
          <a:p>
            <a:r>
              <a:rPr lang="en-US" b="1" dirty="0">
                <a:solidFill>
                  <a:schemeClr val="bg1"/>
                </a:solidFill>
              </a:rPr>
              <a:t>Sexual identity: </a:t>
            </a:r>
            <a:r>
              <a:rPr lang="en-US" dirty="0">
                <a:solidFill>
                  <a:schemeClr val="bg1"/>
                </a:solidFill>
              </a:rPr>
              <a:t>Experienced discrimination at the shelter</a:t>
            </a:r>
            <a:endParaRPr lang="en-US" b="1" dirty="0">
              <a:solidFill>
                <a:schemeClr val="bg1"/>
              </a:solidFill>
            </a:endParaRPr>
          </a:p>
          <a:p>
            <a:r>
              <a:rPr lang="en-US" b="1" dirty="0">
                <a:solidFill>
                  <a:schemeClr val="bg1"/>
                </a:solidFill>
              </a:rPr>
              <a:t>Date of Birth: </a:t>
            </a:r>
            <a:r>
              <a:rPr lang="en-US" dirty="0">
                <a:solidFill>
                  <a:schemeClr val="bg1"/>
                </a:solidFill>
              </a:rPr>
              <a:t>August 27</a:t>
            </a:r>
            <a:r>
              <a:rPr lang="en-US" baseline="30000" dirty="0">
                <a:solidFill>
                  <a:schemeClr val="bg1"/>
                </a:solidFill>
              </a:rPr>
              <a:t>th</a:t>
            </a:r>
            <a:r>
              <a:rPr lang="en-US" dirty="0">
                <a:solidFill>
                  <a:schemeClr val="bg1"/>
                </a:solidFill>
              </a:rPr>
              <a:t>, 1994 </a:t>
            </a:r>
            <a:endParaRPr lang="en-US" b="1" dirty="0">
              <a:solidFill>
                <a:schemeClr val="bg1"/>
              </a:solidFill>
            </a:endParaRPr>
          </a:p>
          <a:p>
            <a:pPr marL="0" indent="0">
              <a:buNone/>
            </a:pPr>
            <a:endParaRPr lang="en-US" dirty="0"/>
          </a:p>
        </p:txBody>
      </p:sp>
      <p:sp>
        <p:nvSpPr>
          <p:cNvPr id="4" name="Right Arrow 3">
            <a:extLst>
              <a:ext uri="{FF2B5EF4-FFF2-40B4-BE49-F238E27FC236}">
                <a16:creationId xmlns:a16="http://schemas.microsoft.com/office/drawing/2014/main" id="{E2FF78F6-F7F3-C422-8E3B-5B3AAA528754}"/>
              </a:ext>
            </a:extLst>
          </p:cNvPr>
          <p:cNvSpPr/>
          <p:nvPr/>
        </p:nvSpPr>
        <p:spPr>
          <a:xfrm rot="10800000">
            <a:off x="8593015" y="3428999"/>
            <a:ext cx="1148862" cy="591344"/>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678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BEB53-8271-1E3E-0723-431E07FA3D27}"/>
              </a:ext>
            </a:extLst>
          </p:cNvPr>
          <p:cNvSpPr>
            <a:spLocks noGrp="1"/>
          </p:cNvSpPr>
          <p:nvPr>
            <p:ph type="title"/>
          </p:nvPr>
        </p:nvSpPr>
        <p:spPr>
          <a:xfrm>
            <a:off x="1284288" y="682905"/>
            <a:ext cx="9905998" cy="1478570"/>
          </a:xfrm>
        </p:spPr>
        <p:txBody>
          <a:bodyPr/>
          <a:lstStyle/>
          <a:p>
            <a:r>
              <a:rPr lang="en-US" b="1" dirty="0"/>
              <a:t>Knowledge Check: </a:t>
            </a:r>
            <a:r>
              <a:rPr lang="en-US" dirty="0"/>
              <a:t>How indirect Identifiers add up to Identification</a:t>
            </a:r>
          </a:p>
        </p:txBody>
      </p:sp>
      <p:sp>
        <p:nvSpPr>
          <p:cNvPr id="3" name="Content Placeholder 2">
            <a:extLst>
              <a:ext uri="{FF2B5EF4-FFF2-40B4-BE49-F238E27FC236}">
                <a16:creationId xmlns:a16="http://schemas.microsoft.com/office/drawing/2014/main" id="{FAA2A147-CE73-E690-08CB-8EF046EB2CDF}"/>
              </a:ext>
            </a:extLst>
          </p:cNvPr>
          <p:cNvSpPr>
            <a:spLocks noGrp="1"/>
          </p:cNvSpPr>
          <p:nvPr>
            <p:ph sz="half" idx="1"/>
          </p:nvPr>
        </p:nvSpPr>
        <p:spPr>
          <a:xfrm>
            <a:off x="1761328" y="2303766"/>
            <a:ext cx="3357565" cy="2764235"/>
          </a:xfrm>
        </p:spPr>
        <p:txBody>
          <a:bodyPr>
            <a:noAutofit/>
          </a:bodyPr>
          <a:lstStyle/>
          <a:p>
            <a:pPr marL="0" indent="0">
              <a:buNone/>
            </a:pPr>
            <a:r>
              <a:rPr lang="en-US" sz="3000" dirty="0">
                <a:solidFill>
                  <a:schemeClr val="bg1"/>
                </a:solidFill>
              </a:rPr>
              <a:t>+</a:t>
            </a:r>
            <a:r>
              <a:rPr lang="en-US" sz="3000" b="1" dirty="0">
                <a:solidFill>
                  <a:schemeClr val="bg1"/>
                </a:solidFill>
              </a:rPr>
              <a:t> City of Origin </a:t>
            </a:r>
          </a:p>
          <a:p>
            <a:pPr marL="0" indent="0">
              <a:buNone/>
            </a:pPr>
            <a:r>
              <a:rPr lang="en-US" sz="3000" dirty="0">
                <a:solidFill>
                  <a:schemeClr val="bg1"/>
                </a:solidFill>
              </a:rPr>
              <a:t>+  </a:t>
            </a:r>
            <a:r>
              <a:rPr lang="en-US" sz="3000" b="1" dirty="0">
                <a:solidFill>
                  <a:schemeClr val="bg1"/>
                </a:solidFill>
              </a:rPr>
              <a:t>Rare Disease </a:t>
            </a:r>
          </a:p>
          <a:p>
            <a:pPr marL="0" indent="0">
              <a:buNone/>
            </a:pPr>
            <a:r>
              <a:rPr lang="en-US" sz="3000" dirty="0">
                <a:solidFill>
                  <a:schemeClr val="bg1"/>
                </a:solidFill>
              </a:rPr>
              <a:t>+  </a:t>
            </a:r>
            <a:r>
              <a:rPr lang="en-US" sz="3000" b="1" dirty="0">
                <a:solidFill>
                  <a:schemeClr val="bg1"/>
                </a:solidFill>
              </a:rPr>
              <a:t>Sexual Identity </a:t>
            </a:r>
          </a:p>
          <a:p>
            <a:pPr marL="0" indent="0">
              <a:buNone/>
            </a:pPr>
            <a:r>
              <a:rPr lang="en-US" sz="3000" dirty="0">
                <a:solidFill>
                  <a:schemeClr val="bg1"/>
                </a:solidFill>
              </a:rPr>
              <a:t>+  </a:t>
            </a:r>
            <a:r>
              <a:rPr lang="en-US" sz="3000" b="1" dirty="0">
                <a:solidFill>
                  <a:schemeClr val="bg1"/>
                </a:solidFill>
              </a:rPr>
              <a:t>DOB</a:t>
            </a:r>
          </a:p>
          <a:p>
            <a:endParaRPr lang="en-US" dirty="0"/>
          </a:p>
        </p:txBody>
      </p:sp>
      <p:sp>
        <p:nvSpPr>
          <p:cNvPr id="4" name="Content Placeholder 3">
            <a:extLst>
              <a:ext uri="{FF2B5EF4-FFF2-40B4-BE49-F238E27FC236}">
                <a16:creationId xmlns:a16="http://schemas.microsoft.com/office/drawing/2014/main" id="{1862AAA0-9D4F-F0DB-0059-1DA0594C8B35}"/>
              </a:ext>
            </a:extLst>
          </p:cNvPr>
          <p:cNvSpPr>
            <a:spLocks noGrp="1"/>
          </p:cNvSpPr>
          <p:nvPr>
            <p:ph sz="half" idx="2"/>
          </p:nvPr>
        </p:nvSpPr>
        <p:spPr>
          <a:xfrm>
            <a:off x="6645274" y="3143252"/>
            <a:ext cx="4086225" cy="1171574"/>
          </a:xfrm>
        </p:spPr>
        <p:txBody>
          <a:bodyPr>
            <a:normAutofit/>
          </a:bodyPr>
          <a:lstStyle/>
          <a:p>
            <a:pPr marL="0" indent="0">
              <a:buNone/>
            </a:pPr>
            <a:r>
              <a:rPr lang="en-US" b="1" dirty="0"/>
              <a:t> </a:t>
            </a:r>
            <a:r>
              <a:rPr lang="en-US" sz="3100" b="1" dirty="0"/>
              <a:t>Personal Identification</a:t>
            </a:r>
          </a:p>
        </p:txBody>
      </p:sp>
      <p:sp>
        <p:nvSpPr>
          <p:cNvPr id="5" name="Equal 4">
            <a:extLst>
              <a:ext uri="{FF2B5EF4-FFF2-40B4-BE49-F238E27FC236}">
                <a16:creationId xmlns:a16="http://schemas.microsoft.com/office/drawing/2014/main" id="{EB7986F7-A28F-CF2C-97B6-DD9B7DA7C464}"/>
              </a:ext>
            </a:extLst>
          </p:cNvPr>
          <p:cNvSpPr/>
          <p:nvPr/>
        </p:nvSpPr>
        <p:spPr>
          <a:xfrm>
            <a:off x="5322887" y="3143252"/>
            <a:ext cx="914400" cy="914400"/>
          </a:xfrm>
          <a:prstGeom prst="mathEqual">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165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dissolve">
                                      <p:cBhvr>
                                        <p:cTn id="2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D04D8-28FD-D042-6AE2-A729771AF9EA}"/>
              </a:ext>
            </a:extLst>
          </p:cNvPr>
          <p:cNvSpPr>
            <a:spLocks noGrp="1"/>
          </p:cNvSpPr>
          <p:nvPr>
            <p:ph type="title"/>
          </p:nvPr>
        </p:nvSpPr>
        <p:spPr>
          <a:xfrm>
            <a:off x="1143001" y="747105"/>
            <a:ext cx="9905998" cy="1478570"/>
          </a:xfrm>
        </p:spPr>
        <p:txBody>
          <a:bodyPr/>
          <a:lstStyle/>
          <a:p>
            <a:r>
              <a:rPr lang="en-US" dirty="0"/>
              <a:t>Confidentiality Best Practices</a:t>
            </a:r>
          </a:p>
        </p:txBody>
      </p:sp>
      <p:sp>
        <p:nvSpPr>
          <p:cNvPr id="3" name="Content Placeholder 2">
            <a:extLst>
              <a:ext uri="{FF2B5EF4-FFF2-40B4-BE49-F238E27FC236}">
                <a16:creationId xmlns:a16="http://schemas.microsoft.com/office/drawing/2014/main" id="{A67C8979-3250-C8EA-F6FC-B617DA1E8EE5}"/>
              </a:ext>
            </a:extLst>
          </p:cNvPr>
          <p:cNvSpPr>
            <a:spLocks noGrp="1"/>
          </p:cNvSpPr>
          <p:nvPr>
            <p:ph idx="1"/>
          </p:nvPr>
        </p:nvSpPr>
        <p:spPr>
          <a:xfrm>
            <a:off x="1270001" y="2025651"/>
            <a:ext cx="9905999" cy="4269271"/>
          </a:xfrm>
        </p:spPr>
        <p:txBody>
          <a:bodyPr>
            <a:normAutofit lnSpcReduction="10000"/>
          </a:bodyPr>
          <a:lstStyle/>
          <a:p>
            <a:r>
              <a:rPr lang="en-US" sz="2800" dirty="0">
                <a:solidFill>
                  <a:schemeClr val="bg1"/>
                </a:solidFill>
              </a:rPr>
              <a:t>Introduce a consent form that informs interviewees on what the information collected will be used for and how it will be shared</a:t>
            </a:r>
          </a:p>
          <a:p>
            <a:r>
              <a:rPr lang="en-US" sz="2800" dirty="0">
                <a:solidFill>
                  <a:schemeClr val="bg1"/>
                </a:solidFill>
              </a:rPr>
              <a:t>Collect sensitive information in private settings</a:t>
            </a:r>
          </a:p>
          <a:p>
            <a:r>
              <a:rPr lang="en-US" sz="2800" dirty="0">
                <a:solidFill>
                  <a:schemeClr val="bg1"/>
                </a:solidFill>
              </a:rPr>
              <a:t>Limit the collection and recording of PII and PHI to information directly related to assessing shelter’s quality</a:t>
            </a:r>
          </a:p>
          <a:p>
            <a:pPr>
              <a:buFont typeface="Wingdings" panose="05000000000000000000" pitchFamily="2" charset="2"/>
              <a:buChar char="Ø"/>
            </a:pPr>
            <a:r>
              <a:rPr lang="en-US" sz="2800" b="1" u="sng" dirty="0">
                <a:solidFill>
                  <a:schemeClr val="accent2"/>
                </a:solidFill>
              </a:rPr>
              <a:t>MOST IMPORTANTLY: Do not collect or release PII or PHI in public reports or share with any persons outside of the committee </a:t>
            </a:r>
          </a:p>
        </p:txBody>
      </p:sp>
    </p:spTree>
    <p:extLst>
      <p:ext uri="{BB962C8B-B14F-4D97-AF65-F5344CB8AC3E}">
        <p14:creationId xmlns:p14="http://schemas.microsoft.com/office/powerpoint/2010/main" val="287935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D3465-85EB-C758-AE4A-2B82278CAC77}"/>
              </a:ext>
            </a:extLst>
          </p:cNvPr>
          <p:cNvSpPr>
            <a:spLocks noGrp="1"/>
          </p:cNvSpPr>
          <p:nvPr>
            <p:ph type="title"/>
          </p:nvPr>
        </p:nvSpPr>
        <p:spPr/>
        <p:txBody>
          <a:bodyPr/>
          <a:lstStyle/>
          <a:p>
            <a:r>
              <a:rPr lang="en-US" dirty="0"/>
              <a:t>Review Confidentiality Form</a:t>
            </a:r>
          </a:p>
        </p:txBody>
      </p:sp>
      <p:sp>
        <p:nvSpPr>
          <p:cNvPr id="3" name="Content Placeholder 2">
            <a:extLst>
              <a:ext uri="{FF2B5EF4-FFF2-40B4-BE49-F238E27FC236}">
                <a16:creationId xmlns:a16="http://schemas.microsoft.com/office/drawing/2014/main" id="{0AA70644-2C01-197C-081B-2399019E1532}"/>
              </a:ext>
            </a:extLst>
          </p:cNvPr>
          <p:cNvSpPr>
            <a:spLocks noGrp="1"/>
          </p:cNvSpPr>
          <p:nvPr>
            <p:ph idx="1"/>
          </p:nvPr>
        </p:nvSpPr>
        <p:spPr/>
        <p:txBody>
          <a:bodyPr/>
          <a:lstStyle/>
          <a:p>
            <a:r>
              <a:rPr lang="en-US" dirty="0"/>
              <a:t>Overview of terms and conditions</a:t>
            </a:r>
          </a:p>
          <a:p>
            <a:r>
              <a:rPr lang="en-US" dirty="0"/>
              <a:t>Questions?</a:t>
            </a:r>
          </a:p>
        </p:txBody>
      </p:sp>
    </p:spTree>
    <p:extLst>
      <p:ext uri="{BB962C8B-B14F-4D97-AF65-F5344CB8AC3E}">
        <p14:creationId xmlns:p14="http://schemas.microsoft.com/office/powerpoint/2010/main" val="2495144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C26CE-58E2-61A4-7E6D-1CDCD6D748D7}"/>
              </a:ext>
            </a:extLst>
          </p:cNvPr>
          <p:cNvSpPr>
            <a:spLocks noGrp="1"/>
          </p:cNvSpPr>
          <p:nvPr>
            <p:ph type="title"/>
          </p:nvPr>
        </p:nvSpPr>
        <p:spPr/>
        <p:txBody>
          <a:bodyPr/>
          <a:lstStyle/>
          <a:p>
            <a:r>
              <a:rPr lang="en-US" b="1" dirty="0"/>
              <a:t>Key Definitions: </a:t>
            </a:r>
            <a:r>
              <a:rPr lang="en-US" dirty="0"/>
              <a:t>Privacy</a:t>
            </a:r>
          </a:p>
        </p:txBody>
      </p:sp>
      <p:sp>
        <p:nvSpPr>
          <p:cNvPr id="3" name="Content Placeholder 2">
            <a:extLst>
              <a:ext uri="{FF2B5EF4-FFF2-40B4-BE49-F238E27FC236}">
                <a16:creationId xmlns:a16="http://schemas.microsoft.com/office/drawing/2014/main" id="{9A1EF75A-CC13-60EA-C418-FE07A3B53061}"/>
              </a:ext>
            </a:extLst>
          </p:cNvPr>
          <p:cNvSpPr>
            <a:spLocks noGrp="1"/>
          </p:cNvSpPr>
          <p:nvPr>
            <p:ph idx="1"/>
          </p:nvPr>
        </p:nvSpPr>
        <p:spPr>
          <a:xfrm>
            <a:off x="1141413" y="2097088"/>
            <a:ext cx="9905999" cy="3541714"/>
          </a:xfrm>
        </p:spPr>
        <p:txBody>
          <a:bodyPr>
            <a:normAutofit lnSpcReduction="10000"/>
          </a:bodyPr>
          <a:lstStyle/>
          <a:p>
            <a:r>
              <a:rPr lang="en-US" dirty="0"/>
              <a:t>“</a:t>
            </a:r>
            <a:r>
              <a:rPr lang="en-US" b="1" u="sng" dirty="0"/>
              <a:t>Privacy</a:t>
            </a:r>
            <a:r>
              <a:rPr lang="en-US" dirty="0"/>
              <a:t> refers to an individual’s right to control access to their personal information, but it also includes access to their body (such as collection of their biological specimens). Privacy is a subject’s ability to control how other people see, touch, or obtain information about the subject. Violations of privacy can involve circumstances such as being photographed or videotaped without consent, being asked personal questions in a public setting, being seen without clothing, being observed while conducting personal behavior, or disclosing information about abortions, HIV status, illegal drug use, etc."</a:t>
            </a:r>
          </a:p>
          <a:p>
            <a:endParaRPr lang="en-US" dirty="0"/>
          </a:p>
        </p:txBody>
      </p:sp>
    </p:spTree>
    <p:extLst>
      <p:ext uri="{BB962C8B-B14F-4D97-AF65-F5344CB8AC3E}">
        <p14:creationId xmlns:p14="http://schemas.microsoft.com/office/powerpoint/2010/main" val="354001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51208-706E-8EA2-530E-20CFE849E0FA}"/>
              </a:ext>
            </a:extLst>
          </p:cNvPr>
          <p:cNvSpPr>
            <a:spLocks noGrp="1"/>
          </p:cNvSpPr>
          <p:nvPr>
            <p:ph type="title"/>
          </p:nvPr>
        </p:nvSpPr>
        <p:spPr/>
        <p:txBody>
          <a:bodyPr/>
          <a:lstStyle/>
          <a:p>
            <a:r>
              <a:rPr lang="en-US" b="1" dirty="0"/>
              <a:t>Key Definitions: </a:t>
            </a:r>
            <a:r>
              <a:rPr lang="en-US" dirty="0"/>
              <a:t>Confidentiality</a:t>
            </a:r>
          </a:p>
        </p:txBody>
      </p:sp>
      <p:sp>
        <p:nvSpPr>
          <p:cNvPr id="3" name="Content Placeholder 2">
            <a:extLst>
              <a:ext uri="{FF2B5EF4-FFF2-40B4-BE49-F238E27FC236}">
                <a16:creationId xmlns:a16="http://schemas.microsoft.com/office/drawing/2014/main" id="{90E16C31-713B-4A0D-710F-C64897239DA4}"/>
              </a:ext>
            </a:extLst>
          </p:cNvPr>
          <p:cNvSpPr>
            <a:spLocks noGrp="1"/>
          </p:cNvSpPr>
          <p:nvPr>
            <p:ph idx="1"/>
          </p:nvPr>
        </p:nvSpPr>
        <p:spPr>
          <a:xfrm>
            <a:off x="1141412" y="2097088"/>
            <a:ext cx="9905999" cy="3541714"/>
          </a:xfrm>
        </p:spPr>
        <p:txBody>
          <a:bodyPr>
            <a:normAutofit fontScale="92500" lnSpcReduction="10000"/>
          </a:bodyPr>
          <a:lstStyle/>
          <a:p>
            <a:r>
              <a:rPr lang="en-US" dirty="0"/>
              <a:t>“</a:t>
            </a:r>
            <a:r>
              <a:rPr lang="en-US" b="1" u="sng" dirty="0"/>
              <a:t>Confidentiality</a:t>
            </a:r>
            <a:r>
              <a:rPr lang="en-US" dirty="0"/>
              <a:t> refers to how private information provided by individuals will be protected by the researcher from release…Confidentiality is an extension of the concept of privacy; it refers to the subject’s understanding of, and agreement to, the ways identifiable information will be stored and shared. Identifiable information can be printed information, electronic information, or visual information such as photographs.”</a:t>
            </a:r>
          </a:p>
          <a:p>
            <a:r>
              <a:rPr lang="en-US" dirty="0"/>
              <a:t>“</a:t>
            </a:r>
            <a:r>
              <a:rPr lang="en-US" b="1" u="sng" dirty="0"/>
              <a:t>Confidential information </a:t>
            </a:r>
            <a:r>
              <a:rPr lang="en-US" dirty="0"/>
              <a:t>is any </a:t>
            </a:r>
            <a:r>
              <a:rPr lang="en-US" b="1" u="sng" dirty="0"/>
              <a:t>personally identifiable information (PII)</a:t>
            </a:r>
            <a:r>
              <a:rPr lang="en-US" b="1" dirty="0"/>
              <a:t> - </a:t>
            </a:r>
            <a:r>
              <a:rPr lang="en-US" dirty="0"/>
              <a:t>or information associated with it - about a person or establishment, collected under an assurance that restricts sharing the information.”</a:t>
            </a:r>
          </a:p>
          <a:p>
            <a:endParaRPr lang="en-US" dirty="0"/>
          </a:p>
        </p:txBody>
      </p:sp>
    </p:spTree>
    <p:extLst>
      <p:ext uri="{BB962C8B-B14F-4D97-AF65-F5344CB8AC3E}">
        <p14:creationId xmlns:p14="http://schemas.microsoft.com/office/powerpoint/2010/main" val="4170730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C3160-BCDE-02E2-430C-61231CD8E380}"/>
              </a:ext>
            </a:extLst>
          </p:cNvPr>
          <p:cNvSpPr>
            <a:spLocks noGrp="1"/>
          </p:cNvSpPr>
          <p:nvPr>
            <p:ph type="title"/>
          </p:nvPr>
        </p:nvSpPr>
        <p:spPr/>
        <p:txBody>
          <a:bodyPr/>
          <a:lstStyle/>
          <a:p>
            <a:r>
              <a:rPr lang="en-US" b="1" dirty="0"/>
              <a:t>Key Definitions: </a:t>
            </a:r>
            <a:r>
              <a:rPr lang="en-US" dirty="0"/>
              <a:t>Personally Identifiable Information (PII)</a:t>
            </a:r>
            <a:endParaRPr lang="en-US" b="1" dirty="0"/>
          </a:p>
        </p:txBody>
      </p:sp>
      <p:sp>
        <p:nvSpPr>
          <p:cNvPr id="3" name="Content Placeholder 2">
            <a:extLst>
              <a:ext uri="{FF2B5EF4-FFF2-40B4-BE49-F238E27FC236}">
                <a16:creationId xmlns:a16="http://schemas.microsoft.com/office/drawing/2014/main" id="{C7EE4658-80DD-3FAA-0AFF-F0FBADBC8ACC}"/>
              </a:ext>
            </a:extLst>
          </p:cNvPr>
          <p:cNvSpPr>
            <a:spLocks noGrp="1"/>
          </p:cNvSpPr>
          <p:nvPr>
            <p:ph idx="1"/>
          </p:nvPr>
        </p:nvSpPr>
        <p:spPr/>
        <p:txBody>
          <a:bodyPr>
            <a:normAutofit/>
          </a:bodyPr>
          <a:lstStyle/>
          <a:p>
            <a:r>
              <a:rPr lang="en-US" dirty="0"/>
              <a:t>PII = data that can be used to identify, locate, or contact individuals or establishments, or reveal the characteristics or other details about them</a:t>
            </a:r>
          </a:p>
          <a:p>
            <a:pPr lvl="1"/>
            <a:r>
              <a:rPr lang="en-US" b="1" u="sng" dirty="0"/>
              <a:t>Direct identifiers</a:t>
            </a:r>
            <a:r>
              <a:rPr lang="en-US" u="sng" dirty="0"/>
              <a:t>: </a:t>
            </a:r>
            <a:r>
              <a:rPr lang="en-US" dirty="0"/>
              <a:t>name, social security number or other information that is unique to an individual</a:t>
            </a:r>
          </a:p>
          <a:p>
            <a:pPr lvl="1"/>
            <a:r>
              <a:rPr lang="en-US" b="1" u="sng" dirty="0"/>
              <a:t>Indirect identifiers</a:t>
            </a:r>
            <a:r>
              <a:rPr lang="en-US" dirty="0"/>
              <a:t>: include uncommon race, ethnicity, extreme age, unusual occupation and other details. Combined with other information, such as state or county of residence, or information available through other sources such as professional directories, direct or indirect identifiers can disclose a respondent's identity.</a:t>
            </a:r>
          </a:p>
          <a:p>
            <a:endParaRPr lang="en-US" dirty="0"/>
          </a:p>
        </p:txBody>
      </p:sp>
    </p:spTree>
    <p:extLst>
      <p:ext uri="{BB962C8B-B14F-4D97-AF65-F5344CB8AC3E}">
        <p14:creationId xmlns:p14="http://schemas.microsoft.com/office/powerpoint/2010/main" val="4151763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schemeClr val="bg2">
                <a:shade val="88000"/>
                <a:hueMod val="106000"/>
                <a:satMod val="140000"/>
                <a:lumMod val="54000"/>
              </a:schemeClr>
              <a:schemeClr val="bg2">
                <a:tint val="98000"/>
                <a:hueMod val="92000"/>
                <a:satMod val="150000"/>
                <a:lumMod val="150000"/>
              </a:schemeClr>
            </a:duotone>
          </a:blip>
          <a:stretch/>
        </a:blipFill>
        <a:effectLst/>
      </p:bgPr>
    </p:bg>
    <p:spTree>
      <p:nvGrpSpPr>
        <p:cNvPr id="1" name=""/>
        <p:cNvGrpSpPr/>
        <p:nvPr/>
      </p:nvGrpSpPr>
      <p:grpSpPr>
        <a:xfrm>
          <a:off x="0" y="0"/>
          <a:ext cx="0" cy="0"/>
          <a:chOff x="0" y="0"/>
          <a:chExt cx="0" cy="0"/>
        </a:xfrm>
      </p:grpSpPr>
      <p:pic>
        <p:nvPicPr>
          <p:cNvPr id="10" name="Picture 2">
            <a:extLst>
              <a:ext uri="{FF2B5EF4-FFF2-40B4-BE49-F238E27FC236}">
                <a16:creationId xmlns:a16="http://schemas.microsoft.com/office/drawing/2014/main" id="{28A3A3B9-997D-4A03-90FD-7BAB2C8E423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nvGrpSpPr>
          <p:cNvPr id="12" name="Group 11">
            <a:extLst>
              <a:ext uri="{FF2B5EF4-FFF2-40B4-BE49-F238E27FC236}">
                <a16:creationId xmlns:a16="http://schemas.microsoft.com/office/drawing/2014/main" id="{1FC32202-9DB3-4AA3-84CF-1815EE5B651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3" name="Rectangle 5">
              <a:extLst>
                <a:ext uri="{FF2B5EF4-FFF2-40B4-BE49-F238E27FC236}">
                  <a16:creationId xmlns:a16="http://schemas.microsoft.com/office/drawing/2014/main" id="{610571FD-687E-4644-8056-769F83C33AB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4" name="Freeform 6">
              <a:extLst>
                <a:ext uri="{FF2B5EF4-FFF2-40B4-BE49-F238E27FC236}">
                  <a16:creationId xmlns:a16="http://schemas.microsoft.com/office/drawing/2014/main" id="{6F88B2CF-ADC0-4A56-892C-000F69B18DA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5" name="Freeform 7">
              <a:extLst>
                <a:ext uri="{FF2B5EF4-FFF2-40B4-BE49-F238E27FC236}">
                  <a16:creationId xmlns:a16="http://schemas.microsoft.com/office/drawing/2014/main" id="{0E45960F-3218-447D-883A-C08178DE924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6" name="Rectangle 8">
              <a:extLst>
                <a:ext uri="{FF2B5EF4-FFF2-40B4-BE49-F238E27FC236}">
                  <a16:creationId xmlns:a16="http://schemas.microsoft.com/office/drawing/2014/main" id="{1F453801-3FA6-4C22-A60E-BD42060BE39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7" name="Freeform 9">
              <a:extLst>
                <a:ext uri="{FF2B5EF4-FFF2-40B4-BE49-F238E27FC236}">
                  <a16:creationId xmlns:a16="http://schemas.microsoft.com/office/drawing/2014/main" id="{BF7A3FDF-EF1E-4416-93D8-BEEC2D2728A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8" name="Freeform 10">
              <a:extLst>
                <a:ext uri="{FF2B5EF4-FFF2-40B4-BE49-F238E27FC236}">
                  <a16:creationId xmlns:a16="http://schemas.microsoft.com/office/drawing/2014/main" id="{A0262584-CA5B-40E4-9E09-F706814FB6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9" name="Freeform 11">
              <a:extLst>
                <a:ext uri="{FF2B5EF4-FFF2-40B4-BE49-F238E27FC236}">
                  <a16:creationId xmlns:a16="http://schemas.microsoft.com/office/drawing/2014/main" id="{2040526A-3336-4659-98D5-8081420A1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0" name="Freeform 12">
              <a:extLst>
                <a:ext uri="{FF2B5EF4-FFF2-40B4-BE49-F238E27FC236}">
                  <a16:creationId xmlns:a16="http://schemas.microsoft.com/office/drawing/2014/main" id="{A96F4D67-AE70-4F26-936F-33B1EECE13D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1" name="Freeform 13">
              <a:extLst>
                <a:ext uri="{FF2B5EF4-FFF2-40B4-BE49-F238E27FC236}">
                  <a16:creationId xmlns:a16="http://schemas.microsoft.com/office/drawing/2014/main" id="{D0286AA7-8949-4283-A576-761C498ED1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2" name="Freeform 14">
              <a:extLst>
                <a:ext uri="{FF2B5EF4-FFF2-40B4-BE49-F238E27FC236}">
                  <a16:creationId xmlns:a16="http://schemas.microsoft.com/office/drawing/2014/main" id="{18191F3A-48A8-494E-9F62-D51AFC156D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3" name="Freeform 15">
              <a:extLst>
                <a:ext uri="{FF2B5EF4-FFF2-40B4-BE49-F238E27FC236}">
                  <a16:creationId xmlns:a16="http://schemas.microsoft.com/office/drawing/2014/main" id="{768EF614-CED7-4DD9-953A-597F461A61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4" name="Freeform 16">
              <a:extLst>
                <a:ext uri="{FF2B5EF4-FFF2-40B4-BE49-F238E27FC236}">
                  <a16:creationId xmlns:a16="http://schemas.microsoft.com/office/drawing/2014/main" id="{606F1DE5-83D5-4039-9A6D-EB25D3252AE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5" name="Freeform 17">
              <a:extLst>
                <a:ext uri="{FF2B5EF4-FFF2-40B4-BE49-F238E27FC236}">
                  <a16:creationId xmlns:a16="http://schemas.microsoft.com/office/drawing/2014/main" id="{C06020DA-FF9F-4FB8-BB32-B9D8EFA39D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6" name="Freeform 18">
              <a:extLst>
                <a:ext uri="{FF2B5EF4-FFF2-40B4-BE49-F238E27FC236}">
                  <a16:creationId xmlns:a16="http://schemas.microsoft.com/office/drawing/2014/main" id="{2795D7C4-DFEE-4662-86B5-CFB805A7B55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7" name="Freeform 19">
              <a:extLst>
                <a:ext uri="{FF2B5EF4-FFF2-40B4-BE49-F238E27FC236}">
                  <a16:creationId xmlns:a16="http://schemas.microsoft.com/office/drawing/2014/main" id="{81808701-AC94-4B89-BEF0-9ADD3C3EE8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8" name="Freeform 20">
              <a:extLst>
                <a:ext uri="{FF2B5EF4-FFF2-40B4-BE49-F238E27FC236}">
                  <a16:creationId xmlns:a16="http://schemas.microsoft.com/office/drawing/2014/main" id="{73B7EF27-3D88-4BBC-B168-39790455BBA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29" name="Freeform 21">
              <a:extLst>
                <a:ext uri="{FF2B5EF4-FFF2-40B4-BE49-F238E27FC236}">
                  <a16:creationId xmlns:a16="http://schemas.microsoft.com/office/drawing/2014/main" id="{DB6DF57F-9E1D-4C2B-8018-505EED19D53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0" name="Freeform 22">
              <a:extLst>
                <a:ext uri="{FF2B5EF4-FFF2-40B4-BE49-F238E27FC236}">
                  <a16:creationId xmlns:a16="http://schemas.microsoft.com/office/drawing/2014/main" id="{3A927F03-78D5-4416-926D-45A7B7048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1" name="Freeform 23">
              <a:extLst>
                <a:ext uri="{FF2B5EF4-FFF2-40B4-BE49-F238E27FC236}">
                  <a16:creationId xmlns:a16="http://schemas.microsoft.com/office/drawing/2014/main" id="{ADD58AFB-FAF7-4121-B559-BEB9875230D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2" name="Freeform 24">
              <a:extLst>
                <a:ext uri="{FF2B5EF4-FFF2-40B4-BE49-F238E27FC236}">
                  <a16:creationId xmlns:a16="http://schemas.microsoft.com/office/drawing/2014/main" id="{68EE3C08-B83B-46C8-9D96-E7FB7EA41A7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3" name="Freeform 25">
              <a:extLst>
                <a:ext uri="{FF2B5EF4-FFF2-40B4-BE49-F238E27FC236}">
                  <a16:creationId xmlns:a16="http://schemas.microsoft.com/office/drawing/2014/main" id="{FD021DD5-2C00-4FF3-8DD9-1B39F3C06C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4" name="Freeform 26">
              <a:extLst>
                <a:ext uri="{FF2B5EF4-FFF2-40B4-BE49-F238E27FC236}">
                  <a16:creationId xmlns:a16="http://schemas.microsoft.com/office/drawing/2014/main" id="{348C6317-3127-400A-B4A7-48F1DB5DF3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5" name="Freeform 27">
              <a:extLst>
                <a:ext uri="{FF2B5EF4-FFF2-40B4-BE49-F238E27FC236}">
                  <a16:creationId xmlns:a16="http://schemas.microsoft.com/office/drawing/2014/main" id="{3172227C-EC8B-4221-88C4-1D3B4401DF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6" name="Freeform 28">
              <a:extLst>
                <a:ext uri="{FF2B5EF4-FFF2-40B4-BE49-F238E27FC236}">
                  <a16:creationId xmlns:a16="http://schemas.microsoft.com/office/drawing/2014/main" id="{5511E763-C729-4F3F-8F23-BA0C2490BF5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7" name="Freeform 29">
              <a:extLst>
                <a:ext uri="{FF2B5EF4-FFF2-40B4-BE49-F238E27FC236}">
                  <a16:creationId xmlns:a16="http://schemas.microsoft.com/office/drawing/2014/main" id="{561F5B46-071F-45A5-B5CC-F46EDB1AC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8" name="Freeform 30">
              <a:extLst>
                <a:ext uri="{FF2B5EF4-FFF2-40B4-BE49-F238E27FC236}">
                  <a16:creationId xmlns:a16="http://schemas.microsoft.com/office/drawing/2014/main" id="{AED43814-B7B1-4BB4-950C-590667FB19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39" name="Freeform 31">
              <a:extLst>
                <a:ext uri="{FF2B5EF4-FFF2-40B4-BE49-F238E27FC236}">
                  <a16:creationId xmlns:a16="http://schemas.microsoft.com/office/drawing/2014/main" id="{C415CA85-B951-4B2F-9EEA-22EE10728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0" name="Freeform 32">
              <a:extLst>
                <a:ext uri="{FF2B5EF4-FFF2-40B4-BE49-F238E27FC236}">
                  <a16:creationId xmlns:a16="http://schemas.microsoft.com/office/drawing/2014/main" id="{53558B9E-293E-41A2-83C3-9D850825E8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1" name="Rectangle 33">
              <a:extLst>
                <a:ext uri="{FF2B5EF4-FFF2-40B4-BE49-F238E27FC236}">
                  <a16:creationId xmlns:a16="http://schemas.microsoft.com/office/drawing/2014/main" id="{88ACCEEA-CE41-4CC3-8DCD-E50BD48D417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42" name="Freeform 34">
              <a:extLst>
                <a:ext uri="{FF2B5EF4-FFF2-40B4-BE49-F238E27FC236}">
                  <a16:creationId xmlns:a16="http://schemas.microsoft.com/office/drawing/2014/main" id="{5E0C103C-AE76-4E6D-BC01-38DE5C5C36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3" name="Freeform 35">
              <a:extLst>
                <a:ext uri="{FF2B5EF4-FFF2-40B4-BE49-F238E27FC236}">
                  <a16:creationId xmlns:a16="http://schemas.microsoft.com/office/drawing/2014/main" id="{64E447C7-C1C5-499C-BFCF-4267C40220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4" name="Freeform 36">
              <a:extLst>
                <a:ext uri="{FF2B5EF4-FFF2-40B4-BE49-F238E27FC236}">
                  <a16:creationId xmlns:a16="http://schemas.microsoft.com/office/drawing/2014/main" id="{11D27CBD-D97C-4C8A-8B9F-12039830E3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5" name="Freeform 37">
              <a:extLst>
                <a:ext uri="{FF2B5EF4-FFF2-40B4-BE49-F238E27FC236}">
                  <a16:creationId xmlns:a16="http://schemas.microsoft.com/office/drawing/2014/main" id="{0277E892-FF91-4A92-B6E8-56CD1167880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6" name="Freeform 38">
              <a:extLst>
                <a:ext uri="{FF2B5EF4-FFF2-40B4-BE49-F238E27FC236}">
                  <a16:creationId xmlns:a16="http://schemas.microsoft.com/office/drawing/2014/main" id="{754DA1E7-F0A0-493A-853E-948B8381F0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7" name="Freeform 39">
              <a:extLst>
                <a:ext uri="{FF2B5EF4-FFF2-40B4-BE49-F238E27FC236}">
                  <a16:creationId xmlns:a16="http://schemas.microsoft.com/office/drawing/2014/main" id="{00F63C47-C769-464A-AA57-B7AEE8CD5E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8" name="Freeform 40">
              <a:extLst>
                <a:ext uri="{FF2B5EF4-FFF2-40B4-BE49-F238E27FC236}">
                  <a16:creationId xmlns:a16="http://schemas.microsoft.com/office/drawing/2014/main" id="{7EFBD469-737A-434F-B848-A89333AD37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49" name="Freeform 41">
              <a:extLst>
                <a:ext uri="{FF2B5EF4-FFF2-40B4-BE49-F238E27FC236}">
                  <a16:creationId xmlns:a16="http://schemas.microsoft.com/office/drawing/2014/main" id="{4396DA9A-8E7D-445A-B7E0-92D16F1F09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0" name="Freeform 42">
              <a:extLst>
                <a:ext uri="{FF2B5EF4-FFF2-40B4-BE49-F238E27FC236}">
                  <a16:creationId xmlns:a16="http://schemas.microsoft.com/office/drawing/2014/main" id="{B3702C58-7DD4-4725-95BD-DF151FF2D2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1" name="Freeform 43">
              <a:extLst>
                <a:ext uri="{FF2B5EF4-FFF2-40B4-BE49-F238E27FC236}">
                  <a16:creationId xmlns:a16="http://schemas.microsoft.com/office/drawing/2014/main" id="{089E3BA3-84FA-412A-8EC1-2C2B57572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2" name="Freeform 44">
              <a:extLst>
                <a:ext uri="{FF2B5EF4-FFF2-40B4-BE49-F238E27FC236}">
                  <a16:creationId xmlns:a16="http://schemas.microsoft.com/office/drawing/2014/main" id="{A6630E8E-3552-44DC-819B-0E2FD085438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3" name="Rectangle 45">
              <a:extLst>
                <a:ext uri="{FF2B5EF4-FFF2-40B4-BE49-F238E27FC236}">
                  <a16:creationId xmlns:a16="http://schemas.microsoft.com/office/drawing/2014/main" id="{2705026F-757A-46C6-8C54-39E3487B042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54" name="Freeform 46">
              <a:extLst>
                <a:ext uri="{FF2B5EF4-FFF2-40B4-BE49-F238E27FC236}">
                  <a16:creationId xmlns:a16="http://schemas.microsoft.com/office/drawing/2014/main" id="{124A7C73-AEF0-4334-8873-E7789302A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5" name="Freeform 47">
              <a:extLst>
                <a:ext uri="{FF2B5EF4-FFF2-40B4-BE49-F238E27FC236}">
                  <a16:creationId xmlns:a16="http://schemas.microsoft.com/office/drawing/2014/main" id="{329C97BB-5852-4D46-8DA8-1C087CD374D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6" name="Freeform 48">
              <a:extLst>
                <a:ext uri="{FF2B5EF4-FFF2-40B4-BE49-F238E27FC236}">
                  <a16:creationId xmlns:a16="http://schemas.microsoft.com/office/drawing/2014/main" id="{335FCF3A-450B-47A5-BE9D-AE3D309BF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7" name="Freeform 49">
              <a:extLst>
                <a:ext uri="{FF2B5EF4-FFF2-40B4-BE49-F238E27FC236}">
                  <a16:creationId xmlns:a16="http://schemas.microsoft.com/office/drawing/2014/main" id="{9E9E6BCB-71C3-4ED2-B1F4-539AF8FB93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8" name="Freeform 50">
              <a:extLst>
                <a:ext uri="{FF2B5EF4-FFF2-40B4-BE49-F238E27FC236}">
                  <a16:creationId xmlns:a16="http://schemas.microsoft.com/office/drawing/2014/main" id="{C016E9A5-3CFD-4181-BE3C-B2ED7C8A4DE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59" name="Freeform 51">
              <a:extLst>
                <a:ext uri="{FF2B5EF4-FFF2-40B4-BE49-F238E27FC236}">
                  <a16:creationId xmlns:a16="http://schemas.microsoft.com/office/drawing/2014/main" id="{472B18E9-A7CC-4AFE-9270-034E35211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0" name="Freeform 52">
              <a:extLst>
                <a:ext uri="{FF2B5EF4-FFF2-40B4-BE49-F238E27FC236}">
                  <a16:creationId xmlns:a16="http://schemas.microsoft.com/office/drawing/2014/main" id="{7E034710-8BA8-4821-8424-C2C42477A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1" name="Freeform 53">
              <a:extLst>
                <a:ext uri="{FF2B5EF4-FFF2-40B4-BE49-F238E27FC236}">
                  <a16:creationId xmlns:a16="http://schemas.microsoft.com/office/drawing/2014/main" id="{AA9C27DD-0841-41D8-88B9-1E20E498B1A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2" name="Freeform 54">
              <a:extLst>
                <a:ext uri="{FF2B5EF4-FFF2-40B4-BE49-F238E27FC236}">
                  <a16:creationId xmlns:a16="http://schemas.microsoft.com/office/drawing/2014/main" id="{7AC72B37-137C-43B1-B632-F250FD4F1C9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3" name="Freeform 55">
              <a:extLst>
                <a:ext uri="{FF2B5EF4-FFF2-40B4-BE49-F238E27FC236}">
                  <a16:creationId xmlns:a16="http://schemas.microsoft.com/office/drawing/2014/main" id="{41100148-06A9-4714-8114-BCEAB1E25D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4" name="Freeform 56">
              <a:extLst>
                <a:ext uri="{FF2B5EF4-FFF2-40B4-BE49-F238E27FC236}">
                  <a16:creationId xmlns:a16="http://schemas.microsoft.com/office/drawing/2014/main" id="{7732C5A7-3350-4B61-9B93-42692B1FD79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5" name="Freeform 57">
              <a:extLst>
                <a:ext uri="{FF2B5EF4-FFF2-40B4-BE49-F238E27FC236}">
                  <a16:creationId xmlns:a16="http://schemas.microsoft.com/office/drawing/2014/main" id="{A3ADE33B-8A92-4478-800D-8E1A731ABE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66" name="Freeform 58">
              <a:extLst>
                <a:ext uri="{FF2B5EF4-FFF2-40B4-BE49-F238E27FC236}">
                  <a16:creationId xmlns:a16="http://schemas.microsoft.com/office/drawing/2014/main" id="{AA064BDA-F472-40E5-91F0-CC69B60E60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68" name="Group 67">
            <a:extLst>
              <a:ext uri="{FF2B5EF4-FFF2-40B4-BE49-F238E27FC236}">
                <a16:creationId xmlns:a16="http://schemas.microsoft.com/office/drawing/2014/main" id="{B4E26D04-18B0-4A93-9D50-3E483A0E320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69" name="Rectangle 68">
              <a:extLst>
                <a:ext uri="{FF2B5EF4-FFF2-40B4-BE49-F238E27FC236}">
                  <a16:creationId xmlns:a16="http://schemas.microsoft.com/office/drawing/2014/main" id="{52120E3C-B190-4716-A358-904BB62606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2">
              <a:extLst>
                <a:ext uri="{FF2B5EF4-FFF2-40B4-BE49-F238E27FC236}">
                  <a16:creationId xmlns:a16="http://schemas.microsoft.com/office/drawing/2014/main" id="{C88B1674-9020-43EC-AAB8-92FC83455E66}"/>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p14="http://schemas.microsoft.com/office/powerpoint/2010/main" xmlns:a14="http://schemas.microsoft.com/office/drawing/2010/main" xmlns:a16="http://schemas.microsoft.com/office/drawing/2014/main" xmlns="">
                  <a:solidFill>
                    <a:srgbClr val="FFFFFF"/>
                  </a:solidFill>
                </a14:hiddenFill>
              </a:ext>
            </a:extLst>
          </p:spPr>
        </p:pic>
      </p:grpSp>
      <p:sp>
        <p:nvSpPr>
          <p:cNvPr id="2" name="Title 1">
            <a:extLst>
              <a:ext uri="{FF2B5EF4-FFF2-40B4-BE49-F238E27FC236}">
                <a16:creationId xmlns:a16="http://schemas.microsoft.com/office/drawing/2014/main" id="{24F72B85-7DFE-F01C-13C0-587B53123752}"/>
              </a:ext>
            </a:extLst>
          </p:cNvPr>
          <p:cNvSpPr>
            <a:spLocks noGrp="1"/>
          </p:cNvSpPr>
          <p:nvPr>
            <p:ph type="title"/>
          </p:nvPr>
        </p:nvSpPr>
        <p:spPr>
          <a:xfrm>
            <a:off x="6615112" y="1122363"/>
            <a:ext cx="4052887" cy="3759200"/>
          </a:xfrm>
        </p:spPr>
        <p:txBody>
          <a:bodyPr vert="horz" lIns="91440" tIns="45720" rIns="91440" bIns="45720" rtlCol="0" anchor="b">
            <a:noAutofit/>
          </a:bodyPr>
          <a:lstStyle/>
          <a:p>
            <a:r>
              <a:rPr lang="en-US" sz="3200" dirty="0"/>
              <a:t>Why Is Confidentiality Important to the Shelter Monitoring Committee’s Work? </a:t>
            </a:r>
          </a:p>
        </p:txBody>
      </p:sp>
      <p:grpSp>
        <p:nvGrpSpPr>
          <p:cNvPr id="72" name="Group 71">
            <a:extLst>
              <a:ext uri="{FF2B5EF4-FFF2-40B4-BE49-F238E27FC236}">
                <a16:creationId xmlns:a16="http://schemas.microsoft.com/office/drawing/2014/main" id="{2CB63B3B-FAC1-433A-98E2-8DF4829D3E0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73" name="Rectangle 5">
              <a:extLst>
                <a:ext uri="{FF2B5EF4-FFF2-40B4-BE49-F238E27FC236}">
                  <a16:creationId xmlns:a16="http://schemas.microsoft.com/office/drawing/2014/main" id="{A966AFE0-CA2B-4598-9451-421D52AF90C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4" name="Freeform 6">
              <a:extLst>
                <a:ext uri="{FF2B5EF4-FFF2-40B4-BE49-F238E27FC236}">
                  <a16:creationId xmlns:a16="http://schemas.microsoft.com/office/drawing/2014/main" id="{016EFF08-2417-490A-98E3-734C96399BF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5" name="Freeform 7">
              <a:extLst>
                <a:ext uri="{FF2B5EF4-FFF2-40B4-BE49-F238E27FC236}">
                  <a16:creationId xmlns:a16="http://schemas.microsoft.com/office/drawing/2014/main" id="{4532F763-8645-484E-9739-AA573D2862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6" name="Rectangle 8">
              <a:extLst>
                <a:ext uri="{FF2B5EF4-FFF2-40B4-BE49-F238E27FC236}">
                  <a16:creationId xmlns:a16="http://schemas.microsoft.com/office/drawing/2014/main" id="{FD5F4035-762E-475A-8355-F5CECC7538D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77" name="Freeform 9">
              <a:extLst>
                <a:ext uri="{FF2B5EF4-FFF2-40B4-BE49-F238E27FC236}">
                  <a16:creationId xmlns:a16="http://schemas.microsoft.com/office/drawing/2014/main" id="{3F78C890-FB51-4821-9FAE-AD50B51427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8" name="Freeform 10">
              <a:extLst>
                <a:ext uri="{FF2B5EF4-FFF2-40B4-BE49-F238E27FC236}">
                  <a16:creationId xmlns:a16="http://schemas.microsoft.com/office/drawing/2014/main" id="{12D063E0-0859-41CD-898C-D821EA46A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79" name="Freeform 11">
              <a:extLst>
                <a:ext uri="{FF2B5EF4-FFF2-40B4-BE49-F238E27FC236}">
                  <a16:creationId xmlns:a16="http://schemas.microsoft.com/office/drawing/2014/main" id="{A81EA35B-7D18-4ADF-8A1A-91F65A11F0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0" name="Freeform 12">
              <a:extLst>
                <a:ext uri="{FF2B5EF4-FFF2-40B4-BE49-F238E27FC236}">
                  <a16:creationId xmlns:a16="http://schemas.microsoft.com/office/drawing/2014/main" id="{38787796-AAC7-4272-9A1B-FEDFFDD92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1" name="Freeform 13">
              <a:extLst>
                <a:ext uri="{FF2B5EF4-FFF2-40B4-BE49-F238E27FC236}">
                  <a16:creationId xmlns:a16="http://schemas.microsoft.com/office/drawing/2014/main" id="{65A351ED-2666-43A6-93BC-208FE705C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2" name="Freeform 14">
              <a:extLst>
                <a:ext uri="{FF2B5EF4-FFF2-40B4-BE49-F238E27FC236}">
                  <a16:creationId xmlns:a16="http://schemas.microsoft.com/office/drawing/2014/main" id="{190389B3-0959-4523-9695-4B9F8582F0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3" name="Freeform 15">
              <a:extLst>
                <a:ext uri="{FF2B5EF4-FFF2-40B4-BE49-F238E27FC236}">
                  <a16:creationId xmlns:a16="http://schemas.microsoft.com/office/drawing/2014/main" id="{0710E34A-D665-40E6-BB18-D5F427E78EC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4" name="Freeform 16">
              <a:extLst>
                <a:ext uri="{FF2B5EF4-FFF2-40B4-BE49-F238E27FC236}">
                  <a16:creationId xmlns:a16="http://schemas.microsoft.com/office/drawing/2014/main" id="{51C1ACB6-B67D-497D-8356-07C556F3528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5" name="Freeform 17">
              <a:extLst>
                <a:ext uri="{FF2B5EF4-FFF2-40B4-BE49-F238E27FC236}">
                  <a16:creationId xmlns:a16="http://schemas.microsoft.com/office/drawing/2014/main" id="{37442EC2-E42D-42C1-9F4C-F853111C04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6" name="Freeform 18">
              <a:extLst>
                <a:ext uri="{FF2B5EF4-FFF2-40B4-BE49-F238E27FC236}">
                  <a16:creationId xmlns:a16="http://schemas.microsoft.com/office/drawing/2014/main" id="{23F51F17-A7B4-4686-9943-39AB958B09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7" name="Freeform 19">
              <a:extLst>
                <a:ext uri="{FF2B5EF4-FFF2-40B4-BE49-F238E27FC236}">
                  <a16:creationId xmlns:a16="http://schemas.microsoft.com/office/drawing/2014/main" id="{26A3897A-6E87-4A76-85D3-FE8B66C8FF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8" name="Freeform 20">
              <a:extLst>
                <a:ext uri="{FF2B5EF4-FFF2-40B4-BE49-F238E27FC236}">
                  <a16:creationId xmlns:a16="http://schemas.microsoft.com/office/drawing/2014/main" id="{40C0E132-5FBD-423C-952E-CCD5A3735E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89" name="Freeform 21">
              <a:extLst>
                <a:ext uri="{FF2B5EF4-FFF2-40B4-BE49-F238E27FC236}">
                  <a16:creationId xmlns:a16="http://schemas.microsoft.com/office/drawing/2014/main" id="{39511DE3-694A-4F92-A214-307D3D06D60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0" name="Freeform 22">
              <a:extLst>
                <a:ext uri="{FF2B5EF4-FFF2-40B4-BE49-F238E27FC236}">
                  <a16:creationId xmlns:a16="http://schemas.microsoft.com/office/drawing/2014/main" id="{121031D4-FDC1-4FF1-A3D7-3AFE2A213F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1" name="Freeform 23">
              <a:extLst>
                <a:ext uri="{FF2B5EF4-FFF2-40B4-BE49-F238E27FC236}">
                  <a16:creationId xmlns:a16="http://schemas.microsoft.com/office/drawing/2014/main" id="{1BF17F18-ECD0-478F-B923-ABFD96D40D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2" name="Freeform 24">
              <a:extLst>
                <a:ext uri="{FF2B5EF4-FFF2-40B4-BE49-F238E27FC236}">
                  <a16:creationId xmlns:a16="http://schemas.microsoft.com/office/drawing/2014/main" id="{4E8231FC-FB90-48F2-B57D-1606B26789F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3" name="Freeform 25">
              <a:extLst>
                <a:ext uri="{FF2B5EF4-FFF2-40B4-BE49-F238E27FC236}">
                  <a16:creationId xmlns:a16="http://schemas.microsoft.com/office/drawing/2014/main" id="{1E03DA50-25D8-44A9-B697-CAFEDD954B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4" name="Freeform 26">
              <a:extLst>
                <a:ext uri="{FF2B5EF4-FFF2-40B4-BE49-F238E27FC236}">
                  <a16:creationId xmlns:a16="http://schemas.microsoft.com/office/drawing/2014/main" id="{F51C6D3F-2846-4669-96A9-B77923D025E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5" name="Freeform 27">
              <a:extLst>
                <a:ext uri="{FF2B5EF4-FFF2-40B4-BE49-F238E27FC236}">
                  <a16:creationId xmlns:a16="http://schemas.microsoft.com/office/drawing/2014/main" id="{C96C604A-43F7-460A-9529-E44AEB006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6" name="Freeform 28">
              <a:extLst>
                <a:ext uri="{FF2B5EF4-FFF2-40B4-BE49-F238E27FC236}">
                  <a16:creationId xmlns:a16="http://schemas.microsoft.com/office/drawing/2014/main" id="{6D3E2619-3F33-4E1A-9B97-8D3C4EA977A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7" name="Freeform 29">
              <a:extLst>
                <a:ext uri="{FF2B5EF4-FFF2-40B4-BE49-F238E27FC236}">
                  <a16:creationId xmlns:a16="http://schemas.microsoft.com/office/drawing/2014/main" id="{B56F5043-E9F4-45F5-BFA7-8B2B49270A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8" name="Freeform 30">
              <a:extLst>
                <a:ext uri="{FF2B5EF4-FFF2-40B4-BE49-F238E27FC236}">
                  <a16:creationId xmlns:a16="http://schemas.microsoft.com/office/drawing/2014/main" id="{F61394C9-F210-4B97-B5D4-E6FC501ED26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99" name="Freeform 31">
              <a:extLst>
                <a:ext uri="{FF2B5EF4-FFF2-40B4-BE49-F238E27FC236}">
                  <a16:creationId xmlns:a16="http://schemas.microsoft.com/office/drawing/2014/main" id="{97D17CF8-BB81-4C50-8717-DB7C1255AE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0" name="Freeform 32">
              <a:extLst>
                <a:ext uri="{FF2B5EF4-FFF2-40B4-BE49-F238E27FC236}">
                  <a16:creationId xmlns:a16="http://schemas.microsoft.com/office/drawing/2014/main" id="{EB757D72-3025-44F1-BB70-24C7E700EC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1" name="Rectangle 33">
              <a:extLst>
                <a:ext uri="{FF2B5EF4-FFF2-40B4-BE49-F238E27FC236}">
                  <a16:creationId xmlns:a16="http://schemas.microsoft.com/office/drawing/2014/main" id="{4A63A04F-089B-4967-BC06-B6F37B7E550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02" name="Freeform 34">
              <a:extLst>
                <a:ext uri="{FF2B5EF4-FFF2-40B4-BE49-F238E27FC236}">
                  <a16:creationId xmlns:a16="http://schemas.microsoft.com/office/drawing/2014/main" id="{F42D0AE1-4B30-4934-9E19-0F91000BD0A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3" name="Freeform 35">
              <a:extLst>
                <a:ext uri="{FF2B5EF4-FFF2-40B4-BE49-F238E27FC236}">
                  <a16:creationId xmlns:a16="http://schemas.microsoft.com/office/drawing/2014/main" id="{45E34789-7501-4C93-976F-C689B6987C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4" name="Freeform 36">
              <a:extLst>
                <a:ext uri="{FF2B5EF4-FFF2-40B4-BE49-F238E27FC236}">
                  <a16:creationId xmlns:a16="http://schemas.microsoft.com/office/drawing/2014/main" id="{EBB941F5-93E9-49CA-B6E8-38B055ADB3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5" name="Freeform 37">
              <a:extLst>
                <a:ext uri="{FF2B5EF4-FFF2-40B4-BE49-F238E27FC236}">
                  <a16:creationId xmlns:a16="http://schemas.microsoft.com/office/drawing/2014/main" id="{897629A2-2C52-414A-877C-FF52C04BE4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6" name="Freeform 38">
              <a:extLst>
                <a:ext uri="{FF2B5EF4-FFF2-40B4-BE49-F238E27FC236}">
                  <a16:creationId xmlns:a16="http://schemas.microsoft.com/office/drawing/2014/main" id="{7E752A8F-FB7E-4B3A-BAB4-26B3223BAD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7" name="Freeform 39">
              <a:extLst>
                <a:ext uri="{FF2B5EF4-FFF2-40B4-BE49-F238E27FC236}">
                  <a16:creationId xmlns:a16="http://schemas.microsoft.com/office/drawing/2014/main" id="{61C8B562-C0DE-46FA-909A-4576D2BC7E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8" name="Freeform 40">
              <a:extLst>
                <a:ext uri="{FF2B5EF4-FFF2-40B4-BE49-F238E27FC236}">
                  <a16:creationId xmlns:a16="http://schemas.microsoft.com/office/drawing/2014/main" id="{2B68F868-C4FE-41A0-BB2E-C4239B7B3AE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09" name="Freeform 41">
              <a:extLst>
                <a:ext uri="{FF2B5EF4-FFF2-40B4-BE49-F238E27FC236}">
                  <a16:creationId xmlns:a16="http://schemas.microsoft.com/office/drawing/2014/main" id="{B258B914-FF97-446C-A575-1AA43FB376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0" name="Freeform 42">
              <a:extLst>
                <a:ext uri="{FF2B5EF4-FFF2-40B4-BE49-F238E27FC236}">
                  <a16:creationId xmlns:a16="http://schemas.microsoft.com/office/drawing/2014/main" id="{CF0DAD85-67C2-4D79-99E6-95671E09F27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1" name="Freeform 43">
              <a:extLst>
                <a:ext uri="{FF2B5EF4-FFF2-40B4-BE49-F238E27FC236}">
                  <a16:creationId xmlns:a16="http://schemas.microsoft.com/office/drawing/2014/main" id="{E08F80C0-3165-49BD-80AF-F5F638B30E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2" name="Freeform 44">
              <a:extLst>
                <a:ext uri="{FF2B5EF4-FFF2-40B4-BE49-F238E27FC236}">
                  <a16:creationId xmlns:a16="http://schemas.microsoft.com/office/drawing/2014/main" id="{AA056D4B-15AB-4DD6-91A9-CB9D6357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3" name="Rectangle 45">
              <a:extLst>
                <a:ext uri="{FF2B5EF4-FFF2-40B4-BE49-F238E27FC236}">
                  <a16:creationId xmlns:a16="http://schemas.microsoft.com/office/drawing/2014/main" id="{E00F4C51-DE05-4273-A54F-C9F5C50EF89F}"/>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sp>
          <p:nvSpPr>
            <p:cNvPr id="114" name="Freeform 46">
              <a:extLst>
                <a:ext uri="{FF2B5EF4-FFF2-40B4-BE49-F238E27FC236}">
                  <a16:creationId xmlns:a16="http://schemas.microsoft.com/office/drawing/2014/main" id="{13DD8530-6F09-4578-B819-C56EF3245A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5" name="Freeform 47">
              <a:extLst>
                <a:ext uri="{FF2B5EF4-FFF2-40B4-BE49-F238E27FC236}">
                  <a16:creationId xmlns:a16="http://schemas.microsoft.com/office/drawing/2014/main" id="{4BA5790C-8CD0-4013-A041-E204E44FD9B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6" name="Freeform 48">
              <a:extLst>
                <a:ext uri="{FF2B5EF4-FFF2-40B4-BE49-F238E27FC236}">
                  <a16:creationId xmlns:a16="http://schemas.microsoft.com/office/drawing/2014/main" id="{A43FD512-86B4-4804-AB0A-C01F8DFC59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7" name="Freeform 49">
              <a:extLst>
                <a:ext uri="{FF2B5EF4-FFF2-40B4-BE49-F238E27FC236}">
                  <a16:creationId xmlns:a16="http://schemas.microsoft.com/office/drawing/2014/main" id="{F7F5E5B1-FB1A-47CD-8A04-60E164EE707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8" name="Freeform 50">
              <a:extLst>
                <a:ext uri="{FF2B5EF4-FFF2-40B4-BE49-F238E27FC236}">
                  <a16:creationId xmlns:a16="http://schemas.microsoft.com/office/drawing/2014/main" id="{625B45E4-B390-427B-998A-079AB5655A4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19" name="Freeform 51">
              <a:extLst>
                <a:ext uri="{FF2B5EF4-FFF2-40B4-BE49-F238E27FC236}">
                  <a16:creationId xmlns:a16="http://schemas.microsoft.com/office/drawing/2014/main" id="{CDE866EA-8E7A-43E4-82C0-72FC8D649B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0" name="Freeform 52">
              <a:extLst>
                <a:ext uri="{FF2B5EF4-FFF2-40B4-BE49-F238E27FC236}">
                  <a16:creationId xmlns:a16="http://schemas.microsoft.com/office/drawing/2014/main" id="{BEC015CF-507F-42DE-A9EE-D67F1F0AC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1" name="Freeform 53">
              <a:extLst>
                <a:ext uri="{FF2B5EF4-FFF2-40B4-BE49-F238E27FC236}">
                  <a16:creationId xmlns:a16="http://schemas.microsoft.com/office/drawing/2014/main" id="{3FFA9D83-C08E-4992-8E35-AE911ACD67A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2" name="Freeform 54">
              <a:extLst>
                <a:ext uri="{FF2B5EF4-FFF2-40B4-BE49-F238E27FC236}">
                  <a16:creationId xmlns:a16="http://schemas.microsoft.com/office/drawing/2014/main" id="{07E87055-98C9-47C6-82FF-B2D20AA3302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3" name="Freeform 55">
              <a:extLst>
                <a:ext uri="{FF2B5EF4-FFF2-40B4-BE49-F238E27FC236}">
                  <a16:creationId xmlns:a16="http://schemas.microsoft.com/office/drawing/2014/main" id="{CF48557B-2A48-41B0-8CE0-38A5F503C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4" name="Freeform 56">
              <a:extLst>
                <a:ext uri="{FF2B5EF4-FFF2-40B4-BE49-F238E27FC236}">
                  <a16:creationId xmlns:a16="http://schemas.microsoft.com/office/drawing/2014/main" id="{FC365D88-16A6-4019-ADCE-F4740006D18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5" name="Freeform 57">
              <a:extLst>
                <a:ext uri="{FF2B5EF4-FFF2-40B4-BE49-F238E27FC236}">
                  <a16:creationId xmlns:a16="http://schemas.microsoft.com/office/drawing/2014/main" id="{247D5AF0-2B3F-4A64-B219-C7D2E30C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26" name="Freeform 58">
              <a:extLst>
                <a:ext uri="{FF2B5EF4-FFF2-40B4-BE49-F238E27FC236}">
                  <a16:creationId xmlns:a16="http://schemas.microsoft.com/office/drawing/2014/main" id="{5CCA5D14-0660-4752-BE61-AAC04EB101B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grpSp>
      <p:grpSp>
        <p:nvGrpSpPr>
          <p:cNvPr id="128" name="Group 127">
            <a:extLst>
              <a:ext uri="{FF2B5EF4-FFF2-40B4-BE49-F238E27FC236}">
                <a16:creationId xmlns:a16="http://schemas.microsoft.com/office/drawing/2014/main" id="{36DB627E-DC71-4E31-BC4B-AA5158405C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29" name="Freeform 32">
              <a:extLst>
                <a:ext uri="{FF2B5EF4-FFF2-40B4-BE49-F238E27FC236}">
                  <a16:creationId xmlns:a16="http://schemas.microsoft.com/office/drawing/2014/main" id="{9FC0B020-0D99-4420-8ACD-9D5C1A2F8A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0" name="Freeform 33">
              <a:extLst>
                <a:ext uri="{FF2B5EF4-FFF2-40B4-BE49-F238E27FC236}">
                  <a16:creationId xmlns:a16="http://schemas.microsoft.com/office/drawing/2014/main" id="{F849AE84-3591-4D61-AA0D-2CC17A81CAC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1" name="Freeform 34">
              <a:extLst>
                <a:ext uri="{FF2B5EF4-FFF2-40B4-BE49-F238E27FC236}">
                  <a16:creationId xmlns:a16="http://schemas.microsoft.com/office/drawing/2014/main" id="{937F12C9-311B-482F-BF63-04626ACF022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2" name="Freeform 35">
              <a:extLst>
                <a:ext uri="{FF2B5EF4-FFF2-40B4-BE49-F238E27FC236}">
                  <a16:creationId xmlns:a16="http://schemas.microsoft.com/office/drawing/2014/main" id="{515FA75F-0ACF-4339-8AAE-1D7D5639CD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3" name="Freeform 36">
              <a:extLst>
                <a:ext uri="{FF2B5EF4-FFF2-40B4-BE49-F238E27FC236}">
                  <a16:creationId xmlns:a16="http://schemas.microsoft.com/office/drawing/2014/main" id="{6CE9E8E9-3CBF-4E36-9C9C-138B6D0D6EB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4" name="Freeform 37">
              <a:extLst>
                <a:ext uri="{FF2B5EF4-FFF2-40B4-BE49-F238E27FC236}">
                  <a16:creationId xmlns:a16="http://schemas.microsoft.com/office/drawing/2014/main" id="{480BCC4A-1FC9-42BE-9960-9F98D304FF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5" name="Freeform 38">
              <a:extLst>
                <a:ext uri="{FF2B5EF4-FFF2-40B4-BE49-F238E27FC236}">
                  <a16:creationId xmlns:a16="http://schemas.microsoft.com/office/drawing/2014/main" id="{7D174B7A-2100-408D-B661-D23B6790C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6" name="Freeform 39">
              <a:extLst>
                <a:ext uri="{FF2B5EF4-FFF2-40B4-BE49-F238E27FC236}">
                  <a16:creationId xmlns:a16="http://schemas.microsoft.com/office/drawing/2014/main" id="{815FEE8A-3D69-4892-B680-74F82D863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7" name="Freeform 40">
              <a:extLst>
                <a:ext uri="{FF2B5EF4-FFF2-40B4-BE49-F238E27FC236}">
                  <a16:creationId xmlns:a16="http://schemas.microsoft.com/office/drawing/2014/main" id="{B2F9C3CB-66F2-4F35-9A8E-27A436EC151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round/>
                  <a:headEnd/>
                  <a:tailEnd/>
                </a14:hiddenLine>
              </a:ext>
            </a:extLst>
          </p:spPr>
        </p:sp>
        <p:sp>
          <p:nvSpPr>
            <p:cNvPr id="138" name="Rectangle 41">
              <a:extLst>
                <a:ext uri="{FF2B5EF4-FFF2-40B4-BE49-F238E27FC236}">
                  <a16:creationId xmlns:a16="http://schemas.microsoft.com/office/drawing/2014/main" id="{570D99A8-CD04-4931-AFD2-12B56883F66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p14="http://schemas.microsoft.com/office/powerpoint/2010/main" xmlns:a14="http://schemas.microsoft.com/office/drawing/2010/main" xmlns:a16="http://schemas.microsoft.com/office/drawing/2014/main" xmlns="" w="9525">
                  <a:solidFill>
                    <a:srgbClr val="000000"/>
                  </a:solidFill>
                  <a:miter lim="800000"/>
                  <a:headEnd/>
                  <a:tailEnd/>
                </a14:hiddenLine>
              </a:ext>
            </a:extLst>
          </p:spPr>
        </p:sp>
      </p:grpSp>
      <p:pic>
        <p:nvPicPr>
          <p:cNvPr id="5" name="Picture 4" descr="A picture containing text, bird&#10;&#10;Description automatically generated">
            <a:extLst>
              <a:ext uri="{FF2B5EF4-FFF2-40B4-BE49-F238E27FC236}">
                <a16:creationId xmlns:a16="http://schemas.microsoft.com/office/drawing/2014/main" id="{83409253-DBC5-B661-C3A2-F1D1B00FB166}"/>
              </a:ext>
            </a:extLst>
          </p:cNvPr>
          <p:cNvPicPr>
            <a:picLocks noChangeAspect="1"/>
          </p:cNvPicPr>
          <p:nvPr/>
        </p:nvPicPr>
        <p:blipFill rotWithShape="1">
          <a:blip r:embed="rId5"/>
          <a:srcRect l="8432" r="11717"/>
          <a:stretch/>
        </p:blipFill>
        <p:spPr>
          <a:xfrm>
            <a:off x="-5597" y="10"/>
            <a:ext cx="6101597" cy="6857990"/>
          </a:xfrm>
          <a:prstGeom prst="rect">
            <a:avLst/>
          </a:prstGeom>
        </p:spPr>
      </p:pic>
    </p:spTree>
    <p:extLst>
      <p:ext uri="{BB962C8B-B14F-4D97-AF65-F5344CB8AC3E}">
        <p14:creationId xmlns:p14="http://schemas.microsoft.com/office/powerpoint/2010/main" val="4060424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98233-CD76-FF5C-14AB-E9641A6811E1}"/>
              </a:ext>
            </a:extLst>
          </p:cNvPr>
          <p:cNvSpPr>
            <a:spLocks noGrp="1"/>
          </p:cNvSpPr>
          <p:nvPr>
            <p:ph type="title"/>
          </p:nvPr>
        </p:nvSpPr>
        <p:spPr/>
        <p:txBody>
          <a:bodyPr/>
          <a:lstStyle/>
          <a:p>
            <a:r>
              <a:rPr lang="en-US" dirty="0"/>
              <a:t>Why Is Confidentiality Important to the Shelter Monitoring Committee’s Work?</a:t>
            </a:r>
          </a:p>
        </p:txBody>
      </p:sp>
      <p:sp>
        <p:nvSpPr>
          <p:cNvPr id="3" name="Content Placeholder 2">
            <a:extLst>
              <a:ext uri="{FF2B5EF4-FFF2-40B4-BE49-F238E27FC236}">
                <a16:creationId xmlns:a16="http://schemas.microsoft.com/office/drawing/2014/main" id="{0D3F711A-7EE3-58C4-1A8B-640F5E1D1E69}"/>
              </a:ext>
            </a:extLst>
          </p:cNvPr>
          <p:cNvSpPr>
            <a:spLocks noGrp="1"/>
          </p:cNvSpPr>
          <p:nvPr>
            <p:ph idx="1"/>
          </p:nvPr>
        </p:nvSpPr>
        <p:spPr/>
        <p:txBody>
          <a:bodyPr/>
          <a:lstStyle/>
          <a:p>
            <a:r>
              <a:rPr lang="en-US" dirty="0"/>
              <a:t>Unhoused community faces stigma</a:t>
            </a:r>
          </a:p>
          <a:p>
            <a:r>
              <a:rPr lang="en-US" dirty="0"/>
              <a:t>Promote trust between committee and the community it serves</a:t>
            </a:r>
          </a:p>
          <a:p>
            <a:r>
              <a:rPr lang="en-US" dirty="0"/>
              <a:t>Promote honest feedback from community and thus more accurate assessment of the quality of shelters</a:t>
            </a:r>
          </a:p>
          <a:p>
            <a:pPr marL="0" indent="0">
              <a:buNone/>
            </a:pPr>
            <a:endParaRPr lang="en-US" dirty="0"/>
          </a:p>
        </p:txBody>
      </p:sp>
    </p:spTree>
    <p:extLst>
      <p:ext uri="{BB962C8B-B14F-4D97-AF65-F5344CB8AC3E}">
        <p14:creationId xmlns:p14="http://schemas.microsoft.com/office/powerpoint/2010/main" val="1324415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5387-BCA1-4031-582A-96470E1E6A72}"/>
              </a:ext>
            </a:extLst>
          </p:cNvPr>
          <p:cNvSpPr>
            <a:spLocks noGrp="1"/>
          </p:cNvSpPr>
          <p:nvPr>
            <p:ph type="title"/>
          </p:nvPr>
        </p:nvSpPr>
        <p:spPr/>
        <p:txBody>
          <a:bodyPr/>
          <a:lstStyle/>
          <a:p>
            <a:r>
              <a:rPr lang="en-US" b="1" dirty="0"/>
              <a:t>Sources of Law: </a:t>
            </a:r>
            <a:r>
              <a:rPr lang="en-US" dirty="0"/>
              <a:t>Federal</a:t>
            </a:r>
          </a:p>
        </p:txBody>
      </p:sp>
      <p:sp>
        <p:nvSpPr>
          <p:cNvPr id="3" name="Content Placeholder 2">
            <a:extLst>
              <a:ext uri="{FF2B5EF4-FFF2-40B4-BE49-F238E27FC236}">
                <a16:creationId xmlns:a16="http://schemas.microsoft.com/office/drawing/2014/main" id="{CCE7C23E-4E85-5168-ED0F-65EBD24ED1A2}"/>
              </a:ext>
            </a:extLst>
          </p:cNvPr>
          <p:cNvSpPr>
            <a:spLocks noGrp="1"/>
          </p:cNvSpPr>
          <p:nvPr>
            <p:ph idx="1"/>
          </p:nvPr>
        </p:nvSpPr>
        <p:spPr>
          <a:xfrm>
            <a:off x="1141413" y="1963737"/>
            <a:ext cx="9905999" cy="3541714"/>
          </a:xfrm>
        </p:spPr>
        <p:txBody>
          <a:bodyPr>
            <a:normAutofit fontScale="92500" lnSpcReduction="10000"/>
          </a:bodyPr>
          <a:lstStyle/>
          <a:p>
            <a:r>
              <a:rPr lang="en-US" b="1" dirty="0"/>
              <a:t>Homeless Management Information System (HMIS)</a:t>
            </a:r>
            <a:r>
              <a:rPr lang="en-US" dirty="0"/>
              <a:t> </a:t>
            </a:r>
            <a:r>
              <a:rPr lang="en-US" b="1" dirty="0"/>
              <a:t>Confidentiality and Privacy Requirements: </a:t>
            </a:r>
            <a:r>
              <a:rPr lang="en-US" dirty="0"/>
              <a:t>the Department of Housing and Urban Development (HUD) imposes distinct requirements on PII contained in HMIS </a:t>
            </a:r>
          </a:p>
          <a:p>
            <a:pPr lvl="1"/>
            <a:r>
              <a:rPr lang="en-US" dirty="0"/>
              <a:t>Online Navigation &amp; Entry (ONE) System –many people in shelters may be in this system </a:t>
            </a:r>
            <a:endParaRPr lang="en-US" b="1" dirty="0"/>
          </a:p>
          <a:p>
            <a:r>
              <a:rPr lang="en-US" b="1" dirty="0"/>
              <a:t>Health Insurance Portability and Accountability Act (HIPAA): </a:t>
            </a:r>
            <a:r>
              <a:rPr lang="en-US" dirty="0"/>
              <a:t>protects against the disclosure of patient health information (PHI) without consent by patient and/or healthcare institution</a:t>
            </a:r>
          </a:p>
          <a:p>
            <a:pPr>
              <a:buFont typeface="Wingdings" panose="05000000000000000000" pitchFamily="2" charset="2"/>
              <a:buChar char="Ø"/>
            </a:pPr>
            <a:r>
              <a:rPr lang="en-US" b="1" u="sng" dirty="0">
                <a:solidFill>
                  <a:schemeClr val="accent2"/>
                </a:solidFill>
              </a:rPr>
              <a:t>Takeaway: The Committee must not access, collect, or report on PII or PHI</a:t>
            </a:r>
          </a:p>
          <a:p>
            <a:pPr lvl="1"/>
            <a:endParaRPr lang="en-US" dirty="0"/>
          </a:p>
          <a:p>
            <a:pPr lvl="1"/>
            <a:endParaRPr lang="en-US" dirty="0"/>
          </a:p>
          <a:p>
            <a:endParaRPr lang="en-US" b="1" dirty="0"/>
          </a:p>
          <a:p>
            <a:endParaRPr lang="en-US" b="1" dirty="0"/>
          </a:p>
          <a:p>
            <a:endParaRPr lang="en-US" dirty="0"/>
          </a:p>
        </p:txBody>
      </p:sp>
    </p:spTree>
    <p:extLst>
      <p:ext uri="{BB962C8B-B14F-4D97-AF65-F5344CB8AC3E}">
        <p14:creationId xmlns:p14="http://schemas.microsoft.com/office/powerpoint/2010/main" val="37336102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85387-BCA1-4031-582A-96470E1E6A72}"/>
              </a:ext>
            </a:extLst>
          </p:cNvPr>
          <p:cNvSpPr>
            <a:spLocks noGrp="1"/>
          </p:cNvSpPr>
          <p:nvPr>
            <p:ph type="title"/>
          </p:nvPr>
        </p:nvSpPr>
        <p:spPr/>
        <p:txBody>
          <a:bodyPr/>
          <a:lstStyle/>
          <a:p>
            <a:r>
              <a:rPr lang="en-US" b="1" dirty="0"/>
              <a:t>Sources of Law: </a:t>
            </a:r>
            <a:r>
              <a:rPr lang="en-US" dirty="0"/>
              <a:t>state and Municipal</a:t>
            </a:r>
          </a:p>
        </p:txBody>
      </p:sp>
      <p:sp>
        <p:nvSpPr>
          <p:cNvPr id="3" name="Content Placeholder 2">
            <a:extLst>
              <a:ext uri="{FF2B5EF4-FFF2-40B4-BE49-F238E27FC236}">
                <a16:creationId xmlns:a16="http://schemas.microsoft.com/office/drawing/2014/main" id="{CCE7C23E-4E85-5168-ED0F-65EBD24ED1A2}"/>
              </a:ext>
            </a:extLst>
          </p:cNvPr>
          <p:cNvSpPr>
            <a:spLocks noGrp="1"/>
          </p:cNvSpPr>
          <p:nvPr>
            <p:ph idx="1"/>
          </p:nvPr>
        </p:nvSpPr>
        <p:spPr>
          <a:xfrm>
            <a:off x="1141413" y="1963737"/>
            <a:ext cx="9905999" cy="3541714"/>
          </a:xfrm>
        </p:spPr>
        <p:txBody>
          <a:bodyPr/>
          <a:lstStyle/>
          <a:p>
            <a:r>
              <a:rPr lang="en-US" dirty="0"/>
              <a:t>CA Constitution</a:t>
            </a:r>
          </a:p>
          <a:p>
            <a:r>
              <a:rPr lang="en-US" dirty="0"/>
              <a:t>CA Welfare and Institutions Code</a:t>
            </a:r>
          </a:p>
          <a:p>
            <a:r>
              <a:rPr lang="en-US" dirty="0"/>
              <a:t>San Francisco Admin Code </a:t>
            </a:r>
          </a:p>
          <a:p>
            <a:r>
              <a:rPr lang="en-US" dirty="0"/>
              <a:t>Shelter Monitoring Committee Bylaws</a:t>
            </a:r>
          </a:p>
          <a:p>
            <a:pPr marL="0" indent="0">
              <a:buNone/>
            </a:pPr>
            <a:endParaRPr lang="en-US" dirty="0"/>
          </a:p>
        </p:txBody>
      </p:sp>
    </p:spTree>
    <p:extLst>
      <p:ext uri="{BB962C8B-B14F-4D97-AF65-F5344CB8AC3E}">
        <p14:creationId xmlns:p14="http://schemas.microsoft.com/office/powerpoint/2010/main" val="23355872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136786-1031-1605-8731-8FD7A620D331}"/>
              </a:ext>
            </a:extLst>
          </p:cNvPr>
          <p:cNvSpPr>
            <a:spLocks noGrp="1"/>
          </p:cNvSpPr>
          <p:nvPr>
            <p:ph type="title"/>
          </p:nvPr>
        </p:nvSpPr>
        <p:spPr>
          <a:xfrm>
            <a:off x="1275226" y="759765"/>
            <a:ext cx="9905998" cy="1478570"/>
          </a:xfrm>
        </p:spPr>
        <p:txBody>
          <a:bodyPr>
            <a:normAutofit fontScale="90000"/>
          </a:bodyPr>
          <a:lstStyle/>
          <a:p>
            <a:r>
              <a:rPr lang="en-US" dirty="0">
                <a:solidFill>
                  <a:schemeClr val="bg1"/>
                </a:solidFill>
              </a:rPr>
              <a:t>State Law</a:t>
            </a:r>
            <a:br>
              <a:rPr lang="en-US" dirty="0">
                <a:solidFill>
                  <a:schemeClr val="bg1"/>
                </a:solidFill>
              </a:rPr>
            </a:br>
            <a:r>
              <a:rPr lang="en-US" dirty="0"/>
              <a:t>Ca Constitution, Article 1 Declaration of Rights, Sec. 1</a:t>
            </a:r>
            <a:br>
              <a:rPr lang="en-US" dirty="0"/>
            </a:br>
            <a:endParaRPr lang="en-US" dirty="0">
              <a:solidFill>
                <a:schemeClr val="bg1"/>
              </a:solidFill>
            </a:endParaRPr>
          </a:p>
        </p:txBody>
      </p:sp>
      <p:sp>
        <p:nvSpPr>
          <p:cNvPr id="3" name="Content Placeholder 2">
            <a:extLst>
              <a:ext uri="{FF2B5EF4-FFF2-40B4-BE49-F238E27FC236}">
                <a16:creationId xmlns:a16="http://schemas.microsoft.com/office/drawing/2014/main" id="{D4EC9B86-CC4E-30DE-F29F-0E044AD1F4E2}"/>
              </a:ext>
            </a:extLst>
          </p:cNvPr>
          <p:cNvSpPr>
            <a:spLocks noGrp="1"/>
          </p:cNvSpPr>
          <p:nvPr>
            <p:ph idx="1"/>
          </p:nvPr>
        </p:nvSpPr>
        <p:spPr>
          <a:xfrm>
            <a:off x="1275226" y="2257577"/>
            <a:ext cx="9905999" cy="3541714"/>
          </a:xfrm>
        </p:spPr>
        <p:txBody>
          <a:bodyPr/>
          <a:lstStyle/>
          <a:p>
            <a:r>
              <a:rPr lang="en-US" dirty="0">
                <a:solidFill>
                  <a:schemeClr val="bg1"/>
                </a:solidFill>
              </a:rPr>
              <a:t>“All people are by nature free and independent and have inalienable rights. Among these are enjoying and defending life and liberty, acquiring, possessing, and protecting property, and pursuing and obtaining safety, happiness, </a:t>
            </a:r>
            <a:r>
              <a:rPr lang="en-US" b="1" u="sng" dirty="0">
                <a:solidFill>
                  <a:schemeClr val="bg1"/>
                </a:solidFill>
              </a:rPr>
              <a:t>and privacy.”</a:t>
            </a:r>
          </a:p>
        </p:txBody>
      </p:sp>
    </p:spTree>
    <p:extLst>
      <p:ext uri="{BB962C8B-B14F-4D97-AF65-F5344CB8AC3E}">
        <p14:creationId xmlns:p14="http://schemas.microsoft.com/office/powerpoint/2010/main" val="312346303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{3660D148-DBDD-CE4F-B93D-4482AC3E2EBF}tf10001119</Template>
  <TotalTime>1328</TotalTime>
  <Words>1419</Words>
  <Application>Microsoft Macintosh PowerPoint</Application>
  <PresentationFormat>Widescreen</PresentationFormat>
  <Paragraphs>85</Paragraphs>
  <Slides>18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Tw Cen MT</vt:lpstr>
      <vt:lpstr>Wingdings</vt:lpstr>
      <vt:lpstr>Circuit</vt:lpstr>
      <vt:lpstr>Shelter Monitoring Committee Confidentiality Training</vt:lpstr>
      <vt:lpstr>Key Definitions: Privacy</vt:lpstr>
      <vt:lpstr>Key Definitions: Confidentiality</vt:lpstr>
      <vt:lpstr>Key Definitions: Personally Identifiable Information (PII)</vt:lpstr>
      <vt:lpstr>Why Is Confidentiality Important to the Shelter Monitoring Committee’s Work? </vt:lpstr>
      <vt:lpstr>Why Is Confidentiality Important to the Shelter Monitoring Committee’s Work?</vt:lpstr>
      <vt:lpstr>Sources of Law: Federal</vt:lpstr>
      <vt:lpstr>Sources of Law: state and Municipal</vt:lpstr>
      <vt:lpstr>State Law Ca Constitution, Article 1 Declaration of Rights, Sec. 1 </vt:lpstr>
      <vt:lpstr>State Law CA Welfare and Institutions Code</vt:lpstr>
      <vt:lpstr>Scope of Data Collection SF Admin Code SeC. 104.4. CONFIDENTIALITY AND PRIVACY</vt:lpstr>
      <vt:lpstr>Scope of Data Collection SF Admin Code SeC. 20.304. Powers And Duties (a) Site Visits</vt:lpstr>
      <vt:lpstr>Shelter Monitoring Committee Bylaws Sec. 3 Confidentiality</vt:lpstr>
      <vt:lpstr>EXAMPLE: How to Extract Relevant Information and avoid unnecessary collection of pii </vt:lpstr>
      <vt:lpstr>What Information Should be Collected for the purposes of the Shelter monitoring committee?</vt:lpstr>
      <vt:lpstr>Knowledge Check: How indirect Identifiers add up to Identification</vt:lpstr>
      <vt:lpstr>Confidentiality Best Practices</vt:lpstr>
      <vt:lpstr>Review Confidentiality Form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Livia Jaramillo</dc:creator>
  <cp:lastModifiedBy>Livia Jaramillo</cp:lastModifiedBy>
  <cp:revision>19</cp:revision>
  <dcterms:created xsi:type="dcterms:W3CDTF">2022-08-03T00:43:01Z</dcterms:created>
  <dcterms:modified xsi:type="dcterms:W3CDTF">2022-08-04T22:42:20Z</dcterms:modified>
</cp:coreProperties>
</file>