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1"/>
  </p:notesMasterIdLst>
  <p:sldIdLst>
    <p:sldId id="256" r:id="rId2"/>
    <p:sldId id="283" r:id="rId3"/>
    <p:sldId id="285" r:id="rId4"/>
    <p:sldId id="286" r:id="rId5"/>
    <p:sldId id="289" r:id="rId6"/>
    <p:sldId id="287" r:id="rId7"/>
    <p:sldId id="288" r:id="rId8"/>
    <p:sldId id="290" r:id="rId9"/>
    <p:sldId id="275" r:id="rId10"/>
  </p:sldIdLst>
  <p:sldSz cx="9144000" cy="5143500" type="screen16x9"/>
  <p:notesSz cx="6858000" cy="9144000"/>
  <p:embeddedFontLst>
    <p:embeddedFont>
      <p:font typeface="Rubik" panose="020B0604020202020204" charset="0"/>
      <p:regular r:id="rId12"/>
      <p:bold r:id="rId13"/>
      <p:italic r:id="rId14"/>
      <p:boldItalic r:id="rId15"/>
    </p:embeddedFont>
    <p:embeddedFont>
      <p:font typeface="Rubik Light" panose="020B0604020202020204" charset="-79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3"/>
    <a:srgbClr val="D3D3D3"/>
    <a:srgbClr val="1C3E57"/>
    <a:srgbClr val="A9D6EA"/>
    <a:srgbClr val="E7B22E"/>
    <a:srgbClr val="BC4427"/>
    <a:srgbClr val="5D4099"/>
    <a:srgbClr val="1B674D"/>
    <a:srgbClr val="ED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48"/>
  </p:normalViewPr>
  <p:slideViewPr>
    <p:cSldViewPr snapToGrid="0">
      <p:cViewPr varScale="1">
        <p:scale>
          <a:sx n="79" d="100"/>
          <a:sy n="79" d="100"/>
        </p:scale>
        <p:origin x="9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7cad0bf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7cad0bfd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473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0841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775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6878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7494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7cad0bf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7cad0bf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528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686d93788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686d93788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295906"/>
            <a:ext cx="9144000" cy="3847594"/>
          </a:xfrm>
          <a:prstGeom prst="rect">
            <a:avLst/>
          </a:prstGeom>
          <a:solidFill>
            <a:srgbClr val="EDF4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62001" y="1352275"/>
            <a:ext cx="8055590" cy="16920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4800"/>
              <a:buFont typeface="Rubik Light"/>
              <a:buNone/>
              <a:defRPr sz="480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5200"/>
              <a:buFont typeface="Rubik Light"/>
              <a:buNone/>
              <a:defRPr sz="5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762001" y="3044350"/>
            <a:ext cx="805559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2"/>
          </p:nvPr>
        </p:nvSpPr>
        <p:spPr>
          <a:xfrm>
            <a:off x="761991" y="4438424"/>
            <a:ext cx="8055600" cy="44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1400"/>
              <a:buNone/>
              <a:defRPr sz="1400">
                <a:solidFill>
                  <a:srgbClr val="607889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7889"/>
              </a:buClr>
              <a:buSzPts val="2000"/>
              <a:buNone/>
              <a:defRPr sz="2000">
                <a:solidFill>
                  <a:srgbClr val="607889"/>
                </a:solidFill>
              </a:defRPr>
            </a:lvl9pPr>
          </a:lstStyle>
          <a:p>
            <a:endParaRPr dirty="0"/>
          </a:p>
        </p:txBody>
      </p:sp>
      <p:sp>
        <p:nvSpPr>
          <p:cNvPr id="15" name="Google Shape;15;p2"/>
          <p:cNvSpPr txBox="1"/>
          <p:nvPr/>
        </p:nvSpPr>
        <p:spPr>
          <a:xfrm>
            <a:off x="1577458" y="365531"/>
            <a:ext cx="7458258" cy="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dirty="0"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rPr>
              <a:t>City and County of San Francisco</a:t>
            </a:r>
            <a:endParaRPr lang="en" sz="2400" b="1" i="0" dirty="0">
              <a:latin typeface="Rubik" panose="020B0604020202020204" charset="0"/>
              <a:ea typeface="Rubik Light"/>
              <a:cs typeface="Rubik" panose="020B0604020202020204" charset="0"/>
              <a:sym typeface="Rubik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936BD0-05AE-4A4F-9A8F-C1587CEAAE1D}"/>
              </a:ext>
            </a:extLst>
          </p:cNvPr>
          <p:cNvPicPr/>
          <p:nvPr userDrawn="1"/>
        </p:nvPicPr>
        <p:blipFill>
          <a:blip r:embed="rId2"/>
          <a:srcRect/>
          <a:stretch/>
        </p:blipFill>
        <p:spPr bwMode="auto">
          <a:xfrm>
            <a:off x="346626" y="50080"/>
            <a:ext cx="1163338" cy="11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9E72-136C-1649-A777-EDC4CE1F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Rubik" panose="020B0604020202020204" charset="0"/>
                <a:cs typeface="Rubi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5D9AF-0F7F-F54F-8220-0D79DE34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Rubik" panose="020B0604020202020204" charset="0"/>
                <a:cs typeface="Rubik" panose="020B0604020202020204" charset="0"/>
              </a:defRPr>
            </a:lvl1pPr>
            <a:lvl2pPr>
              <a:defRPr sz="2100" b="0" i="0">
                <a:latin typeface="Rubik" panose="020B0604020202020204" charset="0"/>
                <a:cs typeface="Rubik" panose="020B0604020202020204" charset="0"/>
              </a:defRPr>
            </a:lvl2pPr>
            <a:lvl3pPr>
              <a:defRPr sz="1800" b="0" i="0">
                <a:latin typeface="Rubik" panose="020B0604020202020204" charset="0"/>
                <a:cs typeface="Rubik" panose="020B0604020202020204" charset="0"/>
              </a:defRPr>
            </a:lvl3pPr>
            <a:lvl4pPr>
              <a:defRPr sz="1500" b="0" i="0">
                <a:latin typeface="Rubik" panose="020B0604020202020204" charset="0"/>
                <a:cs typeface="Rubik" panose="020B0604020202020204" charset="0"/>
              </a:defRPr>
            </a:lvl4pPr>
            <a:lvl5pPr>
              <a:defRPr sz="1500" b="0" i="0">
                <a:latin typeface="Rubik" panose="020B0604020202020204" charset="0"/>
                <a:cs typeface="Rubik" panose="020B060402020202020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FF977-20E1-9B4B-9E04-93D1ED9AA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Rubik" panose="020B0604020202020204" charset="0"/>
                <a:cs typeface="Rubik" panose="020B0604020202020204" charset="0"/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Google Shape;37;p8">
            <a:extLst>
              <a:ext uri="{FF2B5EF4-FFF2-40B4-BE49-F238E27FC236}">
                <a16:creationId xmlns:a16="http://schemas.microsoft.com/office/drawing/2014/main" id="{53BE7EC3-751A-49D0-85D4-C3BAE01571D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26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CA89-EDB8-A24A-9568-3A65CBE4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7" cy="1200150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Rubik" panose="020B0604020202020204" charset="0"/>
                <a:cs typeface="Rubik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9EFE7-746B-9747-9046-9DCB7C1A3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latin typeface="Rubik" panose="020B0604020202020204" charset="0"/>
                <a:cs typeface="Rubik" panose="020B0604020202020204" charset="0"/>
              </a:defRPr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993FC-52F9-4C4C-B596-F867D83B6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7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Google Shape;37;p8">
            <a:extLst>
              <a:ext uri="{FF2B5EF4-FFF2-40B4-BE49-F238E27FC236}">
                <a16:creationId xmlns:a16="http://schemas.microsoft.com/office/drawing/2014/main" id="{6A2BA662-9003-4A13-98DB-ECE8365CE0E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772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1_Section header">
    <p:bg>
      <p:bgPr>
        <a:solidFill>
          <a:srgbClr val="0C1464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762000" y="1669325"/>
            <a:ext cx="76506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 b="1" i="0">
                <a:solidFill>
                  <a:srgbClr val="FFFFFF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Rubik Light"/>
              <a:buNone/>
              <a:defRPr sz="40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762000" y="1213725"/>
            <a:ext cx="76506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ubik Light"/>
              <a:buNone/>
              <a:defRPr sz="2000" b="1" i="0">
                <a:solidFill>
                  <a:srgbClr val="FFFFFF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ubik Light"/>
              <a:buNone/>
              <a:defRPr sz="2800">
                <a:solidFill>
                  <a:srgbClr val="FFFFFF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7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slide">
  <p:cSld name="TITLE_AND_BODY_2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091458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b="1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80999" y="1217970"/>
            <a:ext cx="8091459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68291" rtl="0">
              <a:spcBef>
                <a:spcPts val="1000"/>
              </a:spcBef>
              <a:spcAft>
                <a:spcPts val="0"/>
              </a:spcAft>
              <a:buSzPct val="100000"/>
              <a:buChar char="●"/>
              <a:defRPr sz="2200">
                <a:latin typeface="Rubik" panose="020B0604020202020204" charset="0"/>
                <a:cs typeface="Rubik" panose="020B0604020202020204" charset="0"/>
              </a:defRPr>
            </a:lvl1pPr>
            <a:lvl2pPr marL="914377" lvl="1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566" lvl="2" indent="-355591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754" lvl="3" indent="-355591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5943" lvl="4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131" lvl="5" indent="-355591" rtl="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320" lvl="6" indent="-355591" rtl="0">
              <a:spcBef>
                <a:spcPts val="16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509" lvl="7" indent="-355591" rtl="0"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697" lvl="8" indent="-355591" rtl="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 sz="2000"/>
            </a:lvl9pPr>
          </a:lstStyle>
          <a:p>
            <a:endParaRPr dirty="0"/>
          </a:p>
        </p:txBody>
      </p:sp>
      <p:sp>
        <p:nvSpPr>
          <p:cNvPr id="4" name="Google Shape;37;p8">
            <a:extLst>
              <a:ext uri="{FF2B5EF4-FFF2-40B4-BE49-F238E27FC236}">
                <a16:creationId xmlns:a16="http://schemas.microsoft.com/office/drawing/2014/main" id="{7219C5AD-5383-4B69-AF1D-8640B523360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 preserve="1">
  <p:cSld name="Title and two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091459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b="1" i="0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381001" y="1334600"/>
            <a:ext cx="3935274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1" rtl="0">
              <a:spcBef>
                <a:spcPts val="1000"/>
              </a:spcBef>
              <a:spcAft>
                <a:spcPts val="0"/>
              </a:spcAft>
              <a:buSzPts val="1800"/>
              <a:buChar char="●"/>
              <a:defRPr b="0" i="0">
                <a:latin typeface="Rubik" panose="020B0604020202020204" charset="0"/>
                <a:cs typeface="Rubik" panose="020B0604020202020204" charset="0"/>
              </a:defRPr>
            </a:lvl1pPr>
            <a:lvl2pPr marL="914377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4572000" y="1334600"/>
            <a:ext cx="3900459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1" rtl="0">
              <a:spcBef>
                <a:spcPts val="1000"/>
              </a:spcBef>
              <a:spcAft>
                <a:spcPts val="0"/>
              </a:spcAft>
              <a:buSzPts val="1800"/>
              <a:buChar char="●"/>
              <a:defRPr b="0" i="0">
                <a:latin typeface="Rubik" panose="020B0604020202020204" charset="0"/>
                <a:cs typeface="Rubik" panose="020B0604020202020204" charset="0"/>
              </a:defRPr>
            </a:lvl1pPr>
            <a:lvl2pPr marL="914377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1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853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">
  <p:cSld name="CUSTOM_3">
    <p:bg>
      <p:bgPr>
        <a:solidFill>
          <a:srgbClr val="0C1464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subTitle" idx="1"/>
          </p:nvPr>
        </p:nvSpPr>
        <p:spPr>
          <a:xfrm>
            <a:off x="762004" y="18367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2"/>
          </p:nvPr>
        </p:nvSpPr>
        <p:spPr>
          <a:xfrm>
            <a:off x="762004" y="26251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3"/>
          </p:nvPr>
        </p:nvSpPr>
        <p:spPr>
          <a:xfrm>
            <a:off x="762004" y="34135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4"/>
          </p:nvPr>
        </p:nvSpPr>
        <p:spPr>
          <a:xfrm>
            <a:off x="4917604" y="18367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5"/>
          </p:nvPr>
        </p:nvSpPr>
        <p:spPr>
          <a:xfrm>
            <a:off x="4917604" y="26251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6"/>
          </p:nvPr>
        </p:nvSpPr>
        <p:spPr>
          <a:xfrm>
            <a:off x="4917604" y="3413525"/>
            <a:ext cx="3781800" cy="50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0" i="0">
                <a:solidFill>
                  <a:srgbClr val="FFFFFF"/>
                </a:solidFill>
                <a:latin typeface="Rubik" panose="020B0604020202020204" charset="0"/>
                <a:cs typeface="Rubik" panose="020B0604020202020204" charset="0"/>
              </a:defRPr>
            </a:lvl1pPr>
            <a:lvl2pPr lvl="1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524374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28599" y="923875"/>
            <a:ext cx="8524373" cy="37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1800"/>
              <a:buFont typeface="Rubik Light"/>
              <a:buChar char="●"/>
              <a:defRPr sz="1800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1pPr>
            <a:lvl2pPr marL="914400" lvl="1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lvl="2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lvl="3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lvl="4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lvl="5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lvl="6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●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lvl="7" indent="-317500">
              <a:lnSpc>
                <a:spcPct val="125000"/>
              </a:lnSpc>
              <a:spcBef>
                <a:spcPts val="1600"/>
              </a:spcBef>
              <a:spcAft>
                <a:spcPts val="0"/>
              </a:spcAft>
              <a:buClr>
                <a:srgbClr val="607889"/>
              </a:buClr>
              <a:buSzPts val="1400"/>
              <a:buFont typeface="Rubik Light"/>
              <a:buChar char="○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lvl="8" indent="-317500">
              <a:lnSpc>
                <a:spcPct val="125000"/>
              </a:lnSpc>
              <a:spcBef>
                <a:spcPts val="1600"/>
              </a:spcBef>
              <a:spcAft>
                <a:spcPts val="1600"/>
              </a:spcAft>
              <a:buClr>
                <a:srgbClr val="607889"/>
              </a:buClr>
              <a:buSzPts val="1400"/>
              <a:buFont typeface="Rubik Light"/>
              <a:buChar char="■"/>
              <a:defRPr>
                <a:solidFill>
                  <a:srgbClr val="607889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92" r:id="rId2"/>
    <p:sldLayoutId id="2147483693" r:id="rId3"/>
    <p:sldLayoutId id="2147483696" r:id="rId4"/>
    <p:sldLayoutId id="2147483651" r:id="rId5"/>
    <p:sldLayoutId id="2147483684" r:id="rId6"/>
    <p:sldLayoutId id="214748366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ctrTitle"/>
          </p:nvPr>
        </p:nvSpPr>
        <p:spPr>
          <a:xfrm>
            <a:off x="762001" y="1352276"/>
            <a:ext cx="7948862" cy="174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/>
              <a:t>19B Ordinance STP &amp; SIR Templates</a:t>
            </a:r>
            <a:endParaRPr b="1" dirty="0"/>
          </a:p>
        </p:txBody>
      </p:sp>
      <p:sp>
        <p:nvSpPr>
          <p:cNvPr id="83" name="Google Shape;83;p18"/>
          <p:cNvSpPr txBox="1">
            <a:spLocks noGrp="1"/>
          </p:cNvSpPr>
          <p:nvPr>
            <p:ph type="subTitle" idx="1"/>
          </p:nvPr>
        </p:nvSpPr>
        <p:spPr>
          <a:xfrm>
            <a:off x="762001" y="3044350"/>
            <a:ext cx="7710300" cy="156374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-US" dirty="0"/>
              <a:t>Privacy &amp; Surveillance Advisory Board Meeting</a:t>
            </a:r>
          </a:p>
          <a:p>
            <a:pPr marL="0" indent="0"/>
            <a:r>
              <a:rPr lang="en-US" dirty="0"/>
              <a:t>August  26, 2022</a:t>
            </a:r>
          </a:p>
        </p:txBody>
      </p:sp>
      <p:sp>
        <p:nvSpPr>
          <p:cNvPr id="9" name="Google Shape;83;p18">
            <a:extLst>
              <a:ext uri="{FF2B5EF4-FFF2-40B4-BE49-F238E27FC236}">
                <a16:creationId xmlns:a16="http://schemas.microsoft.com/office/drawing/2014/main" id="{557DF41C-A381-4D93-86C1-7C09CF896E26}"/>
              </a:ext>
            </a:extLst>
          </p:cNvPr>
          <p:cNvSpPr txBox="1">
            <a:spLocks/>
          </p:cNvSpPr>
          <p:nvPr/>
        </p:nvSpPr>
        <p:spPr>
          <a:xfrm>
            <a:off x="1572063" y="706213"/>
            <a:ext cx="7710300" cy="52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C3E57"/>
              </a:buClr>
              <a:buSzPts val="2200"/>
              <a:buFont typeface="Rubik Light"/>
              <a:buNone/>
              <a:defRPr sz="22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0" indent="0"/>
            <a:r>
              <a:rPr lang="en-US" sz="1800" dirty="0"/>
              <a:t>Committee on Information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Introduction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334601"/>
            <a:ext cx="7736700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" dirty="0"/>
              <a:t>The 19B Ordinance requires certain points to be addressed in bo</a:t>
            </a:r>
            <a:r>
              <a:rPr lang="en-US" dirty="0" err="1"/>
              <a:t>th</a:t>
            </a:r>
            <a:r>
              <a:rPr lang="en-US" dirty="0"/>
              <a:t> the Surveillance Technology Policy (“STP”) and Surveillance Impact Report (“SIR”).</a:t>
            </a:r>
            <a:endParaRPr lang="en" dirty="0"/>
          </a:p>
          <a:p>
            <a:pPr marL="380990" indent="-380990">
              <a:buSzPct val="115000"/>
            </a:pPr>
            <a:r>
              <a:rPr lang="en-US" dirty="0"/>
              <a:t>Since the STP and SIR templates were created in early 2020, they have gone through different iterations.</a:t>
            </a:r>
            <a:endParaRPr lang="en" dirty="0"/>
          </a:p>
          <a:p>
            <a:pPr marL="457189" lvl="1" indent="0">
              <a:buNone/>
            </a:pPr>
            <a:endParaRPr dirty="0">
              <a:latin typeface="Rubik" panose="020B0604020202020204" charset="0"/>
              <a:cs typeface="Rubik" panose="020B060402020202020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Approach to Issues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077000"/>
            <a:ext cx="7736700" cy="38429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/>
              <a:t>Goals were to:</a:t>
            </a:r>
          </a:p>
          <a:p>
            <a:pPr marL="800088" lvl="1" indent="-342900"/>
            <a:r>
              <a:rPr lang="en-US" dirty="0"/>
              <a:t>Make templates streamlined while retaining all Ordinance-mandated material</a:t>
            </a:r>
          </a:p>
          <a:p>
            <a:pPr marL="800088" lvl="1" indent="-342900"/>
            <a:r>
              <a:rPr lang="en-US" dirty="0"/>
              <a:t>Make templates easier to read and parse for Departments and reviewers alike</a:t>
            </a:r>
          </a:p>
          <a:p>
            <a:pPr marL="800088" lvl="1" indent="-342900"/>
            <a:r>
              <a:rPr lang="en-US" dirty="0"/>
              <a:t>Give templates a unified and consistent appearance</a:t>
            </a:r>
            <a:endParaRPr lang="en" dirty="0">
              <a:latin typeface="Rubik" panose="020B0604020202020204" charset="0"/>
              <a:cs typeface="Rubik" panose="020B0604020202020204" charset="0"/>
            </a:endParaRPr>
          </a:p>
          <a:p>
            <a:pPr marL="457189" lvl="1" indent="0">
              <a:buNone/>
            </a:pPr>
            <a:endParaRPr dirty="0">
              <a:latin typeface="Rubik" panose="020B0604020202020204" charset="0"/>
              <a:cs typeface="Rubik" panose="020B060402020202020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686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Major Changes, Part 1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077000"/>
            <a:ext cx="7736700" cy="39157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/>
              <a:t>Redundant passages within each template removed</a:t>
            </a:r>
          </a:p>
          <a:p>
            <a:pPr marL="342900" indent="-342900"/>
            <a:r>
              <a:rPr lang="en-US" dirty="0"/>
              <a:t>More detailed footer information</a:t>
            </a:r>
          </a:p>
          <a:p>
            <a:pPr marL="342900" indent="-342900"/>
            <a:r>
              <a:rPr lang="en-US" dirty="0"/>
              <a:t>Header information with tech name and department on every page</a:t>
            </a:r>
          </a:p>
          <a:p>
            <a:pPr marL="342900" indent="-342900"/>
            <a:r>
              <a:rPr lang="en-US" dirty="0"/>
              <a:t>Clearly delineated charts to organize information</a:t>
            </a:r>
          </a:p>
          <a:p>
            <a:pPr marL="342900" indent="-342900"/>
            <a:r>
              <a:rPr lang="en-US" dirty="0"/>
              <a:t>Clearly marked sections </a:t>
            </a:r>
            <a:endParaRPr lang="en" dirty="0"/>
          </a:p>
          <a:p>
            <a:pPr marL="342900" indent="-342900"/>
            <a:endParaRPr lang="en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1893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Major Changes, Part 2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334601"/>
            <a:ext cx="7736700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/>
              <a:t>Edited text to retain content but cut down on bulk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748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Surveillance Impact Report: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334601"/>
            <a:ext cx="7736700" cy="31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/>
              <a:t>Holistic examination of the technology’s use by other jurisdictions</a:t>
            </a:r>
          </a:p>
          <a:p>
            <a:pPr marL="342900" indent="-342900"/>
            <a:r>
              <a:rPr lang="en" dirty="0"/>
              <a:t> </a:t>
            </a:r>
            <a:r>
              <a:rPr lang="en-US" dirty="0"/>
              <a:t>Departments should understand what lessons have already been learned about the technology which they are using or plan to use</a:t>
            </a:r>
            <a:endParaRPr lang="en" dirty="0"/>
          </a:p>
          <a:p>
            <a:pPr marL="380990" indent="-380990">
              <a:buSzPct val="115000"/>
            </a:pPr>
            <a:r>
              <a:rPr lang="en-US" dirty="0"/>
              <a:t>An examination of previous harms can help prevent future harms</a:t>
            </a:r>
            <a:endParaRPr lang="en" dirty="0"/>
          </a:p>
          <a:p>
            <a:pPr marL="457189" lvl="1" indent="0">
              <a:buNone/>
            </a:pPr>
            <a:endParaRPr dirty="0">
              <a:latin typeface="Rubik" panose="020B0604020202020204" charset="0"/>
              <a:cs typeface="Rubik" panose="020B060402020202020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5" name="Google Shape;95;p20">
            <a:extLst>
              <a:ext uri="{FF2B5EF4-FFF2-40B4-BE49-F238E27FC236}">
                <a16:creationId xmlns:a16="http://schemas.microsoft.com/office/drawing/2014/main" id="{3B54E26C-9D8E-4331-BF96-20418E3C8E8D}"/>
              </a:ext>
            </a:extLst>
          </p:cNvPr>
          <p:cNvSpPr txBox="1">
            <a:spLocks/>
          </p:cNvSpPr>
          <p:nvPr/>
        </p:nvSpPr>
        <p:spPr>
          <a:xfrm>
            <a:off x="430227" y="937121"/>
            <a:ext cx="8520600" cy="6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1" i="0" u="none" strike="noStrike" cap="none">
                <a:solidFill>
                  <a:srgbClr val="1C3E57"/>
                </a:solidFill>
                <a:latin typeface="Rubik" panose="020B0604020202020204" charset="0"/>
                <a:ea typeface="Rubik" panose="020B0604020202020204" charset="0"/>
                <a:cs typeface="Rubik" panose="020B0604020202020204" charset="0"/>
                <a:sym typeface="Rubik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E57"/>
              </a:buClr>
              <a:buSzPts val="2800"/>
              <a:buFont typeface="Rubik Light"/>
              <a:buNone/>
              <a:defRPr sz="2800" b="0" i="0" u="none" strike="noStrike" cap="none">
                <a:solidFill>
                  <a:srgbClr val="1C3E57"/>
                </a:solidFill>
                <a:latin typeface="Rubik Light"/>
                <a:ea typeface="Rubik Light"/>
                <a:cs typeface="Rubik Light"/>
                <a:sym typeface="Rubik Light"/>
              </a:defRPr>
            </a:lvl9pPr>
          </a:lstStyle>
          <a:p>
            <a:pPr marL="342900" indent="-342900"/>
            <a:r>
              <a:rPr lang="en-US" sz="2200" dirty="0"/>
              <a:t>Expansion of “Comparison to other Jurisdictions” Section</a:t>
            </a:r>
          </a:p>
        </p:txBody>
      </p:sp>
    </p:spTree>
    <p:extLst>
      <p:ext uri="{BB962C8B-B14F-4D97-AF65-F5344CB8AC3E}">
        <p14:creationId xmlns:p14="http://schemas.microsoft.com/office/powerpoint/2010/main" val="133272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F</a:t>
            </a:r>
            <a:r>
              <a:rPr lang="en-US" dirty="0" err="1"/>
              <a:t>uture</a:t>
            </a:r>
            <a:r>
              <a:rPr lang="en-US" dirty="0"/>
              <a:t> PSAB Document Formatting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077001"/>
            <a:ext cx="7736700" cy="39798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" dirty="0"/>
              <a:t>Department response information will be highlighed in grey so that reviewers </a:t>
            </a:r>
            <a:r>
              <a:rPr lang="en-US" dirty="0"/>
              <a:t>can easily distinguish department information from the template</a:t>
            </a:r>
            <a:endParaRPr lang="en" dirty="0"/>
          </a:p>
          <a:p>
            <a:pPr marL="380990" indent="-380990">
              <a:buSzPct val="115000"/>
            </a:pPr>
            <a:r>
              <a:rPr lang="en-US" dirty="0">
                <a:latin typeface="Rubik" panose="020B0604020202020204" charset="0"/>
                <a:cs typeface="Rubik" panose="020B0604020202020204" charset="0"/>
              </a:rPr>
              <a:t>Template changes are rare, bu</a:t>
            </a:r>
            <a:r>
              <a:rPr lang="en-US" dirty="0"/>
              <a:t>t if they take place, they will be listed as tracked changes</a:t>
            </a:r>
          </a:p>
          <a:p>
            <a:pPr marL="380990" indent="-380990">
              <a:buSzPct val="115000"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760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81000" y="457201"/>
            <a:ext cx="8520600" cy="6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Social Media Monitoring Templates</a:t>
            </a:r>
            <a:endParaRPr b="1" dirty="0"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1"/>
          </p:nvPr>
        </p:nvSpPr>
        <p:spPr>
          <a:xfrm>
            <a:off x="609601" y="1077001"/>
            <a:ext cx="7736700" cy="39798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/>
              <a:t>Previously: Security Camera policies had a template tailored to that specific use case</a:t>
            </a:r>
            <a:endParaRPr lang="en" dirty="0"/>
          </a:p>
          <a:p>
            <a:pPr marL="380990" indent="-380990">
              <a:buSzPct val="115000"/>
            </a:pPr>
            <a:r>
              <a:rPr lang="en-US" dirty="0"/>
              <a:t>Upcoming: there will be a template policy for Social Media Monitoring Technology</a:t>
            </a:r>
          </a:p>
          <a:p>
            <a:pPr marL="380990" indent="-380990">
              <a:buSzPct val="115000"/>
            </a:pPr>
            <a:r>
              <a:rPr lang="en-US" dirty="0"/>
              <a:t>More information will be prepopulated in the template but departments will also be able to customize as needed.</a:t>
            </a:r>
          </a:p>
          <a:p>
            <a:pPr marL="380990" indent="-380990">
              <a:buSzPct val="115000"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32A9F3-BD51-4D73-98CE-3C9BD39B5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7270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1;p16">
            <a:extLst>
              <a:ext uri="{FF2B5EF4-FFF2-40B4-BE49-F238E27FC236}">
                <a16:creationId xmlns:a16="http://schemas.microsoft.com/office/drawing/2014/main" id="{79594A98-378B-DC43-A28B-5472B82EF0B4}"/>
              </a:ext>
            </a:extLst>
          </p:cNvPr>
          <p:cNvSpPr txBox="1"/>
          <p:nvPr/>
        </p:nvSpPr>
        <p:spPr>
          <a:xfrm>
            <a:off x="762000" y="583532"/>
            <a:ext cx="4495799" cy="109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Rubik" panose="020B0604020202020204" charset="0"/>
                <a:ea typeface="Rubik Light"/>
                <a:cs typeface="Rubik" panose="020B0604020202020204" charset="0"/>
                <a:sym typeface="Rubik Light"/>
              </a:rPr>
              <a:t>Questions?</a:t>
            </a:r>
            <a:endParaRPr sz="4000" b="1" dirty="0">
              <a:solidFill>
                <a:srgbClr val="FFFFFF"/>
              </a:solidFill>
              <a:latin typeface="Rubik" panose="020B0604020202020204" charset="0"/>
              <a:ea typeface="Rubik Light"/>
              <a:cs typeface="Rubik" panose="020B0604020202020204" charset="0"/>
              <a:sym typeface="Rubik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 City Administrator's Offic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303</Words>
  <Application>Microsoft Office PowerPoint</Application>
  <PresentationFormat>On-screen Show (16:9)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Rubik</vt:lpstr>
      <vt:lpstr>Rubik Light</vt:lpstr>
      <vt:lpstr>Arial</vt:lpstr>
      <vt:lpstr>SF City Administrator's Office</vt:lpstr>
      <vt:lpstr>19B Ordinance STP &amp; SIR Templates</vt:lpstr>
      <vt:lpstr>Introduction</vt:lpstr>
      <vt:lpstr>Approach to Issues</vt:lpstr>
      <vt:lpstr>Major Changes, Part 1</vt:lpstr>
      <vt:lpstr>Major Changes, Part 2</vt:lpstr>
      <vt:lpstr>Surveillance Impact Report:</vt:lpstr>
      <vt:lpstr>Future PSAB Document Formatting</vt:lpstr>
      <vt:lpstr>Social Media Monitoring Templates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excellent presentation</dc:title>
  <dc:creator>Matthias Jaime</dc:creator>
  <cp:lastModifiedBy>Julia Chrusciel</cp:lastModifiedBy>
  <cp:revision>44</cp:revision>
  <dcterms:modified xsi:type="dcterms:W3CDTF">2022-08-25T23:31:24Z</dcterms:modified>
</cp:coreProperties>
</file>