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6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7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8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9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2" r:id="rId2"/>
    <p:sldMasterId id="2147483670" r:id="rId3"/>
    <p:sldMasterId id="2147483714" r:id="rId4"/>
    <p:sldMasterId id="2147483692" r:id="rId5"/>
    <p:sldMasterId id="2147483704" r:id="rId6"/>
    <p:sldMasterId id="2147483726" r:id="rId7"/>
    <p:sldMasterId id="2147483738" r:id="rId8"/>
    <p:sldMasterId id="2147483758" r:id="rId9"/>
    <p:sldMasterId id="2147483748" r:id="rId10"/>
  </p:sldMasterIdLst>
  <p:notesMasterIdLst>
    <p:notesMasterId r:id="rId21"/>
  </p:notesMasterIdLst>
  <p:sldIdLst>
    <p:sldId id="270" r:id="rId11"/>
    <p:sldId id="256" r:id="rId12"/>
    <p:sldId id="274" r:id="rId13"/>
    <p:sldId id="276" r:id="rId14"/>
    <p:sldId id="278" r:id="rId15"/>
    <p:sldId id="260" r:id="rId16"/>
    <p:sldId id="279" r:id="rId17"/>
    <p:sldId id="269" r:id="rId18"/>
    <p:sldId id="280" r:id="rId19"/>
    <p:sldId id="28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6"/>
    <p:restoredTop sz="76127" autoAdjust="0"/>
  </p:normalViewPr>
  <p:slideViewPr>
    <p:cSldViewPr snapToGrid="0" snapToObjects="1">
      <p:cViewPr varScale="1">
        <p:scale>
          <a:sx n="87" d="100"/>
          <a:sy n="87" d="100"/>
        </p:scale>
        <p:origin x="14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8A2B6-EFBE-294E-A845-451A8586BF9C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802D7-009F-124E-AFDB-851B4B254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96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Took out “Judicial Approval Not Required” since that was already stated in the “shrink the footprint”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Added: Expand and enhance pre-arrest and pre-referral diversion opportunities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Added: Explore strategies around bench warrants, etc.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Changed: from “develop alternatives” to “explore opportunities to develop…” since we will just be making recommendations, not actually developing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Took out “Refer to David document” unless we are going to include that in this.  Instead, maybe we refer to the expansion of the “off ramps” we’ve been referring to?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I think we could combine #2 and #4, it’s very similar.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802D7-009F-124E-AFDB-851B4B2549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31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802D7-009F-124E-AFDB-851B4B2549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71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802D7-009F-124E-AFDB-851B4B2549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21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802D7-009F-124E-AFDB-851B4B2549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45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I do not think a system mapping of off ramps will be completed by end of Jan. I think more realistic to include in February.</a:t>
            </a:r>
          </a:p>
          <a:p>
            <a:r>
              <a:rPr lang="en-US" dirty="0"/>
              <a:t>I put a couple of question marks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802D7-009F-124E-AFDB-851B4B2549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28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Content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0760-6D69-E845-B030-C2C00E7A2BC6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ECF3-6939-9F4F-A363-80222864C5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2F99C-E5FC-CA4A-84BA-74064A0720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F328DE-D3A6-4940-8C75-EC36BD2EC5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5AB76-0D48-A444-A1DA-23F6EF922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FCC0-F759-BE41-901A-4F48B660F185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914A3-D9F0-7E4F-A191-EF5E44E9A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B78BC-7444-804E-AAE2-3A526F9AD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651A-801B-2F4E-919F-35D630B9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5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A47D6-32C9-0B42-A8D2-252280ADE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AAC54-116C-0848-B361-F0C9158BE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18B3A-2B10-A44F-937B-983458A05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FCC0-F759-BE41-901A-4F48B660F185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64BCB-F7A3-0642-8D13-59083E731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7CED6-C960-7047-8199-4BA864CB9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651A-801B-2F4E-919F-35D630B9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54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FF698-7239-9942-8363-66CAECEF9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C08778-A203-1045-8CD9-68FE2EACF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E662A-2CBF-4B45-B9AE-278988787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FCC0-F759-BE41-901A-4F48B660F185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FC136-14E9-E344-859F-7409A24B3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73BD1-2195-5048-8574-B98637490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651A-801B-2F4E-919F-35D630B9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85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F251C-3EF9-964F-A77E-F57335702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B9B4C-2ABF-FE43-AB5D-77A16A459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725215-FB62-C144-8A49-6AC7DBA7F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27458-9749-684A-9162-14DA15F29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FCC0-F759-BE41-901A-4F48B660F185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59E0D-011A-324F-8742-799235E28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52847-0B3F-E94B-BADB-A2A94E820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651A-801B-2F4E-919F-35D630B9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09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052F7-CB3E-184C-A148-73D1B8946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3DAE28-ECEB-794D-9A57-1AC615328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A969B2-6BB8-8549-ABDC-DA034FFD74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903D24-76E9-5D4F-AF7A-4607AAE064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C55CA-E684-314E-BD45-156DE662B4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09A76C-93C8-C845-9585-7558D34D8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FCC0-F759-BE41-901A-4F48B660F185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62B076-B6A4-4B4E-BFB5-E3AA86B0C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9EFECA-9D75-894D-9484-133E69A60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651A-801B-2F4E-919F-35D630B9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19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8FC12-7755-7748-BA8D-D6CA76A69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013464-26DD-3F46-8122-22CF2BDB9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FCC0-F759-BE41-901A-4F48B660F185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C433E3-F0F3-5443-B803-1530054B8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09EED-B05E-E04D-A6C0-F995AC927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651A-801B-2F4E-919F-35D630B9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16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DCE31-06D4-4B47-986F-5C3FA4B8A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FCC0-F759-BE41-901A-4F48B660F185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B2DD34-9EFE-2F4F-806A-3E7DC3F7E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EE56A-C3B6-7542-A33B-5A8D59D7C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651A-801B-2F4E-919F-35D630B9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63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C2F9E-C61F-5042-98FB-A720CA4B2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2C351-D297-C844-979A-E9E6B0A32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70E0D3-AB2A-E44A-8186-D136BC510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CB408-93A8-AC4C-9EBF-4992BFBEE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FCC0-F759-BE41-901A-4F48B660F185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C75355-8391-AA4F-AB63-873A01467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DFA5E-A908-D34E-B112-402340659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651A-801B-2F4E-919F-35D630B9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03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1D483-1B2D-3C48-A616-0966461CF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B646C3-7A18-0E4E-A52B-1068EF0B7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28F4C9-873A-C548-84C9-01B0C786C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0D7AF9-9831-5148-8BB1-D993C3BDA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FCC0-F759-BE41-901A-4F48B660F185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71BBDB-1303-2541-AEF1-0DF515F79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E2247-2CB1-054C-9F2E-3A399B173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651A-801B-2F4E-919F-35D630B9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648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F9A1A-A1B6-E149-9230-00F4C69F84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2D9AD6-CE37-F24E-A84A-51BA78B6E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63668-6E61-9E43-83F8-ACEAF18DB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17E9-F8EA-0840-8268-0106CB91040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57BFD-18C0-2E4D-8371-0E8C1E7E7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7EFFA-A10F-E448-A184-01E3CF888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156-A447-5B4E-AF8F-A5D711499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82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Slide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Content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0760-6D69-E845-B030-C2C00E7A2BC6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ECF3-6939-9F4F-A363-80222864C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549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CF9DB-B27E-8445-B9A9-7AD8CB36F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C400E-4E02-3549-80DB-3A124CC5F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B7EBE-3D6F-D44F-87E6-818A7D0BD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17E9-F8EA-0840-8268-0106CB91040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ECC41-2CC1-EC42-BA99-F5561085E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847E8-B932-BB42-A886-2FAD778F6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156-A447-5B4E-AF8F-A5D711499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730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4427A-EECB-2445-BD60-E5B70D767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AEF65-2574-3443-8F36-BA50926A1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10534-E4F1-8446-9F33-0C3E0F990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17E9-F8EA-0840-8268-0106CB91040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29210-5358-234E-8DBB-3366680D5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23301-70C4-2B4E-82C8-3F9EA1A1A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156-A447-5B4E-AF8F-A5D711499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02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1B8E7-F8C2-F343-9EEF-35483DC39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0CAC3-D33B-1444-9FCB-20D40C2442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8C0881-9E5E-CB47-B7C0-21992C872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2B8C2-04DB-5948-9FB0-B48361E4A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17E9-F8EA-0840-8268-0106CB91040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7D947-04EF-B748-B59F-A5F00625C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F5D4F-FCAE-C043-AFF8-13528A34B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156-A447-5B4E-AF8F-A5D711499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536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F9F02-D042-694E-ABFB-CFD0DF7E7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9CC6B-4128-2C48-97D5-65987C72B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A17EA-097A-FF4C-BA93-7281CA7C2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8F2127-10B8-674F-8A82-49BB8C800E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3FD658-6BB9-2147-9F7F-2A43F23BD1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11C9E2-D8DE-5342-A57F-683C6EC7F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17E9-F8EA-0840-8268-0106CB91040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08745D-5400-9948-AAC5-D36D00449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087993-A954-CB46-8AF3-20A605B71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156-A447-5B4E-AF8F-A5D711499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791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9889C-ABCE-5343-9B4C-893271591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D8B953-B8E8-1F42-81D4-221B68F9D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17E9-F8EA-0840-8268-0106CB91040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9A9E58-97C1-1947-BA84-50DE3669F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E28F0A-D32C-C64B-A859-C7D84982B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156-A447-5B4E-AF8F-A5D711499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108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B01B36-2EEA-7C48-A0A4-0FE1DD1BD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17E9-F8EA-0840-8268-0106CB91040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9CB242-3F88-AD4E-933A-BC4889E6A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DB34FE-1AC9-C340-9902-C296BE8A0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156-A447-5B4E-AF8F-A5D711499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29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9F4B2-CADD-1F42-AE7F-00C02DE9A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55534-E389-3A45-AE53-C96085CC4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EE4917-6260-C445-BEA9-E0788073B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D61C71-6160-844F-8AD2-5D52D912D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17E9-F8EA-0840-8268-0106CB91040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78A4A-C6FE-754D-A622-A8D86420A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501E3D-9307-0E44-8782-6A64FA87C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156-A447-5B4E-AF8F-A5D711499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055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AF947-E146-DB4F-9C30-14BC1610D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173179-45CE-9243-8626-59BF9794F3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8AD96-9977-0645-9FD4-1D573D703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C9BD37-860A-8549-AAFD-941EB4D9E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17E9-F8EA-0840-8268-0106CB91040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4212A-1F36-D841-8145-7832CFAAA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8EBAC6-9D5C-C34C-AC01-508E1E0F6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8156-A447-5B4E-AF8F-A5D711499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11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A2167-C9E1-E44A-96AE-4C1BE3F827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C6581E-84A7-A54C-BCD5-A5EC12B0E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BF937-1FA9-E54A-B276-34B56AE4E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5AF1-5FC9-D34C-BC4B-8CF4BA567345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F2035-8262-2B48-BA4E-A87CC4F4A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71AB2-69F2-1B46-B138-7B8429DC6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D528-6CE2-4145-AEF2-7BD25F14E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422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8F6BF-8E2F-4441-B2D4-635EF27C9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E209E-64AD-B94A-B2FC-AB372E87F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21F31-6367-0844-93FD-566E45036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5AF1-5FC9-D34C-BC4B-8CF4BA567345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F0464-916C-1642-B28E-9A54E64E9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5D4A3-3B21-E547-8A54-4F05D6CAA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D528-6CE2-4145-AEF2-7BD25F14E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71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Title Slide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Content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0760-6D69-E845-B030-C2C00E7A2BC6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ECF3-6939-9F4F-A363-80222864C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121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F7C24-DE2B-474C-AEA1-61F0CD80D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4B0C9-11D9-2F48-8ECF-A33C619C5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7E3AD-352B-1E47-A182-398F6FA32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5AF1-5FC9-D34C-BC4B-8CF4BA567345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0F2C8-DD2D-0D49-AC0F-A3105A860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6605D-50C2-774C-AEC4-528BC182C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D528-6CE2-4145-AEF2-7BD25F14E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154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4DA9F-8C24-B742-82BE-5E149D547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3EAA3-01B4-5942-B16C-35F4DD501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2B16DF-73AA-9246-BCCD-AE79CF59F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51ADA-B393-5247-BD32-ED65E8BE5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5AF1-5FC9-D34C-BC4B-8CF4BA567345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163669-4031-724C-A624-5E36E7822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F5543-74C2-AD4E-9641-ECB961F11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D528-6CE2-4145-AEF2-7BD25F14E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840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29C70-A0EA-1C4B-83C5-07D2B37A1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F59FC-FA6B-784A-BD40-EAB4F8CA5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90306D-1E25-F94A-A378-5A81A245E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9A1AFD-A282-224A-AA3D-1C7995DE8F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C000D7-7589-E540-991E-ECED8A6AA3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850A22-BB85-A649-B82C-EE90B6D1E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5AF1-5FC9-D34C-BC4B-8CF4BA567345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5C1E7E-B475-464F-B6B4-C40752EFF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818298-9D22-E141-8CBA-B0FB5DA0C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D528-6CE2-4145-AEF2-7BD25F14E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415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6C0A4-F8DD-2440-9C37-98745B3BF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E45F7A-98D8-D547-9234-793DE8415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5AF1-5FC9-D34C-BC4B-8CF4BA567345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3E5F0C-C268-8D4C-AD3A-4A029160C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59B462-D358-E64F-AB9A-0C2414453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D528-6CE2-4145-AEF2-7BD25F14E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450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AF0966-27CA-9347-894D-B123B6A99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5AF1-5FC9-D34C-BC4B-8CF4BA567345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A5B87A-E094-404A-AE60-02E4A4476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72AFD-B53D-F046-A396-A65E1F58C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D528-6CE2-4145-AEF2-7BD25F14E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879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736A0-0B4F-8843-9542-9BF3DB483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305A1-43AF-2048-8CF5-5193DEABD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0DD5E-CF5D-A94E-AB6E-D9C2E3675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39C52-7758-274D-B887-A4FDDF036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5AF1-5FC9-D34C-BC4B-8CF4BA567345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6DE4A-45D9-5442-9A5D-2BF03A754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60C64-A1F3-E44F-A490-8FA5AC1BE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D528-6CE2-4145-AEF2-7BD25F14E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373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E5907-3509-8141-A875-8B8A94ECC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B78FCE-417E-FE41-B7C6-7625AC7E59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5164AC-2170-6C46-B687-E999F1C3A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5E1F24-F0E6-234E-8650-94664986A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5AF1-5FC9-D34C-BC4B-8CF4BA567345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FA96AA-BC42-8246-838B-9945AAA7A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A2EC9-52AD-DF40-B35C-920BDB379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D528-6CE2-4145-AEF2-7BD25F14E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663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41F5A-BC7B-7646-8904-7A8CCEE36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D451A1-F743-C741-B218-E98911429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E5C7A-C92A-4E41-81BE-EB01C4B35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5AF1-5FC9-D34C-BC4B-8CF4BA567345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95AF6-48DF-7D48-9B53-353D9C370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16379-7FFD-AC44-AC38-BF873FFD0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D528-6CE2-4145-AEF2-7BD25F14E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414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D4FCA0-E183-C94C-87D4-6DF8459E62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4EF50C-721E-E24C-845F-79618AD18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CBFFF-A594-2843-A501-FE0E6A831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5AF1-5FC9-D34C-BC4B-8CF4BA567345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0F8DB-9D1B-A44C-BB60-B4E2B00AE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1CF46-71F8-BF4F-B530-3C8A8308B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D528-6CE2-4145-AEF2-7BD25F14E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85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51B2E-A362-844C-BD9C-FAEC62D89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E7FFDC-4209-6944-B9B3-67D863F65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8E5C7-BCA2-5241-A0A7-7A9631EA5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710E-E477-CA45-A4AF-A175FD81C72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D46E7-5665-344C-B763-29FF0579F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0CE91-AFEA-534B-9E9A-CDBBA8F9F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2400-CC7E-584E-9E38-C4481395B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0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Content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Content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0760-6D69-E845-B030-C2C00E7A2BC6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ECF3-6939-9F4F-A363-80222864C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963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904EE-8B14-9649-B8EA-5153D2F10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FE935-C6EB-8046-A4F8-0A34CBE8E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DB338-A864-FE46-A690-6B0E4438F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710E-E477-CA45-A4AF-A175FD81C72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3978E-6C2D-0D43-B3E5-9D96FCC65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E50DA-4F45-D142-B8EE-CCB74E88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2400-CC7E-584E-9E38-C4481395B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092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B6076-E4D1-9C4B-A9D9-060F50593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57DA7-1C01-7A4B-AF15-EC449CFED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6EDB2-5A02-0940-A28F-D47CDDCA8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710E-E477-CA45-A4AF-A175FD81C72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54CA9-7814-3442-9EC7-6A4DBD27B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91B50-4F95-6843-84CF-196110A4C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2400-CC7E-584E-9E38-C4481395B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459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E5BB3-C943-AB49-AD07-FB0C01574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A88A2-95F0-9A49-9BF5-A78D3BB44E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4F6D65-48F2-A64A-896D-384E3917C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EEE5D5-A529-7147-AD20-5E9B62AF5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710E-E477-CA45-A4AF-A175FD81C72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C2EA35-2086-6745-BBAB-9BBCF4D29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2A082-5C17-CD46-9ABE-6563B9982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2400-CC7E-584E-9E38-C4481395B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353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A6C6-D7D1-CA43-A9E9-F63F90833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AF7E71-6801-AF4D-8D7A-B49A35AB7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8F2264-BF59-F440-A26B-C14512C64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D1838E-B08F-F64B-BB2B-BC1DC1B387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A96814-032E-654C-ADCF-987570F61A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390BDD-72AB-D147-A419-5952D5A5B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710E-E477-CA45-A4AF-A175FD81C72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1A200D-7296-A64D-A9DB-594DA0B4B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9B4D0C-8AD3-F544-A7BF-EA199C1FF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2400-CC7E-584E-9E38-C4481395B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01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307E5-C3A8-A844-9E40-B04B4FC8A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18D08F-642D-094E-84FE-7B9947767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710E-E477-CA45-A4AF-A175FD81C72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CE5A84-6ACC-0944-90EB-F064505FF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9EC12A-5BA5-6F4B-8FB5-2967C0EE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2400-CC7E-584E-9E38-C4481395B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811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DCACE3-4214-CF4F-953A-BA4944A5C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710E-E477-CA45-A4AF-A175FD81C72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3275EB-A720-CE46-B9DD-596A21B3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EB1F5D-2CDB-654E-83AE-3CA9D1D12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2400-CC7E-584E-9E38-C4481395B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58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21109-D5AB-0C45-8B63-BB27FFD45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A1060-2B22-B749-B277-4308F30F3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8DBC10-0421-3040-9CFD-FFFABF7D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E38182-B935-074D-AAB7-63582822F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710E-E477-CA45-A4AF-A175FD81C72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1A181F-197E-3347-A46D-F64EF7E97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6EB346-C214-BA41-9355-43C296B37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2400-CC7E-584E-9E38-C4481395B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556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3D2A4-EF0A-F943-9EAE-D4B8BAEB6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B1681C-6570-BA4D-AE9B-950663EFE7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EA8D5-CB00-764C-A935-50C15E236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26D42E-5934-5E4D-89E9-25F95A79C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710E-E477-CA45-A4AF-A175FD81C72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D239D-F1B2-E846-9C3F-FB33A64CC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408B8-6A0E-7A41-A0DD-5BAC53D8D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2400-CC7E-584E-9E38-C4481395B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685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996C2-15F6-CF40-91DF-58E7F2F63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34F6ED-0E1F-D246-A0B7-3C51FC9702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E0B44-5F7B-4C4F-8398-DD3CE45C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710E-E477-CA45-A4AF-A175FD81C72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90591-5E54-924C-878E-BA290CD28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471EC-57F5-9647-9129-DEA616383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2400-CC7E-584E-9E38-C4481395B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213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3840E4-2FD7-4D4B-95F4-E05AF5D289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F92488-C4FF-F944-8AA7-DEC4EFA976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ED5E4-F460-3742-91DA-35D7B0BE9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710E-E477-CA45-A4AF-A175FD81C72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94D1D-2EDC-B543-9695-764250D2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80C61-B8DC-0C45-BD26-755A341A9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2400-CC7E-584E-9E38-C4481395B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3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Title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Content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Content	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Content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Content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0760-6D69-E845-B030-C2C00E7A2BC6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ECF3-6939-9F4F-A363-80222864C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187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7CDAE-CC52-9046-AB1F-515D2E89AB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0214CD-5B19-F04A-89C2-CD294F34E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6CC2C-779A-E84C-8929-6159AA0FD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068D-CFF6-D943-AFCB-EC67C447C53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A4121-D9A8-CB48-B5BD-A204095D2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248F8-0D66-C44E-96FD-ED3D99A56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D305-B55B-7B4C-9E8F-0D470E84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1155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49A75-6EC8-814A-AFC1-72F28231B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50E12-46E6-8B4A-9E12-46DB4E772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2FFB2-5E28-FD41-B769-DBEC73D47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068D-CFF6-D943-AFCB-EC67C447C53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BF5D8-C5A0-5C44-8278-8661B1CAB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B7A5A-D3F7-C74E-B7E8-9ADFE468C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D305-B55B-7B4C-9E8F-0D470E84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51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0E020-BB92-374D-96DE-F69E3558B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14A3F1-CB5A-C644-B7AE-909D416CC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305F7-BDC9-F24E-A0CD-EAF2E9F42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068D-CFF6-D943-AFCB-EC67C447C53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D6026-94AA-5D45-8331-BEDCF0475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5DDED-AAF2-5940-B535-6E6E0F86B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D305-B55B-7B4C-9E8F-0D470E84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2878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13480-795C-D849-ACE0-0913BFF1E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20D58-87A8-0441-83E7-D228BB9B33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A7E4D-357E-7741-AF87-4BBB3224B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5E0EE-0159-154C-9FDB-315EDB570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068D-CFF6-D943-AFCB-EC67C447C53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A2E603-AC64-044E-BFE4-385EA129D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13D402-60DD-D24A-BC89-CCCF473B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D305-B55B-7B4C-9E8F-0D470E84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2019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8D99F-D6EE-E44B-95C2-14089AFC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57857-CE29-BC44-9A2A-6C07A3413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E82E18-BA89-5D40-8824-391C44B66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A5ACC2-5549-7245-B7CD-E19707F93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F36261-00D6-3B4F-BA37-666DA9B53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9E8FA1-E7D5-0949-B96F-FB1E480B6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068D-CFF6-D943-AFCB-EC67C447C53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1EC497-DF20-334E-AB5C-D1D80DC86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666308-AD32-CF4A-8088-11C77AD75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D305-B55B-7B4C-9E8F-0D470E84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7842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73BBC-2A47-4844-B0AF-0BD555619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C1CE3F-EC1B-3C49-93BF-E4D52FB13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068D-CFF6-D943-AFCB-EC67C447C53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03B9CB-8A71-094A-A724-1D10E8804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524DAC-47E7-4F4C-836B-5B1238938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D305-B55B-7B4C-9E8F-0D470E84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6831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59E322-C9E2-6645-AF9C-D15671A38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068D-CFF6-D943-AFCB-EC67C447C53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A41095-C7D6-1E46-9B0B-0754B57F9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22502-0C27-F047-92F0-E8ECF2359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D305-B55B-7B4C-9E8F-0D470E84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846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FE69A-C1DC-C242-9E9A-465DAF3C0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144F4-1C2E-844F-A57E-E4F87B21C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DA6CC-A0FD-C242-B019-1C82477D0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FEAB52-A79D-BC4D-AC39-1CBFEAF66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068D-CFF6-D943-AFCB-EC67C447C53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7F4DC-3252-264C-B0D1-54F1B8C29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E43A0-BC34-1A41-86F6-38047478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D305-B55B-7B4C-9E8F-0D470E84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788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6FFBB-153A-CA45-89B4-266998E89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17A04E-73E4-5243-B0D6-31CAFF0D1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C6D1D5-D5AD-4A4B-BC56-A9A2CC756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F53B12-137A-9744-BEF3-35DBCFB85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068D-CFF6-D943-AFCB-EC67C447C53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F4BB5E-0FE8-6849-BA8F-2344D080A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F5E18D-18C3-A246-BB45-5A74FDEAC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D305-B55B-7B4C-9E8F-0D470E84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5353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56BB5-31EA-FA4E-B937-9BB799E9A7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940B7-E9F6-7E4E-9CB6-E0B22E5DB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7C2E4-4F92-4644-AD5E-1332ABF98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98F7-B06D-444F-8EF3-837DF456EF8C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106D5-F986-8B48-844B-490568D1F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E6C5E-A0D5-0C4A-9D83-E91B762D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34A3-2428-A043-9390-20DF65FA6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5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Slide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0760-6D69-E845-B030-C2C00E7A2BC6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ECF3-6939-9F4F-A363-80222864C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0345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8A2AF-C3A8-604C-B0EB-CE89B7B67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3C6BB-E57A-944C-AEBF-4A388BCEE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D9905-6A2B-494E-9F52-859E045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98F7-B06D-444F-8EF3-837DF456EF8C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64C0B-2DCB-A943-BFB1-1E8A0D95C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415F1-952F-6748-8037-936D3A153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34A3-2428-A043-9390-20DF65FA6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6558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A1973-B080-CC4B-8FC7-A62727B05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70570-D17C-C54A-9927-9CAEA6F5A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AA423-E220-D842-B155-3E899992D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98F7-B06D-444F-8EF3-837DF456EF8C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9C0FE-6600-8F43-A0DC-1C2678C24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0A050-0846-0D47-92A1-FDA42E67E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34A3-2428-A043-9390-20DF65FA6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7710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E14AB-5027-BF49-9CE7-5D021F3A1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343F8-450E-9542-8912-931A727AF7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6936C-CE89-364E-B4FB-B7F334860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A4E22-89A9-2A43-8484-4E3B406B9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98F7-B06D-444F-8EF3-837DF456EF8C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1A6D6-27C9-EA46-88E6-BACFBA3E9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72750-D5D1-514E-BABD-88B923934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34A3-2428-A043-9390-20DF65FA6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2669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218ED-B0A2-6F44-8658-CD648B49E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A4AF5-8C89-4D47-ABE8-212260483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FD296-1FBD-3248-A1AE-687CFAC93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55C381-2B71-DB48-9839-88D6F49B10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FC7AD4-05D5-F442-801B-9095B1AC4C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E55B00-D4AE-2F4D-8DF0-61042C79E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98F7-B06D-444F-8EF3-837DF456EF8C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58C593-5869-5C46-A7E0-FF323B62A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BA1F4A-FDE1-5348-98CC-DF1F4FF8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34A3-2428-A043-9390-20DF65FA6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7380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18A39-20E0-DC44-8093-3026A7DE1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A764D6-550D-2147-BEA7-03E928E73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98F7-B06D-444F-8EF3-837DF456EF8C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9DA824-2D7A-D445-8456-0B747F74F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52F442-B06B-E34A-9A09-1E79C2A0C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34A3-2428-A043-9390-20DF65FA6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6972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06937-5C8C-5A47-8030-01DAD9A0E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98F7-B06D-444F-8EF3-837DF456EF8C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41D29C-B03D-FF44-8DF7-18B8F4D80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A56213-DC5C-DE45-871A-040D99FD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34A3-2428-A043-9390-20DF65FA6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7846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D34FE-E708-614F-8E0F-7406A35F7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6981E-0303-8A44-BEC2-808AED427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2FF726-AAD7-994F-856B-2CDE39C38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2A570-1610-474C-8408-1352317A2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98F7-B06D-444F-8EF3-837DF456EF8C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D3A85D-980D-0A46-9F64-968DD1FFD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0B5329-24B4-3D42-878E-EA1A4D72A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34A3-2428-A043-9390-20DF65FA6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2254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BCE56-753B-2C41-8221-38F1AEF40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31480-7487-8C43-B2E6-23D1358122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9440DB-29B0-9845-96F5-0EEC3829F9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AB7842-EB77-5048-9313-AF545A2FA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98F7-B06D-444F-8EF3-837DF456EF8C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5A6052-9DBC-CC42-B0DA-3AB02E721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FE9326-363B-304E-A0C1-8C7A0F5F0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34A3-2428-A043-9390-20DF65FA6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3445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2A819-1D13-C845-BC1B-E58F7CFCB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DAA5DA-5AE1-7B4B-8316-28CB6919D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A2758-C986-E44E-B356-2D669A8FC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98F7-B06D-444F-8EF3-837DF456EF8C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BB8B3-C183-0A42-AD12-75FD63110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1CA7D-32E0-994A-8CF5-757D35ED6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34A3-2428-A043-9390-20DF65FA6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2492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DFFF4F-4ADF-B941-891D-48420F1096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0A4677-DFB3-BF40-B1F5-9975961379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823E4-CD74-2B4A-8F0C-B24BE2EC9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98F7-B06D-444F-8EF3-837DF456EF8C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F24A6-54A4-0942-B03F-B4EB7AB74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B2740-A6E7-DB4E-A7AA-9CE417E3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234A3-2428-A043-9390-20DF65FA6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7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0760-6D69-E845-B030-C2C00E7A2BC6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ECF3-6939-9F4F-A363-80222864C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621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F1658-E5D0-CC44-921D-E97E5B903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5DA38A-EBF8-0349-8E24-098839790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993B9-3505-8642-BA20-33CCB9BEB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EF5A2-D657-BE40-A482-959C74051ACC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C2CCF-D386-864E-B52E-3545CB0A6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08AC5-57EA-414A-B96A-A8399A696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1423-B6CD-C141-8249-75F22EDF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1546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62B4C-201B-F049-8D08-A4EE80E87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F9833-87C8-C847-8C94-39FF66947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A519E-86D7-8A4A-B4FD-7165E6281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EF5A2-D657-BE40-A482-959C74051ACC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CC096-5448-014F-A424-CE00EF0DF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BC601-4228-A443-96ED-8D4ED0EEE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1423-B6CD-C141-8249-75F22EDF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8909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06E96-A9BA-C24B-8285-2AB245CC3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867F60-3C13-CA48-8397-594CBBE45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AA345-D7EC-7842-9AE0-946F54B49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EF5A2-D657-BE40-A482-959C74051ACC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B297A-1F39-3444-A0BA-972E17FA0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A6E29-E77F-3C48-A615-8E570731F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1423-B6CD-C141-8249-75F22EDF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0302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9B3D3-0697-D548-912F-CB83AB587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3DC24-2CB6-DD47-BA4B-3E3B6CE0F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4D43BC-BEBB-6F45-9ADC-E89ADD2DC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7986F5-8537-BA4B-9579-D7A154678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EF5A2-D657-BE40-A482-959C74051ACC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C39F5-3B85-534F-9D15-849FE0AFD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B11104-9F79-1343-86EC-59FBA44F9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1423-B6CD-C141-8249-75F22EDF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3351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EE450-3FBE-824A-84BF-E90CAC9AF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2ABF1-25B2-2247-842C-66086437B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88514-810A-A041-9F70-647B819F8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1400E7-4826-E046-AB0C-15F59DAE8C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15FE22-91AD-874B-BD67-DCA270DDD5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10DAB4-B3B6-7141-A0BA-E641A8827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EF5A2-D657-BE40-A482-959C74051ACC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FE4820-ABA6-1149-8C0B-13C9436C1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158014-1227-764A-809D-936C95F39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1423-B6CD-C141-8249-75F22EDF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946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D1080-3496-8444-AC69-9E763E12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CC2C27-9953-BD4D-8851-219BD81E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EF5A2-D657-BE40-A482-959C74051ACC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67DDE0-6D50-9442-B52E-729A917E5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57246-39CB-C64A-BDB6-4CDA0F0E8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1423-B6CD-C141-8249-75F22EDF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9025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3D6FA1-01CD-404F-B5BE-95B46BFFE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EF5A2-D657-BE40-A482-959C74051ACC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971070-0155-FF4A-8D50-23CBC5C9C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DDD57-B15D-FD4D-BCDD-EC8351306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1423-B6CD-C141-8249-75F22EDF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6991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16AC1-C8B3-AB40-88A1-8201A9CB2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C66B3-6CCA-D343-9AF1-944E6DE2D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F1496-2BBC-E046-8C26-E9FC5329E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213B2-4F1D-5342-922C-464F0BD9E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EF5A2-D657-BE40-A482-959C74051ACC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849537-BE25-0246-9A27-C16351E3E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4D0915-011F-B34D-88D2-37137394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1423-B6CD-C141-8249-75F22EDF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1401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E66B3-F6E6-314B-94A6-F4D1C5D7B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4D8AAE-8540-0942-9021-C71326F791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88A4F2-169D-C643-B669-A49AD13A15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5C67B-B631-5C44-8EEB-FE4BAC60C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EF5A2-D657-BE40-A482-959C74051ACC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33AB7B-7AA1-3F47-AD78-983DC225C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A97FF6-6B93-C842-9F6E-9FAABB2DC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1423-B6CD-C141-8249-75F22EDF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7059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B6CD8-1BDD-4641-8A02-3CA6E72D2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1120D9-20E3-684C-A196-8C147D5AE5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73CFC-6FFC-BE41-ADCC-8BFC6C499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590-1711-0C40-95B3-FA6A9FBEC04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5522A-21AA-7E44-B3BB-114EB635C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11167-8CD6-E24F-B0BC-D27CB61F0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3BE-F70C-F045-91D1-746FBFB83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Content	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0760-6D69-E845-B030-C2C00E7A2BC6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ECF3-6939-9F4F-A363-80222864C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0298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2324A-0D1E-4440-B68C-0FDD14451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1ADAC-5C3B-2640-9BAC-10897C730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F4262-02EE-FF45-8303-A51EC7C8F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590-1711-0C40-95B3-FA6A9FBEC04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C82BF-2889-A947-B0C0-24E338E5F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07211-358C-EC47-A483-BE0AF3936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3BE-F70C-F045-91D1-746FBFB83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1889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D26C5-1782-6F4F-BF61-5F55C3618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19AAE-0077-F843-8660-3EB8974D7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2454C-4748-414D-AB37-3360113C6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590-1711-0C40-95B3-FA6A9FBEC04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BDD8E-38F6-1C42-B7D6-0159A5313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E0D01-F019-6C4B-BF88-439722DF3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3BE-F70C-F045-91D1-746FBFB83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8550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71CBA-2D2F-4148-A14D-51C279B8F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12C38-0E2B-DD41-B7DB-D9385C62AE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9D1F9-9487-8D4F-BEBD-CAD06583C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3D9D0-C071-0948-B729-FAAE656FA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590-1711-0C40-95B3-FA6A9FBEC04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0DE1F-02B5-CC45-8165-79B904D40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42AE5A-9EEB-5D45-A1AE-C615CD03B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3BE-F70C-F045-91D1-746FBFB83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9508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FDFAC-DBCF-D84F-A7B2-F33DBBEC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23FD6-F631-D04C-A81E-FEF396978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42F90-628D-BA43-BA2B-E0F15B134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3E660E-4B7F-0146-9F06-6C7DE78A8B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F2D4F9-966A-1840-B663-5E5C17961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2F12BA-5C69-284D-93AB-1079265AD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590-1711-0C40-95B3-FA6A9FBEC04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44D9D6-36DA-E742-85E5-7C1B9019E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6DB689-35ED-9B4D-8B0E-72E209823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3BE-F70C-F045-91D1-746FBFB83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6734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C6E33-9C5A-6C4D-BA32-BA113D5EF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340B24-99F5-1A4B-8D1F-D386E5319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590-1711-0C40-95B3-FA6A9FBEC04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D20DD6-7E59-FC46-8C7D-B51BA439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B190EA-52ED-3F47-894C-6BF9B267D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3BE-F70C-F045-91D1-746FBFB83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9753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F39B9A-ED57-7546-8CC4-223D16C36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590-1711-0C40-95B3-FA6A9FBEC04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84768-7234-F94A-ACDA-17DED657A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0D9A93-1B33-6745-B463-56D035FD1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3BE-F70C-F045-91D1-746FBFB83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6692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AE6D8-3690-3F40-8E4C-7A67332D3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15AB7-1DD9-F04E-BF4B-47D0D5C54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8C4757-1BCC-6C43-9242-9B67025F6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1924C-E3A5-9B4E-B7FE-10611F2A7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590-1711-0C40-95B3-FA6A9FBEC04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581D66-F458-0E47-96EC-A218A52F2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DB9A28-944E-C247-A800-6F2FDDF0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3BE-F70C-F045-91D1-746FBFB83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9203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915B7-CA7D-0C4B-A11B-EBE3B8CDE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D337E7-524C-0A4C-9B8A-4F954A93A9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1573E-17F9-764E-98BA-2059A4087D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E34B46-4B37-F342-BBF7-8DD5A71C6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590-1711-0C40-95B3-FA6A9FBEC04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94C90-DC3D-F746-8947-AD4DB953C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13ED8-4E9C-A14F-87BA-A8887E80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3BE-F70C-F045-91D1-746FBFB83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9066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FCF2C-E1B1-464E-8500-39FB59988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965E88-3B4B-E348-BADE-EEFAA9B85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809B9-79DC-3340-8895-778405D63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590-1711-0C40-95B3-FA6A9FBEC04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A81B3-FE85-2F43-8534-77BC20782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B1B15-CC6B-5E4C-B2AC-A55B3926F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3BE-F70C-F045-91D1-746FBFB83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441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722759-9AFF-D045-884C-9CE447DFA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89F257-CE73-DE4A-BD70-518CBA2E7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94F28-F295-FA47-8F3F-9AA258C7B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590-1711-0C40-95B3-FA6A9FBEC04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37BB2-7C41-2446-B4FD-F491F5E6C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F5F0C-95B5-844E-B70D-02B896503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23BE-F70C-F045-91D1-746FBFB83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05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Content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Content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10760-6D69-E845-B030-C2C00E7A2BC6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ECF3-6939-9F4F-A363-80222864C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6841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939FF-A549-F14E-9D8D-7AC51A635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2BE3A8-03D9-6246-851D-0C0919BD0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6915C-1E49-0440-9780-17A5058E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5239-6D75-A840-80AB-9CEEB3256EC4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D64C5-04B1-924D-B94F-F5DD4B2B9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0660-2211-184B-A4D7-8B36C6D70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5D5F-BB72-924F-ACE8-E0039084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3894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B94AE-6F4C-094F-8A87-1922AF92A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5ADDA-8AD2-AC4E-B22F-312862DBA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15FD5-3E3D-A744-9771-1D99C0116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5239-6D75-A840-80AB-9CEEB3256EC4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3C13A-3630-6341-87A9-1333D53C8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19D68-3570-4F41-BA29-EAFF013CB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5D5F-BB72-924F-ACE8-E0039084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6901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3FB4-258E-3F4D-9514-D6DA52BCE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C2273A-7ED0-044C-B5E7-F401578BF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6BA7E-62DA-934D-9F6C-F4BCE9DE2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5239-6D75-A840-80AB-9CEEB3256EC4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773E0-B150-6145-8C5E-CD7A57C8D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29252-E0EE-774C-B895-94805420C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5D5F-BB72-924F-ACE8-E0039084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9053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2182E-3CC0-7840-8269-91529CE4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BB596-8D85-C84F-8846-01BEDFDED0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25B23-7ACB-C748-BB67-993E9C2E7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BC23FF-EB5C-224A-8C41-E416E75E8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5239-6D75-A840-80AB-9CEEB3256EC4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D5A1-A6DD-E14C-B3DB-F3335E73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0C7F1-2241-A94B-9380-BA29A9F1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5D5F-BB72-924F-ACE8-E0039084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9684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5ED33-1EB9-494A-ADB7-1E6E1DCD1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6BBFD-DB24-BF4F-AC56-F35175090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401D29-A753-1A46-AB8F-7600D625A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9C5059-CF0A-2F43-992D-F17C68F4C1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C2D590-2DA4-AB40-AB57-D9B67972F0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DBB812-5942-7243-B68D-7839F14F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5239-6D75-A840-80AB-9CEEB3256EC4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77A4BB-01BA-B746-B03D-571C08F00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4645B5-B037-CA45-8D60-B409DB065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5D5F-BB72-924F-ACE8-E0039084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600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EEB30-4A45-9145-A14B-F44DF75B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BD168E-1B3B-2246-A564-54F5A8E05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5239-6D75-A840-80AB-9CEEB3256EC4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00F5B4-6DEB-6A45-ACB1-0BD2EE43B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50EBC3-B03B-4146-8253-DF1D94762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5D5F-BB72-924F-ACE8-E0039084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953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423621-7887-EE4B-9AE0-ECFF805B1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5239-6D75-A840-80AB-9CEEB3256EC4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C2373C-0B42-6741-BFA2-21747D495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484574-044E-FD4B-A821-566D96008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5D5F-BB72-924F-ACE8-E0039084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1147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F535F-6D33-D243-A3CB-557A48BE8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8B8A4-414A-814F-824D-6907C3420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1D3002-D229-264D-B567-BECD6FC25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6A224-C1D1-5044-84D0-946147FC9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5239-6D75-A840-80AB-9CEEB3256EC4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3CF6F-EAEF-D84B-ABEA-A11574B3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B269DD-9E13-7D44-ABE0-D0D55A37A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5D5F-BB72-924F-ACE8-E0039084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4383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E71C8-0AA1-1A45-89A0-ACCE789C2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CB67F4-3A7B-3E4F-B305-EB66C303B2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6A673D-9456-8740-8E3E-1768A19C41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908D9E-C822-844B-9250-5D4A26288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5239-6D75-A840-80AB-9CEEB3256EC4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45B4B-5CCA-1046-AAE3-AEC89EDE1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6F0ADE-585F-074D-917A-943D809EB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D5D5F-BB72-924F-ACE8-E0039084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1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94.xml"/><Relationship Id="rId10" Type="http://schemas.openxmlformats.org/officeDocument/2006/relationships/theme" Target="../theme/theme10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4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74.xml"/><Relationship Id="rId10" Type="http://schemas.openxmlformats.org/officeDocument/2006/relationships/theme" Target="../theme/theme8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Presenters: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10760-6D69-E845-B030-C2C00E7A2BC6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DECF3-6939-9F4F-A363-80222864C588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0A145605-B84D-2845-991E-95C2F700C28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1505260" y="6356350"/>
            <a:ext cx="436369" cy="35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19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Avenir Next Demi Bold" panose="020B05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venir Next Medium" panose="020B05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0F8BFB-0996-A442-B822-E4421428C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129B00-0E32-424F-8B0B-49623C800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61C7D-C60F-1541-A051-7163EDB4E3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75239-6D75-A840-80AB-9CEEB3256EC4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023D8-09E9-164E-858E-16AFABF3A8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58E56-45E5-D045-95A2-7D917C5FC0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D5D5F-BB72-924F-ACE8-E00390840CD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plate, drawing&#10;&#10;Description automatically generated">
            <a:extLst>
              <a:ext uri="{FF2B5EF4-FFF2-40B4-BE49-F238E27FC236}">
                <a16:creationId xmlns:a16="http://schemas.microsoft.com/office/drawing/2014/main" id="{CC5758E6-8971-8644-B079-2E58A6EFA82B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845040" y="6251873"/>
            <a:ext cx="1965960" cy="46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046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Avenir Next Condensed Demi Bold" panose="020B0506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1DBD11-51A7-0C41-B902-7E0357A08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AE5334-4821-A04C-908B-44E34A568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18AAC-E958-214E-A037-DCCD2ADB4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BFCC0-F759-BE41-901A-4F48B660F185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E0468-6E02-514D-A97A-D3FA3A5979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E8FA3-69C5-C546-8C2A-0C2D7540B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651A-801B-2F4E-919F-35D630B9EA1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FFB751F5-FA59-8C44-83B0-1A6424F8B725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1441680" y="6356350"/>
            <a:ext cx="445520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42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Avenir Next Condensed Demi Bold" panose="020B0506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8BF068-507D-C842-872D-8CB8C3D80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227E4C-D5C2-184B-84C4-DEEEFDC35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55D81-1729-B641-B8A8-FD9F48B3C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B17E9-F8EA-0840-8268-0106CB91040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A1905-CB4C-2048-9DD3-B4BDD6E39B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A0648-19AE-CD4F-A65D-6C48B9282C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48156-A447-5B4E-AF8F-A5D7114997B1}" type="slidenum">
              <a:rPr lang="en-US" smtClean="0"/>
              <a:t>‹#›</a:t>
            </a:fld>
            <a:endParaRPr lang="en-US"/>
          </a:p>
        </p:txBody>
      </p:sp>
      <p:pic>
        <p:nvPicPr>
          <p:cNvPr id="30" name="Picture 2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780A1CF-ABAB-5E42-B0C1-ACDE9B2CFF22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1457214" y="6356349"/>
            <a:ext cx="445519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472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Avenir Next Condensed Demi Bold" panose="020B0506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18BBB7-121C-6347-96FB-5AD2ADC9C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68F94-8B0E-8148-8B73-A62CEE267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F9DCB-BFEC-874B-A50C-B661F173D3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85AF1-5FC9-D34C-BC4B-8CF4BA567345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D61AE-AC31-9F48-8214-B3743B9DF1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B3821-A89A-5F48-A384-46CE1F68A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BD528-6CE2-4145-AEF2-7BD25F14EDE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3D98AC4C-2F33-7F42-937C-EEB6D534171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463991" y="6355715"/>
            <a:ext cx="446294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6253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Avenir Next Condensed Demi Bold" panose="020B0506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7FDFC3-AA1E-634D-B72E-7F4E1F5BC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D1310-D533-2A4F-BE7D-A4101F2BB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B4484-69A0-E847-8BE6-2876964EDE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4710E-E477-CA45-A4AF-A175FD81C72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9B67E-617F-E749-9331-B3F7436B3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2854C-79AC-3748-B0EE-353B4DB8A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22400-CC7E-584E-9E38-C4481395BAC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FA9C5C61-3BE0-4A42-9471-74A933EDA15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982200" y="6303706"/>
            <a:ext cx="1993900" cy="47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89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Avenir Next Condensed Demi Bold" panose="020B0506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6A6948-2FFF-A24F-B112-925D93736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289E88-6A7A-7F4D-82D4-7F85A9C51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D3A75-7131-3C48-8A1C-EABB37912D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4068D-CFF6-D943-AFCB-EC67C447C53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FCE8E-CF2D-E041-A49E-426B676024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7654D-C21E-5149-A9BF-039DF509F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3D305-B55B-7B4C-9E8F-0D470E84F9D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EC1A2AC7-1B3D-724B-938C-6E6CC91E2B9C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982200" y="6271259"/>
            <a:ext cx="1878693" cy="44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6841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Avenir Next Condensed Demi Bold" panose="020B0506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4870E7-F2F6-034E-9FC7-E8442C515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1638B1-EBDE-F449-A1A5-1E0F2D1C3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238E9-BF92-FF4A-BE1E-E343E2C57B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998F7-B06D-444F-8EF3-837DF456EF8C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12703-E245-1A44-8A2B-02C4589E5B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3BDF9-9B00-114B-BC1B-1C1BF6A3F3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234A3-2428-A043-9390-20DF65FA63F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EDF99E4D-890E-8243-8328-3A1E4542DEA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695432" y="5820430"/>
            <a:ext cx="1115568" cy="89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31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Avenir Next Condensed Demi Bold" panose="020B0506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C3E70A-6475-6540-867D-F2E496D9A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EAC1C-53AD-1C40-99E3-CBA8F8F25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E1C9D-9C88-7147-8664-BEE732390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EF5A2-D657-BE40-A482-959C74051ACC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46A16-3621-8441-BE95-23DEFD52DD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8B2DD-15F3-FB4D-8F71-1F80DE42E2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31423-B6CD-C141-8249-75F22EDF993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73CCB097-1A09-064A-B28C-E2CC986FE24E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695432" y="5829021"/>
            <a:ext cx="1115568" cy="89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0138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Avenir Next Condensed Demi Bold" panose="020B0506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747204-B936-DC4C-A728-43123C4B8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1F158D-27AB-C440-8806-262ED5C8C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C5AC0-165F-6244-8C59-5A9A2F0D5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82590-1711-0C40-95B3-FA6A9FBEC04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46F85-C0C5-194E-9BC6-CD2BE57A3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EFA9F-7991-764E-AA9A-9619F0ECB6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923BE-F70C-F045-91D1-746FBFB8368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BF478EA7-E4C1-824D-A4BB-40683750AEF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863328" y="6290106"/>
            <a:ext cx="1947672" cy="45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0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Avenir Next Condensed Demi Bold" panose="020B0506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venir Medium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7A21E9-0A81-6E47-989F-99EF6DF0075D}"/>
              </a:ext>
            </a:extLst>
          </p:cNvPr>
          <p:cNvSpPr/>
          <p:nvPr/>
        </p:nvSpPr>
        <p:spPr>
          <a:xfrm>
            <a:off x="2133600" y="2328484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Property of the W. Haywood Burns Institute.</a:t>
            </a:r>
            <a:br>
              <a:rPr lang="en-US" sz="2400" b="1" dirty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2400" b="1" dirty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 not edit, alter, reproduce or disseminate without proper credit attributed to the W. Haywood Burns Institute. </a:t>
            </a:r>
            <a:endParaRPr lang="en-US" sz="2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n-US" sz="2400" b="1" dirty="0" err="1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www.burnsinstitute.org</a:t>
            </a:r>
            <a:r>
              <a:rPr lang="en-US" sz="2400" b="1" dirty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US" sz="2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930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BBA0D-1FC4-1148-9D7B-F396645AE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55600"/>
            <a:ext cx="12192000" cy="901817"/>
          </a:xfrm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 Projected Timeline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E06E149-B517-4D6B-A1CE-B2A160777A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788738"/>
              </p:ext>
            </p:extLst>
          </p:nvPr>
        </p:nvGraphicFramePr>
        <p:xfrm>
          <a:off x="118872" y="1643110"/>
          <a:ext cx="11954256" cy="4099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28251">
                  <a:extLst>
                    <a:ext uri="{9D8B030D-6E8A-4147-A177-3AD203B41FA5}">
                      <a16:colId xmlns:a16="http://schemas.microsoft.com/office/drawing/2014/main" val="3664764019"/>
                    </a:ext>
                  </a:extLst>
                </a:gridCol>
                <a:gridCol w="1328251">
                  <a:extLst>
                    <a:ext uri="{9D8B030D-6E8A-4147-A177-3AD203B41FA5}">
                      <a16:colId xmlns:a16="http://schemas.microsoft.com/office/drawing/2014/main" val="3803147602"/>
                    </a:ext>
                  </a:extLst>
                </a:gridCol>
                <a:gridCol w="1328251">
                  <a:extLst>
                    <a:ext uri="{9D8B030D-6E8A-4147-A177-3AD203B41FA5}">
                      <a16:colId xmlns:a16="http://schemas.microsoft.com/office/drawing/2014/main" val="3096691835"/>
                    </a:ext>
                  </a:extLst>
                </a:gridCol>
                <a:gridCol w="664125">
                  <a:extLst>
                    <a:ext uri="{9D8B030D-6E8A-4147-A177-3AD203B41FA5}">
                      <a16:colId xmlns:a16="http://schemas.microsoft.com/office/drawing/2014/main" val="4097083910"/>
                    </a:ext>
                  </a:extLst>
                </a:gridCol>
                <a:gridCol w="664125">
                  <a:extLst>
                    <a:ext uri="{9D8B030D-6E8A-4147-A177-3AD203B41FA5}">
                      <a16:colId xmlns:a16="http://schemas.microsoft.com/office/drawing/2014/main" val="195338562"/>
                    </a:ext>
                  </a:extLst>
                </a:gridCol>
                <a:gridCol w="1328251">
                  <a:extLst>
                    <a:ext uri="{9D8B030D-6E8A-4147-A177-3AD203B41FA5}">
                      <a16:colId xmlns:a16="http://schemas.microsoft.com/office/drawing/2014/main" val="3909025924"/>
                    </a:ext>
                  </a:extLst>
                </a:gridCol>
                <a:gridCol w="664125">
                  <a:extLst>
                    <a:ext uri="{9D8B030D-6E8A-4147-A177-3AD203B41FA5}">
                      <a16:colId xmlns:a16="http://schemas.microsoft.com/office/drawing/2014/main" val="368739881"/>
                    </a:ext>
                  </a:extLst>
                </a:gridCol>
                <a:gridCol w="664125">
                  <a:extLst>
                    <a:ext uri="{9D8B030D-6E8A-4147-A177-3AD203B41FA5}">
                      <a16:colId xmlns:a16="http://schemas.microsoft.com/office/drawing/2014/main" val="307620380"/>
                    </a:ext>
                  </a:extLst>
                </a:gridCol>
                <a:gridCol w="664125">
                  <a:extLst>
                    <a:ext uri="{9D8B030D-6E8A-4147-A177-3AD203B41FA5}">
                      <a16:colId xmlns:a16="http://schemas.microsoft.com/office/drawing/2014/main" val="3022433289"/>
                    </a:ext>
                  </a:extLst>
                </a:gridCol>
                <a:gridCol w="1328251">
                  <a:extLst>
                    <a:ext uri="{9D8B030D-6E8A-4147-A177-3AD203B41FA5}">
                      <a16:colId xmlns:a16="http://schemas.microsoft.com/office/drawing/2014/main" val="371067014"/>
                    </a:ext>
                  </a:extLst>
                </a:gridCol>
                <a:gridCol w="664125">
                  <a:extLst>
                    <a:ext uri="{9D8B030D-6E8A-4147-A177-3AD203B41FA5}">
                      <a16:colId xmlns:a16="http://schemas.microsoft.com/office/drawing/2014/main" val="4265495294"/>
                    </a:ext>
                  </a:extLst>
                </a:gridCol>
                <a:gridCol w="1328251">
                  <a:extLst>
                    <a:ext uri="{9D8B030D-6E8A-4147-A177-3AD203B41FA5}">
                      <a16:colId xmlns:a16="http://schemas.microsoft.com/office/drawing/2014/main" val="1053892106"/>
                    </a:ext>
                  </a:extLst>
                </a:gridCol>
              </a:tblGrid>
              <a:tr h="321593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Jan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Feb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March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April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June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July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Sept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Oct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Nov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December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1074529"/>
                  </a:ext>
                </a:extLst>
              </a:tr>
              <a:tr h="2643873">
                <a:tc>
                  <a:txBody>
                    <a:bodyPr/>
                    <a:lstStyle/>
                    <a:p>
                      <a:pPr lvl="0"/>
                      <a:endParaRPr lang="en-US" sz="1500" dirty="0"/>
                    </a:p>
                    <a:p>
                      <a:pPr lvl="0"/>
                      <a:r>
                        <a:rPr lang="en-US" sz="1500" dirty="0"/>
                        <a:t>System Mapping of Enhancements and Off Ramps</a:t>
                      </a:r>
                    </a:p>
                    <a:p>
                      <a:pPr lvl="0"/>
                      <a:r>
                        <a:rPr lang="en-US" sz="1500" i="1" dirty="0"/>
                        <a:t>(See BRP Map)</a:t>
                      </a:r>
                    </a:p>
                    <a:p>
                      <a:pPr lvl="0"/>
                      <a:endParaRPr lang="en-US" sz="1500" dirty="0"/>
                    </a:p>
                    <a:p>
                      <a:pPr lvl="0"/>
                      <a:r>
                        <a:rPr lang="en-US" sz="1500" dirty="0"/>
                        <a:t>Liaisons Established</a:t>
                      </a:r>
                    </a:p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n-US" sz="1500" dirty="0"/>
                    </a:p>
                    <a:p>
                      <a:pPr lvl="0"/>
                      <a:r>
                        <a:rPr lang="en-US" sz="1500" dirty="0"/>
                        <a:t>Learning Exchanges </a:t>
                      </a:r>
                    </a:p>
                    <a:p>
                      <a:pPr lvl="0"/>
                      <a:endParaRPr lang="en-US" sz="1500" dirty="0"/>
                    </a:p>
                    <a:p>
                      <a:pPr lvl="0"/>
                      <a:r>
                        <a:rPr lang="en-US" sz="1500" dirty="0"/>
                        <a:t>Criteria for Selection of New Location(s)</a:t>
                      </a:r>
                    </a:p>
                    <a:p>
                      <a:pPr lvl="0"/>
                      <a:endParaRPr lang="en-US" sz="1500" dirty="0"/>
                    </a:p>
                    <a:p>
                      <a:pPr lvl="0"/>
                      <a:r>
                        <a:rPr lang="en-US" sz="1500" dirty="0"/>
                        <a:t>Listening Sessions Completed</a:t>
                      </a:r>
                    </a:p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n-US" sz="1500" dirty="0"/>
                    </a:p>
                    <a:p>
                      <a:pPr lvl="0"/>
                      <a:r>
                        <a:rPr lang="en-US" sz="1500" dirty="0"/>
                        <a:t>Identification of potential places</a:t>
                      </a:r>
                      <a:endParaRPr lang="en-US" sz="1500" b="1" dirty="0">
                        <a:solidFill>
                          <a:srgbClr val="C00000"/>
                        </a:solidFill>
                      </a:endParaRPr>
                    </a:p>
                    <a:p>
                      <a:pPr lvl="0"/>
                      <a:endParaRPr lang="en-US" sz="1500" dirty="0"/>
                    </a:p>
                    <a:p>
                      <a:pPr lvl="0"/>
                      <a:r>
                        <a:rPr lang="en-US" sz="1500" dirty="0"/>
                        <a:t>Facility Tours Completed by the 15</a:t>
                      </a:r>
                      <a:r>
                        <a:rPr lang="en-US" sz="1500" baseline="30000" dirty="0"/>
                        <a:t>th</a:t>
                      </a:r>
                      <a:endParaRPr lang="en-US" sz="1500" dirty="0"/>
                    </a:p>
                    <a:p>
                      <a:pPr lvl="0"/>
                      <a:endParaRPr lang="en-US" sz="1500" dirty="0"/>
                    </a:p>
                    <a:p>
                      <a:pPr lvl="0"/>
                      <a:r>
                        <a:rPr lang="en-US" sz="1500" dirty="0"/>
                        <a:t>Diversion Program Infrastructure Recommendations</a:t>
                      </a:r>
                      <a:br>
                        <a:rPr lang="en-US" sz="1500" b="1" dirty="0">
                          <a:solidFill>
                            <a:srgbClr val="C00000"/>
                          </a:solidFill>
                        </a:rPr>
                      </a:br>
                      <a:endParaRPr lang="en-US" sz="1500" dirty="0"/>
                    </a:p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Funding for Expanding Infrastructure</a:t>
                      </a:r>
                    </a:p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Recs 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Begin Phased Transition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381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550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1DA21-F00E-5F42-A56D-37A4640FFD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SF CJHWG </a:t>
            </a:r>
            <a:br>
              <a:rPr lang="en-US" dirty="0"/>
            </a:br>
            <a:r>
              <a:rPr lang="en-US" dirty="0"/>
              <a:t>MID COURSE CORRECTION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59C030-8E20-7447-99D2-B6C922EAD6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December 16,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838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B9E05-72FD-459C-BEC1-AB6495BFF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bg2">
              <a:lumMod val="2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Restructuring Necessary Based Upon Prior Year’s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6C62E-4828-4498-933F-60E412EDD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0608"/>
            <a:ext cx="10515600" cy="2161159"/>
          </a:xfrm>
        </p:spPr>
        <p:txBody>
          <a:bodyPr/>
          <a:lstStyle/>
          <a:p>
            <a:r>
              <a:rPr lang="en-US" dirty="0"/>
              <a:t>Number of Meetings Unsustainable</a:t>
            </a:r>
          </a:p>
          <a:p>
            <a:r>
              <a:rPr lang="en-US" dirty="0"/>
              <a:t>Confusion about Roles and Authority</a:t>
            </a:r>
          </a:p>
          <a:p>
            <a:r>
              <a:rPr lang="en-US" dirty="0"/>
              <a:t>Communication Difficult across Platforms</a:t>
            </a:r>
          </a:p>
          <a:p>
            <a:r>
              <a:rPr lang="en-US" dirty="0"/>
              <a:t>Transition from Information Gathering to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679858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6042-71B7-45F2-99B7-532421362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1625"/>
            <a:ext cx="12192000" cy="1069975"/>
          </a:xfrm>
          <a:solidFill>
            <a:schemeClr val="bg2">
              <a:lumMod val="2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Major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16A66-4468-48EE-8FB1-7321A41B5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Restructure Sub-committees</a:t>
            </a:r>
          </a:p>
          <a:p>
            <a:r>
              <a:rPr lang="en-US" dirty="0"/>
              <a:t>Implement Learning Exchanges</a:t>
            </a:r>
          </a:p>
          <a:p>
            <a:r>
              <a:rPr lang="en-US" dirty="0"/>
              <a:t>Complete Listening Sessions</a:t>
            </a:r>
          </a:p>
          <a:p>
            <a:r>
              <a:rPr lang="en-US" dirty="0"/>
              <a:t>Establish and Monitor Benchmarks</a:t>
            </a:r>
          </a:p>
          <a:p>
            <a:r>
              <a:rPr lang="en-US" dirty="0"/>
              <a:t>Liaisons with Courts, County Attorneys, Buildings etc.</a:t>
            </a:r>
          </a:p>
          <a:p>
            <a:r>
              <a:rPr lang="en-US" dirty="0"/>
              <a:t>Youth Artwork (logo)</a:t>
            </a:r>
          </a:p>
        </p:txBody>
      </p:sp>
    </p:spTree>
    <p:extLst>
      <p:ext uri="{BB962C8B-B14F-4D97-AF65-F5344CB8AC3E}">
        <p14:creationId xmlns:p14="http://schemas.microsoft.com/office/powerpoint/2010/main" val="2209121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F2EB-D3EE-4B9E-9CBA-02796BE30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633" y="768223"/>
            <a:ext cx="4702521" cy="1042156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Current Subcommittee Structure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B0282-F161-4887-880F-A40CEE0AD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35" y="1981956"/>
            <a:ext cx="4702521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500" dirty="0"/>
              <a:t>Mental Health and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dirty="0"/>
              <a:t>Data and Needs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dirty="0"/>
              <a:t>Reinvestment and Policy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dirty="0"/>
              <a:t>Facilities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dirty="0"/>
              <a:t>Labor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FDD8A3F-685A-471D-B449-A189C781CB5F}"/>
              </a:ext>
            </a:extLst>
          </p:cNvPr>
          <p:cNvSpPr txBox="1">
            <a:spLocks/>
          </p:cNvSpPr>
          <p:nvPr/>
        </p:nvSpPr>
        <p:spPr>
          <a:xfrm>
            <a:off x="6386464" y="768223"/>
            <a:ext cx="4151769" cy="104215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venir Next Condensed Demi Bold" panose="020B0506020202020204" pitchFamily="34" charset="0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</a:rPr>
              <a:t>Proposed Subcommittee Structure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9B0FAA1-5E7B-407B-B083-1C959C216699}"/>
              </a:ext>
            </a:extLst>
          </p:cNvPr>
          <p:cNvSpPr txBox="1">
            <a:spLocks/>
          </p:cNvSpPr>
          <p:nvPr/>
        </p:nvSpPr>
        <p:spPr>
          <a:xfrm>
            <a:off x="6386464" y="1981956"/>
            <a:ext cx="5266101" cy="3396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Avenir Medium" panose="02000503020000020003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Avenir Medium" panose="02000503020000020003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Avenir Medium" panose="02000503020000020003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venir Medium" panose="02000503020000020003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venir Medium" panose="02000503020000020003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500" dirty="0"/>
              <a:t>Expand Community Alternatives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dirty="0"/>
              <a:t>Rehabilitative Non-Institutional Place of Detention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665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E537C-A2BB-7840-B688-10CA06254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3065"/>
            <a:ext cx="12192000" cy="1344973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chemeClr val="bg1"/>
                </a:solidFill>
              </a:rPr>
              <a:t>Subcommittee #1: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     </a:t>
            </a:r>
            <a:r>
              <a:rPr lang="en-US" sz="4000" b="1" dirty="0">
                <a:solidFill>
                  <a:schemeClr val="bg1"/>
                </a:solidFill>
              </a:rPr>
              <a:t>Expand Community Alternatives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32641-5779-514E-934C-D89B79046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06" y="1659153"/>
            <a:ext cx="11573789" cy="4738783"/>
          </a:xfrm>
        </p:spPr>
        <p:txBody>
          <a:bodyPr>
            <a:normAutofit/>
          </a:bodyPr>
          <a:lstStyle/>
          <a:p>
            <a:pPr algn="l"/>
            <a:r>
              <a:rPr lang="en-US" sz="3500" b="1" dirty="0"/>
              <a:t>Subcommittee Focus</a:t>
            </a:r>
            <a:r>
              <a:rPr lang="en-US" sz="3500" dirty="0"/>
              <a:t>: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Shrink the footprint of legal processes that do not require judicial approval.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Expand and enhance pre-arrest and pre-referral diversion opportunities.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Explore strategies for reducing secure detention exposure for technical or non-new law violations (including but not limited to bench warrants and placement related detention).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Explore opportunities to expand access to youth-serving resources that serve as alternatives to formal legal processes that are founded on principles of youth development and are community centered.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Explore opportunities to coordinate and fund expanded youth-serving resources.</a:t>
            </a:r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05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E537C-A2BB-7840-B688-10CA06254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3065"/>
            <a:ext cx="12192000" cy="1344973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chemeClr val="bg1"/>
                </a:solidFill>
              </a:rPr>
              <a:t>Subcommittee #2: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    </a:t>
            </a:r>
            <a:r>
              <a:rPr lang="en-US" sz="4000" b="1" dirty="0">
                <a:solidFill>
                  <a:schemeClr val="bg1"/>
                </a:solidFill>
              </a:rPr>
              <a:t>Rehabilitative Non-Institutional Place of Detention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32641-5779-514E-934C-D89B79046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210" y="1719795"/>
            <a:ext cx="11573789" cy="4391783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10000"/>
              </a:lnSpc>
            </a:pPr>
            <a:r>
              <a:rPr lang="en-US" sz="3500" b="1" dirty="0"/>
              <a:t>Subcommittee Focus</a:t>
            </a:r>
            <a:r>
              <a:rPr lang="en-US" sz="3500" dirty="0"/>
              <a:t>: </a:t>
            </a:r>
            <a:br>
              <a:rPr lang="en-US" sz="3500" dirty="0"/>
            </a:br>
            <a:r>
              <a:rPr lang="en-US" dirty="0"/>
              <a:t>Build on findings from Data and Needs Assessment Report #1, regular data reports from SFJPD and forthcoming analysis and case file review from AIR to: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Establish criteria for selection of “Non-Institutional Place of Detention”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Explore “Non-Institutional Place of Detention” for these populations:</a:t>
            </a:r>
            <a:endParaRPr lang="en-US" dirty="0">
              <a:highlight>
                <a:srgbClr val="FFFF00"/>
              </a:highlight>
            </a:endParaRPr>
          </a:p>
          <a:p>
            <a:pPr marL="1257300" lvl="2" indent="-342900" algn="l">
              <a:buFont typeface="+mj-lt"/>
              <a:buAutoNum type="arabicPeriod"/>
            </a:pPr>
            <a:r>
              <a:rPr lang="en-US" dirty="0"/>
              <a:t>Awaiting detention hearing (24-72 </a:t>
            </a:r>
            <a:r>
              <a:rPr lang="en-US" dirty="0" err="1"/>
              <a:t>hrs</a:t>
            </a:r>
            <a:r>
              <a:rPr lang="en-US" dirty="0"/>
              <a:t>, pending analysis)</a:t>
            </a:r>
          </a:p>
          <a:p>
            <a:pPr marL="1257300" lvl="2" indent="-342900" algn="l">
              <a:buFont typeface="+mj-lt"/>
              <a:buAutoNum type="arabicPeriod"/>
            </a:pPr>
            <a:r>
              <a:rPr lang="en-US" dirty="0"/>
              <a:t>Awaiting adjudication (20 days, pending analysis)</a:t>
            </a:r>
          </a:p>
          <a:p>
            <a:pPr marL="1257300" lvl="2" indent="-342900" algn="l">
              <a:buFont typeface="+mj-lt"/>
              <a:buAutoNum type="arabicPeriod"/>
            </a:pPr>
            <a:r>
              <a:rPr lang="en-US" dirty="0"/>
              <a:t>Awaiting disposition (10 days, pending analysis)</a:t>
            </a:r>
          </a:p>
          <a:p>
            <a:pPr marL="1257300" lvl="2" indent="-342900" algn="l">
              <a:buFont typeface="+mj-lt"/>
              <a:buAutoNum type="arabicPeriod"/>
            </a:pPr>
            <a:r>
              <a:rPr lang="en-US" dirty="0"/>
              <a:t>Awaiting placement (wide range, pending analysis)</a:t>
            </a:r>
          </a:p>
          <a:p>
            <a:pPr marL="1257300" lvl="2" indent="-342900" algn="l">
              <a:buFont typeface="+mj-lt"/>
              <a:buAutoNum type="arabicPeriod"/>
            </a:pPr>
            <a:r>
              <a:rPr lang="en-US" dirty="0"/>
              <a:t>Youth awaiting adult adjudication (1 year in)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dirty="0"/>
              <a:t>Explore Policy that impacts detention length, </a:t>
            </a:r>
            <a:r>
              <a:rPr lang="en-US" dirty="0" err="1"/>
              <a:t>e.g</a:t>
            </a:r>
            <a:r>
              <a:rPr lang="en-US" dirty="0"/>
              <a:t>:</a:t>
            </a:r>
            <a:endParaRPr lang="en-US" dirty="0">
              <a:highlight>
                <a:srgbClr val="FFFF00"/>
              </a:highlight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Hearing expedition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Location of hearings</a:t>
            </a:r>
          </a:p>
          <a:p>
            <a:pPr marL="457200" indent="-457200" algn="l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6C71C1-FC77-4D38-8134-36D9AAE39600}"/>
              </a:ext>
            </a:extLst>
          </p:cNvPr>
          <p:cNvSpPr/>
          <p:nvPr/>
        </p:nvSpPr>
        <p:spPr>
          <a:xfrm>
            <a:off x="113083" y="6303335"/>
            <a:ext cx="616502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/>
              <a:t>**Note: Judicial Approval Required**</a:t>
            </a:r>
          </a:p>
        </p:txBody>
      </p:sp>
    </p:spTree>
    <p:extLst>
      <p:ext uri="{BB962C8B-B14F-4D97-AF65-F5344CB8AC3E}">
        <p14:creationId xmlns:p14="http://schemas.microsoft.com/office/powerpoint/2010/main" val="2438370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BBA0D-1FC4-1148-9D7B-F396645AE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55600"/>
            <a:ext cx="12192000" cy="901817"/>
          </a:xfrm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Learning Exchanges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FF154F-031E-1742-A169-2A1B8543A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9826" y="1397117"/>
            <a:ext cx="10981474" cy="5244983"/>
          </a:xfrm>
        </p:spPr>
        <p:txBody>
          <a:bodyPr>
            <a:normAutofit fontScale="47500" lnSpcReduction="20000"/>
          </a:bodyPr>
          <a:lstStyle/>
          <a:p>
            <a:pPr algn="l">
              <a:lnSpc>
                <a:spcPct val="140000"/>
              </a:lnSpc>
              <a:spcBef>
                <a:spcPts val="0"/>
              </a:spcBef>
            </a:pPr>
            <a:r>
              <a:rPr lang="en-US" sz="4600" b="1" dirty="0"/>
              <a:t>Goal: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4600" dirty="0"/>
              <a:t>Learn from experts across the nation who are instrumental in engaging shifts in their administration of justice that expand community alternatives and/or establish new models for rehabilitative, non-institutional place of detention.</a:t>
            </a:r>
          </a:p>
          <a:p>
            <a:pPr algn="l"/>
            <a:endParaRPr lang="en-US" sz="4600" dirty="0"/>
          </a:p>
          <a:p>
            <a:pPr algn="l"/>
            <a:r>
              <a:rPr lang="en-US" sz="4600" b="1" dirty="0"/>
              <a:t>Planned Learning Exchanges: </a:t>
            </a:r>
          </a:p>
          <a:p>
            <a:pPr marL="914400" indent="-914400" algn="l">
              <a:buFont typeface="+mj-lt"/>
              <a:buAutoNum type="arabicPeriod"/>
            </a:pPr>
            <a:r>
              <a:rPr lang="en-US" sz="4600" b="1" dirty="0"/>
              <a:t>Diversion</a:t>
            </a:r>
            <a:r>
              <a:rPr lang="en-US" sz="4600" dirty="0"/>
              <a:t> </a:t>
            </a:r>
            <a:r>
              <a:rPr lang="en-US" sz="4500" i="1" dirty="0"/>
              <a:t>(Taylor Schooley, LA County Division of Youth Development and Diversion)</a:t>
            </a:r>
          </a:p>
          <a:p>
            <a:pPr marL="914400" indent="-914400" algn="l">
              <a:buFont typeface="+mj-lt"/>
              <a:buAutoNum type="arabicPeriod"/>
            </a:pPr>
            <a:r>
              <a:rPr lang="en-US" sz="4600" b="1" dirty="0"/>
              <a:t>Community Based Diversion </a:t>
            </a:r>
            <a:r>
              <a:rPr lang="en-US" sz="4600" i="1" dirty="0"/>
              <a:t>(David Muhammad &amp; Meredith Desautels, Oakland PD)</a:t>
            </a:r>
          </a:p>
          <a:p>
            <a:pPr marL="914400" indent="-914400" algn="l">
              <a:buFont typeface="+mj-lt"/>
              <a:buAutoNum type="arabicPeriod"/>
            </a:pPr>
            <a:r>
              <a:rPr lang="en-US" sz="4600" b="1" dirty="0"/>
              <a:t>Alternative Rehabilitative Community (ARC) Tour </a:t>
            </a:r>
            <a:r>
              <a:rPr lang="en-US" sz="4600" i="1" dirty="0"/>
              <a:t>(Daniel Elby, ARC Founder)</a:t>
            </a:r>
          </a:p>
          <a:p>
            <a:pPr marL="914400" indent="-914400" algn="l">
              <a:buFont typeface="+mj-lt"/>
              <a:buAutoNum type="arabicPeriod"/>
            </a:pPr>
            <a:r>
              <a:rPr lang="en-US" sz="4600" b="1" dirty="0"/>
              <a:t>Restorative Justice </a:t>
            </a:r>
            <a:r>
              <a:rPr lang="en-US" sz="4600" i="1" dirty="0"/>
              <a:t>(Impact Justice)</a:t>
            </a:r>
          </a:p>
          <a:p>
            <a:pPr marL="914400" indent="-914400" algn="l">
              <a:buFont typeface="+mj-lt"/>
              <a:buAutoNum type="arabicPeriod"/>
            </a:pPr>
            <a:r>
              <a:rPr lang="en-US" sz="4600" b="1" dirty="0"/>
              <a:t>Budget Realignment </a:t>
            </a:r>
            <a:r>
              <a:rPr lang="en-US" sz="4600" i="1" dirty="0"/>
              <a:t>(Clinton Lacey, Director of District of Columbia Department of Youth and Rehabilitative Services (DYRS)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330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BBA0D-1FC4-1148-9D7B-F396645AE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55600"/>
            <a:ext cx="12192000" cy="901817"/>
          </a:xfrm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Listening Sessions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FF154F-031E-1742-A169-2A1B8543A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9826" y="1397117"/>
            <a:ext cx="10981474" cy="5244983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40000"/>
              </a:lnSpc>
              <a:spcBef>
                <a:spcPts val="0"/>
              </a:spcBef>
            </a:pPr>
            <a:r>
              <a:rPr lang="en-US" sz="4600" b="1" dirty="0"/>
              <a:t>Goal: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4600" dirty="0"/>
              <a:t>Solicit input from a broad array of community and stakeholder partners to ensure diverse input is meaningfully reflected in final recommendations.  </a:t>
            </a:r>
          </a:p>
          <a:p>
            <a:pPr algn="l"/>
            <a:endParaRPr lang="en-US" sz="4600" dirty="0"/>
          </a:p>
          <a:p>
            <a:pPr algn="l"/>
            <a:r>
              <a:rPr lang="en-US" sz="4600" b="1" dirty="0"/>
              <a:t>Planned Listening Sessions: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500" dirty="0"/>
              <a:t>Parents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500" dirty="0"/>
              <a:t>Youth on Probation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500" dirty="0"/>
              <a:t>Youth in Juvenile Hall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4500" dirty="0"/>
              <a:t>707b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500" dirty="0"/>
              <a:t>Juvenile Hall Probation Staff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500" dirty="0"/>
              <a:t>School Staff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500" dirty="0"/>
              <a:t>Health/Mental Health Staff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500" dirty="0"/>
              <a:t>Prosecutors/Defense</a:t>
            </a:r>
          </a:p>
          <a:p>
            <a:pPr algn="l"/>
            <a:endParaRPr lang="en-US" sz="4600" b="1" dirty="0"/>
          </a:p>
          <a:p>
            <a:pPr algn="l"/>
            <a:endParaRPr lang="en-US" sz="4600" b="1" i="1" dirty="0"/>
          </a:p>
          <a:p>
            <a:pPr algn="l"/>
            <a:endParaRPr lang="en-US" sz="4600" b="1" i="1" dirty="0"/>
          </a:p>
          <a:p>
            <a:pPr algn="l"/>
            <a:endParaRPr lang="en-US" sz="46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914810"/>
      </p:ext>
    </p:extLst>
  </p:cSld>
  <p:clrMapOvr>
    <a:masterClrMapping/>
  </p:clrMapOvr>
</p:sld>
</file>

<file path=ppt/theme/theme1.xml><?xml version="1.0" encoding="utf-8"?>
<a:theme xmlns:a="http://schemas.openxmlformats.org/drawingml/2006/main" name="BI Custom 1 - White ">
  <a:themeElements>
    <a:clrScheme name="BI Brand Custom 1 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6D5059"/>
      </a:accent1>
      <a:accent2>
        <a:srgbClr val="EF5A5F"/>
      </a:accent2>
      <a:accent3>
        <a:srgbClr val="A5A5A5"/>
      </a:accent3>
      <a:accent4>
        <a:srgbClr val="FFD43C"/>
      </a:accent4>
      <a:accent5>
        <a:srgbClr val="1FBBBE"/>
      </a:accent5>
      <a:accent6>
        <a:srgbClr val="FEFFFE"/>
      </a:accent6>
      <a:hlink>
        <a:srgbClr val="020000"/>
      </a:hlink>
      <a:folHlink>
        <a:srgbClr val="FEFFF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 Template PPT - Master " id="{92ABA4B1-6112-0747-9A61-0265975E9F51}" vid="{8E3302A6-D064-7E4D-93F3-F7A00D524E09}"/>
    </a:ext>
  </a:extLst>
</a:theme>
</file>

<file path=ppt/theme/theme10.xml><?xml version="1.0" encoding="utf-8"?>
<a:theme xmlns:a="http://schemas.openxmlformats.org/drawingml/2006/main" name="BI Custom 5 - Black on White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 Template PPT - Master " id="{92ABA4B1-6112-0747-9A61-0265975E9F51}" vid="{39C98083-C475-A641-8ECD-0060CDD1C315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I Custom 1 - Black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 Template PPT - Master " id="{92ABA4B1-6112-0747-9A61-0265975E9F51}" vid="{E116301F-4F86-4945-9E18-06139F07BFF5}"/>
    </a:ext>
  </a:extLst>
</a:theme>
</file>

<file path=ppt/theme/theme3.xml><?xml version="1.0" encoding="utf-8"?>
<a:theme xmlns:a="http://schemas.openxmlformats.org/drawingml/2006/main" name="BI Custom 2 - White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 Template PPT - Master " id="{92ABA4B1-6112-0747-9A61-0265975E9F51}" vid="{CEE366BD-FE81-2344-8C2A-644BA0728017}"/>
    </a:ext>
  </a:extLst>
</a:theme>
</file>

<file path=ppt/theme/theme4.xml><?xml version="1.0" encoding="utf-8"?>
<a:theme xmlns:a="http://schemas.openxmlformats.org/drawingml/2006/main" name="BI Custom 2 - Black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 Template PPT - Master " id="{92ABA4B1-6112-0747-9A61-0265975E9F51}" vid="{9050F225-26F5-EB46-AD87-29CB412C73F4}"/>
    </a:ext>
  </a:extLst>
</a:theme>
</file>

<file path=ppt/theme/theme5.xml><?xml version="1.0" encoding="utf-8"?>
<a:theme xmlns:a="http://schemas.openxmlformats.org/drawingml/2006/main" name="BI Custom 3 - Mission Black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 Template PPT - Master " id="{92ABA4B1-6112-0747-9A61-0265975E9F51}" vid="{D7421078-AB1A-7C4E-925D-2126D87026D1}"/>
    </a:ext>
  </a:extLst>
</a:theme>
</file>

<file path=ppt/theme/theme6.xml><?xml version="1.0" encoding="utf-8"?>
<a:theme xmlns:a="http://schemas.openxmlformats.org/drawingml/2006/main" name="BI Custom 3 - Mission White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 Template PPT - Master " id="{92ABA4B1-6112-0747-9A61-0265975E9F51}" vid="{F223C844-4F03-FA4F-BB64-339C32838168}"/>
    </a:ext>
  </a:extLst>
</a:theme>
</file>

<file path=ppt/theme/theme7.xml><?xml version="1.0" encoding="utf-8"?>
<a:theme xmlns:a="http://schemas.openxmlformats.org/drawingml/2006/main" name="BI Custom 4 - Black on White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 Template PPT - Master " id="{92ABA4B1-6112-0747-9A61-0265975E9F51}" vid="{57372E9F-2E46-BA44-B6AD-514084EBC173}"/>
    </a:ext>
  </a:extLst>
</a:theme>
</file>

<file path=ppt/theme/theme8.xml><?xml version="1.0" encoding="utf-8"?>
<a:theme xmlns:a="http://schemas.openxmlformats.org/drawingml/2006/main" name="BI Custom 4 - White on Black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 Template PPT - Master " id="{92ABA4B1-6112-0747-9A61-0265975E9F51}" vid="{7EDEF618-2450-AE43-AC45-8C7ED6007AC2}"/>
    </a:ext>
  </a:extLst>
</a:theme>
</file>

<file path=ppt/theme/theme9.xml><?xml version="1.0" encoding="utf-8"?>
<a:theme xmlns:a="http://schemas.openxmlformats.org/drawingml/2006/main" name="BI Custom 5 - White on Black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 Template PPT - Master " id="{92ABA4B1-6112-0747-9A61-0265975E9F51}" vid="{83E59284-F2A0-BF4C-9F02-9E50362148E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 Custom 1 - White </Template>
  <TotalTime>1684</TotalTime>
  <Words>753</Words>
  <Application>Microsoft Office PowerPoint</Application>
  <PresentationFormat>Widescreen</PresentationFormat>
  <Paragraphs>121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10</vt:i4>
      </vt:variant>
    </vt:vector>
  </HeadingPairs>
  <TitlesOfParts>
    <vt:vector size="27" baseType="lpstr">
      <vt:lpstr>Arial</vt:lpstr>
      <vt:lpstr>Avenir Medium</vt:lpstr>
      <vt:lpstr>Avenir Next Condensed Demi Bold</vt:lpstr>
      <vt:lpstr>Avenir Next Demi Bold</vt:lpstr>
      <vt:lpstr>Avenir Next Medium</vt:lpstr>
      <vt:lpstr>Calibri</vt:lpstr>
      <vt:lpstr>Lato</vt:lpstr>
      <vt:lpstr>BI Custom 1 - White </vt:lpstr>
      <vt:lpstr>BI Custom 1 - Black </vt:lpstr>
      <vt:lpstr>BI Custom 2 - White </vt:lpstr>
      <vt:lpstr>BI Custom 2 - Black </vt:lpstr>
      <vt:lpstr>BI Custom 3 - Mission Black </vt:lpstr>
      <vt:lpstr>BI Custom 3 - Mission White </vt:lpstr>
      <vt:lpstr>BI Custom 4 - Black on White </vt:lpstr>
      <vt:lpstr>BI Custom 4 - White on Black </vt:lpstr>
      <vt:lpstr>BI Custom 5 - White on Black </vt:lpstr>
      <vt:lpstr>BI Custom 5 - Black on White </vt:lpstr>
      <vt:lpstr>PowerPoint Presentation</vt:lpstr>
      <vt:lpstr>SF CJHWG  MID COURSE CORRECTION </vt:lpstr>
      <vt:lpstr>Restructuring Necessary Based Upon Prior Year’s Experience</vt:lpstr>
      <vt:lpstr>Major Components</vt:lpstr>
      <vt:lpstr>Current Subcommittee Structure </vt:lpstr>
      <vt:lpstr>Subcommittee #1:       Expand Community Alternatives </vt:lpstr>
      <vt:lpstr>Subcommittee #2:      Rehabilitative Non-Institutional Place of Detention</vt:lpstr>
      <vt:lpstr>Learning Exchanges </vt:lpstr>
      <vt:lpstr>Listening Sessions </vt:lpstr>
      <vt:lpstr> Projected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</dc:title>
  <dc:creator>Eddye Vanderkwaak</dc:creator>
  <cp:lastModifiedBy>james bell</cp:lastModifiedBy>
  <cp:revision>42</cp:revision>
  <dcterms:created xsi:type="dcterms:W3CDTF">2020-09-15T21:33:30Z</dcterms:created>
  <dcterms:modified xsi:type="dcterms:W3CDTF">2020-12-15T21:24:18Z</dcterms:modified>
</cp:coreProperties>
</file>