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2"/>
  </p:notesMasterIdLst>
  <p:sldIdLst>
    <p:sldId id="256" r:id="rId3"/>
    <p:sldId id="265" r:id="rId4"/>
    <p:sldId id="264" r:id="rId5"/>
    <p:sldId id="266" r:id="rId6"/>
    <p:sldId id="267" r:id="rId7"/>
    <p:sldId id="268" r:id="rId8"/>
    <p:sldId id="270" r:id="rId9"/>
    <p:sldId id="269" r:id="rId10"/>
    <p:sldId id="262" r:id="rId11"/>
  </p:sldIdLst>
  <p:sldSz cx="9144000" cy="6858000" type="screen4x3"/>
  <p:notesSz cx="6946900" cy="9283700"/>
  <p:custDataLst>
    <p:tags r:id="rId1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14285A"/>
    <a:srgbClr val="1E3C78"/>
    <a:srgbClr val="FFCC66"/>
    <a:srgbClr val="FFCC00"/>
    <a:srgbClr val="CC6600"/>
    <a:srgbClr val="996633"/>
    <a:srgbClr val="993300"/>
    <a:srgbClr val="FFCC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24" autoAdjust="0"/>
  </p:normalViewPr>
  <p:slideViewPr>
    <p:cSldViewPr>
      <p:cViewPr varScale="1">
        <p:scale>
          <a:sx n="110" d="100"/>
          <a:sy n="110" d="100"/>
        </p:scale>
        <p:origin x="131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25513" y="4410075"/>
            <a:ext cx="5095875"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3700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3700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4" cstate="print"/>
          <a:stretch>
            <a:fillRect/>
          </a:stretch>
        </p:blipFill>
        <p:spPr>
          <a:xfrm>
            <a:off x="1828800" y="732109"/>
            <a:ext cx="5486400" cy="116392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14285A"/>
        </a:soli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a:t>Click to edit Master title style</a:t>
            </a:r>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714500" y="20574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a:t>Click to edit Master title style</a:t>
            </a:r>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a:t>Click to edit Master subtitle style</a:t>
            </a:r>
          </a:p>
        </p:txBody>
      </p:sp>
      <p:pic>
        <p:nvPicPr>
          <p:cNvPr id="11"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a:t>Click to edit Master Title Style</a:t>
            </a:r>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76" r:id="rId3"/>
    <p:sldLayoutId id="2147483664" r:id="rId4"/>
    <p:sldLayoutId id="2147483670" r:id="rId5"/>
    <p:sldLayoutId id="2147483672" r:id="rId6"/>
    <p:sldLayoutId id="2147483666" r:id="rId7"/>
    <p:sldLayoutId id="2147483668" r:id="rId8"/>
    <p:sldLayoutId id="2147483674" r:id="rId9"/>
    <p:sldLayoutId id="2147483669" r:id="rId10"/>
    <p:sldLayoutId id="2147483675" r:id="rId11"/>
    <p:sldLayoutId id="2147483667" r:id="rId12"/>
    <p:sldLayoutId id="2147483673" r:id="rId13"/>
    <p:sldLayoutId id="2147483677" r:id="rId14"/>
    <p:sldLayoutId id="2147483678" r:id="rId15"/>
  </p:sldLayoutIdLst>
  <p:transition/>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18"/>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18"/>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18"/>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18"/>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18"/>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scc.ca.gov/wp-content/uploads/Juvenile-Title-24-SOUL-Effective-1.1.2020.pdf" TargetMode="External"/><Relationship Id="rId2" Type="http://schemas.openxmlformats.org/officeDocument/2006/relationships/hyperlink" Target="https://www.bscc.ca.gov/wp-content/uploads/Juvenile-Title-15-Effective-2019-1-1.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lisa.southwell@bscc.ca.gov" TargetMode="External"/><Relationship Id="rId2" Type="http://schemas.openxmlformats.org/officeDocument/2006/relationships/hyperlink" Target="mailto:allison.ganter@bscc.c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304800" y="3124200"/>
            <a:ext cx="8458200" cy="1371600"/>
          </a:xfrm>
        </p:spPr>
        <p:txBody>
          <a:bodyPr/>
          <a:lstStyle/>
          <a:p>
            <a:r>
              <a:rPr lang="en-US" sz="4400" dirty="0"/>
              <a:t>Juvenile Detention Facility Construction Review Process</a:t>
            </a:r>
          </a:p>
        </p:txBody>
      </p:sp>
      <p:sp>
        <p:nvSpPr>
          <p:cNvPr id="4103" name="Rectangle 7"/>
          <p:cNvSpPr>
            <a:spLocks noGrp="1" noChangeArrowheads="1"/>
          </p:cNvSpPr>
          <p:nvPr>
            <p:ph type="subTitle" idx="1"/>
          </p:nvPr>
        </p:nvSpPr>
        <p:spPr>
          <a:xfrm>
            <a:off x="304800" y="4724400"/>
            <a:ext cx="8458200" cy="685800"/>
          </a:xfrm>
        </p:spPr>
        <p:txBody>
          <a:bodyPr/>
          <a:lstStyle/>
          <a:p>
            <a:r>
              <a:rPr lang="en-US" sz="2000" dirty="0"/>
              <a:t>Presentation to the Close Juvenile Hall Working Group </a:t>
            </a:r>
          </a:p>
          <a:p>
            <a:r>
              <a:rPr lang="en-US" sz="2000" dirty="0"/>
              <a:t>San Francisco Human Rights Commission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95400"/>
            <a:ext cx="7315200" cy="762000"/>
          </a:xfrm>
        </p:spPr>
        <p:txBody>
          <a:bodyPr/>
          <a:lstStyle/>
          <a:p>
            <a:r>
              <a:rPr lang="en-US" dirty="0"/>
              <a:t>Discussion Topics</a:t>
            </a:r>
          </a:p>
        </p:txBody>
      </p:sp>
      <p:sp>
        <p:nvSpPr>
          <p:cNvPr id="3" name="Content Placeholder 2"/>
          <p:cNvSpPr>
            <a:spLocks noGrp="1"/>
          </p:cNvSpPr>
          <p:nvPr>
            <p:ph idx="1"/>
          </p:nvPr>
        </p:nvSpPr>
        <p:spPr>
          <a:xfrm>
            <a:off x="1828800" y="2209800"/>
            <a:ext cx="7315200" cy="3505200"/>
          </a:xfrm>
        </p:spPr>
        <p:txBody>
          <a:bodyPr/>
          <a:lstStyle/>
          <a:p>
            <a:r>
              <a:rPr lang="en-US" dirty="0"/>
              <a:t>BSCC Authority and Role</a:t>
            </a:r>
          </a:p>
          <a:p>
            <a:r>
              <a:rPr lang="en-US" dirty="0"/>
              <a:t>New Juvenile Detention Facilities</a:t>
            </a:r>
          </a:p>
          <a:p>
            <a:pPr lvl="1"/>
            <a:r>
              <a:rPr lang="en-US" dirty="0"/>
              <a:t>Items required</a:t>
            </a:r>
          </a:p>
          <a:p>
            <a:pPr lvl="1"/>
            <a:r>
              <a:rPr lang="en-US" dirty="0"/>
              <a:t>Review of plans</a:t>
            </a:r>
          </a:p>
          <a:p>
            <a:r>
              <a:rPr lang="en-US" dirty="0"/>
              <a:t>Other considerations</a:t>
            </a:r>
          </a:p>
          <a:p>
            <a:r>
              <a:rPr lang="en-US" dirty="0"/>
              <a:t>Questions/discussion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152400"/>
            <a:ext cx="7315200" cy="762000"/>
          </a:xfrm>
        </p:spPr>
        <p:txBody>
          <a:bodyPr/>
          <a:lstStyle/>
          <a:p>
            <a:r>
              <a:rPr lang="en-US" dirty="0"/>
              <a:t>BSCC Authority</a:t>
            </a:r>
          </a:p>
        </p:txBody>
      </p:sp>
      <p:sp>
        <p:nvSpPr>
          <p:cNvPr id="4" name="Content Placeholder 3"/>
          <p:cNvSpPr>
            <a:spLocks noGrp="1"/>
          </p:cNvSpPr>
          <p:nvPr>
            <p:ph idx="1"/>
          </p:nvPr>
        </p:nvSpPr>
        <p:spPr>
          <a:xfrm>
            <a:off x="1828800" y="990600"/>
            <a:ext cx="7315200" cy="5257800"/>
          </a:xfrm>
        </p:spPr>
        <p:txBody>
          <a:bodyPr/>
          <a:lstStyle/>
          <a:p>
            <a:r>
              <a:rPr lang="en-US" dirty="0"/>
              <a:t>Definitions:</a:t>
            </a:r>
          </a:p>
          <a:p>
            <a:pPr lvl="1"/>
            <a:r>
              <a:rPr lang="en-US" b="1" dirty="0"/>
              <a:t>“Juvenile hall” </a:t>
            </a:r>
            <a:r>
              <a:rPr lang="en-US" dirty="0"/>
              <a:t>means a county facility designed for the reception and care of youth detained in accordance with the provisions of this subchapter and the juvenile court law.</a:t>
            </a:r>
          </a:p>
          <a:p>
            <a:pPr lvl="1"/>
            <a:r>
              <a:rPr lang="en-US" b="1" dirty="0"/>
              <a:t>“Camp” </a:t>
            </a:r>
            <a:r>
              <a:rPr lang="en-US" dirty="0"/>
              <a:t>means a juvenile camp, ranch, forestry camp or boot camp established in accordance with Section 881 of the Welfare and Institutions Code, to which youth made wards of the court on the grounds of fitting the description in Section 602 of the Welfare and Institutions Code may be committed.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F862-40C4-42DC-A654-2A160BA4DDB3}"/>
              </a:ext>
            </a:extLst>
          </p:cNvPr>
          <p:cNvSpPr>
            <a:spLocks noGrp="1"/>
          </p:cNvSpPr>
          <p:nvPr>
            <p:ph type="title"/>
          </p:nvPr>
        </p:nvSpPr>
        <p:spPr>
          <a:xfrm>
            <a:off x="2590800" y="228600"/>
            <a:ext cx="7315200" cy="762000"/>
          </a:xfrm>
        </p:spPr>
        <p:txBody>
          <a:bodyPr/>
          <a:lstStyle/>
          <a:p>
            <a:r>
              <a:rPr lang="en-US" dirty="0"/>
              <a:t>Authority (cont.)</a:t>
            </a:r>
          </a:p>
        </p:txBody>
      </p:sp>
      <p:sp>
        <p:nvSpPr>
          <p:cNvPr id="3" name="Content Placeholder 2">
            <a:extLst>
              <a:ext uri="{FF2B5EF4-FFF2-40B4-BE49-F238E27FC236}">
                <a16:creationId xmlns:a16="http://schemas.microsoft.com/office/drawing/2014/main" id="{E53895B3-DAAE-4222-846F-68566AA75AFE}"/>
              </a:ext>
            </a:extLst>
          </p:cNvPr>
          <p:cNvSpPr>
            <a:spLocks noGrp="1"/>
          </p:cNvSpPr>
          <p:nvPr>
            <p:ph idx="1"/>
          </p:nvPr>
        </p:nvSpPr>
        <p:spPr>
          <a:xfrm>
            <a:off x="1981200" y="1981200"/>
            <a:ext cx="7315200" cy="3505200"/>
          </a:xfrm>
        </p:spPr>
        <p:txBody>
          <a:bodyPr/>
          <a:lstStyle/>
          <a:p>
            <a:r>
              <a:rPr lang="en-US" dirty="0"/>
              <a:t>Minimum Standards</a:t>
            </a:r>
          </a:p>
          <a:p>
            <a:pPr lvl="1"/>
            <a:r>
              <a:rPr lang="en-US" dirty="0"/>
              <a:t>Juvenile Halls: WIC 210</a:t>
            </a:r>
          </a:p>
          <a:p>
            <a:pPr lvl="1"/>
            <a:r>
              <a:rPr lang="en-US" dirty="0"/>
              <a:t>Camps: WIC 885(a)</a:t>
            </a:r>
          </a:p>
          <a:p>
            <a:r>
              <a:rPr lang="en-US" dirty="0"/>
              <a:t>Biennial Inspection</a:t>
            </a:r>
          </a:p>
          <a:p>
            <a:pPr lvl="1"/>
            <a:r>
              <a:rPr lang="en-US" dirty="0"/>
              <a:t>Juvenile Halls: WIC 209(a)3</a:t>
            </a:r>
          </a:p>
          <a:p>
            <a:pPr lvl="1"/>
            <a:r>
              <a:rPr lang="en-US" dirty="0"/>
              <a:t>Camps: WIC 885(b)</a:t>
            </a:r>
          </a:p>
          <a:p>
            <a:pPr marL="0" indent="0">
              <a:buNone/>
            </a:pPr>
            <a:endParaRPr lang="en-US" dirty="0"/>
          </a:p>
        </p:txBody>
      </p:sp>
    </p:spTree>
    <p:extLst>
      <p:ext uri="{BB962C8B-B14F-4D97-AF65-F5344CB8AC3E}">
        <p14:creationId xmlns:p14="http://schemas.microsoft.com/office/powerpoint/2010/main" val="16548572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A3C1-3822-4CFA-AAD3-ADBFFE7C807B}"/>
              </a:ext>
            </a:extLst>
          </p:cNvPr>
          <p:cNvSpPr>
            <a:spLocks noGrp="1"/>
          </p:cNvSpPr>
          <p:nvPr>
            <p:ph type="title"/>
          </p:nvPr>
        </p:nvSpPr>
        <p:spPr/>
        <p:txBody>
          <a:bodyPr/>
          <a:lstStyle/>
          <a:p>
            <a:r>
              <a:rPr lang="en-US" dirty="0"/>
              <a:t>Where to find Minimum Standards:</a:t>
            </a:r>
          </a:p>
        </p:txBody>
      </p:sp>
      <p:sp>
        <p:nvSpPr>
          <p:cNvPr id="3" name="Content Placeholder 2">
            <a:extLst>
              <a:ext uri="{FF2B5EF4-FFF2-40B4-BE49-F238E27FC236}">
                <a16:creationId xmlns:a16="http://schemas.microsoft.com/office/drawing/2014/main" id="{D3278023-6BA7-43E2-A6E2-D66AD905B4F6}"/>
              </a:ext>
            </a:extLst>
          </p:cNvPr>
          <p:cNvSpPr>
            <a:spLocks noGrp="1"/>
          </p:cNvSpPr>
          <p:nvPr>
            <p:ph idx="1"/>
          </p:nvPr>
        </p:nvSpPr>
        <p:spPr/>
        <p:txBody>
          <a:bodyPr/>
          <a:lstStyle/>
          <a:p>
            <a:pPr lvl="1"/>
            <a:r>
              <a:rPr lang="en-US" b="1" dirty="0"/>
              <a:t>Operation:</a:t>
            </a:r>
            <a:r>
              <a:rPr lang="en-US" dirty="0"/>
              <a:t> Title 15 of the California Code of Regulations</a:t>
            </a:r>
          </a:p>
          <a:p>
            <a:pPr marL="857250" lvl="2" indent="0">
              <a:buNone/>
            </a:pPr>
            <a:r>
              <a:rPr lang="en-US" sz="1600" dirty="0">
                <a:hlinkClick r:id="rId2"/>
              </a:rPr>
              <a:t>https://www.bscc.ca.gov/wp-content/uploads/Juvenile-Title-15-Effective-2019-1-1.pdf</a:t>
            </a:r>
            <a:r>
              <a:rPr lang="en-US" sz="1600" dirty="0"/>
              <a:t> </a:t>
            </a:r>
          </a:p>
          <a:p>
            <a:pPr marL="457200" lvl="1" indent="0">
              <a:buNone/>
            </a:pPr>
            <a:endParaRPr lang="en-US" dirty="0"/>
          </a:p>
          <a:p>
            <a:pPr lvl="1"/>
            <a:r>
              <a:rPr lang="en-US" b="1" dirty="0"/>
              <a:t>Design and Construction: </a:t>
            </a:r>
            <a:r>
              <a:rPr lang="en-US" dirty="0"/>
              <a:t>Title 24 of the California Building Code</a:t>
            </a:r>
          </a:p>
          <a:p>
            <a:pPr marL="857250" lvl="2" indent="0">
              <a:buNone/>
            </a:pPr>
            <a:r>
              <a:rPr lang="en-US" sz="1600" dirty="0">
                <a:hlinkClick r:id="rId3"/>
              </a:rPr>
              <a:t>https://www.bscc.ca.gov/wp-content/uploads/Juvenile-Title-24-SOUL-Effective-1.1.2020.pdf</a:t>
            </a:r>
            <a:r>
              <a:rPr lang="en-US" sz="1600" dirty="0"/>
              <a:t> </a:t>
            </a:r>
          </a:p>
          <a:p>
            <a:pPr marL="457200" lvl="1" indent="0">
              <a:buNone/>
            </a:pPr>
            <a:endParaRPr lang="en-US" dirty="0"/>
          </a:p>
          <a:p>
            <a:endParaRPr lang="en-US" dirty="0"/>
          </a:p>
        </p:txBody>
      </p:sp>
    </p:spTree>
    <p:extLst>
      <p:ext uri="{BB962C8B-B14F-4D97-AF65-F5344CB8AC3E}">
        <p14:creationId xmlns:p14="http://schemas.microsoft.com/office/powerpoint/2010/main" val="5120084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C9A6-1C40-4C3C-AF73-958356EA7256}"/>
              </a:ext>
            </a:extLst>
          </p:cNvPr>
          <p:cNvSpPr>
            <a:spLocks noGrp="1"/>
          </p:cNvSpPr>
          <p:nvPr>
            <p:ph type="title"/>
          </p:nvPr>
        </p:nvSpPr>
        <p:spPr/>
        <p:txBody>
          <a:bodyPr/>
          <a:lstStyle/>
          <a:p>
            <a:r>
              <a:rPr lang="en-US" dirty="0"/>
              <a:t>Role when building juvenile detention facilities</a:t>
            </a:r>
          </a:p>
        </p:txBody>
      </p:sp>
      <p:sp>
        <p:nvSpPr>
          <p:cNvPr id="3" name="Content Placeholder 2">
            <a:extLst>
              <a:ext uri="{FF2B5EF4-FFF2-40B4-BE49-F238E27FC236}">
                <a16:creationId xmlns:a16="http://schemas.microsoft.com/office/drawing/2014/main" id="{CFB85BC8-0643-4A4A-8287-EBAE89AB5199}"/>
              </a:ext>
            </a:extLst>
          </p:cNvPr>
          <p:cNvSpPr>
            <a:spLocks noGrp="1"/>
          </p:cNvSpPr>
          <p:nvPr>
            <p:ph idx="1"/>
          </p:nvPr>
        </p:nvSpPr>
        <p:spPr/>
        <p:txBody>
          <a:bodyPr/>
          <a:lstStyle/>
          <a:p>
            <a:r>
              <a:rPr lang="en-US" dirty="0"/>
              <a:t>We need from probation:</a:t>
            </a:r>
          </a:p>
          <a:p>
            <a:pPr lvl="1"/>
            <a:r>
              <a:rPr lang="en-US" dirty="0"/>
              <a:t>Letter of intent</a:t>
            </a:r>
          </a:p>
          <a:p>
            <a:pPr lvl="1"/>
            <a:r>
              <a:rPr lang="en-US" dirty="0"/>
              <a:t>Needs assessment</a:t>
            </a:r>
          </a:p>
          <a:p>
            <a:pPr lvl="1"/>
            <a:r>
              <a:rPr lang="en-US" dirty="0"/>
              <a:t>Operational program statement</a:t>
            </a:r>
          </a:p>
          <a:p>
            <a:pPr lvl="1"/>
            <a:r>
              <a:rPr lang="en-US" dirty="0"/>
              <a:t>In an existing building?</a:t>
            </a:r>
          </a:p>
          <a:p>
            <a:pPr lvl="2"/>
            <a:r>
              <a:rPr lang="en-US" dirty="0"/>
              <a:t>Notice is given and BSCC complete a study to see if spaces are appropriate (meet compliance with T24) and what modifications can be done.</a:t>
            </a:r>
          </a:p>
          <a:p>
            <a:pPr lvl="2"/>
            <a:r>
              <a:rPr lang="en-US" dirty="0"/>
              <a:t>Agency is responsible for securing other local clearance.</a:t>
            </a:r>
          </a:p>
        </p:txBody>
      </p:sp>
    </p:spTree>
    <p:extLst>
      <p:ext uri="{BB962C8B-B14F-4D97-AF65-F5344CB8AC3E}">
        <p14:creationId xmlns:p14="http://schemas.microsoft.com/office/powerpoint/2010/main" val="19774630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094F-15EC-47B7-AE1B-B9A6CCC7DFA2}"/>
              </a:ext>
            </a:extLst>
          </p:cNvPr>
          <p:cNvSpPr>
            <a:spLocks noGrp="1"/>
          </p:cNvSpPr>
          <p:nvPr>
            <p:ph type="title"/>
          </p:nvPr>
        </p:nvSpPr>
        <p:spPr/>
        <p:txBody>
          <a:bodyPr/>
          <a:lstStyle/>
          <a:p>
            <a:r>
              <a:rPr lang="en-US" dirty="0"/>
              <a:t>BSCC Plan review</a:t>
            </a:r>
          </a:p>
        </p:txBody>
      </p:sp>
      <p:sp>
        <p:nvSpPr>
          <p:cNvPr id="3" name="Content Placeholder 2">
            <a:extLst>
              <a:ext uri="{FF2B5EF4-FFF2-40B4-BE49-F238E27FC236}">
                <a16:creationId xmlns:a16="http://schemas.microsoft.com/office/drawing/2014/main" id="{5E3848B3-BDAF-4D6E-BEB2-C438117968DA}"/>
              </a:ext>
            </a:extLst>
          </p:cNvPr>
          <p:cNvSpPr>
            <a:spLocks noGrp="1"/>
          </p:cNvSpPr>
          <p:nvPr>
            <p:ph idx="1"/>
          </p:nvPr>
        </p:nvSpPr>
        <p:spPr/>
        <p:txBody>
          <a:bodyPr/>
          <a:lstStyle/>
          <a:p>
            <a:r>
              <a:rPr lang="en-US" dirty="0"/>
              <a:t>Probation submits plans and specifications</a:t>
            </a:r>
          </a:p>
          <a:p>
            <a:pPr lvl="1"/>
            <a:r>
              <a:rPr lang="en-US" dirty="0"/>
              <a:t>Three phases:</a:t>
            </a:r>
          </a:p>
          <a:p>
            <a:pPr lvl="2"/>
            <a:r>
              <a:rPr lang="en-US" dirty="0"/>
              <a:t>Schematic, Design, Construction</a:t>
            </a:r>
          </a:p>
          <a:p>
            <a:r>
              <a:rPr lang="en-US" dirty="0"/>
              <a:t>BSCC ensures that design requirements are in plans</a:t>
            </a:r>
          </a:p>
          <a:p>
            <a:pPr lvl="1"/>
            <a:r>
              <a:rPr lang="en-US" dirty="0"/>
              <a:t>Spaces indicated (rooms, showers, toilets, etc.) are in compliance with Title 24</a:t>
            </a:r>
          </a:p>
          <a:p>
            <a:endParaRPr lang="en-US" dirty="0"/>
          </a:p>
        </p:txBody>
      </p:sp>
    </p:spTree>
    <p:extLst>
      <p:ext uri="{BB962C8B-B14F-4D97-AF65-F5344CB8AC3E}">
        <p14:creationId xmlns:p14="http://schemas.microsoft.com/office/powerpoint/2010/main" val="3084491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759E-D0A8-4E15-A202-E479D8C08A27}"/>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C4DBDBFB-36B5-4010-AB98-7DF95D31DABA}"/>
              </a:ext>
            </a:extLst>
          </p:cNvPr>
          <p:cNvSpPr>
            <a:spLocks noGrp="1"/>
          </p:cNvSpPr>
          <p:nvPr>
            <p:ph idx="1"/>
          </p:nvPr>
        </p:nvSpPr>
        <p:spPr/>
        <p:txBody>
          <a:bodyPr/>
          <a:lstStyle/>
          <a:p>
            <a:pPr>
              <a:buFont typeface="Arial" panose="020B0604020202020204" pitchFamily="34" charset="0"/>
              <a:buChar char="•"/>
            </a:pPr>
            <a:r>
              <a:rPr lang="en-US" sz="2400" dirty="0"/>
              <a:t>Innovations</a:t>
            </a:r>
          </a:p>
          <a:p>
            <a:pPr lvl="1">
              <a:buFont typeface="Arial" panose="020B0604020202020204" pitchFamily="34" charset="0"/>
              <a:buChar char="•"/>
            </a:pPr>
            <a:r>
              <a:rPr lang="en-US" sz="2000" dirty="0"/>
              <a:t>Pilot Projects</a:t>
            </a:r>
          </a:p>
          <a:p>
            <a:pPr lvl="1">
              <a:buFont typeface="Arial" panose="020B0604020202020204" pitchFamily="34" charset="0"/>
              <a:buChar char="•"/>
            </a:pPr>
            <a:r>
              <a:rPr lang="en-US" sz="2000" dirty="0"/>
              <a:t>Alternate Means of Compliance</a:t>
            </a:r>
          </a:p>
          <a:p>
            <a:pPr lvl="2">
              <a:buFont typeface="Arial" panose="020B0604020202020204" pitchFamily="34" charset="0"/>
              <a:buChar char="•"/>
            </a:pPr>
            <a:r>
              <a:rPr lang="en-US" sz="1600" dirty="0"/>
              <a:t>Specific to juvenile detention facilities</a:t>
            </a:r>
          </a:p>
          <a:p>
            <a:pPr>
              <a:buFont typeface="Arial" panose="020B0604020202020204" pitchFamily="34" charset="0"/>
              <a:buChar char="•"/>
            </a:pPr>
            <a:r>
              <a:rPr lang="en-US" sz="2400" dirty="0"/>
              <a:t>Start working with BSCC ASAP in case of juvenile hall or camp</a:t>
            </a:r>
          </a:p>
          <a:p>
            <a:pPr lvl="1">
              <a:buFont typeface="Arial" panose="020B0604020202020204" pitchFamily="34" charset="0"/>
              <a:buChar char="•"/>
            </a:pPr>
            <a:r>
              <a:rPr lang="en-US" sz="2000" dirty="0"/>
              <a:t>Submit Letter of Intent</a:t>
            </a:r>
          </a:p>
          <a:p>
            <a:pPr>
              <a:buFont typeface="Arial" panose="020B0604020202020204" pitchFamily="34" charset="0"/>
              <a:buChar char="•"/>
            </a:pPr>
            <a:r>
              <a:rPr lang="en-US" sz="2400" dirty="0"/>
              <a:t>Start working with State Fire Marshal and other local officials ASAP</a:t>
            </a:r>
          </a:p>
        </p:txBody>
      </p:sp>
    </p:spTree>
    <p:extLst>
      <p:ext uri="{BB962C8B-B14F-4D97-AF65-F5344CB8AC3E}">
        <p14:creationId xmlns:p14="http://schemas.microsoft.com/office/powerpoint/2010/main" val="24251182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752600" y="1600200"/>
            <a:ext cx="7315200" cy="762000"/>
          </a:xfrm>
        </p:spPr>
        <p:txBody>
          <a:bodyPr/>
          <a:lstStyle/>
          <a:p>
            <a:r>
              <a:rPr lang="en-US" dirty="0"/>
              <a:t>Questions/Discussion </a:t>
            </a:r>
          </a:p>
        </p:txBody>
      </p:sp>
      <p:sp>
        <p:nvSpPr>
          <p:cNvPr id="10247" name="Rectangle 7"/>
          <p:cNvSpPr>
            <a:spLocks noGrp="1" noChangeArrowheads="1"/>
          </p:cNvSpPr>
          <p:nvPr>
            <p:ph idx="1"/>
          </p:nvPr>
        </p:nvSpPr>
        <p:spPr>
          <a:xfrm>
            <a:off x="1752600" y="2590800"/>
            <a:ext cx="7315200" cy="2209800"/>
          </a:xfrm>
        </p:spPr>
        <p:txBody>
          <a:bodyPr/>
          <a:lstStyle/>
          <a:p>
            <a:pPr marL="0" indent="0">
              <a:buNone/>
            </a:pPr>
            <a:r>
              <a:rPr lang="en-US" dirty="0"/>
              <a:t>Allison Ganter, Deputy Director, BSCC</a:t>
            </a:r>
          </a:p>
          <a:p>
            <a:pPr marL="0" indent="0">
              <a:buNone/>
            </a:pPr>
            <a:r>
              <a:rPr lang="en-US" dirty="0">
                <a:hlinkClick r:id="rId2"/>
              </a:rPr>
              <a:t>allison.ganter@bscc.ca.gov</a:t>
            </a:r>
            <a:endParaRPr lang="en-US" dirty="0"/>
          </a:p>
          <a:p>
            <a:pPr marL="0" indent="0">
              <a:buNone/>
            </a:pPr>
            <a:endParaRPr lang="en-US" dirty="0"/>
          </a:p>
          <a:p>
            <a:pPr marL="0" indent="0">
              <a:buNone/>
            </a:pPr>
            <a:r>
              <a:rPr lang="en-US" dirty="0"/>
              <a:t>Lisa </a:t>
            </a:r>
            <a:r>
              <a:rPr lang="en-US" dirty="0" err="1"/>
              <a:t>Southwell</a:t>
            </a:r>
            <a:r>
              <a:rPr lang="en-US" dirty="0"/>
              <a:t>, Field Representative, BSCC</a:t>
            </a:r>
          </a:p>
          <a:p>
            <a:pPr marL="0" indent="0">
              <a:buNone/>
            </a:pPr>
            <a:r>
              <a:rPr lang="en-US" dirty="0"/>
              <a:t>(Assigned to SF Probation)</a:t>
            </a:r>
          </a:p>
          <a:p>
            <a:pPr marL="0" indent="0">
              <a:buNone/>
            </a:pPr>
            <a:r>
              <a:rPr lang="en-US" dirty="0">
                <a:hlinkClick r:id="rId3"/>
              </a:rPr>
              <a:t>lisa.southwell@bscc.ca.gov</a:t>
            </a:r>
            <a:r>
              <a:rPr lang="en-US" dirty="0"/>
              <a:t>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684</TotalTime>
  <Words>410</Words>
  <Application>Microsoft Office PowerPoint</Application>
  <PresentationFormat>On-screen Show (4:3)</PresentationFormat>
  <Paragraphs>56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Tahoma</vt:lpstr>
      <vt:lpstr>Times New Roman</vt:lpstr>
      <vt:lpstr>Wingdings</vt:lpstr>
      <vt:lpstr>01018438</vt:lpstr>
      <vt:lpstr>Juvenile Detention Facility Construction Review Process</vt:lpstr>
      <vt:lpstr>Discussion Topics</vt:lpstr>
      <vt:lpstr>BSCC Authority</vt:lpstr>
      <vt:lpstr>Authority (cont.)</vt:lpstr>
      <vt:lpstr>Where to find Minimum Standards:</vt:lpstr>
      <vt:lpstr>Role when building juvenile detention facilities</vt:lpstr>
      <vt:lpstr>BSCC Plan review</vt:lpstr>
      <vt:lpstr>Other considerations</vt:lpstr>
      <vt:lpstr>Questions/Discussion </vt:lpstr>
    </vt:vector>
  </TitlesOfParts>
  <Company>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Kally Pile</dc:creator>
  <cp:keywords/>
  <cp:lastModifiedBy>Allison Ganter</cp:lastModifiedBy>
  <cp:revision>67</cp:revision>
  <cp:lastPrinted>1601-01-01T00:00:00Z</cp:lastPrinted>
  <dcterms:created xsi:type="dcterms:W3CDTF">2014-07-24T16:31:56Z</dcterms:created>
  <dcterms:modified xsi:type="dcterms:W3CDTF">2020-12-15T21:50:10Z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