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7102475" cy="9388475"/>
  <p:embeddedFontLst>
    <p:embeddedFont>
      <p:font typeface="Garamond"/>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hwNqbfduKMyI3bOoLJ4UOhM2OH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Garamond-bold.fntdata"/><Relationship Id="rId41" Type="http://schemas.openxmlformats.org/officeDocument/2006/relationships/font" Target="fonts/Garamond-regular.fntdata"/><Relationship Id="rId44" Type="http://schemas.openxmlformats.org/officeDocument/2006/relationships/font" Target="fonts/Garamond-boldItalic.fntdata"/><Relationship Id="rId43" Type="http://schemas.openxmlformats.org/officeDocument/2006/relationships/font" Target="fonts/Garamond-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71054"/>
          </a:xfrm>
          <a:prstGeom prst="rect">
            <a:avLst/>
          </a:prstGeom>
          <a:noFill/>
          <a:ln>
            <a:noFill/>
          </a:ln>
        </p:spPr>
        <p:txBody>
          <a:bodyPr anchorCtr="0" anchor="t" bIns="47100" lIns="94200" spcFirstLastPara="1" rIns="94200"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71054"/>
          </a:xfrm>
          <a:prstGeom prst="rect">
            <a:avLst/>
          </a:prstGeom>
          <a:noFill/>
          <a:ln>
            <a:noFill/>
          </a:ln>
        </p:spPr>
        <p:txBody>
          <a:bodyPr anchorCtr="0" anchor="t" bIns="47100" lIns="94200" spcFirstLastPara="1" rIns="94200" wrap="square" tIns="471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Autofit/>
          </a:bodyPr>
          <a:lstStyle/>
          <a:p>
            <a:pPr indent="0" lvl="0" marL="0" rtl="0" algn="l">
              <a:spcBef>
                <a:spcPts val="0"/>
              </a:spcBef>
              <a:spcAft>
                <a:spcPts val="0"/>
              </a:spcAft>
              <a:buNone/>
            </a:pPr>
            <a:r>
              <a:t/>
            </a:r>
            <a:endParaRPr/>
          </a:p>
        </p:txBody>
      </p:sp>
      <p:sp>
        <p:nvSpPr>
          <p:cNvPr id="180" name="Google Shape;180;p1: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0: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09" name="Google Shape;309;p10: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10" name="Google Shape;310;p10: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1: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1: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20" name="Google Shape;320;p11: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21" name="Google Shape;321;p11: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2: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29" name="Google Shape;329;p12: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30" name="Google Shape;330;p12: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3: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3: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40" name="Google Shape;340;p13: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41" name="Google Shape;341;p13: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4: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49" name="Google Shape;349;p14: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50" name="Google Shape;350;p14: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5: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5: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t/>
            </a:r>
            <a:endParaRPr/>
          </a:p>
        </p:txBody>
      </p:sp>
      <p:sp>
        <p:nvSpPr>
          <p:cNvPr id="360" name="Google Shape;360;p15: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61" name="Google Shape;361;p15: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6: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6: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68" name="Google Shape;368;p16: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69" name="Google Shape;369;p16: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7:notes"/>
          <p:cNvSpPr/>
          <p:nvPr>
            <p:ph idx="2" type="sldImg"/>
          </p:nvPr>
        </p:nvSpPr>
        <p:spPr>
          <a:xfrm>
            <a:off x="420688" y="703263"/>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7: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t/>
            </a:r>
            <a:endParaRPr/>
          </a:p>
        </p:txBody>
      </p:sp>
      <p:sp>
        <p:nvSpPr>
          <p:cNvPr id="377" name="Google Shape;377;p17: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78" name="Google Shape;378;p17: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8: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8: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85" name="Google Shape;385;p18: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86" name="Google Shape;386;p18: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9: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96" name="Google Shape;396;p19: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97" name="Google Shape;397;p19: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2: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lnSpc>
                <a:spcPct val="90000"/>
              </a:lnSpc>
              <a:spcBef>
                <a:spcPts val="0"/>
              </a:spcBef>
              <a:spcAft>
                <a:spcPts val="0"/>
              </a:spcAft>
              <a:buNone/>
            </a:pPr>
            <a:r>
              <a:rPr b="0" lang="en-US" sz="1200"/>
              <a:t>Farah/Chris</a:t>
            </a:r>
            <a:endParaRPr/>
          </a:p>
          <a:p>
            <a:pPr indent="0" lvl="0" marL="0" rtl="0" algn="l">
              <a:lnSpc>
                <a:spcPct val="90000"/>
              </a:lnSpc>
              <a:spcBef>
                <a:spcPts val="0"/>
              </a:spcBef>
              <a:spcAft>
                <a:spcPts val="0"/>
              </a:spcAft>
              <a:buNone/>
            </a:pPr>
            <a:r>
              <a:t/>
            </a:r>
            <a:endParaRPr b="0" sz="1200"/>
          </a:p>
          <a:p>
            <a:pPr indent="0" lvl="0" marL="0" rtl="0" algn="l">
              <a:lnSpc>
                <a:spcPct val="90000"/>
              </a:lnSpc>
              <a:spcBef>
                <a:spcPts val="0"/>
              </a:spcBef>
              <a:spcAft>
                <a:spcPts val="0"/>
              </a:spcAft>
              <a:buNone/>
            </a:pPr>
            <a:r>
              <a:rPr b="0" lang="en-US" sz="1200"/>
              <a:t>I wanted to start with the frame through which CYF strives to lead our work (including data analytic work).</a:t>
            </a:r>
            <a:endParaRPr/>
          </a:p>
          <a:p>
            <a:pPr indent="0" lvl="0" marL="0" rtl="0" algn="l">
              <a:lnSpc>
                <a:spcPct val="90000"/>
              </a:lnSpc>
              <a:spcBef>
                <a:spcPts val="0"/>
              </a:spcBef>
              <a:spcAft>
                <a:spcPts val="0"/>
              </a:spcAft>
              <a:buNone/>
            </a:pPr>
            <a:r>
              <a:t/>
            </a:r>
            <a:endParaRPr b="0" sz="1200"/>
          </a:p>
          <a:p>
            <a:pPr indent="0" lvl="0" marL="0" rtl="0" algn="l">
              <a:lnSpc>
                <a:spcPct val="90000"/>
              </a:lnSpc>
              <a:spcBef>
                <a:spcPts val="0"/>
              </a:spcBef>
              <a:spcAft>
                <a:spcPts val="0"/>
              </a:spcAft>
              <a:buNone/>
            </a:pPr>
            <a:r>
              <a:rPr b="0" lang="en-US" sz="1200"/>
              <a:t>As you know, trauma is a pervasive, long-lasting, public health issue that not only impacts the clients we serve but also affects our public health workforce and system. TIS promotes a paradigm shift in our organizational culture, to a create responsive relationships and a healing environment.</a:t>
            </a:r>
            <a:endParaRPr/>
          </a:p>
          <a:p>
            <a:pPr indent="0" lvl="0" marL="0" rtl="0" algn="l">
              <a:lnSpc>
                <a:spcPct val="90000"/>
              </a:lnSpc>
              <a:spcBef>
                <a:spcPts val="0"/>
              </a:spcBef>
              <a:spcAft>
                <a:spcPts val="0"/>
              </a:spcAft>
              <a:buNone/>
            </a:pPr>
            <a:r>
              <a:t/>
            </a:r>
            <a:endParaRPr b="0" sz="1200"/>
          </a:p>
          <a:p>
            <a:pPr indent="0" lvl="0" marL="0" rtl="0" algn="l">
              <a:lnSpc>
                <a:spcPct val="90000"/>
              </a:lnSpc>
              <a:spcBef>
                <a:spcPts val="0"/>
              </a:spcBef>
              <a:spcAft>
                <a:spcPts val="0"/>
              </a:spcAft>
              <a:buNone/>
            </a:pPr>
            <a:r>
              <a:rPr b="0" lang="en-US" sz="1200"/>
              <a:t>Racial equity is a deep dive on the “cultural humility and equity” principle of TIS with explicit focus on race. And for us it includes crucial conversations between staff and a race equity lens in terms of our system (such as hiring practices &amp; access/engagement in clinical services).</a:t>
            </a:r>
            <a:endParaRPr/>
          </a:p>
          <a:p>
            <a:pPr indent="0" lvl="0" marL="0" rtl="0" algn="l">
              <a:lnSpc>
                <a:spcPct val="90000"/>
              </a:lnSpc>
              <a:spcBef>
                <a:spcPts val="0"/>
              </a:spcBef>
              <a:spcAft>
                <a:spcPts val="0"/>
              </a:spcAft>
              <a:buNone/>
            </a:pPr>
            <a:r>
              <a:t/>
            </a:r>
            <a:endParaRPr b="0" sz="1200"/>
          </a:p>
          <a:p>
            <a:pPr indent="0" lvl="0" marL="0" rtl="0" algn="l">
              <a:lnSpc>
                <a:spcPct val="90000"/>
              </a:lnSpc>
              <a:spcBef>
                <a:spcPts val="0"/>
              </a:spcBef>
              <a:spcAft>
                <a:spcPts val="0"/>
              </a:spcAft>
              <a:buNone/>
            </a:pPr>
            <a:r>
              <a:rPr b="0" lang="en-US" sz="1200"/>
              <a:t>&amp; Reflective leadership promotes and supports the development of a relationship-based organization. </a:t>
            </a:r>
            <a:endParaRPr/>
          </a:p>
          <a:p>
            <a:pPr indent="0" lvl="0" marL="0" rtl="0" algn="l">
              <a:lnSpc>
                <a:spcPct val="90000"/>
              </a:lnSpc>
              <a:spcBef>
                <a:spcPts val="0"/>
              </a:spcBef>
              <a:spcAft>
                <a:spcPts val="0"/>
              </a:spcAft>
              <a:buNone/>
            </a:pPr>
            <a:r>
              <a:t/>
            </a:r>
            <a:endParaRPr b="0" sz="1200"/>
          </a:p>
          <a:p>
            <a:pPr indent="0" lvl="0" marL="0" rtl="0" algn="l">
              <a:lnSpc>
                <a:spcPct val="90000"/>
              </a:lnSpc>
              <a:spcBef>
                <a:spcPts val="0"/>
              </a:spcBef>
              <a:spcAft>
                <a:spcPts val="0"/>
              </a:spcAft>
              <a:buNone/>
            </a:pPr>
            <a:r>
              <a:rPr b="0" lang="en-US" sz="1200"/>
              <a:t>We apply this lens to an Equity and Organizational Healing Work Plan where we’ve done work for the last several years on: Respectful Culture (workforce) &amp; Access &amp; Engagement (client/family care)</a:t>
            </a:r>
            <a:endParaRPr/>
          </a:p>
          <a:p>
            <a:pPr indent="0" lvl="0" marL="0" rtl="0" algn="l">
              <a:lnSpc>
                <a:spcPct val="90000"/>
              </a:lnSpc>
              <a:spcBef>
                <a:spcPts val="0"/>
              </a:spcBef>
              <a:spcAft>
                <a:spcPts val="0"/>
              </a:spcAft>
              <a:buNone/>
            </a:pPr>
            <a:r>
              <a:t/>
            </a:r>
            <a:endParaRPr b="0" sz="1200"/>
          </a:p>
        </p:txBody>
      </p:sp>
      <p:sp>
        <p:nvSpPr>
          <p:cNvPr id="189" name="Google Shape;189;p2: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p>
        </p:txBody>
      </p:sp>
      <p:sp>
        <p:nvSpPr>
          <p:cNvPr id="190" name="Google Shape;190;p2: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0: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0: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405" name="Google Shape;405;p20: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406" name="Google Shape;406;p20: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1: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416" name="Google Shape;416;p21: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417" name="Google Shape;417;p21: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2: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22: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425" name="Google Shape;425;p22: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426" name="Google Shape;426;p22: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3: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3: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rPr lang="en-US"/>
              <a:t>Ritchie/Mona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6" name="Google Shape;436;p23: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37" name="Google Shape;437;p23: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4: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4: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rPr lang="en-US"/>
              <a:t>Ritchie/Mona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45" name="Google Shape;445;p24: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46" name="Google Shape;446;p24: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5: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lnSpc>
                <a:spcPct val="80000"/>
              </a:lnSpc>
              <a:spcBef>
                <a:spcPts val="0"/>
              </a:spcBef>
              <a:spcAft>
                <a:spcPts val="0"/>
              </a:spcAft>
              <a:buNone/>
            </a:pPr>
            <a:r>
              <a:rPr lang="en-US" sz="1110"/>
              <a:t>Ritchie</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Consultation </a:t>
            </a:r>
            <a:endParaRPr/>
          </a:p>
          <a:p>
            <a:pPr indent="0" lvl="0" marL="0" rtl="0" algn="l">
              <a:lnSpc>
                <a:spcPct val="80000"/>
              </a:lnSpc>
              <a:spcBef>
                <a:spcPts val="0"/>
              </a:spcBef>
              <a:spcAft>
                <a:spcPts val="0"/>
              </a:spcAft>
              <a:buNone/>
            </a:pPr>
            <a:r>
              <a:rPr lang="en-US" sz="1110"/>
              <a:t>The triage clinician meets with the assigned probation officer to provide CAT information, and consult and make suggestions for linkages.  </a:t>
            </a:r>
            <a:endParaRPr/>
          </a:p>
          <a:p>
            <a:pPr indent="0" lvl="0" marL="0" rtl="0" algn="l">
              <a:lnSpc>
                <a:spcPct val="80000"/>
              </a:lnSpc>
              <a:spcBef>
                <a:spcPts val="0"/>
              </a:spcBef>
              <a:spcAft>
                <a:spcPts val="0"/>
              </a:spcAft>
              <a:buNone/>
            </a:pPr>
            <a:r>
              <a:rPr lang="en-US" sz="1110"/>
              <a:t>For example: MDT or when AIIM talks with a current provider to determine if the current service is appropriate.  Linkage clinicians often provide consultation to PO’s regarding services.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Info and Referral </a:t>
            </a:r>
            <a:endParaRPr/>
          </a:p>
          <a:p>
            <a:pPr indent="0" lvl="0" marL="0" rtl="0" algn="l">
              <a:lnSpc>
                <a:spcPct val="80000"/>
              </a:lnSpc>
              <a:spcBef>
                <a:spcPts val="0"/>
              </a:spcBef>
              <a:spcAft>
                <a:spcPts val="0"/>
              </a:spcAft>
              <a:buNone/>
            </a:pPr>
            <a:r>
              <a:rPr lang="en-US" sz="1110"/>
              <a:t>After the consultation with the PO, the triage clinician offers the recommended service to the PO, and provides the information to the PO to move forward with their own linking of that youth </a:t>
            </a:r>
            <a:endParaRPr/>
          </a:p>
          <a:p>
            <a:pPr indent="0" lvl="0" marL="0" rtl="0" algn="l">
              <a:lnSpc>
                <a:spcPct val="80000"/>
              </a:lnSpc>
              <a:spcBef>
                <a:spcPts val="0"/>
              </a:spcBef>
              <a:spcAft>
                <a:spcPts val="0"/>
              </a:spcAft>
              <a:buNone/>
            </a:pPr>
            <a:r>
              <a:rPr lang="en-US" sz="1110"/>
              <a:t>For example: Clinicians helping the PO fill out a MAST referral or providing the PO with the name of an agency and a referral form for a Tier 1 service.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Linkage (Informal cases ONLY) </a:t>
            </a:r>
            <a:endParaRPr/>
          </a:p>
          <a:p>
            <a:pPr indent="0" lvl="0" marL="0" rtl="0" algn="l">
              <a:lnSpc>
                <a:spcPct val="80000"/>
              </a:lnSpc>
              <a:spcBef>
                <a:spcPts val="0"/>
              </a:spcBef>
              <a:spcAft>
                <a:spcPts val="0"/>
              </a:spcAft>
              <a:buNone/>
            </a:pPr>
            <a:r>
              <a:rPr lang="en-US" sz="1110"/>
              <a:t>Utilizing the CAT and consultation, the triage clinician offers the recommended service to the PO  and then facilitates that linkage by doing the legwork of completing the referral, proving information to the subsequent provider, and gathering information from the provider regarding face to face contacts </a:t>
            </a:r>
            <a:endParaRPr/>
          </a:p>
          <a:p>
            <a:pPr indent="0" lvl="0" marL="0" rtl="0" algn="l">
              <a:lnSpc>
                <a:spcPct val="80000"/>
              </a:lnSpc>
              <a:spcBef>
                <a:spcPts val="0"/>
              </a:spcBef>
              <a:spcAft>
                <a:spcPts val="0"/>
              </a:spcAft>
              <a:buNone/>
            </a:pPr>
            <a:r>
              <a:rPr lang="en-US" sz="1110"/>
              <a:t>For example: direct referral to ISCS where AIIM is tracking 3 face to face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APLE (Formal open cases) </a:t>
            </a:r>
            <a:endParaRPr/>
          </a:p>
          <a:p>
            <a:pPr indent="0" lvl="0" marL="0" rtl="0" algn="l">
              <a:lnSpc>
                <a:spcPct val="80000"/>
              </a:lnSpc>
              <a:spcBef>
                <a:spcPts val="0"/>
              </a:spcBef>
              <a:spcAft>
                <a:spcPts val="0"/>
              </a:spcAft>
              <a:buNone/>
            </a:pPr>
            <a:r>
              <a:rPr lang="en-US" sz="1110"/>
              <a:t>A CANS Screen is completed. After the CANS is completed, the Clinician makes the appropriate referral and then fills out the Linkages Form to document 3 face to face contacts. </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en-US" sz="1110"/>
              <a:t>None- Youth is eligible but no services are provided. </a:t>
            </a:r>
            <a:endParaRPr/>
          </a:p>
          <a:p>
            <a:pPr indent="0" lvl="0" marL="0" rtl="0" algn="l">
              <a:lnSpc>
                <a:spcPct val="80000"/>
              </a:lnSpc>
              <a:spcBef>
                <a:spcPts val="0"/>
              </a:spcBef>
              <a:spcAft>
                <a:spcPts val="0"/>
              </a:spcAft>
              <a:buNone/>
            </a:pPr>
            <a:r>
              <a:t/>
            </a:r>
            <a:endParaRPr sz="1110"/>
          </a:p>
        </p:txBody>
      </p:sp>
      <p:sp>
        <p:nvSpPr>
          <p:cNvPr id="454" name="Google Shape;454;p25: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55" name="Google Shape;455;p25: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6: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6: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t/>
            </a:r>
            <a:endParaRPr/>
          </a:p>
        </p:txBody>
      </p:sp>
      <p:sp>
        <p:nvSpPr>
          <p:cNvPr id="463" name="Google Shape;463;p26: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464" name="Google Shape;464;p26: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7: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7: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472" name="Google Shape;472;p27: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473" name="Google Shape;473;p27: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8: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8: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481" name="Google Shape;481;p28: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482" name="Google Shape;482;p28: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9: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9: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493" name="Google Shape;493;p29: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494" name="Google Shape;494;p29: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3: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lnSpc>
                <a:spcPct val="80000"/>
              </a:lnSpc>
              <a:spcBef>
                <a:spcPts val="0"/>
              </a:spcBef>
              <a:spcAft>
                <a:spcPts val="0"/>
              </a:spcAft>
              <a:buClr>
                <a:schemeClr val="dk1"/>
              </a:buClr>
              <a:buSzPts val="1110"/>
              <a:buFont typeface="Calibri"/>
              <a:buNone/>
            </a:pPr>
            <a:r>
              <a:rPr lang="en-US" sz="1110"/>
              <a:t>Farah/Chris</a:t>
            </a:r>
            <a:endParaRPr/>
          </a:p>
          <a:p>
            <a:pPr indent="-285750" lvl="0" marL="285750" rtl="0" algn="l">
              <a:lnSpc>
                <a:spcPct val="80000"/>
              </a:lnSpc>
              <a:spcBef>
                <a:spcPts val="0"/>
              </a:spcBef>
              <a:spcAft>
                <a:spcPts val="0"/>
              </a:spcAft>
              <a:buClr>
                <a:schemeClr val="dk1"/>
              </a:buClr>
              <a:buSzPts val="1110"/>
              <a:buFont typeface="Calibri"/>
              <a:buChar char="-"/>
            </a:pPr>
            <a:r>
              <a:rPr lang="en-US" sz="1110"/>
              <a:t>You’ll see in the presentation today the integrated programming we have with the school district, child welfare, and juvenile justice systems. Many our youth access services through these partnerships. In addition, primary care is a big point of entry and folks also come through by self or community referral.</a:t>
            </a:r>
            <a:endParaRPr/>
          </a:p>
          <a:p>
            <a:pPr indent="-215265" lvl="0" marL="285750" rtl="0" algn="l">
              <a:lnSpc>
                <a:spcPct val="80000"/>
              </a:lnSpc>
              <a:spcBef>
                <a:spcPts val="0"/>
              </a:spcBef>
              <a:spcAft>
                <a:spcPts val="0"/>
              </a:spcAft>
              <a:buClr>
                <a:schemeClr val="dk1"/>
              </a:buClr>
              <a:buSzPts val="1110"/>
              <a:buFont typeface="Calibri"/>
              <a:buNone/>
            </a:pPr>
            <a:r>
              <a:t/>
            </a:r>
            <a:endParaRPr sz="1110"/>
          </a:p>
          <a:p>
            <a:pPr indent="-285750" lvl="0" marL="285750" rtl="0" algn="l">
              <a:lnSpc>
                <a:spcPct val="80000"/>
              </a:lnSpc>
              <a:spcBef>
                <a:spcPts val="0"/>
              </a:spcBef>
              <a:spcAft>
                <a:spcPts val="0"/>
              </a:spcAft>
              <a:buClr>
                <a:schemeClr val="dk1"/>
              </a:buClr>
              <a:buSzPts val="1110"/>
              <a:buFont typeface="Calibri"/>
              <a:buChar char="-"/>
            </a:pPr>
            <a:r>
              <a:rPr lang="en-US" sz="1110"/>
              <a:t>We have programs that span from prevention all the way through residential placements. Some examples of programming:</a:t>
            </a:r>
            <a:endParaRPr/>
          </a:p>
          <a:p>
            <a:pPr indent="-285750" lvl="1" marL="742950" rtl="0" algn="l">
              <a:lnSpc>
                <a:spcPct val="80000"/>
              </a:lnSpc>
              <a:spcBef>
                <a:spcPts val="0"/>
              </a:spcBef>
              <a:spcAft>
                <a:spcPts val="0"/>
              </a:spcAft>
              <a:buClr>
                <a:schemeClr val="dk1"/>
              </a:buClr>
              <a:buSzPts val="1110"/>
              <a:buFont typeface="Calibri"/>
              <a:buChar char="-"/>
            </a:pPr>
            <a:r>
              <a:rPr lang="en-US" sz="1110"/>
              <a:t>Health Promotion; Prevention; Early Intervention</a:t>
            </a:r>
            <a:endParaRPr/>
          </a:p>
          <a:p>
            <a:pPr indent="-285750" lvl="2" marL="1200150" rtl="0" algn="l">
              <a:lnSpc>
                <a:spcPct val="80000"/>
              </a:lnSpc>
              <a:spcBef>
                <a:spcPts val="0"/>
              </a:spcBef>
              <a:spcAft>
                <a:spcPts val="0"/>
              </a:spcAft>
              <a:buClr>
                <a:schemeClr val="dk1"/>
              </a:buClr>
              <a:buSzPts val="1110"/>
              <a:buFont typeface="Arial"/>
              <a:buChar char="•"/>
            </a:pPr>
            <a:r>
              <a:rPr lang="en-US" sz="1110"/>
              <a:t>ECMHCI; Wellness Centers-HS; PTI; SUD Prevention; FUERTE</a:t>
            </a:r>
            <a:endParaRPr/>
          </a:p>
          <a:p>
            <a:pPr indent="-285750" lvl="1" marL="742950" rtl="0" algn="l">
              <a:lnSpc>
                <a:spcPct val="80000"/>
              </a:lnSpc>
              <a:spcBef>
                <a:spcPts val="0"/>
              </a:spcBef>
              <a:spcAft>
                <a:spcPts val="0"/>
              </a:spcAft>
              <a:buClr>
                <a:schemeClr val="dk1"/>
              </a:buClr>
              <a:buSzPts val="1110"/>
              <a:buFont typeface="Arial"/>
              <a:buChar char="•"/>
            </a:pPr>
            <a:r>
              <a:rPr lang="en-US" sz="1110"/>
              <a:t>Mental Health Outpatient &amp; SUD Outpatient Services</a:t>
            </a:r>
            <a:endParaRPr/>
          </a:p>
          <a:p>
            <a:pPr indent="-285750" lvl="2" marL="1200150" rtl="0" algn="l">
              <a:lnSpc>
                <a:spcPct val="80000"/>
              </a:lnSpc>
              <a:spcBef>
                <a:spcPts val="0"/>
              </a:spcBef>
              <a:spcAft>
                <a:spcPts val="0"/>
              </a:spcAft>
              <a:buClr>
                <a:schemeClr val="dk1"/>
              </a:buClr>
              <a:buSzPts val="1110"/>
              <a:buFont typeface="Arial"/>
              <a:buChar char="•"/>
            </a:pPr>
            <a:r>
              <a:rPr lang="en-US" sz="1110"/>
              <a:t>Includes School-Based; ERMHS; SOAR</a:t>
            </a:r>
            <a:endParaRPr/>
          </a:p>
          <a:p>
            <a:pPr indent="-285750" lvl="1" marL="742950" rtl="0" algn="l">
              <a:lnSpc>
                <a:spcPct val="80000"/>
              </a:lnSpc>
              <a:spcBef>
                <a:spcPts val="0"/>
              </a:spcBef>
              <a:spcAft>
                <a:spcPts val="0"/>
              </a:spcAft>
              <a:buClr>
                <a:schemeClr val="dk1"/>
              </a:buClr>
              <a:buSzPts val="1110"/>
              <a:buFont typeface="Arial"/>
              <a:buChar char="•"/>
            </a:pPr>
            <a:r>
              <a:rPr lang="en-US" sz="1110"/>
              <a:t>Intensive Services</a:t>
            </a:r>
            <a:endParaRPr/>
          </a:p>
          <a:p>
            <a:pPr indent="-285750" lvl="2" marL="1200150" rtl="0" algn="l">
              <a:lnSpc>
                <a:spcPct val="80000"/>
              </a:lnSpc>
              <a:spcBef>
                <a:spcPts val="0"/>
              </a:spcBef>
              <a:spcAft>
                <a:spcPts val="0"/>
              </a:spcAft>
              <a:buClr>
                <a:schemeClr val="dk1"/>
              </a:buClr>
              <a:buSzPts val="1110"/>
              <a:buFont typeface="Arial"/>
              <a:buChar char="•"/>
            </a:pPr>
            <a:r>
              <a:rPr lang="en-US" sz="1110"/>
              <a:t>Forensic (ISCS); CEEP; ISS, WRAP, ICC/IHBS, TBS; Linkage &amp; Referral (FCMH, AIIM Higher)</a:t>
            </a:r>
            <a:endParaRPr/>
          </a:p>
          <a:p>
            <a:pPr indent="-285750" lvl="1" marL="742950" rtl="0" algn="l">
              <a:lnSpc>
                <a:spcPct val="80000"/>
              </a:lnSpc>
              <a:spcBef>
                <a:spcPts val="0"/>
              </a:spcBef>
              <a:spcAft>
                <a:spcPts val="0"/>
              </a:spcAft>
              <a:buClr>
                <a:schemeClr val="dk1"/>
              </a:buClr>
              <a:buSzPts val="1110"/>
              <a:buFont typeface="Arial"/>
              <a:buChar char="•"/>
            </a:pPr>
            <a:r>
              <a:rPr lang="en-US" sz="1110"/>
              <a:t>Hospitalization</a:t>
            </a:r>
            <a:endParaRPr/>
          </a:p>
          <a:p>
            <a:pPr indent="-285750" lvl="2" marL="1200150" rtl="0" algn="l">
              <a:lnSpc>
                <a:spcPct val="80000"/>
              </a:lnSpc>
              <a:spcBef>
                <a:spcPts val="0"/>
              </a:spcBef>
              <a:spcAft>
                <a:spcPts val="0"/>
              </a:spcAft>
              <a:buClr>
                <a:schemeClr val="dk1"/>
              </a:buClr>
              <a:buSzPts val="1110"/>
              <a:buFont typeface="Arial"/>
              <a:buChar char="•"/>
            </a:pPr>
            <a:r>
              <a:rPr lang="en-US" sz="1110"/>
              <a:t>5585 through Comp Crisis; CSU; HD; 24/7 MRT</a:t>
            </a:r>
            <a:endParaRPr/>
          </a:p>
          <a:p>
            <a:pPr indent="-285750" lvl="1" marL="742950" rtl="0" algn="l">
              <a:lnSpc>
                <a:spcPct val="80000"/>
              </a:lnSpc>
              <a:spcBef>
                <a:spcPts val="0"/>
              </a:spcBef>
              <a:spcAft>
                <a:spcPts val="0"/>
              </a:spcAft>
              <a:buClr>
                <a:schemeClr val="dk1"/>
              </a:buClr>
              <a:buSzPts val="1110"/>
              <a:buFont typeface="Arial"/>
              <a:buChar char="•"/>
            </a:pPr>
            <a:r>
              <a:rPr lang="en-US" sz="1110"/>
              <a:t>Residential Placements </a:t>
            </a:r>
            <a:endParaRPr/>
          </a:p>
          <a:p>
            <a:pPr indent="-285750" lvl="2" marL="1200150" rtl="0" algn="l">
              <a:lnSpc>
                <a:spcPct val="80000"/>
              </a:lnSpc>
              <a:spcBef>
                <a:spcPts val="0"/>
              </a:spcBef>
              <a:spcAft>
                <a:spcPts val="0"/>
              </a:spcAft>
              <a:buClr>
                <a:schemeClr val="dk1"/>
              </a:buClr>
              <a:buSzPts val="1110"/>
              <a:buFont typeface="Arial"/>
              <a:buChar char="•"/>
            </a:pPr>
            <a:r>
              <a:rPr lang="en-US" sz="1110"/>
              <a:t>Placements made by system partners (SFUSD, JPD, Child Welfare)</a:t>
            </a:r>
            <a:endParaRPr/>
          </a:p>
          <a:p>
            <a:pPr indent="-285750" lvl="0" marL="285750" rtl="0" algn="l">
              <a:lnSpc>
                <a:spcPct val="80000"/>
              </a:lnSpc>
              <a:spcBef>
                <a:spcPts val="0"/>
              </a:spcBef>
              <a:spcAft>
                <a:spcPts val="0"/>
              </a:spcAft>
              <a:buClr>
                <a:schemeClr val="dk1"/>
              </a:buClr>
              <a:buSzPts val="1110"/>
              <a:buFont typeface="Calibri"/>
              <a:buChar char="-"/>
            </a:pPr>
            <a:r>
              <a:rPr lang="en-US" sz="1110"/>
              <a:t>Note gaps/areas for growth (SUD treatment both outpatient &amp; intensive services; Psychiatric hospitalization beds)</a:t>
            </a:r>
            <a:endParaRPr/>
          </a:p>
          <a:p>
            <a:pPr indent="-285750" lvl="0" marL="285750" rtl="0" algn="l">
              <a:lnSpc>
                <a:spcPct val="80000"/>
              </a:lnSpc>
              <a:spcBef>
                <a:spcPts val="0"/>
              </a:spcBef>
              <a:spcAft>
                <a:spcPts val="0"/>
              </a:spcAft>
              <a:buClr>
                <a:schemeClr val="dk1"/>
              </a:buClr>
              <a:buSzPts val="1110"/>
              <a:buFont typeface="Calibri"/>
              <a:buChar char="-"/>
            </a:pPr>
            <a:r>
              <a:rPr lang="en-US" sz="1110"/>
              <a:t>We also always strive for access and better understanding of how families can navigate our system. We are partnering on clinical research with UCSF to develop a system navigation function for our system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0: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30: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rPr lang="en-US"/>
              <a:t>Ritchie</a:t>
            </a:r>
            <a:endParaRPr/>
          </a:p>
        </p:txBody>
      </p:sp>
      <p:sp>
        <p:nvSpPr>
          <p:cNvPr id="501" name="Google Shape;501;p30: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502" name="Google Shape;502;p30: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1: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31: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513" name="Google Shape;513;p31: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514" name="Google Shape;514;p31: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2: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32: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rPr lang="en-US"/>
              <a:t>Ritchie</a:t>
            </a:r>
            <a:endParaRPr/>
          </a:p>
        </p:txBody>
      </p:sp>
      <p:sp>
        <p:nvSpPr>
          <p:cNvPr id="521" name="Google Shape;521;p32: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522" name="Google Shape;522;p32: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3: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33: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533" name="Google Shape;533;p33: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534" name="Google Shape;534;p33: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4: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34: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541" name="Google Shape;541;p34: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542" name="Google Shape;542;p34: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5:notes"/>
          <p:cNvSpPr/>
          <p:nvPr>
            <p:ph idx="2" type="sldImg"/>
          </p:nvPr>
        </p:nvSpPr>
        <p:spPr>
          <a:xfrm>
            <a:off x="447675" y="714375"/>
            <a:ext cx="6365875" cy="358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35: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Autofit/>
          </a:bodyPr>
          <a:lstStyle/>
          <a:p>
            <a:pPr indent="0" lvl="0" marL="0" rtl="0" algn="l">
              <a:spcBef>
                <a:spcPts val="0"/>
              </a:spcBef>
              <a:spcAft>
                <a:spcPts val="0"/>
              </a:spcAft>
              <a:buNone/>
            </a:pPr>
            <a:r>
              <a:t/>
            </a:r>
            <a:endParaRPr/>
          </a:p>
        </p:txBody>
      </p:sp>
      <p:sp>
        <p:nvSpPr>
          <p:cNvPr id="550" name="Google Shape;550;p35: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4: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80000"/>
              </a:lnSpc>
              <a:spcBef>
                <a:spcPts val="0"/>
              </a:spcBef>
              <a:spcAft>
                <a:spcPts val="0"/>
              </a:spcAft>
              <a:buClr>
                <a:schemeClr val="dk1"/>
              </a:buClr>
              <a:buSzPts val="660"/>
              <a:buFont typeface="Calibri"/>
              <a:buNone/>
            </a:pPr>
            <a:r>
              <a:rPr b="0" lang="en-US" sz="660"/>
              <a:t>Farah/Chris</a:t>
            </a:r>
            <a:endParaRPr/>
          </a:p>
          <a:p>
            <a:pPr indent="0" lvl="0" marL="0" marR="0" rtl="0" algn="l">
              <a:lnSpc>
                <a:spcPct val="80000"/>
              </a:lnSpc>
              <a:spcBef>
                <a:spcPts val="0"/>
              </a:spcBef>
              <a:spcAft>
                <a:spcPts val="0"/>
              </a:spcAft>
              <a:buClr>
                <a:schemeClr val="dk1"/>
              </a:buClr>
              <a:buSzPts val="660"/>
              <a:buFont typeface="Calibri"/>
              <a:buNone/>
            </a:pPr>
            <a:r>
              <a:rPr b="1" lang="en-US" sz="660"/>
              <a:t>Lots of focus on JPD services. We had representation on Mayor’s Blue Ribbon Panel and also have two staff two of the BOS Close Juvenile Hall Workgroups (Reinvestment &amp; Mental Health). Goal is to ensure behavioral and medical needs of youth are met wherever that setting is after Dec 2021.</a:t>
            </a:r>
            <a:endParaRPr b="1" sz="660"/>
          </a:p>
          <a:p>
            <a:pPr indent="0" lvl="0" marL="0" marR="0" rtl="0" algn="l">
              <a:lnSpc>
                <a:spcPct val="80000"/>
              </a:lnSpc>
              <a:spcBef>
                <a:spcPts val="0"/>
              </a:spcBef>
              <a:spcAft>
                <a:spcPts val="0"/>
              </a:spcAft>
              <a:buClr>
                <a:schemeClr val="dk1"/>
              </a:buClr>
              <a:buSzPts val="660"/>
              <a:buFont typeface="Calibri"/>
              <a:buNone/>
            </a:pPr>
            <a:r>
              <a:t/>
            </a:r>
            <a:endParaRPr b="1" sz="660"/>
          </a:p>
          <a:p>
            <a:pPr indent="0" lvl="0" marL="0" marR="0" rtl="0" algn="l">
              <a:lnSpc>
                <a:spcPct val="80000"/>
              </a:lnSpc>
              <a:spcBef>
                <a:spcPts val="0"/>
              </a:spcBef>
              <a:spcAft>
                <a:spcPts val="0"/>
              </a:spcAft>
              <a:buClr>
                <a:schemeClr val="dk1"/>
              </a:buClr>
              <a:buSzPts val="660"/>
              <a:buFont typeface="Calibri"/>
              <a:buNone/>
            </a:pPr>
            <a:r>
              <a:rPr b="1" lang="en-US" sz="660"/>
              <a:t>SPY</a:t>
            </a:r>
            <a:r>
              <a:rPr lang="en-US" sz="660"/>
              <a:t> is staffed by a multi-disciplinary team who is dedicated to providing trauma informed, culturally-relevant and accessible health services to all youth at JJC.  SPY offers primary medical care, behavioral health services, dental care, and health education, as well as coordination of subspecialty services and screening for sexually transmitted infections (STI).  Services are provided in accordance with Title 15 of the California Correctional Standards Authority for juvenile detainees.</a:t>
            </a:r>
            <a:endParaRPr/>
          </a:p>
          <a:p>
            <a:pPr indent="0" lvl="0" marL="0" marR="0" rtl="0" algn="l">
              <a:lnSpc>
                <a:spcPct val="80000"/>
              </a:lnSpc>
              <a:spcBef>
                <a:spcPts val="0"/>
              </a:spcBef>
              <a:spcAft>
                <a:spcPts val="0"/>
              </a:spcAft>
              <a:buClr>
                <a:schemeClr val="dk1"/>
              </a:buClr>
              <a:buSzPts val="660"/>
              <a:buFont typeface="Calibri"/>
              <a:buNone/>
            </a:pPr>
            <a:r>
              <a:t/>
            </a:r>
            <a:endParaRPr sz="660"/>
          </a:p>
          <a:p>
            <a:pPr indent="0" lvl="0" marL="0" marR="0" rtl="0" algn="l">
              <a:lnSpc>
                <a:spcPct val="80000"/>
              </a:lnSpc>
              <a:spcBef>
                <a:spcPts val="0"/>
              </a:spcBef>
              <a:spcAft>
                <a:spcPts val="0"/>
              </a:spcAft>
              <a:buClr>
                <a:schemeClr val="dk1"/>
              </a:buClr>
              <a:buSzPts val="660"/>
              <a:buFont typeface="Calibri"/>
              <a:buNone/>
            </a:pPr>
            <a:r>
              <a:rPr b="1" lang="en-US" sz="660"/>
              <a:t>AIIM Higher</a:t>
            </a:r>
            <a:r>
              <a:rPr b="0" lang="en-US" sz="660"/>
              <a:t> (Assess, Identify, Integrate, Match): range of services including consultation, referral, linkage assistance, and treatment. </a:t>
            </a:r>
            <a:endParaRPr/>
          </a:p>
          <a:p>
            <a:pPr indent="-285750" lvl="0" marL="285750" rtl="0" algn="l">
              <a:lnSpc>
                <a:spcPct val="80000"/>
              </a:lnSpc>
              <a:spcBef>
                <a:spcPts val="0"/>
              </a:spcBef>
              <a:spcAft>
                <a:spcPts val="0"/>
              </a:spcAft>
              <a:buClr>
                <a:schemeClr val="dk1"/>
              </a:buClr>
              <a:buSzPts val="660"/>
              <a:buFont typeface="Calibri"/>
              <a:buChar char="-"/>
            </a:pPr>
            <a:r>
              <a:rPr b="1" lang="en-US" sz="660">
                <a:solidFill>
                  <a:schemeClr val="dk1"/>
                </a:solidFill>
                <a:latin typeface="Calibri"/>
                <a:ea typeface="Calibri"/>
                <a:cs typeface="Calibri"/>
                <a:sym typeface="Calibri"/>
              </a:rPr>
              <a:t>WRAP  </a:t>
            </a:r>
            <a:r>
              <a:rPr b="0" lang="en-US" sz="660">
                <a:solidFill>
                  <a:schemeClr val="dk1"/>
                </a:solidFill>
                <a:latin typeface="Calibri"/>
                <a:ea typeface="Calibri"/>
                <a:cs typeface="Calibri"/>
                <a:sym typeface="Calibri"/>
              </a:rPr>
              <a:t>is an intensive Care Coordinator and Case Manager model.  Clinicians  work to draw upon the strengths of  individual, family, and community supports to address the needs of the youth.  WRAP is a community based service. </a:t>
            </a:r>
            <a:endParaRPr/>
          </a:p>
          <a:p>
            <a:pPr indent="-285750" lvl="0" marL="285750" rtl="0" algn="l">
              <a:lnSpc>
                <a:spcPct val="80000"/>
              </a:lnSpc>
              <a:spcBef>
                <a:spcPts val="0"/>
              </a:spcBef>
              <a:spcAft>
                <a:spcPts val="0"/>
              </a:spcAft>
              <a:buClr>
                <a:schemeClr val="dk1"/>
              </a:buClr>
              <a:buSzPts val="660"/>
              <a:buFont typeface="Calibri"/>
              <a:buChar char="-"/>
            </a:pPr>
            <a:r>
              <a:rPr b="1" lang="en-US" sz="660">
                <a:solidFill>
                  <a:schemeClr val="dk1"/>
                </a:solidFill>
                <a:latin typeface="Calibri"/>
                <a:ea typeface="Calibri"/>
                <a:cs typeface="Calibri"/>
                <a:sym typeface="Calibri"/>
              </a:rPr>
              <a:t>FIRST  </a:t>
            </a:r>
            <a:r>
              <a:rPr b="0" lang="en-US" sz="660">
                <a:solidFill>
                  <a:schemeClr val="dk1"/>
                </a:solidFill>
                <a:latin typeface="Calibri"/>
                <a:ea typeface="Calibri"/>
                <a:cs typeface="Calibri"/>
                <a:sym typeface="Calibri"/>
              </a:rPr>
              <a:t>is a family focused treatment service. Clinicians primarily provide family therapy and aim to improve family dynamics and strengthen the family’s ability to manage and support the youth’s behavioral and mental health needs. Clinicians can work with the youth in placement or within the community. </a:t>
            </a:r>
            <a:endParaRPr/>
          </a:p>
          <a:p>
            <a:pPr indent="-285750" lvl="0" marL="285750" rtl="0" algn="l">
              <a:lnSpc>
                <a:spcPct val="80000"/>
              </a:lnSpc>
              <a:spcBef>
                <a:spcPts val="0"/>
              </a:spcBef>
              <a:spcAft>
                <a:spcPts val="0"/>
              </a:spcAft>
              <a:buClr>
                <a:schemeClr val="dk1"/>
              </a:buClr>
              <a:buSzPts val="660"/>
              <a:buFont typeface="Calibri"/>
              <a:buChar char="-"/>
            </a:pPr>
            <a:r>
              <a:rPr b="1" lang="en-US" sz="660">
                <a:solidFill>
                  <a:schemeClr val="dk1"/>
                </a:solidFill>
                <a:latin typeface="Calibri"/>
                <a:ea typeface="Calibri"/>
                <a:cs typeface="Calibri"/>
                <a:sym typeface="Calibri"/>
              </a:rPr>
              <a:t>TRACK </a:t>
            </a:r>
            <a:r>
              <a:rPr b="0" lang="en-US" sz="660">
                <a:solidFill>
                  <a:schemeClr val="dk1"/>
                </a:solidFill>
                <a:latin typeface="Calibri"/>
                <a:ea typeface="Calibri"/>
                <a:cs typeface="Calibri"/>
                <a:sym typeface="Calibri"/>
              </a:rPr>
              <a:t>provides substance use and behavioral health treatment services for youth with co-occurring substance use and behavioral health needs. TRACK is a community and clinic based service. </a:t>
            </a:r>
            <a:endParaRPr/>
          </a:p>
          <a:p>
            <a:pPr indent="-285750" lvl="0" marL="285750" rtl="0" algn="l">
              <a:lnSpc>
                <a:spcPct val="80000"/>
              </a:lnSpc>
              <a:spcBef>
                <a:spcPts val="0"/>
              </a:spcBef>
              <a:spcAft>
                <a:spcPts val="0"/>
              </a:spcAft>
              <a:buClr>
                <a:schemeClr val="dk1"/>
              </a:buClr>
              <a:buSzPts val="660"/>
              <a:buFont typeface="Calibri"/>
              <a:buChar char="-"/>
            </a:pPr>
            <a:r>
              <a:rPr b="1" lang="en-US" sz="660">
                <a:solidFill>
                  <a:schemeClr val="dk1"/>
                </a:solidFill>
                <a:latin typeface="Calibri"/>
                <a:ea typeface="Calibri"/>
                <a:cs typeface="Calibri"/>
                <a:sym typeface="Calibri"/>
              </a:rPr>
              <a:t>Youth Transition Service </a:t>
            </a:r>
            <a:r>
              <a:rPr b="0" lang="en-US" sz="660">
                <a:solidFill>
                  <a:schemeClr val="dk1"/>
                </a:solidFill>
                <a:latin typeface="Calibri"/>
                <a:ea typeface="Calibri"/>
                <a:cs typeface="Calibri"/>
                <a:sym typeface="Calibri"/>
              </a:rPr>
              <a:t>helps youth transition to adulthood and build life skills.  YTS focuses on educational, vocational, recreational, and legal domains, in addition to improving the overall well-being of the youth. </a:t>
            </a:r>
            <a:r>
              <a:rPr lang="en-US" sz="660">
                <a:solidFill>
                  <a:schemeClr val="dk1"/>
                </a:solidFill>
                <a:latin typeface="Calibri"/>
                <a:ea typeface="Calibri"/>
                <a:cs typeface="Calibri"/>
                <a:sym typeface="Calibri"/>
              </a:rPr>
              <a:t> </a:t>
            </a:r>
            <a:endParaRPr/>
          </a:p>
          <a:p>
            <a:pPr indent="-285750" lvl="0" marL="285750" rtl="0" algn="l">
              <a:lnSpc>
                <a:spcPct val="80000"/>
              </a:lnSpc>
              <a:spcBef>
                <a:spcPts val="0"/>
              </a:spcBef>
              <a:spcAft>
                <a:spcPts val="0"/>
              </a:spcAft>
              <a:buClr>
                <a:schemeClr val="dk1"/>
              </a:buClr>
              <a:buSzPts val="660"/>
              <a:buFont typeface="Calibri"/>
              <a:buChar char="-"/>
            </a:pPr>
            <a:r>
              <a:rPr b="1" lang="en-US" sz="660">
                <a:solidFill>
                  <a:schemeClr val="dk1"/>
                </a:solidFill>
                <a:latin typeface="Calibri"/>
                <a:ea typeface="Calibri"/>
                <a:cs typeface="Calibri"/>
                <a:sym typeface="Calibri"/>
              </a:rPr>
              <a:t>ART </a:t>
            </a:r>
            <a:r>
              <a:rPr b="0" lang="en-US" sz="660">
                <a:solidFill>
                  <a:schemeClr val="dk1"/>
                </a:solidFill>
                <a:latin typeface="Calibri"/>
                <a:ea typeface="Calibri"/>
                <a:cs typeface="Calibri"/>
                <a:sym typeface="Calibri"/>
              </a:rPr>
              <a:t>is a curriculum focused group intervention aimed at helping youth gain skills to better manage and cope with emotions related to anger. Sessions are at the Juvenile Justice Center. </a:t>
            </a:r>
            <a:endParaRPr/>
          </a:p>
          <a:p>
            <a:pPr indent="-285750" lvl="0" marL="285750" marR="0" rtl="0" algn="l">
              <a:lnSpc>
                <a:spcPct val="80000"/>
              </a:lnSpc>
              <a:spcBef>
                <a:spcPts val="0"/>
              </a:spcBef>
              <a:spcAft>
                <a:spcPts val="0"/>
              </a:spcAft>
              <a:buClr>
                <a:schemeClr val="dk1"/>
              </a:buClr>
              <a:buSzPts val="660"/>
              <a:buFont typeface="Calibri"/>
              <a:buChar char="-"/>
            </a:pPr>
            <a:r>
              <a:rPr b="1" lang="en-US" sz="660">
                <a:solidFill>
                  <a:schemeClr val="dk1"/>
                </a:solidFill>
                <a:latin typeface="Calibri"/>
                <a:ea typeface="Calibri"/>
                <a:cs typeface="Calibri"/>
                <a:sym typeface="Calibri"/>
              </a:rPr>
              <a:t>Competency Attainment Program </a:t>
            </a:r>
            <a:r>
              <a:rPr lang="en-US" sz="660">
                <a:solidFill>
                  <a:schemeClr val="dk1"/>
                </a:solidFill>
                <a:latin typeface="Calibri"/>
                <a:ea typeface="Calibri"/>
                <a:cs typeface="Calibri"/>
                <a:sym typeface="Calibri"/>
              </a:rPr>
              <a:t>is a curriculum based individual intervention providing legal education for youth who have been determined incompetent by the court. </a:t>
            </a:r>
            <a:endParaRPr/>
          </a:p>
          <a:p>
            <a:pPr indent="0" lvl="0" marL="0" rtl="0" algn="l">
              <a:lnSpc>
                <a:spcPct val="80000"/>
              </a:lnSpc>
              <a:spcBef>
                <a:spcPts val="0"/>
              </a:spcBef>
              <a:spcAft>
                <a:spcPts val="0"/>
              </a:spcAft>
              <a:buNone/>
            </a:pPr>
            <a:r>
              <a:t/>
            </a:r>
            <a:endParaRPr b="0" sz="66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lang="en-US" sz="660">
                <a:solidFill>
                  <a:schemeClr val="dk1"/>
                </a:solidFill>
                <a:latin typeface="Calibri"/>
                <a:ea typeface="Calibri"/>
                <a:cs typeface="Calibri"/>
                <a:sym typeface="Calibri"/>
              </a:rPr>
              <a:t>ISCS: </a:t>
            </a:r>
            <a:r>
              <a:rPr lang="en-US" sz="660">
                <a:solidFill>
                  <a:schemeClr val="dk1"/>
                </a:solidFill>
                <a:latin typeface="Calibri"/>
                <a:ea typeface="Calibri"/>
                <a:cs typeface="Calibri"/>
                <a:sym typeface="Calibri"/>
              </a:rPr>
              <a:t>The Intensive Supervision and Clinical Services Program combines the </a:t>
            </a:r>
            <a:r>
              <a:rPr lang="en-US" sz="660" u="sng">
                <a:solidFill>
                  <a:schemeClr val="dk1"/>
                </a:solidFill>
                <a:latin typeface="Calibri"/>
                <a:ea typeface="Calibri"/>
                <a:cs typeface="Calibri"/>
                <a:sym typeface="Calibri"/>
              </a:rPr>
              <a:t>monitoring and structure of intensive supervision with an array of clinical services </a:t>
            </a:r>
            <a:r>
              <a:rPr lang="en-US" sz="660">
                <a:solidFill>
                  <a:schemeClr val="dk1"/>
                </a:solidFill>
                <a:latin typeface="Calibri"/>
                <a:ea typeface="Calibri"/>
                <a:cs typeface="Calibri"/>
                <a:sym typeface="Calibri"/>
              </a:rPr>
              <a:t>and evidence-based practices targeted to address critical needs and increase the strengths of youth, their families/caregivers.  This combination of services has shown to be more effective for this population of youth than intensive supervision alone.</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Clinical services offered by CYC, Instituto, YMCA Urban Services:</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Collaborative probation-therapeutic planning</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Comprehensive assessment</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3 face to face weekly visits @ home, school or clinic-based</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Case management</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Individual, group, family therapy as needed</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Medication management</a:t>
            </a:r>
            <a:endParaRPr/>
          </a:p>
          <a:p>
            <a:pPr indent="0" lvl="0" marL="0" rtl="0" algn="l">
              <a:lnSpc>
                <a:spcPct val="80000"/>
              </a:lnSpc>
              <a:spcBef>
                <a:spcPts val="0"/>
              </a:spcBef>
              <a:spcAft>
                <a:spcPts val="0"/>
              </a:spcAft>
              <a:buNone/>
            </a:pPr>
            <a:r>
              <a:rPr lang="en-US" sz="660">
                <a:solidFill>
                  <a:schemeClr val="dk1"/>
                </a:solidFill>
                <a:latin typeface="Calibri"/>
                <a:ea typeface="Calibri"/>
                <a:cs typeface="Calibri"/>
                <a:sym typeface="Calibri"/>
              </a:rPr>
              <a:t>· Trauma-focused CBT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5: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rPr lang="en-US"/>
              <a:t>Ritchie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6" name="Google Shape;266;p5: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267" name="Google Shape;267;p5: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6: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rtl="0" algn="l">
              <a:spcBef>
                <a:spcPts val="0"/>
              </a:spcBef>
              <a:spcAft>
                <a:spcPts val="0"/>
              </a:spcAft>
              <a:buNone/>
            </a:pPr>
            <a:r>
              <a:rPr lang="en-US"/>
              <a:t>Ritchie</a:t>
            </a:r>
            <a:endParaRPr/>
          </a:p>
        </p:txBody>
      </p:sp>
      <p:sp>
        <p:nvSpPr>
          <p:cNvPr id="275" name="Google Shape;275;p6: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276" name="Google Shape;276;p6: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7: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283" name="Google Shape;283;p7: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284" name="Google Shape;284;p7: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8: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292" name="Google Shape;292;p8: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293" name="Google Shape;293;p8: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p:nvPr>
            <p:ph idx="2" type="sldImg"/>
          </p:nvPr>
        </p:nvSpPr>
        <p:spPr>
          <a:xfrm>
            <a:off x="473075" y="725488"/>
            <a:ext cx="6475413" cy="3641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9:notes"/>
          <p:cNvSpPr txBox="1"/>
          <p:nvPr>
            <p:ph idx="1" type="body"/>
          </p:nvPr>
        </p:nvSpPr>
        <p:spPr>
          <a:xfrm>
            <a:off x="710248" y="4518203"/>
            <a:ext cx="5681980" cy="3696713"/>
          </a:xfrm>
          <a:prstGeom prst="rect">
            <a:avLst/>
          </a:prstGeom>
          <a:noFill/>
          <a:ln>
            <a:noFill/>
          </a:ln>
        </p:spPr>
        <p:txBody>
          <a:bodyPr anchorCtr="0" anchor="t" bIns="47100" lIns="94200" spcFirstLastPara="1" rIns="94200" wrap="square" tIns="47100">
            <a:normAutofit/>
          </a:bodyPr>
          <a:lstStyle/>
          <a:p>
            <a:pPr indent="0" lvl="0" marL="0" marR="0" rtl="0" algn="l">
              <a:lnSpc>
                <a:spcPct val="100000"/>
              </a:lnSpc>
              <a:spcBef>
                <a:spcPts val="0"/>
              </a:spcBef>
              <a:spcAft>
                <a:spcPts val="0"/>
              </a:spcAft>
              <a:buClr>
                <a:schemeClr val="dk1"/>
              </a:buClr>
              <a:buSzPts val="1200"/>
              <a:buFont typeface="Calibri"/>
              <a:buNone/>
            </a:pPr>
            <a:r>
              <a:rPr lang="en-US"/>
              <a:t>Ritchie</a:t>
            </a:r>
            <a:endParaRPr/>
          </a:p>
          <a:p>
            <a:pPr indent="0" lvl="0" marL="0" rtl="0" algn="l">
              <a:spcBef>
                <a:spcPts val="0"/>
              </a:spcBef>
              <a:spcAft>
                <a:spcPts val="0"/>
              </a:spcAft>
              <a:buNone/>
            </a:pPr>
            <a:r>
              <a:t/>
            </a:r>
            <a:endParaRPr/>
          </a:p>
        </p:txBody>
      </p:sp>
      <p:sp>
        <p:nvSpPr>
          <p:cNvPr id="301" name="Google Shape;301;p9:notes"/>
          <p:cNvSpPr txBox="1"/>
          <p:nvPr>
            <p:ph idx="11" type="ftr"/>
          </p:nvPr>
        </p:nvSpPr>
        <p:spPr>
          <a:xfrm>
            <a:off x="0" y="8917423"/>
            <a:ext cx="3077739" cy="471053"/>
          </a:xfrm>
          <a:prstGeom prst="rect">
            <a:avLst/>
          </a:prstGeom>
          <a:noFill/>
          <a:ln>
            <a:noFill/>
          </a:ln>
        </p:spPr>
        <p:txBody>
          <a:bodyPr anchorCtr="0" anchor="b" bIns="47100" lIns="94200" spcFirstLastPara="1" rIns="94200" wrap="square" tIns="4710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302" name="Google Shape;302;p9:notes"/>
          <p:cNvSpPr txBox="1"/>
          <p:nvPr>
            <p:ph idx="12" type="sldNum"/>
          </p:nvPr>
        </p:nvSpPr>
        <p:spPr>
          <a:xfrm>
            <a:off x="4023093" y="8917423"/>
            <a:ext cx="3077739" cy="471053"/>
          </a:xfrm>
          <a:prstGeom prst="rect">
            <a:avLst/>
          </a:prstGeom>
          <a:noFill/>
          <a:ln>
            <a:noFill/>
          </a:ln>
        </p:spPr>
        <p:txBody>
          <a:bodyPr anchorCtr="0" anchor="b" bIns="47100" lIns="94200" spcFirstLastPara="1" rIns="94200" wrap="square" tIns="471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6" name="Google Shape;86;p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1" name="Google Shape;1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3" name="Google Shape;12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5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5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5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5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1" name="Shape 21"/>
        <p:cNvGrpSpPr/>
        <p:nvPr/>
      </p:nvGrpSpPr>
      <p:grpSpPr>
        <a:xfrm>
          <a:off x="0" y="0"/>
          <a:ext cx="0" cy="0"/>
          <a:chOff x="0" y="0"/>
          <a:chExt cx="0" cy="0"/>
        </a:xfrm>
      </p:grpSpPr>
      <p:sp>
        <p:nvSpPr>
          <p:cNvPr id="22" name="Google Shape;22;p38"/>
          <p:cNvSpPr txBox="1"/>
          <p:nvPr>
            <p:ph type="title"/>
          </p:nvPr>
        </p:nvSpPr>
        <p:spPr>
          <a:xfrm>
            <a:off x="812800" y="273050"/>
            <a:ext cx="10769600" cy="86995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2800"/>
              <a:buFont typeface="Calibri"/>
              <a:buNone/>
              <a:defRPr b="0"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8"/>
          <p:cNvSpPr txBox="1"/>
          <p:nvPr>
            <p:ph idx="12" type="sldNum"/>
          </p:nvPr>
        </p:nvSpPr>
        <p:spPr>
          <a:xfrm>
            <a:off x="0" y="1272222"/>
            <a:ext cx="711200" cy="24447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FFF"/>
                </a:solidFill>
                <a:latin typeface="Calibri"/>
                <a:ea typeface="Calibri"/>
                <a:cs typeface="Calibri"/>
                <a:sym typeface="Calibri"/>
              </a:defRPr>
            </a:lvl1pPr>
            <a:lvl2pPr indent="0" lvl="1" marL="0" algn="r">
              <a:spcBef>
                <a:spcPts val="0"/>
              </a:spcBef>
              <a:buNone/>
              <a:defRPr b="0" i="0" sz="1200" u="none" cap="none" strike="noStrike">
                <a:solidFill>
                  <a:srgbClr val="FFFFFF"/>
                </a:solidFill>
                <a:latin typeface="Calibri"/>
                <a:ea typeface="Calibri"/>
                <a:cs typeface="Calibri"/>
                <a:sym typeface="Calibri"/>
              </a:defRPr>
            </a:lvl2pPr>
            <a:lvl3pPr indent="0" lvl="2" marL="0" algn="r">
              <a:spcBef>
                <a:spcPts val="0"/>
              </a:spcBef>
              <a:buNone/>
              <a:defRPr b="0" i="0" sz="1200" u="none" cap="none" strike="noStrike">
                <a:solidFill>
                  <a:srgbClr val="FFFFFF"/>
                </a:solidFill>
                <a:latin typeface="Calibri"/>
                <a:ea typeface="Calibri"/>
                <a:cs typeface="Calibri"/>
                <a:sym typeface="Calibri"/>
              </a:defRPr>
            </a:lvl3pPr>
            <a:lvl4pPr indent="0" lvl="3" marL="0" algn="r">
              <a:spcBef>
                <a:spcPts val="0"/>
              </a:spcBef>
              <a:buNone/>
              <a:defRPr b="0" i="0" sz="1200" u="none" cap="none" strike="noStrike">
                <a:solidFill>
                  <a:srgbClr val="FFFFFF"/>
                </a:solidFill>
                <a:latin typeface="Calibri"/>
                <a:ea typeface="Calibri"/>
                <a:cs typeface="Calibri"/>
                <a:sym typeface="Calibri"/>
              </a:defRPr>
            </a:lvl4pPr>
            <a:lvl5pPr indent="0" lvl="4" marL="0" algn="r">
              <a:spcBef>
                <a:spcPts val="0"/>
              </a:spcBef>
              <a:buNone/>
              <a:defRPr b="0" i="0" sz="1200" u="none" cap="none" strike="noStrike">
                <a:solidFill>
                  <a:srgbClr val="FFFFFF"/>
                </a:solidFill>
                <a:latin typeface="Calibri"/>
                <a:ea typeface="Calibri"/>
                <a:cs typeface="Calibri"/>
                <a:sym typeface="Calibri"/>
              </a:defRPr>
            </a:lvl5pPr>
            <a:lvl6pPr indent="0" lvl="5" marL="0" algn="r">
              <a:spcBef>
                <a:spcPts val="0"/>
              </a:spcBef>
              <a:buNone/>
              <a:defRPr b="0" i="0" sz="1200" u="none" cap="none" strike="noStrike">
                <a:solidFill>
                  <a:srgbClr val="FFFFFF"/>
                </a:solidFill>
                <a:latin typeface="Calibri"/>
                <a:ea typeface="Calibri"/>
                <a:cs typeface="Calibri"/>
                <a:sym typeface="Calibri"/>
              </a:defRPr>
            </a:lvl6pPr>
            <a:lvl7pPr indent="0" lvl="6" marL="0" algn="r">
              <a:spcBef>
                <a:spcPts val="0"/>
              </a:spcBef>
              <a:buNone/>
              <a:defRPr b="0" i="0" sz="1200" u="none" cap="none" strike="noStrike">
                <a:solidFill>
                  <a:srgbClr val="FFFFFF"/>
                </a:solidFill>
                <a:latin typeface="Calibri"/>
                <a:ea typeface="Calibri"/>
                <a:cs typeface="Calibri"/>
                <a:sym typeface="Calibri"/>
              </a:defRPr>
            </a:lvl7pPr>
            <a:lvl8pPr indent="0" lvl="7" marL="0" algn="r">
              <a:spcBef>
                <a:spcPts val="0"/>
              </a:spcBef>
              <a:buNone/>
              <a:defRPr b="0" i="0" sz="1200" u="none" cap="none" strike="noStrike">
                <a:solidFill>
                  <a:srgbClr val="FFFFFF"/>
                </a:solidFill>
                <a:latin typeface="Calibri"/>
                <a:ea typeface="Calibri"/>
                <a:cs typeface="Calibri"/>
                <a:sym typeface="Calibri"/>
              </a:defRPr>
            </a:lvl8pPr>
            <a:lvl9pPr indent="0" lvl="8" mar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8"/>
          <p:cNvSpPr txBox="1"/>
          <p:nvPr>
            <p:ph idx="1" type="body"/>
          </p:nvPr>
        </p:nvSpPr>
        <p:spPr>
          <a:xfrm>
            <a:off x="3149600" y="1752600"/>
            <a:ext cx="8534400" cy="4419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4" name="Google Shape;154;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6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1" name="Google Shape;161;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2" name="Google Shape;16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5" name="Shape 165"/>
        <p:cNvGrpSpPr/>
        <p:nvPr/>
      </p:nvGrpSpPr>
      <p:grpSpPr>
        <a:xfrm>
          <a:off x="0" y="0"/>
          <a:ext cx="0" cy="0"/>
          <a:chOff x="0" y="0"/>
          <a:chExt cx="0" cy="0"/>
        </a:xfrm>
      </p:grpSpPr>
      <p:sp>
        <p:nvSpPr>
          <p:cNvPr id="166" name="Google Shape;166;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1" name="Shape 171"/>
        <p:cNvGrpSpPr/>
        <p:nvPr/>
      </p:nvGrpSpPr>
      <p:grpSpPr>
        <a:xfrm>
          <a:off x="0" y="0"/>
          <a:ext cx="0" cy="0"/>
          <a:chOff x="0" y="0"/>
          <a:chExt cx="0" cy="0"/>
        </a:xfrm>
      </p:grpSpPr>
      <p:sp>
        <p:nvSpPr>
          <p:cNvPr id="172" name="Google Shape;172;p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27" name="Shape 27"/>
        <p:cNvGrpSpPr/>
        <p:nvPr/>
      </p:nvGrpSpPr>
      <p:grpSpPr>
        <a:xfrm>
          <a:off x="0" y="0"/>
          <a:ext cx="0" cy="0"/>
          <a:chOff x="0" y="0"/>
          <a:chExt cx="0" cy="0"/>
        </a:xfrm>
      </p:grpSpPr>
      <p:sp>
        <p:nvSpPr>
          <p:cNvPr id="28" name="Google Shape;28;p39"/>
          <p:cNvSpPr txBox="1"/>
          <p:nvPr>
            <p:ph type="title"/>
          </p:nvPr>
        </p:nvSpPr>
        <p:spPr>
          <a:xfrm>
            <a:off x="3759200" y="273050"/>
            <a:ext cx="8128000" cy="86995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200"/>
              <a:buFont typeface="Calibri"/>
              <a:buNone/>
              <a:defRPr b="0" sz="3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2" type="sldNum"/>
          </p:nvPr>
        </p:nvSpPr>
        <p:spPr>
          <a:xfrm>
            <a:off x="0" y="1272222"/>
            <a:ext cx="711200" cy="24447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FFF"/>
                </a:solidFill>
                <a:latin typeface="Calibri"/>
                <a:ea typeface="Calibri"/>
                <a:cs typeface="Calibri"/>
                <a:sym typeface="Calibri"/>
              </a:defRPr>
            </a:lvl1pPr>
            <a:lvl2pPr indent="0" lvl="1" marL="0" algn="r">
              <a:spcBef>
                <a:spcPts val="0"/>
              </a:spcBef>
              <a:buNone/>
              <a:defRPr b="0" i="0" sz="1200" u="none" cap="none" strike="noStrike">
                <a:solidFill>
                  <a:srgbClr val="FFFFFF"/>
                </a:solidFill>
                <a:latin typeface="Calibri"/>
                <a:ea typeface="Calibri"/>
                <a:cs typeface="Calibri"/>
                <a:sym typeface="Calibri"/>
              </a:defRPr>
            </a:lvl2pPr>
            <a:lvl3pPr indent="0" lvl="2" marL="0" algn="r">
              <a:spcBef>
                <a:spcPts val="0"/>
              </a:spcBef>
              <a:buNone/>
              <a:defRPr b="0" i="0" sz="1200" u="none" cap="none" strike="noStrike">
                <a:solidFill>
                  <a:srgbClr val="FFFFFF"/>
                </a:solidFill>
                <a:latin typeface="Calibri"/>
                <a:ea typeface="Calibri"/>
                <a:cs typeface="Calibri"/>
                <a:sym typeface="Calibri"/>
              </a:defRPr>
            </a:lvl3pPr>
            <a:lvl4pPr indent="0" lvl="3" marL="0" algn="r">
              <a:spcBef>
                <a:spcPts val="0"/>
              </a:spcBef>
              <a:buNone/>
              <a:defRPr b="0" i="0" sz="1200" u="none" cap="none" strike="noStrike">
                <a:solidFill>
                  <a:srgbClr val="FFFFFF"/>
                </a:solidFill>
                <a:latin typeface="Calibri"/>
                <a:ea typeface="Calibri"/>
                <a:cs typeface="Calibri"/>
                <a:sym typeface="Calibri"/>
              </a:defRPr>
            </a:lvl4pPr>
            <a:lvl5pPr indent="0" lvl="4" marL="0" algn="r">
              <a:spcBef>
                <a:spcPts val="0"/>
              </a:spcBef>
              <a:buNone/>
              <a:defRPr b="0" i="0" sz="1200" u="none" cap="none" strike="noStrike">
                <a:solidFill>
                  <a:srgbClr val="FFFFFF"/>
                </a:solidFill>
                <a:latin typeface="Calibri"/>
                <a:ea typeface="Calibri"/>
                <a:cs typeface="Calibri"/>
                <a:sym typeface="Calibri"/>
              </a:defRPr>
            </a:lvl5pPr>
            <a:lvl6pPr indent="0" lvl="5" marL="0" algn="r">
              <a:spcBef>
                <a:spcPts val="0"/>
              </a:spcBef>
              <a:buNone/>
              <a:defRPr b="0" i="0" sz="1200" u="none" cap="none" strike="noStrike">
                <a:solidFill>
                  <a:srgbClr val="FFFFFF"/>
                </a:solidFill>
                <a:latin typeface="Calibri"/>
                <a:ea typeface="Calibri"/>
                <a:cs typeface="Calibri"/>
                <a:sym typeface="Calibri"/>
              </a:defRPr>
            </a:lvl6pPr>
            <a:lvl7pPr indent="0" lvl="6" marL="0" algn="r">
              <a:spcBef>
                <a:spcPts val="0"/>
              </a:spcBef>
              <a:buNone/>
              <a:defRPr b="0" i="0" sz="1200" u="none" cap="none" strike="noStrike">
                <a:solidFill>
                  <a:srgbClr val="FFFFFF"/>
                </a:solidFill>
                <a:latin typeface="Calibri"/>
                <a:ea typeface="Calibri"/>
                <a:cs typeface="Calibri"/>
                <a:sym typeface="Calibri"/>
              </a:defRPr>
            </a:lvl7pPr>
            <a:lvl8pPr indent="0" lvl="7" marL="0" algn="r">
              <a:spcBef>
                <a:spcPts val="0"/>
              </a:spcBef>
              <a:buNone/>
              <a:defRPr b="0" i="0" sz="1200" u="none" cap="none" strike="noStrike">
                <a:solidFill>
                  <a:srgbClr val="FFFFFF"/>
                </a:solidFill>
                <a:latin typeface="Calibri"/>
                <a:ea typeface="Calibri"/>
                <a:cs typeface="Calibri"/>
                <a:sym typeface="Calibri"/>
              </a:defRPr>
            </a:lvl8pPr>
            <a:lvl9pPr indent="0" lvl="8" mar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39"/>
          <p:cNvSpPr txBox="1"/>
          <p:nvPr>
            <p:ph idx="1" type="body"/>
          </p:nvPr>
        </p:nvSpPr>
        <p:spPr>
          <a:xfrm>
            <a:off x="3149600" y="1752600"/>
            <a:ext cx="8534400" cy="4419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33" name="Shape 33"/>
        <p:cNvGrpSpPr/>
        <p:nvPr/>
      </p:nvGrpSpPr>
      <p:grpSpPr>
        <a:xfrm>
          <a:off x="0" y="0"/>
          <a:ext cx="0" cy="0"/>
          <a:chOff x="0" y="0"/>
          <a:chExt cx="0" cy="0"/>
        </a:xfrm>
      </p:grpSpPr>
      <p:sp>
        <p:nvSpPr>
          <p:cNvPr id="34" name="Google Shape;34;p40"/>
          <p:cNvSpPr txBox="1"/>
          <p:nvPr>
            <p:ph type="title"/>
          </p:nvPr>
        </p:nvSpPr>
        <p:spPr>
          <a:xfrm>
            <a:off x="3759200" y="273050"/>
            <a:ext cx="8128000" cy="86995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200"/>
              <a:buFont typeface="Calibri"/>
              <a:buNone/>
              <a:defRPr b="0" sz="3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0"/>
          <p:cNvSpPr txBox="1"/>
          <p:nvPr>
            <p:ph idx="12" type="sldNum"/>
          </p:nvPr>
        </p:nvSpPr>
        <p:spPr>
          <a:xfrm>
            <a:off x="0" y="1272222"/>
            <a:ext cx="711200" cy="24447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FFF"/>
                </a:solidFill>
                <a:latin typeface="Calibri"/>
                <a:ea typeface="Calibri"/>
                <a:cs typeface="Calibri"/>
                <a:sym typeface="Calibri"/>
              </a:defRPr>
            </a:lvl1pPr>
            <a:lvl2pPr indent="0" lvl="1" marL="0" algn="r">
              <a:spcBef>
                <a:spcPts val="0"/>
              </a:spcBef>
              <a:buNone/>
              <a:defRPr b="0" i="0" sz="1200" u="none" cap="none" strike="noStrike">
                <a:solidFill>
                  <a:srgbClr val="FFFFFF"/>
                </a:solidFill>
                <a:latin typeface="Calibri"/>
                <a:ea typeface="Calibri"/>
                <a:cs typeface="Calibri"/>
                <a:sym typeface="Calibri"/>
              </a:defRPr>
            </a:lvl2pPr>
            <a:lvl3pPr indent="0" lvl="2" marL="0" algn="r">
              <a:spcBef>
                <a:spcPts val="0"/>
              </a:spcBef>
              <a:buNone/>
              <a:defRPr b="0" i="0" sz="1200" u="none" cap="none" strike="noStrike">
                <a:solidFill>
                  <a:srgbClr val="FFFFFF"/>
                </a:solidFill>
                <a:latin typeface="Calibri"/>
                <a:ea typeface="Calibri"/>
                <a:cs typeface="Calibri"/>
                <a:sym typeface="Calibri"/>
              </a:defRPr>
            </a:lvl3pPr>
            <a:lvl4pPr indent="0" lvl="3" marL="0" algn="r">
              <a:spcBef>
                <a:spcPts val="0"/>
              </a:spcBef>
              <a:buNone/>
              <a:defRPr b="0" i="0" sz="1200" u="none" cap="none" strike="noStrike">
                <a:solidFill>
                  <a:srgbClr val="FFFFFF"/>
                </a:solidFill>
                <a:latin typeface="Calibri"/>
                <a:ea typeface="Calibri"/>
                <a:cs typeface="Calibri"/>
                <a:sym typeface="Calibri"/>
              </a:defRPr>
            </a:lvl4pPr>
            <a:lvl5pPr indent="0" lvl="4" marL="0" algn="r">
              <a:spcBef>
                <a:spcPts val="0"/>
              </a:spcBef>
              <a:buNone/>
              <a:defRPr b="0" i="0" sz="1200" u="none" cap="none" strike="noStrike">
                <a:solidFill>
                  <a:srgbClr val="FFFFFF"/>
                </a:solidFill>
                <a:latin typeface="Calibri"/>
                <a:ea typeface="Calibri"/>
                <a:cs typeface="Calibri"/>
                <a:sym typeface="Calibri"/>
              </a:defRPr>
            </a:lvl5pPr>
            <a:lvl6pPr indent="0" lvl="5" marL="0" algn="r">
              <a:spcBef>
                <a:spcPts val="0"/>
              </a:spcBef>
              <a:buNone/>
              <a:defRPr b="0" i="0" sz="1200" u="none" cap="none" strike="noStrike">
                <a:solidFill>
                  <a:srgbClr val="FFFFFF"/>
                </a:solidFill>
                <a:latin typeface="Calibri"/>
                <a:ea typeface="Calibri"/>
                <a:cs typeface="Calibri"/>
                <a:sym typeface="Calibri"/>
              </a:defRPr>
            </a:lvl6pPr>
            <a:lvl7pPr indent="0" lvl="6" marL="0" algn="r">
              <a:spcBef>
                <a:spcPts val="0"/>
              </a:spcBef>
              <a:buNone/>
              <a:defRPr b="0" i="0" sz="1200" u="none" cap="none" strike="noStrike">
                <a:solidFill>
                  <a:srgbClr val="FFFFFF"/>
                </a:solidFill>
                <a:latin typeface="Calibri"/>
                <a:ea typeface="Calibri"/>
                <a:cs typeface="Calibri"/>
                <a:sym typeface="Calibri"/>
              </a:defRPr>
            </a:lvl7pPr>
            <a:lvl8pPr indent="0" lvl="7" marL="0" algn="r">
              <a:spcBef>
                <a:spcPts val="0"/>
              </a:spcBef>
              <a:buNone/>
              <a:defRPr b="0" i="0" sz="1200" u="none" cap="none" strike="noStrike">
                <a:solidFill>
                  <a:srgbClr val="FFFFFF"/>
                </a:solidFill>
                <a:latin typeface="Calibri"/>
                <a:ea typeface="Calibri"/>
                <a:cs typeface="Calibri"/>
                <a:sym typeface="Calibri"/>
              </a:defRPr>
            </a:lvl8pPr>
            <a:lvl9pPr indent="0" lvl="8" marL="0" algn="r">
              <a:spcBef>
                <a:spcPts val="0"/>
              </a:spcBef>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40"/>
          <p:cNvSpPr txBox="1"/>
          <p:nvPr>
            <p:ph idx="1" type="body"/>
          </p:nvPr>
        </p:nvSpPr>
        <p:spPr>
          <a:xfrm>
            <a:off x="3149600" y="1752600"/>
            <a:ext cx="8534400" cy="4419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4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1"/>
          <p:cNvSpPr txBox="1"/>
          <p:nvPr>
            <p:ph type="ctrTitle"/>
          </p:nvPr>
        </p:nvSpPr>
        <p:spPr>
          <a:xfrm>
            <a:off x="1755161" y="1144442"/>
            <a:ext cx="8681672" cy="114674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00"/>
              </a:buClr>
              <a:buSzPts val="7200"/>
              <a:buFont typeface="Calibri"/>
              <a:buNone/>
            </a:pPr>
            <a:r>
              <a:rPr b="1" lang="en-US" sz="7200">
                <a:solidFill>
                  <a:srgbClr val="FFFF00"/>
                </a:solidFill>
                <a:latin typeface="Calibri"/>
                <a:ea typeface="Calibri"/>
                <a:cs typeface="Calibri"/>
                <a:sym typeface="Calibri"/>
              </a:rPr>
              <a:t>Justice-Involved Youth</a:t>
            </a:r>
            <a:endParaRPr b="1" sz="4770">
              <a:solidFill>
                <a:srgbClr val="C4E0B2"/>
              </a:solidFill>
            </a:endParaRPr>
          </a:p>
        </p:txBody>
      </p:sp>
      <p:sp>
        <p:nvSpPr>
          <p:cNvPr id="183" name="Google Shape;183;p1"/>
          <p:cNvSpPr txBox="1"/>
          <p:nvPr>
            <p:ph idx="1" type="subTitle"/>
          </p:nvPr>
        </p:nvSpPr>
        <p:spPr>
          <a:xfrm>
            <a:off x="1233887" y="5597048"/>
            <a:ext cx="9724221" cy="11467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15"/>
              <a:buNone/>
            </a:pPr>
            <a:r>
              <a:rPr b="1" lang="en-US" sz="2015"/>
              <a:t>Ritchie Rubio PhD         Farahnaz Farahmand PhD         Mona Tahsini MFT         Laura Moyé</a:t>
            </a:r>
            <a:endParaRPr/>
          </a:p>
          <a:p>
            <a:pPr indent="0" lvl="0" marL="0" rtl="0" algn="ctr">
              <a:lnSpc>
                <a:spcPct val="90000"/>
              </a:lnSpc>
              <a:spcBef>
                <a:spcPts val="0"/>
              </a:spcBef>
              <a:spcAft>
                <a:spcPts val="0"/>
              </a:spcAft>
              <a:buClr>
                <a:schemeClr val="dk1"/>
              </a:buClr>
              <a:buSzPts val="1550"/>
              <a:buNone/>
            </a:pPr>
            <a:r>
              <a:rPr lang="en-US" sz="1550"/>
              <a:t>Behavioral Health Services  |  Children, Youth, and Families System of Care</a:t>
            </a:r>
            <a:endParaRPr/>
          </a:p>
          <a:p>
            <a:pPr indent="0" lvl="0" marL="0" rtl="0" algn="ctr">
              <a:lnSpc>
                <a:spcPct val="90000"/>
              </a:lnSpc>
              <a:spcBef>
                <a:spcPts val="0"/>
              </a:spcBef>
              <a:spcAft>
                <a:spcPts val="0"/>
              </a:spcAft>
              <a:buClr>
                <a:schemeClr val="dk1"/>
              </a:buClr>
              <a:buSzPts val="1550"/>
              <a:buNone/>
            </a:pPr>
            <a:r>
              <a:t/>
            </a:r>
            <a:endParaRPr sz="1550"/>
          </a:p>
          <a:p>
            <a:pPr indent="0" lvl="0" marL="0" rtl="0" algn="ctr">
              <a:lnSpc>
                <a:spcPct val="90000"/>
              </a:lnSpc>
              <a:spcBef>
                <a:spcPts val="0"/>
              </a:spcBef>
              <a:spcAft>
                <a:spcPts val="0"/>
              </a:spcAft>
              <a:buClr>
                <a:schemeClr val="dk1"/>
              </a:buClr>
              <a:buSzPts val="1550"/>
              <a:buNone/>
            </a:pPr>
            <a:r>
              <a:rPr lang="en-US" sz="1550"/>
              <a:t>Close Juvenile Hall Full Working Group Meeting     |     October 21, 2020</a:t>
            </a:r>
            <a:endParaRPr/>
          </a:p>
        </p:txBody>
      </p:sp>
      <p:sp>
        <p:nvSpPr>
          <p:cNvPr id="184" name="Google Shape;184;p1"/>
          <p:cNvSpPr txBox="1"/>
          <p:nvPr/>
        </p:nvSpPr>
        <p:spPr>
          <a:xfrm>
            <a:off x="853620" y="2117006"/>
            <a:ext cx="10484754" cy="114674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C4E0B2"/>
              </a:buClr>
              <a:buSzPts val="3600"/>
              <a:buFont typeface="Calibri"/>
              <a:buNone/>
            </a:pPr>
            <a:r>
              <a:rPr b="1" i="0" lang="en-US" sz="3600" u="none" cap="none" strike="noStrike">
                <a:solidFill>
                  <a:srgbClr val="C4E0B2"/>
                </a:solidFill>
                <a:latin typeface="Calibri"/>
                <a:ea typeface="Calibri"/>
                <a:cs typeface="Calibri"/>
                <a:sym typeface="Calibri"/>
              </a:rPr>
              <a:t>Demographics and other Data stories for those engaged in behavioral health services </a:t>
            </a:r>
            <a:endParaRPr b="1" i="0" sz="3600" u="none" cap="none" strike="noStrike">
              <a:solidFill>
                <a:srgbClr val="C4E0B2"/>
              </a:solidFill>
              <a:latin typeface="Calibri"/>
              <a:ea typeface="Calibri"/>
              <a:cs typeface="Calibri"/>
              <a:sym typeface="Calibri"/>
            </a:endParaRPr>
          </a:p>
        </p:txBody>
      </p:sp>
      <p:pic>
        <p:nvPicPr>
          <p:cNvPr id="185" name="Google Shape;185;p1"/>
          <p:cNvPicPr preferRelativeResize="0"/>
          <p:nvPr/>
        </p:nvPicPr>
        <p:blipFill rotWithShape="1">
          <a:blip r:embed="rId4">
            <a:alphaModFix/>
          </a:blip>
          <a:srcRect b="0" l="0" r="0" t="0"/>
          <a:stretch/>
        </p:blipFill>
        <p:spPr>
          <a:xfrm>
            <a:off x="4005206" y="3263754"/>
            <a:ext cx="4181582" cy="21877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0"/>
          <p:cNvSpPr txBox="1"/>
          <p:nvPr/>
        </p:nvSpPr>
        <p:spPr>
          <a:xfrm>
            <a:off x="1750142" y="68826"/>
            <a:ext cx="7246374"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The Child and Adolescent Needs and Strengths (CANS) Assessment Tool</a:t>
            </a:r>
            <a:endParaRPr/>
          </a:p>
        </p:txBody>
      </p:sp>
      <p:pic>
        <p:nvPicPr>
          <p:cNvPr id="313" name="Google Shape;313;p10"/>
          <p:cNvPicPr preferRelativeResize="0"/>
          <p:nvPr/>
        </p:nvPicPr>
        <p:blipFill rotWithShape="1">
          <a:blip r:embed="rId3">
            <a:alphaModFix/>
          </a:blip>
          <a:srcRect b="0" l="0" r="0" t="0"/>
          <a:stretch/>
        </p:blipFill>
        <p:spPr>
          <a:xfrm>
            <a:off x="4008251" y="3670534"/>
            <a:ext cx="4175495" cy="3187466"/>
          </a:xfrm>
          <a:prstGeom prst="rect">
            <a:avLst/>
          </a:prstGeom>
          <a:noFill/>
          <a:ln>
            <a:noFill/>
          </a:ln>
        </p:spPr>
      </p:pic>
      <p:pic>
        <p:nvPicPr>
          <p:cNvPr id="314" name="Google Shape;314;p10"/>
          <p:cNvPicPr preferRelativeResize="0"/>
          <p:nvPr/>
        </p:nvPicPr>
        <p:blipFill rotWithShape="1">
          <a:blip r:embed="rId4">
            <a:alphaModFix/>
          </a:blip>
          <a:srcRect b="8832" l="0" r="0" t="0"/>
          <a:stretch/>
        </p:blipFill>
        <p:spPr>
          <a:xfrm>
            <a:off x="4008251" y="1406769"/>
            <a:ext cx="4175495" cy="2176113"/>
          </a:xfrm>
          <a:prstGeom prst="rect">
            <a:avLst/>
          </a:prstGeom>
          <a:noFill/>
          <a:ln>
            <a:noFill/>
          </a:ln>
        </p:spPr>
      </p:pic>
      <p:pic>
        <p:nvPicPr>
          <p:cNvPr id="315" name="Google Shape;315;p10"/>
          <p:cNvPicPr preferRelativeResize="0"/>
          <p:nvPr/>
        </p:nvPicPr>
        <p:blipFill rotWithShape="1">
          <a:blip r:embed="rId5">
            <a:alphaModFix/>
          </a:blip>
          <a:srcRect b="0" l="0" r="0" t="0"/>
          <a:stretch/>
        </p:blipFill>
        <p:spPr>
          <a:xfrm>
            <a:off x="105629" y="1496729"/>
            <a:ext cx="3758448" cy="519412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16" name="Google Shape;316;p10"/>
          <p:cNvPicPr preferRelativeResize="0"/>
          <p:nvPr/>
        </p:nvPicPr>
        <p:blipFill rotWithShape="1">
          <a:blip r:embed="rId6">
            <a:alphaModFix/>
          </a:blip>
          <a:srcRect b="0" l="0" r="0" t="0"/>
          <a:stretch/>
        </p:blipFill>
        <p:spPr>
          <a:xfrm>
            <a:off x="8278693" y="1496729"/>
            <a:ext cx="3807678" cy="519412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1"/>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top 5 CANS Strengths of Justice-Involved youth?</a:t>
            </a:r>
            <a:endParaRPr/>
          </a:p>
        </p:txBody>
      </p:sp>
      <p:pic>
        <p:nvPicPr>
          <p:cNvPr id="324" name="Google Shape;324;p11"/>
          <p:cNvPicPr preferRelativeResize="0"/>
          <p:nvPr/>
        </p:nvPicPr>
        <p:blipFill rotWithShape="1">
          <a:blip r:embed="rId3">
            <a:alphaModFix/>
          </a:blip>
          <a:srcRect b="0" l="0" r="0" t="0"/>
          <a:stretch/>
        </p:blipFill>
        <p:spPr>
          <a:xfrm>
            <a:off x="0" y="1359242"/>
            <a:ext cx="12192000" cy="5498758"/>
          </a:xfrm>
          <a:prstGeom prst="rect">
            <a:avLst/>
          </a:prstGeom>
          <a:noFill/>
          <a:ln>
            <a:noFill/>
          </a:ln>
        </p:spPr>
      </p:pic>
      <p:sp>
        <p:nvSpPr>
          <p:cNvPr id="325" name="Google Shape;325;p11"/>
          <p:cNvSpPr txBox="1"/>
          <p:nvPr/>
        </p:nvSpPr>
        <p:spPr>
          <a:xfrm>
            <a:off x="2939845"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have a useful or centerpiece strength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2"/>
          <p:cNvSpPr txBox="1"/>
          <p:nvPr/>
        </p:nvSpPr>
        <p:spPr>
          <a:xfrm>
            <a:off x="1510314"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What are the CANS Strengths of Justice-Involved youth compared to other youth?</a:t>
            </a:r>
            <a:endParaRPr/>
          </a:p>
        </p:txBody>
      </p:sp>
      <p:pic>
        <p:nvPicPr>
          <p:cNvPr id="333" name="Google Shape;333;p12"/>
          <p:cNvPicPr preferRelativeResize="0"/>
          <p:nvPr/>
        </p:nvPicPr>
        <p:blipFill rotWithShape="1">
          <a:blip r:embed="rId3">
            <a:alphaModFix/>
          </a:blip>
          <a:srcRect b="5674" l="0" r="0" t="6391"/>
          <a:stretch/>
        </p:blipFill>
        <p:spPr>
          <a:xfrm>
            <a:off x="3087787" y="1366463"/>
            <a:ext cx="9104214" cy="4644115"/>
          </a:xfrm>
          <a:prstGeom prst="rect">
            <a:avLst/>
          </a:prstGeom>
          <a:noFill/>
          <a:ln>
            <a:noFill/>
          </a:ln>
        </p:spPr>
      </p:pic>
      <p:sp>
        <p:nvSpPr>
          <p:cNvPr id="334" name="Google Shape;334;p12"/>
          <p:cNvSpPr txBox="1"/>
          <p:nvPr/>
        </p:nvSpPr>
        <p:spPr>
          <a:xfrm>
            <a:off x="3442711" y="6010579"/>
            <a:ext cx="866149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Notes</a:t>
            </a:r>
            <a:r>
              <a:rPr lang="en-US" sz="1500">
                <a:solidFill>
                  <a:schemeClr val="dk1"/>
                </a:solidFill>
                <a:latin typeface="Calibri"/>
                <a:ea typeface="Calibri"/>
                <a:cs typeface="Calibri"/>
                <a:sym typeface="Calibri"/>
              </a:rPr>
              <a:t>:</a:t>
            </a:r>
            <a:endParaRPr/>
          </a:p>
          <a:p>
            <a:pPr indent="-168275" lvl="0" marL="342900" marR="0" rtl="0" algn="l">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 is the proportion of clients who have a useful or centerpiece strength</a:t>
            </a:r>
            <a:endParaRPr/>
          </a:p>
          <a:p>
            <a:pPr indent="-168275" lvl="0" marL="342900" marR="0" rtl="0" algn="l">
              <a:spcBef>
                <a:spcPts val="0"/>
              </a:spcBef>
              <a:spcAft>
                <a:spcPts val="0"/>
              </a:spcAft>
              <a:buClr>
                <a:schemeClr val="dk1"/>
              </a:buClr>
              <a:buSzPts val="1500"/>
              <a:buFont typeface="Calibri"/>
              <a:buAutoNum type="arabicPeriod"/>
            </a:pPr>
            <a:r>
              <a:rPr lang="en-US" sz="1500">
                <a:solidFill>
                  <a:schemeClr val="dk1"/>
                </a:solidFill>
                <a:latin typeface="Calibri"/>
                <a:ea typeface="Calibri"/>
                <a:cs typeface="Calibri"/>
                <a:sym typeface="Calibri"/>
              </a:rPr>
              <a:t>Only includes Initial and/or Screenings assessments. Total CANS assessments for these 2 years = 10, 451. </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 </a:t>
            </a:r>
            <a:endParaRPr/>
          </a:p>
        </p:txBody>
      </p:sp>
      <p:pic>
        <p:nvPicPr>
          <p:cNvPr id="335" name="Google Shape;335;p12"/>
          <p:cNvPicPr preferRelativeResize="0"/>
          <p:nvPr/>
        </p:nvPicPr>
        <p:blipFill rotWithShape="1">
          <a:blip r:embed="rId4">
            <a:alphaModFix/>
          </a:blip>
          <a:srcRect b="7145" l="9311" r="34026" t="9900"/>
          <a:stretch/>
        </p:blipFill>
        <p:spPr>
          <a:xfrm>
            <a:off x="1" y="3839303"/>
            <a:ext cx="3087786" cy="3018697"/>
          </a:xfrm>
          <a:prstGeom prst="rect">
            <a:avLst/>
          </a:prstGeom>
          <a:noFill/>
          <a:ln>
            <a:noFill/>
          </a:ln>
        </p:spPr>
      </p:pic>
      <p:sp>
        <p:nvSpPr>
          <p:cNvPr id="336" name="Google Shape;336;p12"/>
          <p:cNvSpPr txBox="1"/>
          <p:nvPr/>
        </p:nvSpPr>
        <p:spPr>
          <a:xfrm>
            <a:off x="396995" y="1691331"/>
            <a:ext cx="221093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95440D"/>
                </a:solidFill>
                <a:latin typeface="Calibri"/>
                <a:ea typeface="Calibri"/>
                <a:cs typeface="Calibri"/>
                <a:sym typeface="Calibri"/>
              </a:rPr>
              <a:t>Family and Interpersonal Strengths are prominent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top 5 CANS Needs of Justice-Involved youth?</a:t>
            </a:r>
            <a:endParaRPr/>
          </a:p>
        </p:txBody>
      </p:sp>
      <p:pic>
        <p:nvPicPr>
          <p:cNvPr id="344" name="Google Shape;344;p13"/>
          <p:cNvPicPr preferRelativeResize="0"/>
          <p:nvPr/>
        </p:nvPicPr>
        <p:blipFill rotWithShape="1">
          <a:blip r:embed="rId3">
            <a:alphaModFix/>
          </a:blip>
          <a:srcRect b="0" l="0" r="0" t="0"/>
          <a:stretch/>
        </p:blipFill>
        <p:spPr>
          <a:xfrm>
            <a:off x="0" y="1359242"/>
            <a:ext cx="12192000" cy="5498758"/>
          </a:xfrm>
          <a:prstGeom prst="rect">
            <a:avLst/>
          </a:prstGeom>
          <a:noFill/>
          <a:ln>
            <a:noFill/>
          </a:ln>
        </p:spPr>
      </p:pic>
      <p:sp>
        <p:nvSpPr>
          <p:cNvPr id="345" name="Google Shape;345;p13"/>
          <p:cNvSpPr txBox="1"/>
          <p:nvPr/>
        </p:nvSpPr>
        <p:spPr>
          <a:xfrm>
            <a:off x="2939845"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need intervention or intensive action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4"/>
          <p:cNvSpPr txBox="1"/>
          <p:nvPr/>
        </p:nvSpPr>
        <p:spPr>
          <a:xfrm>
            <a:off x="1510314"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What are the CANS Needs of Justice-Involved youth compared to other youth?</a:t>
            </a:r>
            <a:endParaRPr/>
          </a:p>
        </p:txBody>
      </p:sp>
      <p:pic>
        <p:nvPicPr>
          <p:cNvPr id="353" name="Google Shape;353;p14"/>
          <p:cNvPicPr preferRelativeResize="0"/>
          <p:nvPr/>
        </p:nvPicPr>
        <p:blipFill rotWithShape="1">
          <a:blip r:embed="rId3">
            <a:alphaModFix/>
          </a:blip>
          <a:srcRect b="0" l="0" r="0" t="0"/>
          <a:stretch/>
        </p:blipFill>
        <p:spPr>
          <a:xfrm>
            <a:off x="3134194" y="1359242"/>
            <a:ext cx="9057806" cy="5498758"/>
          </a:xfrm>
          <a:prstGeom prst="rect">
            <a:avLst/>
          </a:prstGeom>
          <a:noFill/>
          <a:ln>
            <a:noFill/>
          </a:ln>
        </p:spPr>
      </p:pic>
      <p:sp>
        <p:nvSpPr>
          <p:cNvPr id="354" name="Google Shape;354;p14"/>
          <p:cNvSpPr txBox="1"/>
          <p:nvPr/>
        </p:nvSpPr>
        <p:spPr>
          <a:xfrm>
            <a:off x="5397909"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need intervention or intensive action</a:t>
            </a:r>
            <a:endParaRPr/>
          </a:p>
        </p:txBody>
      </p:sp>
      <p:pic>
        <p:nvPicPr>
          <p:cNvPr id="355" name="Google Shape;355;p14"/>
          <p:cNvPicPr preferRelativeResize="0"/>
          <p:nvPr/>
        </p:nvPicPr>
        <p:blipFill rotWithShape="1">
          <a:blip r:embed="rId4">
            <a:alphaModFix/>
          </a:blip>
          <a:srcRect b="0" l="0" r="0" t="0"/>
          <a:stretch/>
        </p:blipFill>
        <p:spPr>
          <a:xfrm>
            <a:off x="0" y="4617075"/>
            <a:ext cx="3134194" cy="2240925"/>
          </a:xfrm>
          <a:prstGeom prst="rect">
            <a:avLst/>
          </a:prstGeom>
          <a:noFill/>
          <a:ln>
            <a:noFill/>
          </a:ln>
        </p:spPr>
      </p:pic>
      <p:sp>
        <p:nvSpPr>
          <p:cNvPr id="356" name="Google Shape;356;p14"/>
          <p:cNvSpPr txBox="1"/>
          <p:nvPr/>
        </p:nvSpPr>
        <p:spPr>
          <a:xfrm>
            <a:off x="404845" y="1649330"/>
            <a:ext cx="2210937"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95440D"/>
                </a:solidFill>
                <a:latin typeface="Calibri"/>
                <a:ea typeface="Calibri"/>
                <a:cs typeface="Calibri"/>
                <a:sym typeface="Calibri"/>
              </a:rPr>
              <a:t>Anger Control and Impulsivity Hyperactivity are prevalent needs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15"/>
          <p:cNvPicPr preferRelativeResize="0"/>
          <p:nvPr/>
        </p:nvPicPr>
        <p:blipFill rotWithShape="1">
          <a:blip r:embed="rId3">
            <a:alphaModFix/>
          </a:blip>
          <a:srcRect b="0" l="18906" r="24999" t="0"/>
          <a:stretch/>
        </p:blipFill>
        <p:spPr>
          <a:xfrm>
            <a:off x="0" y="2541121"/>
            <a:ext cx="4304872" cy="4316879"/>
          </a:xfrm>
          <a:prstGeom prst="rect">
            <a:avLst/>
          </a:prstGeom>
          <a:noFill/>
          <a:ln>
            <a:noFill/>
          </a:ln>
        </p:spPr>
      </p:pic>
      <p:sp>
        <p:nvSpPr>
          <p:cNvPr id="364" name="Google Shape;364;p15"/>
          <p:cNvSpPr/>
          <p:nvPr/>
        </p:nvSpPr>
        <p:spPr>
          <a:xfrm>
            <a:off x="3503488" y="-1"/>
            <a:ext cx="8688512" cy="5825447"/>
          </a:xfrm>
          <a:prstGeom prst="wedgeRectCallout">
            <a:avLst>
              <a:gd fmla="val -36098" name="adj1"/>
              <a:gd fmla="val 62357" name="adj2"/>
            </a:avLst>
          </a:prstGeom>
          <a:solidFill>
            <a:srgbClr val="C4E0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Garamond"/>
              <a:buNone/>
            </a:pPr>
            <a:r>
              <a:rPr b="0" i="0" lang="en-US" sz="3200" u="none" cap="none" strike="noStrike">
                <a:solidFill>
                  <a:srgbClr val="000000"/>
                </a:solidFill>
                <a:latin typeface="Garamond"/>
                <a:ea typeface="Garamond"/>
                <a:cs typeface="Garamond"/>
                <a:sym typeface="Garamond"/>
              </a:rPr>
              <a:t>Client’s mother reports that he witnessed domestic violence when he was younger and was removed from the home by CPS at the age of one. Mother states youth experienced abuse while in the foster care system such as having hot sauce put on his tongue and having food withheld. Client denies having memories of any early trauma. Both client and his mother confirm having witnessed community violence. She reports that the family was robbed at gun point once and client reports witnessing shootings in the community many times.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6"/>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Top 5 ACEs or Trauma Experiences of Justice-Involved youth?</a:t>
            </a:r>
            <a:endParaRPr/>
          </a:p>
        </p:txBody>
      </p:sp>
      <p:pic>
        <p:nvPicPr>
          <p:cNvPr id="372" name="Google Shape;372;p16"/>
          <p:cNvPicPr preferRelativeResize="0"/>
          <p:nvPr/>
        </p:nvPicPr>
        <p:blipFill rotWithShape="1">
          <a:blip r:embed="rId3">
            <a:alphaModFix/>
          </a:blip>
          <a:srcRect b="0" l="0" r="0" t="0"/>
          <a:stretch/>
        </p:blipFill>
        <p:spPr>
          <a:xfrm>
            <a:off x="0" y="1359242"/>
            <a:ext cx="12192000" cy="5498758"/>
          </a:xfrm>
          <a:prstGeom prst="rect">
            <a:avLst/>
          </a:prstGeom>
          <a:noFill/>
          <a:ln>
            <a:noFill/>
          </a:ln>
        </p:spPr>
      </p:pic>
      <p:sp>
        <p:nvSpPr>
          <p:cNvPr id="373" name="Google Shape;373;p16"/>
          <p:cNvSpPr txBox="1"/>
          <p:nvPr/>
        </p:nvSpPr>
        <p:spPr>
          <a:xfrm>
            <a:off x="2732314" y="6534835"/>
            <a:ext cx="976448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have experienced multiple, chronic, repeated, ongoing, and/or severe trauma.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17"/>
          <p:cNvPicPr preferRelativeResize="0"/>
          <p:nvPr/>
        </p:nvPicPr>
        <p:blipFill rotWithShape="1">
          <a:blip r:embed="rId3">
            <a:alphaModFix/>
          </a:blip>
          <a:srcRect b="14182" l="0" r="0" t="0"/>
          <a:stretch/>
        </p:blipFill>
        <p:spPr>
          <a:xfrm>
            <a:off x="8579135" y="2724078"/>
            <a:ext cx="3612865" cy="4133922"/>
          </a:xfrm>
          <a:prstGeom prst="rect">
            <a:avLst/>
          </a:prstGeom>
          <a:noFill/>
          <a:ln>
            <a:noFill/>
          </a:ln>
        </p:spPr>
      </p:pic>
      <p:sp>
        <p:nvSpPr>
          <p:cNvPr id="381" name="Google Shape;381;p17"/>
          <p:cNvSpPr/>
          <p:nvPr/>
        </p:nvSpPr>
        <p:spPr>
          <a:xfrm>
            <a:off x="0" y="0"/>
            <a:ext cx="8957388" cy="5804452"/>
          </a:xfrm>
          <a:prstGeom prst="wedgeRectCallout">
            <a:avLst>
              <a:gd fmla="val -2239" name="adj1"/>
              <a:gd fmla="val 64454" name="adj2"/>
            </a:avLst>
          </a:prstGeom>
          <a:solidFill>
            <a:srgbClr val="D5DB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Garamond"/>
              <a:buNone/>
            </a:pPr>
            <a:r>
              <a:rPr b="0" i="0" lang="en-US" sz="2800" u="none" cap="none" strike="noStrike">
                <a:solidFill>
                  <a:srgbClr val="000000"/>
                </a:solidFill>
                <a:latin typeface="Garamond"/>
                <a:ea typeface="Garamond"/>
                <a:cs typeface="Garamond"/>
                <a:sym typeface="Garamond"/>
              </a:rPr>
              <a:t>Client witnessed domestic violence in early childhood, observing his father being physically and emotionally abusive towards his mother. Client's father has also physically abused him. There was a period of homelessness due to his mother's substance abuse and her being incarcerated briefly. Client also reported that his mother physically hit him and his brother. Client’s father was incarcerated for most of his childhood. Client has witnessed many incidents of community violence and clearly recalls finding a friend dead after being shot. He has also lost many other friends and family due to gang related or community violence throughout his life. Client and his family experienced homelessness during which client became involved with the juvenile probation department.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8"/>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ACEs of Justice-Involved youth compared to other youth?</a:t>
            </a:r>
            <a:endParaRPr/>
          </a:p>
        </p:txBody>
      </p:sp>
      <p:pic>
        <p:nvPicPr>
          <p:cNvPr id="389" name="Google Shape;389;p18"/>
          <p:cNvPicPr preferRelativeResize="0"/>
          <p:nvPr/>
        </p:nvPicPr>
        <p:blipFill rotWithShape="1">
          <a:blip r:embed="rId3">
            <a:alphaModFix/>
          </a:blip>
          <a:srcRect b="0" l="0" r="0" t="0"/>
          <a:stretch/>
        </p:blipFill>
        <p:spPr>
          <a:xfrm>
            <a:off x="2812026" y="1373506"/>
            <a:ext cx="9379974" cy="5484494"/>
          </a:xfrm>
          <a:prstGeom prst="rect">
            <a:avLst/>
          </a:prstGeom>
          <a:noFill/>
          <a:ln>
            <a:noFill/>
          </a:ln>
        </p:spPr>
      </p:pic>
      <p:sp>
        <p:nvSpPr>
          <p:cNvPr id="390" name="Google Shape;390;p18"/>
          <p:cNvSpPr txBox="1"/>
          <p:nvPr/>
        </p:nvSpPr>
        <p:spPr>
          <a:xfrm>
            <a:off x="2812026" y="6534835"/>
            <a:ext cx="976448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have experienced multiple, chronic, repeated, ongoing, and/or severe trauma. </a:t>
            </a:r>
            <a:endParaRPr/>
          </a:p>
        </p:txBody>
      </p:sp>
      <p:sp>
        <p:nvSpPr>
          <p:cNvPr id="391" name="Google Shape;391;p18"/>
          <p:cNvSpPr txBox="1"/>
          <p:nvPr/>
        </p:nvSpPr>
        <p:spPr>
          <a:xfrm>
            <a:off x="296288" y="1927016"/>
            <a:ext cx="2210937"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95440D"/>
                </a:solidFill>
                <a:latin typeface="Calibri"/>
                <a:ea typeface="Calibri"/>
                <a:cs typeface="Calibri"/>
                <a:sym typeface="Calibri"/>
              </a:rPr>
              <a:t>Likelihood of Complex Trauma is higher than other youth</a:t>
            </a:r>
            <a:endParaRPr/>
          </a:p>
        </p:txBody>
      </p:sp>
      <p:pic>
        <p:nvPicPr>
          <p:cNvPr id="392" name="Google Shape;392;p18"/>
          <p:cNvPicPr preferRelativeResize="0"/>
          <p:nvPr/>
        </p:nvPicPr>
        <p:blipFill rotWithShape="1">
          <a:blip r:embed="rId4">
            <a:alphaModFix/>
          </a:blip>
          <a:srcRect b="0" l="8676" r="14085" t="9137"/>
          <a:stretch/>
        </p:blipFill>
        <p:spPr>
          <a:xfrm>
            <a:off x="-4256" y="4669055"/>
            <a:ext cx="2812026" cy="22032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9"/>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Cultural Needs of </a:t>
            </a:r>
            <a:endParaRPr/>
          </a:p>
          <a:p>
            <a:pPr indent="0" lvl="0" marL="0" marR="0" rtl="0" algn="ctr">
              <a:lnSpc>
                <a:spcPct val="100000"/>
              </a:lnSpc>
              <a:spcBef>
                <a:spcPts val="0"/>
              </a:spcBef>
              <a:spcAft>
                <a:spcPts val="0"/>
              </a:spcAft>
              <a:buClr>
                <a:srgbClr val="FFFF00"/>
              </a:buClr>
              <a:buSzPts val="3600"/>
              <a:buFont typeface="Calibri"/>
              <a:buNone/>
            </a:pPr>
            <a:r>
              <a:rPr b="1" lang="en-US" sz="3600">
                <a:solidFill>
                  <a:srgbClr val="FFFF00"/>
                </a:solidFill>
                <a:latin typeface="Calibri"/>
                <a:ea typeface="Calibri"/>
                <a:cs typeface="Calibri"/>
                <a:sym typeface="Calibri"/>
              </a:rPr>
              <a:t>CYF </a:t>
            </a:r>
            <a:r>
              <a:rPr b="1" i="0" lang="en-US" sz="3600" u="none" cap="none" strike="noStrike">
                <a:solidFill>
                  <a:srgbClr val="FFFF00"/>
                </a:solidFill>
                <a:latin typeface="Calibri"/>
                <a:ea typeface="Calibri"/>
                <a:cs typeface="Calibri"/>
                <a:sym typeface="Calibri"/>
              </a:rPr>
              <a:t>Justice-Involved youth?</a:t>
            </a:r>
            <a:endParaRPr/>
          </a:p>
        </p:txBody>
      </p:sp>
      <p:pic>
        <p:nvPicPr>
          <p:cNvPr id="400" name="Google Shape;400;p19"/>
          <p:cNvPicPr preferRelativeResize="0"/>
          <p:nvPr/>
        </p:nvPicPr>
        <p:blipFill rotWithShape="1">
          <a:blip r:embed="rId3">
            <a:alphaModFix/>
          </a:blip>
          <a:srcRect b="0" l="0" r="0" t="0"/>
          <a:stretch/>
        </p:blipFill>
        <p:spPr>
          <a:xfrm>
            <a:off x="0" y="1359242"/>
            <a:ext cx="12192000" cy="5498758"/>
          </a:xfrm>
          <a:prstGeom prst="rect">
            <a:avLst/>
          </a:prstGeom>
          <a:noFill/>
          <a:ln>
            <a:noFill/>
          </a:ln>
        </p:spPr>
      </p:pic>
      <p:sp>
        <p:nvSpPr>
          <p:cNvPr id="401" name="Google Shape;401;p19"/>
          <p:cNvSpPr txBox="1"/>
          <p:nvPr/>
        </p:nvSpPr>
        <p:spPr>
          <a:xfrm>
            <a:off x="2939845"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need intervention or intensive action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
          <p:cNvSpPr txBox="1"/>
          <p:nvPr/>
        </p:nvSpPr>
        <p:spPr>
          <a:xfrm>
            <a:off x="1437826" y="-21337"/>
            <a:ext cx="7766642" cy="14969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CYF Mission, Vision, &amp; Values</a:t>
            </a:r>
            <a:endParaRPr/>
          </a:p>
          <a:p>
            <a:pPr indent="0" lvl="0" marL="0" marR="0" rtl="0" algn="ctr">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Triple Aim</a:t>
            </a:r>
            <a:endParaRPr/>
          </a:p>
        </p:txBody>
      </p:sp>
      <p:sp>
        <p:nvSpPr>
          <p:cNvPr id="193" name="Google Shape;193;p2"/>
          <p:cNvSpPr txBox="1"/>
          <p:nvPr/>
        </p:nvSpPr>
        <p:spPr>
          <a:xfrm>
            <a:off x="14612" y="1451210"/>
            <a:ext cx="3581400" cy="2895600"/>
          </a:xfrm>
          <a:prstGeom prst="rect">
            <a:avLst/>
          </a:prstGeom>
          <a:noFill/>
          <a:ln>
            <a:noFill/>
          </a:ln>
        </p:spPr>
        <p:txBody>
          <a:bodyPr anchorCtr="0" anchor="t" bIns="45700" lIns="91425" spcFirstLastPara="1" rIns="91425" wrap="square" tIns="45700">
            <a:normAutofit/>
          </a:bodyPr>
          <a:lstStyle/>
          <a:p>
            <a:pPr indent="-228600" lvl="0" marL="342900" marR="0" rtl="0" algn="l">
              <a:spcBef>
                <a:spcPts val="0"/>
              </a:spcBef>
              <a:spcAft>
                <a:spcPts val="0"/>
              </a:spcAft>
              <a:buClr>
                <a:srgbClr val="FF6C2F"/>
              </a:buClr>
              <a:buSzPts val="2200"/>
              <a:buFont typeface="Arial"/>
              <a:buChar char="•"/>
            </a:pPr>
            <a:r>
              <a:rPr b="1" i="0" lang="en-US" sz="2200" u="none" cap="none" strike="noStrike">
                <a:solidFill>
                  <a:srgbClr val="000000"/>
                </a:solidFill>
                <a:latin typeface="Century Gothic"/>
                <a:ea typeface="Century Gothic"/>
                <a:cs typeface="Century Gothic"/>
                <a:sym typeface="Century Gothic"/>
              </a:rPr>
              <a:t>Racial Equity</a:t>
            </a:r>
            <a:endParaRPr b="1"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p:txBody>
      </p:sp>
      <p:pic>
        <p:nvPicPr>
          <p:cNvPr descr="Image result for cultural humility" id="194" name="Google Shape;194;p2"/>
          <p:cNvPicPr preferRelativeResize="0"/>
          <p:nvPr/>
        </p:nvPicPr>
        <p:blipFill rotWithShape="1">
          <a:blip r:embed="rId3">
            <a:alphaModFix/>
          </a:blip>
          <a:srcRect b="0" l="0" r="0" t="0"/>
          <a:stretch/>
        </p:blipFill>
        <p:spPr>
          <a:xfrm>
            <a:off x="2438783" y="1499943"/>
            <a:ext cx="2654300" cy="23368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95" name="Google Shape;195;p2"/>
          <p:cNvSpPr txBox="1"/>
          <p:nvPr/>
        </p:nvSpPr>
        <p:spPr>
          <a:xfrm>
            <a:off x="6591856" y="1725251"/>
            <a:ext cx="4114800" cy="5410200"/>
          </a:xfrm>
          <a:prstGeom prst="rect">
            <a:avLst/>
          </a:prstGeom>
          <a:noFill/>
          <a:ln>
            <a:noFill/>
          </a:ln>
        </p:spPr>
        <p:txBody>
          <a:bodyPr anchorCtr="0" anchor="t" bIns="45700" lIns="91425" spcFirstLastPara="1" rIns="91425" wrap="square" tIns="45700">
            <a:normAutofit/>
          </a:bodyPr>
          <a:lstStyle/>
          <a:p>
            <a:pPr indent="-228600" lvl="0" marL="342900" marR="0" rtl="0" algn="l">
              <a:spcBef>
                <a:spcPts val="0"/>
              </a:spcBef>
              <a:spcAft>
                <a:spcPts val="0"/>
              </a:spcAft>
              <a:buClr>
                <a:srgbClr val="FF6C2F"/>
              </a:buClr>
              <a:buSzPts val="2200"/>
              <a:buFont typeface="Arial"/>
              <a:buChar char="•"/>
            </a:pPr>
            <a:r>
              <a:rPr b="1" i="0" lang="en-US" sz="2200" u="none" cap="none" strike="noStrike">
                <a:solidFill>
                  <a:srgbClr val="000000"/>
                </a:solidFill>
                <a:latin typeface="Century Gothic"/>
                <a:ea typeface="Century Gothic"/>
                <a:cs typeface="Century Gothic"/>
                <a:sym typeface="Century Gothic"/>
              </a:rPr>
              <a:t>Trauma Informed Systems</a:t>
            </a:r>
            <a:endParaRPr b="1"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p:txBody>
      </p:sp>
      <p:sp>
        <p:nvSpPr>
          <p:cNvPr id="196" name="Google Shape;196;p2"/>
          <p:cNvSpPr txBox="1"/>
          <p:nvPr/>
        </p:nvSpPr>
        <p:spPr>
          <a:xfrm>
            <a:off x="0" y="4149490"/>
            <a:ext cx="5321147" cy="2514600"/>
          </a:xfrm>
          <a:prstGeom prst="rect">
            <a:avLst/>
          </a:prstGeom>
          <a:noFill/>
          <a:ln>
            <a:noFill/>
          </a:ln>
        </p:spPr>
        <p:txBody>
          <a:bodyPr anchorCtr="0" anchor="t" bIns="45700" lIns="91425" spcFirstLastPara="1" rIns="91425" wrap="square" tIns="45700">
            <a:normAutofit/>
          </a:bodyPr>
          <a:lstStyle/>
          <a:p>
            <a:pPr indent="-228600" lvl="0" marL="342900" marR="0" rtl="0" algn="l">
              <a:spcBef>
                <a:spcPts val="0"/>
              </a:spcBef>
              <a:spcAft>
                <a:spcPts val="0"/>
              </a:spcAft>
              <a:buClr>
                <a:srgbClr val="FF6C2F"/>
              </a:buClr>
              <a:buSzPts val="2200"/>
              <a:buFont typeface="Arial"/>
              <a:buChar char="•"/>
            </a:pPr>
            <a:r>
              <a:rPr b="1" i="0" lang="en-US" sz="2200" u="none" cap="none" strike="noStrike">
                <a:solidFill>
                  <a:srgbClr val="000000"/>
                </a:solidFill>
                <a:latin typeface="Century Gothic"/>
                <a:ea typeface="Century Gothic"/>
                <a:cs typeface="Century Gothic"/>
                <a:sym typeface="Century Gothic"/>
              </a:rPr>
              <a:t>Reflective Leadership, Supervision, &amp; Practice</a:t>
            </a:r>
            <a:endParaRPr b="1"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a:p>
            <a:pPr indent="0" lvl="0" marL="0" marR="0" rtl="0" algn="l">
              <a:spcBef>
                <a:spcPts val="320"/>
              </a:spcBef>
              <a:spcAft>
                <a:spcPts val="0"/>
              </a:spcAft>
              <a:buClr>
                <a:srgbClr val="FF6C2F"/>
              </a:buClr>
              <a:buSzPts val="1600"/>
              <a:buFont typeface="Arial"/>
              <a:buNone/>
            </a:pPr>
            <a:r>
              <a:t/>
            </a:r>
            <a:endParaRPr b="0" i="1" sz="1600" u="none" cap="none" strike="noStrike">
              <a:solidFill>
                <a:srgbClr val="000000"/>
              </a:solidFill>
              <a:latin typeface="Century Gothic"/>
              <a:ea typeface="Century Gothic"/>
              <a:cs typeface="Century Gothic"/>
              <a:sym typeface="Century Gothic"/>
            </a:endParaRPr>
          </a:p>
        </p:txBody>
      </p:sp>
      <p:pic>
        <p:nvPicPr>
          <p:cNvPr id="197" name="Google Shape;197;p2"/>
          <p:cNvPicPr preferRelativeResize="0"/>
          <p:nvPr/>
        </p:nvPicPr>
        <p:blipFill rotWithShape="1">
          <a:blip r:embed="rId4">
            <a:alphaModFix/>
          </a:blip>
          <a:srcRect b="0" l="0" r="0" t="0"/>
          <a:stretch/>
        </p:blipFill>
        <p:spPr>
          <a:xfrm>
            <a:off x="2378534" y="4623615"/>
            <a:ext cx="2968079" cy="178701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98" name="Google Shape;198;p2"/>
          <p:cNvPicPr preferRelativeResize="0"/>
          <p:nvPr/>
        </p:nvPicPr>
        <p:blipFill rotWithShape="1">
          <a:blip r:embed="rId5">
            <a:alphaModFix/>
          </a:blip>
          <a:srcRect b="0" l="0" r="0" t="0"/>
          <a:stretch/>
        </p:blipFill>
        <p:spPr>
          <a:xfrm>
            <a:off x="6096000" y="2333859"/>
            <a:ext cx="5775949" cy="362010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0"/>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Calibri"/>
              <a:buNone/>
            </a:pPr>
            <a:r>
              <a:rPr b="1" i="0" lang="en-US" sz="2800" u="none" cap="none" strike="noStrike">
                <a:solidFill>
                  <a:srgbClr val="FFFF00"/>
                </a:solidFill>
                <a:latin typeface="Calibri"/>
                <a:ea typeface="Calibri"/>
                <a:cs typeface="Calibri"/>
                <a:sym typeface="Calibri"/>
              </a:rPr>
              <a:t>What Cultural </a:t>
            </a:r>
            <a:r>
              <a:rPr b="1" lang="en-US" sz="2800">
                <a:solidFill>
                  <a:srgbClr val="FFFF00"/>
                </a:solidFill>
                <a:latin typeface="Calibri"/>
                <a:ea typeface="Calibri"/>
                <a:cs typeface="Calibri"/>
                <a:sym typeface="Calibri"/>
              </a:rPr>
              <a:t>Needs do </a:t>
            </a:r>
            <a:r>
              <a:rPr b="1" i="0" lang="en-US" sz="2800" u="none" cap="none" strike="noStrike">
                <a:solidFill>
                  <a:srgbClr val="FFFF00"/>
                </a:solidFill>
                <a:latin typeface="Calibri"/>
                <a:ea typeface="Calibri"/>
                <a:cs typeface="Calibri"/>
                <a:sym typeface="Calibri"/>
              </a:rPr>
              <a:t>Justice-Involved youth have compared to other youth?</a:t>
            </a:r>
            <a:endParaRPr/>
          </a:p>
        </p:txBody>
      </p:sp>
      <p:pic>
        <p:nvPicPr>
          <p:cNvPr id="409" name="Google Shape;409;p20"/>
          <p:cNvPicPr preferRelativeResize="0"/>
          <p:nvPr/>
        </p:nvPicPr>
        <p:blipFill rotWithShape="1">
          <a:blip r:embed="rId3">
            <a:alphaModFix/>
          </a:blip>
          <a:srcRect b="0" l="0" r="0" t="0"/>
          <a:stretch/>
        </p:blipFill>
        <p:spPr>
          <a:xfrm>
            <a:off x="3159157" y="1359242"/>
            <a:ext cx="9032843" cy="5498758"/>
          </a:xfrm>
          <a:prstGeom prst="rect">
            <a:avLst/>
          </a:prstGeom>
          <a:noFill/>
          <a:ln>
            <a:noFill/>
          </a:ln>
        </p:spPr>
      </p:pic>
      <p:sp>
        <p:nvSpPr>
          <p:cNvPr id="410" name="Google Shape;410;p20"/>
          <p:cNvSpPr txBox="1"/>
          <p:nvPr/>
        </p:nvSpPr>
        <p:spPr>
          <a:xfrm>
            <a:off x="5356654"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need intervention or intensive action</a:t>
            </a:r>
            <a:endParaRPr/>
          </a:p>
        </p:txBody>
      </p:sp>
      <p:sp>
        <p:nvSpPr>
          <p:cNvPr id="411" name="Google Shape;411;p20"/>
          <p:cNvSpPr txBox="1"/>
          <p:nvPr/>
        </p:nvSpPr>
        <p:spPr>
          <a:xfrm>
            <a:off x="409372" y="1549595"/>
            <a:ext cx="2210937"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95440D"/>
                </a:solidFill>
                <a:latin typeface="Calibri"/>
                <a:ea typeface="Calibri"/>
                <a:cs typeface="Calibri"/>
                <a:sym typeface="Calibri"/>
              </a:rPr>
              <a:t>Experience cultural stress slightly higher than other youth</a:t>
            </a:r>
            <a:endParaRPr/>
          </a:p>
        </p:txBody>
      </p:sp>
      <p:pic>
        <p:nvPicPr>
          <p:cNvPr id="412" name="Google Shape;412;p20"/>
          <p:cNvPicPr preferRelativeResize="0"/>
          <p:nvPr/>
        </p:nvPicPr>
        <p:blipFill rotWithShape="1">
          <a:blip r:embed="rId4">
            <a:alphaModFix/>
          </a:blip>
          <a:srcRect b="16683" l="17839" r="30597" t="0"/>
          <a:stretch/>
        </p:blipFill>
        <p:spPr>
          <a:xfrm>
            <a:off x="0" y="3986718"/>
            <a:ext cx="3159157" cy="28712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1"/>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Top 5 Risk Behaviors of Justice-Involved youth?</a:t>
            </a:r>
            <a:endParaRPr/>
          </a:p>
        </p:txBody>
      </p:sp>
      <p:pic>
        <p:nvPicPr>
          <p:cNvPr id="420" name="Google Shape;420;p21"/>
          <p:cNvPicPr preferRelativeResize="0"/>
          <p:nvPr/>
        </p:nvPicPr>
        <p:blipFill rotWithShape="1">
          <a:blip r:embed="rId3">
            <a:alphaModFix/>
          </a:blip>
          <a:srcRect b="0" l="0" r="0" t="0"/>
          <a:stretch/>
        </p:blipFill>
        <p:spPr>
          <a:xfrm>
            <a:off x="0" y="1359242"/>
            <a:ext cx="12192000" cy="5498758"/>
          </a:xfrm>
          <a:prstGeom prst="rect">
            <a:avLst/>
          </a:prstGeom>
          <a:noFill/>
          <a:ln>
            <a:noFill/>
          </a:ln>
        </p:spPr>
      </p:pic>
      <p:sp>
        <p:nvSpPr>
          <p:cNvPr id="421" name="Google Shape;421;p21"/>
          <p:cNvSpPr txBox="1"/>
          <p:nvPr/>
        </p:nvSpPr>
        <p:spPr>
          <a:xfrm>
            <a:off x="2939845"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need intervention or intensive action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2"/>
          <p:cNvSpPr txBox="1"/>
          <p:nvPr/>
        </p:nvSpPr>
        <p:spPr>
          <a:xfrm>
            <a:off x="1569308" y="93488"/>
            <a:ext cx="75746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What are the Risk Behaviors of Justice-Involved youth compared to other youth?</a:t>
            </a:r>
            <a:endParaRPr/>
          </a:p>
        </p:txBody>
      </p:sp>
      <p:pic>
        <p:nvPicPr>
          <p:cNvPr id="429" name="Google Shape;429;p22"/>
          <p:cNvPicPr preferRelativeResize="0"/>
          <p:nvPr/>
        </p:nvPicPr>
        <p:blipFill rotWithShape="1">
          <a:blip r:embed="rId3">
            <a:alphaModFix/>
          </a:blip>
          <a:srcRect b="0" l="0" r="0" t="0"/>
          <a:stretch/>
        </p:blipFill>
        <p:spPr>
          <a:xfrm>
            <a:off x="3559276" y="1372624"/>
            <a:ext cx="8632723" cy="5485376"/>
          </a:xfrm>
          <a:prstGeom prst="rect">
            <a:avLst/>
          </a:prstGeom>
          <a:noFill/>
          <a:ln>
            <a:noFill/>
          </a:ln>
        </p:spPr>
      </p:pic>
      <p:sp>
        <p:nvSpPr>
          <p:cNvPr id="430" name="Google Shape;430;p22"/>
          <p:cNvSpPr txBox="1"/>
          <p:nvPr/>
        </p:nvSpPr>
        <p:spPr>
          <a:xfrm>
            <a:off x="5356654" y="6534835"/>
            <a:ext cx="737419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u="sng">
                <a:solidFill>
                  <a:schemeClr val="dk1"/>
                </a:solidFill>
                <a:latin typeface="Calibri"/>
                <a:ea typeface="Calibri"/>
                <a:cs typeface="Calibri"/>
                <a:sym typeface="Calibri"/>
              </a:rPr>
              <a:t>Note</a:t>
            </a:r>
            <a:r>
              <a:rPr lang="en-US" sz="1500">
                <a:solidFill>
                  <a:schemeClr val="dk1"/>
                </a:solidFill>
                <a:latin typeface="Calibri"/>
                <a:ea typeface="Calibri"/>
                <a:cs typeface="Calibri"/>
                <a:sym typeface="Calibri"/>
              </a:rPr>
              <a:t>: % is the proportion of clients who need intervention or intensive action</a:t>
            </a:r>
            <a:endParaRPr/>
          </a:p>
        </p:txBody>
      </p:sp>
      <p:sp>
        <p:nvSpPr>
          <p:cNvPr id="431" name="Google Shape;431;p22"/>
          <p:cNvSpPr txBox="1"/>
          <p:nvPr/>
        </p:nvSpPr>
        <p:spPr>
          <a:xfrm>
            <a:off x="227474" y="1969656"/>
            <a:ext cx="3095437"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95440D"/>
                </a:solidFill>
                <a:latin typeface="Calibri"/>
                <a:ea typeface="Calibri"/>
                <a:cs typeface="Calibri"/>
                <a:sym typeface="Calibri"/>
              </a:rPr>
              <a:t>Risk behaviors needing intervention are higher than other groups </a:t>
            </a:r>
            <a:endParaRPr/>
          </a:p>
        </p:txBody>
      </p:sp>
      <p:pic>
        <p:nvPicPr>
          <p:cNvPr id="432" name="Google Shape;432;p22"/>
          <p:cNvPicPr preferRelativeResize="0"/>
          <p:nvPr/>
        </p:nvPicPr>
        <p:blipFill rotWithShape="1">
          <a:blip r:embed="rId4">
            <a:alphaModFix/>
          </a:blip>
          <a:srcRect b="0" l="0" r="0" t="0"/>
          <a:stretch/>
        </p:blipFill>
        <p:spPr>
          <a:xfrm>
            <a:off x="-4445" y="4826840"/>
            <a:ext cx="3559276" cy="20311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3"/>
          <p:cNvSpPr txBox="1"/>
          <p:nvPr/>
        </p:nvSpPr>
        <p:spPr>
          <a:xfrm>
            <a:off x="1804087" y="191476"/>
            <a:ext cx="7044840" cy="9229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Special Programs for Youth (SPY)</a:t>
            </a:r>
            <a:endParaRPr/>
          </a:p>
        </p:txBody>
      </p:sp>
      <p:sp>
        <p:nvSpPr>
          <p:cNvPr id="440" name="Google Shape;440;p23"/>
          <p:cNvSpPr txBox="1"/>
          <p:nvPr/>
        </p:nvSpPr>
        <p:spPr>
          <a:xfrm>
            <a:off x="0" y="1358120"/>
            <a:ext cx="6082234" cy="5539978"/>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 two-year snapshot </a:t>
            </a:r>
            <a:endParaRPr/>
          </a:p>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(Oct 2018 to Sep 2020)</a:t>
            </a:r>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833C0B"/>
              </a:buClr>
              <a:buSzPts val="3600"/>
              <a:buFont typeface="Calibri"/>
              <a:buNone/>
            </a:pPr>
            <a:r>
              <a:rPr b="1" i="0" lang="en-US" sz="3600" u="none" cap="none" strike="noStrike">
                <a:solidFill>
                  <a:srgbClr val="833C0B"/>
                </a:solidFill>
                <a:latin typeface="Calibri"/>
                <a:ea typeface="Calibri"/>
                <a:cs typeface="Calibri"/>
                <a:sym typeface="Calibri"/>
              </a:rPr>
              <a:t>500</a:t>
            </a:r>
            <a:r>
              <a:rPr b="0" i="0" lang="en-US" sz="2800" u="none" cap="none" strike="noStrike">
                <a:solidFill>
                  <a:srgbClr val="000000"/>
                </a:solidFill>
                <a:latin typeface="Calibri"/>
                <a:ea typeface="Calibri"/>
                <a:cs typeface="Calibri"/>
                <a:sym typeface="Calibri"/>
              </a:rPr>
              <a:t> = Number of Episodes Opened in Avatar (BHS electronic health record)</a:t>
            </a:r>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833C0B"/>
              </a:solidFill>
              <a:latin typeface="Calibri"/>
              <a:ea typeface="Calibri"/>
              <a:cs typeface="Calibri"/>
              <a:sym typeface="Calibri"/>
            </a:endParaRPr>
          </a:p>
          <a:p>
            <a:pPr indent="0" lvl="0" marL="0" marR="0" rtl="0" algn="l">
              <a:lnSpc>
                <a:spcPct val="100000"/>
              </a:lnSpc>
              <a:spcBef>
                <a:spcPts val="0"/>
              </a:spcBef>
              <a:spcAft>
                <a:spcPts val="0"/>
              </a:spcAft>
              <a:buClr>
                <a:srgbClr val="833C0B"/>
              </a:buClr>
              <a:buSzPts val="3600"/>
              <a:buFont typeface="Calibri"/>
              <a:buNone/>
            </a:pPr>
            <a:r>
              <a:rPr b="1" i="0" lang="en-US" sz="3600" u="none" cap="none" strike="noStrike">
                <a:solidFill>
                  <a:srgbClr val="833C0B"/>
                </a:solidFill>
                <a:latin typeface="Calibri"/>
                <a:ea typeface="Calibri"/>
                <a:cs typeface="Calibri"/>
                <a:sym typeface="Calibri"/>
              </a:rPr>
              <a:t>363</a:t>
            </a:r>
            <a:r>
              <a:rPr b="0" i="0" lang="en-US" sz="2800" u="none" cap="none" strike="noStrike">
                <a:solidFill>
                  <a:srgbClr val="000000"/>
                </a:solidFill>
                <a:latin typeface="Calibri"/>
                <a:ea typeface="Calibri"/>
                <a:cs typeface="Calibri"/>
                <a:sym typeface="Calibri"/>
              </a:rPr>
              <a:t> = Number of Unduplicated clients</a:t>
            </a:r>
            <a:endParaRPr/>
          </a:p>
          <a:p>
            <a:pPr indent="-395288" lvl="0" marL="8572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353 </a:t>
            </a:r>
            <a:r>
              <a:rPr b="1" i="1" lang="en-US" sz="2800" u="none" cap="none" strike="noStrike">
                <a:solidFill>
                  <a:srgbClr val="FF6600"/>
                </a:solidFill>
                <a:latin typeface="Calibri"/>
                <a:ea typeface="Calibri"/>
                <a:cs typeface="Calibri"/>
                <a:sym typeface="Calibri"/>
              </a:rPr>
              <a:t>in-custody</a:t>
            </a:r>
            <a:r>
              <a:rPr b="0" i="0" lang="en-US" sz="2800" u="none" cap="none" strike="noStrike">
                <a:solidFill>
                  <a:srgbClr val="000000"/>
                </a:solidFill>
                <a:latin typeface="Calibri"/>
                <a:ea typeface="Calibri"/>
                <a:cs typeface="Calibri"/>
                <a:sym typeface="Calibri"/>
              </a:rPr>
              <a:t> clients involved in the Youth Guidance Center (YGC)</a:t>
            </a:r>
            <a:endParaRPr/>
          </a:p>
          <a:p>
            <a:pPr indent="-395288" lvl="0" marL="8572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10 </a:t>
            </a:r>
            <a:r>
              <a:rPr b="1" i="1" lang="en-US" sz="2800">
                <a:solidFill>
                  <a:srgbClr val="FF6600"/>
                </a:solidFill>
                <a:latin typeface="Calibri"/>
                <a:ea typeface="Calibri"/>
                <a:cs typeface="Calibri"/>
                <a:sym typeface="Calibri"/>
              </a:rPr>
              <a:t>out-of-custody</a:t>
            </a:r>
            <a:r>
              <a:rPr b="0" i="0" lang="en-US" sz="2800" u="none" cap="none" strike="noStrike">
                <a:solidFill>
                  <a:srgbClr val="000000"/>
                </a:solidFill>
                <a:latin typeface="Calibri"/>
                <a:ea typeface="Calibri"/>
                <a:cs typeface="Calibri"/>
                <a:sym typeface="Calibri"/>
              </a:rPr>
              <a:t> clients involved in outpatient CAP and JSR </a:t>
            </a:r>
            <a:endParaRPr/>
          </a:p>
          <a:p>
            <a:pPr indent="-395288" lvl="0" marL="857250" marR="0" rtl="0" algn="l">
              <a:lnSpc>
                <a:spcPct val="100000"/>
              </a:lnSpc>
              <a:spcBef>
                <a:spcPts val="0"/>
              </a:spcBef>
              <a:spcAft>
                <a:spcPts val="0"/>
              </a:spcAft>
              <a:buClr>
                <a:srgbClr val="000000"/>
              </a:buClr>
              <a:buSzPts val="2800"/>
              <a:buFont typeface="Calibri"/>
              <a:buAutoNum type="arabicPeriod"/>
            </a:pPr>
            <a:r>
              <a:rPr b="0" i="0" lang="en-US" sz="2800" u="none" cap="none" strike="noStrike">
                <a:solidFill>
                  <a:srgbClr val="000000"/>
                </a:solidFill>
                <a:latin typeface="Calibri"/>
                <a:ea typeface="Calibri"/>
                <a:cs typeface="Calibri"/>
                <a:sym typeface="Calibri"/>
              </a:rPr>
              <a:t>Race/Ethnicity: 53% Black/African-American, 28% Latinx, 9% White  </a:t>
            </a:r>
            <a:endParaRPr/>
          </a:p>
        </p:txBody>
      </p:sp>
      <p:pic>
        <p:nvPicPr>
          <p:cNvPr id="441" name="Google Shape;441;p23"/>
          <p:cNvPicPr preferRelativeResize="0"/>
          <p:nvPr/>
        </p:nvPicPr>
        <p:blipFill rotWithShape="1">
          <a:blip r:embed="rId3">
            <a:alphaModFix/>
          </a:blip>
          <a:srcRect b="0" l="0" r="0" t="0"/>
          <a:stretch/>
        </p:blipFill>
        <p:spPr>
          <a:xfrm>
            <a:off x="6082233" y="1358120"/>
            <a:ext cx="6109767" cy="54998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4"/>
          <p:cNvSpPr txBox="1"/>
          <p:nvPr/>
        </p:nvSpPr>
        <p:spPr>
          <a:xfrm>
            <a:off x="1804087" y="191476"/>
            <a:ext cx="7044840" cy="9229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Special Programs for Youth (SPY)</a:t>
            </a:r>
            <a:endParaRPr/>
          </a:p>
          <a:p>
            <a:pPr indent="0" lvl="0" marL="0" marR="0" rtl="0" algn="ctr">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Safety Watches (Oct 2018 to Sep 2020)</a:t>
            </a:r>
            <a:endParaRPr/>
          </a:p>
        </p:txBody>
      </p:sp>
      <p:sp>
        <p:nvSpPr>
          <p:cNvPr id="449" name="Google Shape;449;p24"/>
          <p:cNvSpPr txBox="1"/>
          <p:nvPr/>
        </p:nvSpPr>
        <p:spPr>
          <a:xfrm>
            <a:off x="6096000" y="1330824"/>
            <a:ext cx="6096000" cy="5632311"/>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Daily Follow Up (DFU)</a:t>
            </a:r>
            <a:endParaRPr/>
          </a:p>
          <a:p>
            <a:pPr indent="-285750" lvl="0" marL="285750" marR="0" rtl="0" algn="l">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Youth who are experiencing distress and would benefit from daily BH support may be placed on daily follow up and receive daily BH contact 1 to 2 times a day.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Q15 (High Acuity Watch)</a:t>
            </a:r>
            <a:endParaRPr/>
          </a:p>
          <a:p>
            <a:pPr indent="-285750" lvl="0" marL="285750" marR="0" rtl="0" algn="l">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Youth is placed on Q15 to alert unit staff that youth has acute behavioral health needs and would benefit from increased supervision/support. </a:t>
            </a:r>
            <a:endParaRPr/>
          </a:p>
          <a:p>
            <a:pPr indent="-285750" lvl="0" marL="285750" marR="0" rtl="0" algn="l">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Youth placed on Q15 receive BH support 2x’s daily.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Q5 Watch (Safety Watch)</a:t>
            </a:r>
            <a:endParaRPr/>
          </a:p>
          <a:p>
            <a:pPr indent="-285750" lvl="0" marL="285750" marR="0" rtl="0" algn="l">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Can be initiated by BH staff for suicidality, danger to self or others, agitation, unusual behavior or other acute medical/behavioral health needs. </a:t>
            </a:r>
            <a:endParaRPr/>
          </a:p>
          <a:p>
            <a:pPr indent="-285750" lvl="0" marL="285750" marR="0" rtl="0" algn="l">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Detention staff must check on youth every 5 minutes, even when sleeping. </a:t>
            </a:r>
            <a:endParaRPr/>
          </a:p>
          <a:p>
            <a:pPr indent="-285750" lvl="0" marL="285750" marR="0" rtl="0" algn="l">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Youth is assessed at a minimum twice daily by BH staff and a Safety Plan is developed/updated daily.</a:t>
            </a:r>
            <a:endParaRPr/>
          </a:p>
        </p:txBody>
      </p:sp>
      <p:pic>
        <p:nvPicPr>
          <p:cNvPr id="450" name="Google Shape;450;p24"/>
          <p:cNvPicPr preferRelativeResize="0"/>
          <p:nvPr/>
        </p:nvPicPr>
        <p:blipFill rotWithShape="1">
          <a:blip r:embed="rId3">
            <a:alphaModFix/>
          </a:blip>
          <a:srcRect b="0" l="0" r="0" t="0"/>
          <a:stretch/>
        </p:blipFill>
        <p:spPr>
          <a:xfrm>
            <a:off x="0" y="1330824"/>
            <a:ext cx="6096000" cy="5528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5"/>
          <p:cNvSpPr txBox="1"/>
          <p:nvPr/>
        </p:nvSpPr>
        <p:spPr>
          <a:xfrm>
            <a:off x="1804087" y="191476"/>
            <a:ext cx="7044840" cy="9229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AIIM Higher </a:t>
            </a:r>
            <a:r>
              <a:rPr b="0" i="0" lang="en-US" sz="2800" u="none" cap="none" strike="noStrike">
                <a:solidFill>
                  <a:srgbClr val="FFFF00"/>
                </a:solidFill>
                <a:latin typeface="Calibri"/>
                <a:ea typeface="Calibri"/>
                <a:cs typeface="Calibri"/>
                <a:sym typeface="Calibri"/>
              </a:rPr>
              <a:t>(Assess, Identify Needs, Integrate Information, and Match to Services)</a:t>
            </a:r>
            <a:endParaRPr/>
          </a:p>
        </p:txBody>
      </p:sp>
      <p:sp>
        <p:nvSpPr>
          <p:cNvPr id="458" name="Google Shape;458;p25"/>
          <p:cNvSpPr txBox="1"/>
          <p:nvPr/>
        </p:nvSpPr>
        <p:spPr>
          <a:xfrm>
            <a:off x="6911" y="1373204"/>
            <a:ext cx="6567309" cy="550920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A two-year snapshot </a:t>
            </a:r>
            <a:endParaRPr/>
          </a:p>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(Oct 2018 to Sep 2020)</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833C0B"/>
              </a:buClr>
              <a:buSzPts val="3600"/>
              <a:buFont typeface="Calibri"/>
              <a:buNone/>
            </a:pPr>
            <a:r>
              <a:rPr b="1" i="0" lang="en-US" sz="3600" u="none" cap="none" strike="noStrike">
                <a:solidFill>
                  <a:srgbClr val="833C0B"/>
                </a:solidFill>
                <a:latin typeface="Calibri"/>
                <a:ea typeface="Calibri"/>
                <a:cs typeface="Calibri"/>
                <a:sym typeface="Calibri"/>
              </a:rPr>
              <a:t>419</a:t>
            </a:r>
            <a:r>
              <a:rPr b="0" i="0" lang="en-US" sz="2800" u="none" cap="none" strike="noStrike">
                <a:solidFill>
                  <a:srgbClr val="000000"/>
                </a:solidFill>
                <a:latin typeface="Calibri"/>
                <a:ea typeface="Calibri"/>
                <a:cs typeface="Calibri"/>
                <a:sym typeface="Calibri"/>
              </a:rPr>
              <a:t> = Number of Episodes Opened in DCAR (Data Collection, Analysis, and Reporting) database. See pie chart for proportion of services provided.</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833C0B"/>
              </a:buClr>
              <a:buSzPts val="3600"/>
              <a:buFont typeface="Calibri"/>
              <a:buNone/>
            </a:pPr>
            <a:r>
              <a:rPr b="1" i="0" lang="en-US" sz="3600" u="none" cap="none" strike="noStrike">
                <a:solidFill>
                  <a:srgbClr val="833C0B"/>
                </a:solidFill>
                <a:latin typeface="Calibri"/>
                <a:ea typeface="Calibri"/>
                <a:cs typeface="Calibri"/>
                <a:sym typeface="Calibri"/>
              </a:rPr>
              <a:t>327</a:t>
            </a:r>
            <a:r>
              <a:rPr b="0" i="0" lang="en-US" sz="2800" u="none" cap="none" strike="noStrike">
                <a:solidFill>
                  <a:srgbClr val="000000"/>
                </a:solidFill>
                <a:latin typeface="Calibri"/>
                <a:ea typeface="Calibri"/>
                <a:cs typeface="Calibri"/>
                <a:sym typeface="Calibri"/>
              </a:rPr>
              <a:t> = Number of Unduplicated clients</a:t>
            </a:r>
            <a:endParaRPr/>
          </a:p>
          <a:p>
            <a:pPr indent="0" lvl="0" marL="1027113" marR="0" rtl="0" algn="l">
              <a:lnSpc>
                <a:spcPct val="100000"/>
              </a:lnSpc>
              <a:spcBef>
                <a:spcPts val="0"/>
              </a:spcBef>
              <a:spcAft>
                <a:spcPts val="0"/>
              </a:spcAft>
              <a:buClr>
                <a:srgbClr val="000000"/>
              </a:buClr>
              <a:buSzPts val="2800"/>
              <a:buFont typeface="Calibri"/>
              <a:buNone/>
            </a:pPr>
            <a:r>
              <a:rPr b="0" i="1" lang="en-US" sz="2800" u="none" cap="none" strike="noStrike">
                <a:solidFill>
                  <a:srgbClr val="000000"/>
                </a:solidFill>
                <a:latin typeface="Calibri"/>
                <a:ea typeface="Calibri"/>
                <a:cs typeface="Calibri"/>
                <a:sym typeface="Calibri"/>
              </a:rPr>
              <a:t>Race/Ethnicity</a:t>
            </a:r>
            <a:r>
              <a:rPr b="0" i="0" lang="en-US" sz="2800" u="none" cap="none" strike="noStrike">
                <a:solidFill>
                  <a:srgbClr val="000000"/>
                </a:solidFill>
                <a:latin typeface="Calibri"/>
                <a:ea typeface="Calibri"/>
                <a:cs typeface="Calibri"/>
                <a:sym typeface="Calibri"/>
              </a:rPr>
              <a:t>: </a:t>
            </a:r>
            <a:endParaRPr/>
          </a:p>
          <a:p>
            <a:pPr indent="0" lvl="0" marL="1027113"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54% Black/African-American, </a:t>
            </a:r>
            <a:endParaRPr/>
          </a:p>
          <a:p>
            <a:pPr indent="0" lvl="0" marL="1027113"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26% Latinx, 6% Multi-Ethnic</a:t>
            </a:r>
            <a:endParaRPr/>
          </a:p>
        </p:txBody>
      </p:sp>
      <p:pic>
        <p:nvPicPr>
          <p:cNvPr id="459" name="Google Shape;459;p25"/>
          <p:cNvPicPr preferRelativeResize="0"/>
          <p:nvPr/>
        </p:nvPicPr>
        <p:blipFill rotWithShape="1">
          <a:blip r:embed="rId3">
            <a:alphaModFix/>
          </a:blip>
          <a:srcRect b="0" l="7403" r="7379" t="0"/>
          <a:stretch/>
        </p:blipFill>
        <p:spPr>
          <a:xfrm>
            <a:off x="6574221" y="1373204"/>
            <a:ext cx="5617779" cy="54847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6"/>
          <p:cNvSpPr txBox="1"/>
          <p:nvPr/>
        </p:nvSpPr>
        <p:spPr>
          <a:xfrm>
            <a:off x="1514902" y="-108776"/>
            <a:ext cx="7883620" cy="151506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AIIM Higher Client Behavioral Health Needs</a:t>
            </a:r>
            <a:r>
              <a:rPr b="1" i="0" lang="en-US" sz="3600" u="none" cap="none" strike="noStrike">
                <a:solidFill>
                  <a:srgbClr val="FFFF00"/>
                </a:solidFill>
                <a:latin typeface="Calibri"/>
                <a:ea typeface="Calibri"/>
                <a:cs typeface="Calibri"/>
                <a:sym typeface="Calibri"/>
              </a:rPr>
              <a:t> </a:t>
            </a:r>
            <a:r>
              <a:rPr b="1" i="0" lang="en-US" sz="2800" u="none" cap="none" strike="noStrike">
                <a:solidFill>
                  <a:srgbClr val="FFFF00"/>
                </a:solidFill>
                <a:latin typeface="Calibri"/>
                <a:ea typeface="Calibri"/>
                <a:cs typeface="Calibri"/>
                <a:sym typeface="Calibri"/>
              </a:rPr>
              <a:t>Crisis Assessment Tool (CAT)</a:t>
            </a:r>
            <a:endParaRPr/>
          </a:p>
          <a:p>
            <a:pPr indent="0" lvl="0" marL="0" marR="0" rtl="0" algn="ctr">
              <a:lnSpc>
                <a:spcPct val="100000"/>
              </a:lnSpc>
              <a:spcBef>
                <a:spcPts val="0"/>
              </a:spcBef>
              <a:spcAft>
                <a:spcPts val="0"/>
              </a:spcAft>
              <a:buClr>
                <a:srgbClr val="FFFF00"/>
              </a:buClr>
              <a:buSzPts val="2800"/>
              <a:buFont typeface="Calibri"/>
              <a:buNone/>
            </a:pPr>
            <a:r>
              <a:rPr b="0" i="1" lang="en-US" sz="2800" u="none" cap="none" strike="noStrike">
                <a:solidFill>
                  <a:srgbClr val="FFFF00"/>
                </a:solidFill>
                <a:latin typeface="Calibri"/>
                <a:ea typeface="Calibri"/>
                <a:cs typeface="Calibri"/>
                <a:sym typeface="Calibri"/>
              </a:rPr>
              <a:t>N</a:t>
            </a:r>
            <a:r>
              <a:rPr b="0" i="0" lang="en-US" sz="2800" u="none" cap="none" strike="noStrike">
                <a:solidFill>
                  <a:srgbClr val="FFFF00"/>
                </a:solidFill>
                <a:latin typeface="Calibri"/>
                <a:ea typeface="Calibri"/>
                <a:cs typeface="Calibri"/>
                <a:sym typeface="Calibri"/>
              </a:rPr>
              <a:t> = 379 Oct 2018 to Sep 2020, Data from DCAR</a:t>
            </a:r>
            <a:endParaRPr/>
          </a:p>
        </p:txBody>
      </p:sp>
      <p:pic>
        <p:nvPicPr>
          <p:cNvPr id="467" name="Google Shape;467;p26"/>
          <p:cNvPicPr preferRelativeResize="0"/>
          <p:nvPr/>
        </p:nvPicPr>
        <p:blipFill rotWithShape="1">
          <a:blip r:embed="rId3">
            <a:alphaModFix/>
          </a:blip>
          <a:srcRect b="16083" l="0" r="0" t="0"/>
          <a:stretch/>
        </p:blipFill>
        <p:spPr>
          <a:xfrm>
            <a:off x="543208" y="1720253"/>
            <a:ext cx="2680069" cy="4780546"/>
          </a:xfrm>
          <a:prstGeom prst="rect">
            <a:avLst/>
          </a:prstGeom>
          <a:noFill/>
          <a:ln>
            <a:noFill/>
          </a:ln>
        </p:spPr>
      </p:pic>
      <p:pic>
        <p:nvPicPr>
          <p:cNvPr id="468" name="Google Shape;468;p26"/>
          <p:cNvPicPr preferRelativeResize="0"/>
          <p:nvPr/>
        </p:nvPicPr>
        <p:blipFill rotWithShape="1">
          <a:blip r:embed="rId4">
            <a:alphaModFix/>
          </a:blip>
          <a:srcRect b="0" l="0" r="0" t="0"/>
          <a:stretch/>
        </p:blipFill>
        <p:spPr>
          <a:xfrm>
            <a:off x="3657600" y="1375492"/>
            <a:ext cx="8534400" cy="5482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7"/>
          <p:cNvSpPr txBox="1"/>
          <p:nvPr/>
        </p:nvSpPr>
        <p:spPr>
          <a:xfrm>
            <a:off x="1634464" y="154236"/>
            <a:ext cx="7370284" cy="11075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Access and Engagement of Justice-Involved Youth during the COVID-19 Crisis</a:t>
            </a:r>
            <a:endParaRPr/>
          </a:p>
        </p:txBody>
      </p:sp>
      <p:pic>
        <p:nvPicPr>
          <p:cNvPr id="476" name="Google Shape;476;p27"/>
          <p:cNvPicPr preferRelativeResize="0"/>
          <p:nvPr/>
        </p:nvPicPr>
        <p:blipFill rotWithShape="1">
          <a:blip r:embed="rId3">
            <a:alphaModFix/>
          </a:blip>
          <a:srcRect b="0" l="0" r="16235" t="0"/>
          <a:stretch/>
        </p:blipFill>
        <p:spPr>
          <a:xfrm>
            <a:off x="0" y="1494546"/>
            <a:ext cx="9463489" cy="5209218"/>
          </a:xfrm>
          <a:prstGeom prst="rect">
            <a:avLst/>
          </a:prstGeom>
          <a:noFill/>
          <a:ln>
            <a:noFill/>
          </a:ln>
        </p:spPr>
      </p:pic>
      <p:sp>
        <p:nvSpPr>
          <p:cNvPr id="477" name="Google Shape;477;p27"/>
          <p:cNvSpPr txBox="1"/>
          <p:nvPr>
            <p:ph idx="1" type="body"/>
          </p:nvPr>
        </p:nvSpPr>
        <p:spPr>
          <a:xfrm>
            <a:off x="9534489" y="4414980"/>
            <a:ext cx="2657511" cy="2288784"/>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95440D"/>
              </a:buClr>
              <a:buSzPts val="1850"/>
              <a:buNone/>
            </a:pPr>
            <a:r>
              <a:rPr lang="en-US" sz="1850">
                <a:solidFill>
                  <a:srgbClr val="95440D"/>
                </a:solidFill>
              </a:rPr>
              <a:t>Tableau Dashboards were created by </a:t>
            </a:r>
            <a:endParaRPr/>
          </a:p>
          <a:p>
            <a:pPr indent="0" lvl="0" marL="0" rtl="0" algn="r">
              <a:lnSpc>
                <a:spcPct val="90000"/>
              </a:lnSpc>
              <a:spcBef>
                <a:spcPts val="0"/>
              </a:spcBef>
              <a:spcAft>
                <a:spcPts val="0"/>
              </a:spcAft>
              <a:buClr>
                <a:srgbClr val="95440D"/>
              </a:buClr>
              <a:buSzPts val="1850"/>
              <a:buNone/>
            </a:pPr>
            <a:r>
              <a:rPr lang="en-US" sz="1850">
                <a:solidFill>
                  <a:srgbClr val="95440D"/>
                </a:solidFill>
              </a:rPr>
              <a:t>Dr.</a:t>
            </a:r>
            <a:r>
              <a:rPr b="1" lang="en-US" sz="1850">
                <a:solidFill>
                  <a:srgbClr val="95440D"/>
                </a:solidFill>
              </a:rPr>
              <a:t> Tom Bleecker</a:t>
            </a:r>
            <a:r>
              <a:rPr lang="en-US" sz="1850">
                <a:solidFill>
                  <a:srgbClr val="95440D"/>
                </a:solidFill>
              </a:rPr>
              <a:t>, Assistant Director of our BHS Research and Evaluation Unit, in collaboration with our IT department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8"/>
          <p:cNvSpPr txBox="1"/>
          <p:nvPr/>
        </p:nvSpPr>
        <p:spPr>
          <a:xfrm>
            <a:off x="1696599" y="612116"/>
            <a:ext cx="7370284" cy="7674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800"/>
              <a:buFont typeface="Calibri"/>
              <a:buNone/>
            </a:pPr>
            <a:r>
              <a:rPr b="1" i="0" lang="en-US" sz="4800" u="none" cap="none" strike="noStrike">
                <a:solidFill>
                  <a:srgbClr val="FFFF00"/>
                </a:solidFill>
                <a:latin typeface="Calibri"/>
                <a:ea typeface="Calibri"/>
                <a:cs typeface="Calibri"/>
                <a:sym typeface="Calibri"/>
              </a:rPr>
              <a:t>Justice-Involved Youth</a:t>
            </a:r>
            <a:endParaRPr/>
          </a:p>
          <a:p>
            <a:pPr indent="0" lvl="0" marL="0" marR="0" rtl="0" algn="ctr">
              <a:spcBef>
                <a:spcPts val="0"/>
              </a:spcBef>
              <a:spcAft>
                <a:spcPts val="0"/>
              </a:spcAft>
              <a:buClr>
                <a:srgbClr val="FFFF00"/>
              </a:buClr>
              <a:buSzPts val="4800"/>
              <a:buFont typeface="Calibri"/>
              <a:buNone/>
            </a:pPr>
            <a:r>
              <a:rPr b="1" i="0" lang="en-US" sz="4800" u="none" cap="none" strike="noStrike">
                <a:solidFill>
                  <a:srgbClr val="FFFF00"/>
                </a:solidFill>
                <a:latin typeface="Calibri"/>
                <a:ea typeface="Calibri"/>
                <a:cs typeface="Calibri"/>
                <a:sym typeface="Calibri"/>
              </a:rPr>
              <a:t>Episodes Opened</a:t>
            </a:r>
            <a:endParaRPr/>
          </a:p>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FFFF00"/>
              </a:solidFill>
              <a:latin typeface="Calibri"/>
              <a:ea typeface="Calibri"/>
              <a:cs typeface="Calibri"/>
              <a:sym typeface="Calibri"/>
            </a:endParaRPr>
          </a:p>
        </p:txBody>
      </p:sp>
      <p:pic>
        <p:nvPicPr>
          <p:cNvPr id="485" name="Google Shape;485;p28"/>
          <p:cNvPicPr preferRelativeResize="0"/>
          <p:nvPr/>
        </p:nvPicPr>
        <p:blipFill rotWithShape="1">
          <a:blip r:embed="rId3">
            <a:alphaModFix/>
          </a:blip>
          <a:srcRect b="44173" l="0" r="59716" t="13568"/>
          <a:stretch/>
        </p:blipFill>
        <p:spPr>
          <a:xfrm>
            <a:off x="937343" y="1557865"/>
            <a:ext cx="10317314" cy="4990387"/>
          </a:xfrm>
          <a:prstGeom prst="rect">
            <a:avLst/>
          </a:prstGeom>
          <a:noFill/>
          <a:ln>
            <a:noFill/>
          </a:ln>
        </p:spPr>
      </p:pic>
      <p:cxnSp>
        <p:nvCxnSpPr>
          <p:cNvPr id="486" name="Google Shape;486;p28"/>
          <p:cNvCxnSpPr/>
          <p:nvPr/>
        </p:nvCxnSpPr>
        <p:spPr>
          <a:xfrm>
            <a:off x="4297076" y="2418032"/>
            <a:ext cx="0" cy="3093156"/>
          </a:xfrm>
          <a:prstGeom prst="straightConnector1">
            <a:avLst/>
          </a:prstGeom>
          <a:noFill/>
          <a:ln cap="rnd" cmpd="tri" w="44450">
            <a:solidFill>
              <a:srgbClr val="FFC000">
                <a:alpha val="73725"/>
              </a:srgbClr>
            </a:solidFill>
            <a:prstDash val="solid"/>
            <a:round/>
            <a:headEnd len="sm" w="sm" type="none"/>
            <a:tailEnd len="sm" w="sm" type="none"/>
          </a:ln>
        </p:spPr>
      </p:cxnSp>
      <p:pic>
        <p:nvPicPr>
          <p:cNvPr id="487" name="Google Shape;487;p28"/>
          <p:cNvPicPr preferRelativeResize="0"/>
          <p:nvPr/>
        </p:nvPicPr>
        <p:blipFill rotWithShape="1">
          <a:blip r:embed="rId4">
            <a:alphaModFix/>
          </a:blip>
          <a:srcRect b="0" l="0" r="0" t="0"/>
          <a:stretch/>
        </p:blipFill>
        <p:spPr>
          <a:xfrm>
            <a:off x="4064000" y="5168104"/>
            <a:ext cx="466152" cy="422106"/>
          </a:xfrm>
          <a:prstGeom prst="rect">
            <a:avLst/>
          </a:prstGeom>
          <a:noFill/>
          <a:ln>
            <a:noFill/>
          </a:ln>
        </p:spPr>
      </p:pic>
      <p:sp>
        <p:nvSpPr>
          <p:cNvPr id="488" name="Google Shape;488;p28"/>
          <p:cNvSpPr/>
          <p:nvPr/>
        </p:nvSpPr>
        <p:spPr>
          <a:xfrm>
            <a:off x="4859871" y="2418032"/>
            <a:ext cx="2472258" cy="914400"/>
          </a:xfrm>
          <a:prstGeom prst="downArrowCallout">
            <a:avLst>
              <a:gd fmla="val 25000" name="adj1"/>
              <a:gd fmla="val 25000" name="adj2"/>
              <a:gd fmla="val 25000" name="adj3"/>
              <a:gd fmla="val 64977" name="adj4"/>
            </a:avLst>
          </a:prstGeom>
          <a:solidFill>
            <a:srgbClr val="F3B9B4"/>
          </a:solidFill>
          <a:ln cap="rnd" cmpd="sng" w="19050">
            <a:solidFill>
              <a:srgbClr val="ED96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First 3 months after SIP</a:t>
            </a:r>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6% drop</a:t>
            </a:r>
            <a:endParaRPr/>
          </a:p>
        </p:txBody>
      </p:sp>
      <p:sp>
        <p:nvSpPr>
          <p:cNvPr id="489" name="Google Shape;489;p28"/>
          <p:cNvSpPr/>
          <p:nvPr/>
        </p:nvSpPr>
        <p:spPr>
          <a:xfrm>
            <a:off x="8057261" y="2971800"/>
            <a:ext cx="2472264" cy="914400"/>
          </a:xfrm>
          <a:prstGeom prst="downArrowCallout">
            <a:avLst>
              <a:gd fmla="val 25000" name="adj1"/>
              <a:gd fmla="val 25000" name="adj2"/>
              <a:gd fmla="val 25000" name="adj3"/>
              <a:gd fmla="val 64977" name="adj4"/>
            </a:avLst>
          </a:prstGeom>
          <a:solidFill>
            <a:srgbClr val="B3E1D5"/>
          </a:solidFill>
          <a:ln cap="rnd" cmpd="sng" w="19050">
            <a:solidFill>
              <a:srgbClr val="8DD2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Next</a:t>
            </a:r>
            <a:r>
              <a:rPr b="0" i="0" lang="en-US" sz="1800" u="none" cap="none" strike="noStrike">
                <a:solidFill>
                  <a:srgbClr val="000000"/>
                </a:solidFill>
                <a:latin typeface="Calibri"/>
                <a:ea typeface="Calibri"/>
                <a:cs typeface="Calibri"/>
                <a:sym typeface="Calibri"/>
              </a:rPr>
              <a:t> 3 months after SIP</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64% drop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9"/>
          <p:cNvSpPr txBox="1"/>
          <p:nvPr/>
        </p:nvSpPr>
        <p:spPr>
          <a:xfrm>
            <a:off x="1366092" y="594240"/>
            <a:ext cx="8009264" cy="76744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Episodes Opened Comparison</a:t>
            </a:r>
            <a:endParaRPr/>
          </a:p>
          <a:p>
            <a:pPr indent="0" lvl="0" marL="0" marR="0" rtl="0" algn="ctr">
              <a:lnSpc>
                <a:spcPct val="100000"/>
              </a:lnSpc>
              <a:spcBef>
                <a:spcPts val="0"/>
              </a:spcBef>
              <a:spcAft>
                <a:spcPts val="0"/>
              </a:spcAft>
              <a:buClr>
                <a:schemeClr val="lt1"/>
              </a:buClr>
              <a:buSzPts val="4400"/>
              <a:buFont typeface="Arial"/>
              <a:buNone/>
            </a:pPr>
            <a:r>
              <a:t/>
            </a:r>
            <a:endParaRPr b="1" i="0" sz="4400" u="none" cap="none" strike="noStrike">
              <a:solidFill>
                <a:srgbClr val="FFFF00"/>
              </a:solidFill>
              <a:latin typeface="Calibri"/>
              <a:ea typeface="Calibri"/>
              <a:cs typeface="Calibri"/>
              <a:sym typeface="Calibri"/>
            </a:endParaRPr>
          </a:p>
        </p:txBody>
      </p:sp>
      <p:pic>
        <p:nvPicPr>
          <p:cNvPr id="497" name="Google Shape;497;p29"/>
          <p:cNvPicPr preferRelativeResize="0"/>
          <p:nvPr/>
        </p:nvPicPr>
        <p:blipFill rotWithShape="1">
          <a:blip r:embed="rId3">
            <a:alphaModFix/>
          </a:blip>
          <a:srcRect b="0" l="0" r="0" t="0"/>
          <a:stretch/>
        </p:blipFill>
        <p:spPr>
          <a:xfrm>
            <a:off x="0" y="1275650"/>
            <a:ext cx="12192000" cy="5582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
          <p:cNvPicPr preferRelativeResize="0"/>
          <p:nvPr/>
        </p:nvPicPr>
        <p:blipFill rotWithShape="1">
          <a:blip r:embed="rId3">
            <a:alphaModFix/>
          </a:blip>
          <a:srcRect b="0" l="0" r="0" t="0"/>
          <a:stretch/>
        </p:blipFill>
        <p:spPr>
          <a:xfrm>
            <a:off x="5214264" y="1361238"/>
            <a:ext cx="5453737" cy="5357804"/>
          </a:xfrm>
          <a:prstGeom prst="rect">
            <a:avLst/>
          </a:prstGeom>
          <a:noFill/>
          <a:ln>
            <a:noFill/>
          </a:ln>
        </p:spPr>
      </p:pic>
      <p:sp>
        <p:nvSpPr>
          <p:cNvPr id="204" name="Google Shape;204;p3"/>
          <p:cNvSpPr txBox="1"/>
          <p:nvPr>
            <p:ph type="title"/>
          </p:nvPr>
        </p:nvSpPr>
        <p:spPr>
          <a:xfrm>
            <a:off x="1520328" y="370238"/>
            <a:ext cx="7711802" cy="8699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00"/>
              </a:buClr>
              <a:buSzPts val="3959"/>
              <a:buFont typeface="Calibri"/>
              <a:buNone/>
            </a:pPr>
            <a:r>
              <a:rPr b="1" lang="en-US" sz="3959">
                <a:solidFill>
                  <a:srgbClr val="FFFF00"/>
                </a:solidFill>
              </a:rPr>
              <a:t>Children Youth &amp; Families Services</a:t>
            </a:r>
            <a:br>
              <a:rPr b="1" lang="en-US" sz="3959">
                <a:solidFill>
                  <a:srgbClr val="FFFF00"/>
                </a:solidFill>
              </a:rPr>
            </a:br>
            <a:r>
              <a:rPr b="1" lang="en-US" sz="3959">
                <a:solidFill>
                  <a:srgbClr val="FFFF00"/>
                </a:solidFill>
              </a:rPr>
              <a:t>System of Care Overview</a:t>
            </a:r>
            <a:br>
              <a:rPr lang="en-US" sz="2880"/>
            </a:br>
            <a:endParaRPr sz="2880"/>
          </a:p>
        </p:txBody>
      </p:sp>
      <p:cxnSp>
        <p:nvCxnSpPr>
          <p:cNvPr id="205" name="Google Shape;205;p3"/>
          <p:cNvCxnSpPr/>
          <p:nvPr/>
        </p:nvCxnSpPr>
        <p:spPr>
          <a:xfrm rot="10800000">
            <a:off x="3752345" y="3743623"/>
            <a:ext cx="0" cy="1001"/>
          </a:xfrm>
          <a:prstGeom prst="straightConnector1">
            <a:avLst/>
          </a:prstGeom>
          <a:noFill/>
          <a:ln cap="flat" cmpd="sng" w="12700">
            <a:solidFill>
              <a:schemeClr val="accent1"/>
            </a:solidFill>
            <a:prstDash val="solid"/>
            <a:miter lim="800000"/>
            <a:headEnd len="sm" w="sm" type="none"/>
            <a:tailEnd len="sm" w="sm" type="none"/>
          </a:ln>
        </p:spPr>
      </p:cxnSp>
      <p:pic>
        <p:nvPicPr>
          <p:cNvPr id="206" name="Google Shape;206;p3"/>
          <p:cNvPicPr preferRelativeResize="0"/>
          <p:nvPr/>
        </p:nvPicPr>
        <p:blipFill rotWithShape="1">
          <a:blip r:embed="rId4">
            <a:alphaModFix/>
          </a:blip>
          <a:srcRect b="0" l="0" r="0" t="0"/>
          <a:stretch/>
        </p:blipFill>
        <p:spPr>
          <a:xfrm>
            <a:off x="0" y="1689842"/>
            <a:ext cx="2549436" cy="1436232"/>
          </a:xfrm>
          <a:prstGeom prst="rect">
            <a:avLst/>
          </a:prstGeom>
          <a:noFill/>
          <a:ln>
            <a:noFill/>
          </a:ln>
        </p:spPr>
      </p:pic>
      <p:grpSp>
        <p:nvGrpSpPr>
          <p:cNvPr id="207" name="Google Shape;207;p3"/>
          <p:cNvGrpSpPr/>
          <p:nvPr/>
        </p:nvGrpSpPr>
        <p:grpSpPr>
          <a:xfrm>
            <a:off x="10407763" y="1361238"/>
            <a:ext cx="1275052" cy="5341587"/>
            <a:chOff x="0" y="169374"/>
            <a:chExt cx="762000" cy="2682181"/>
          </a:xfrm>
        </p:grpSpPr>
        <p:sp>
          <p:nvSpPr>
            <p:cNvPr id="208" name="Google Shape;208;p3"/>
            <p:cNvSpPr/>
            <p:nvPr/>
          </p:nvSpPr>
          <p:spPr>
            <a:xfrm rot="-5400000">
              <a:off x="-960090" y="1129464"/>
              <a:ext cx="2682180" cy="762000"/>
            </a:xfrm>
            <a:prstGeom prst="rightArrow">
              <a:avLst>
                <a:gd fmla="val 49830" name="adj1"/>
                <a:gd fmla="val 60660" name="adj2"/>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txBox="1"/>
            <p:nvPr/>
          </p:nvSpPr>
          <p:spPr>
            <a:xfrm rot="-5400000">
              <a:off x="-844926" y="1435777"/>
              <a:ext cx="2451851" cy="379704"/>
            </a:xfrm>
            <a:prstGeom prst="rect">
              <a:avLst/>
            </a:prstGeom>
            <a:solidFill>
              <a:srgbClr val="C55A11"/>
            </a:solid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b="1" i="0" lang="en-US" sz="3200" u="none" cap="none" strike="noStrike">
                  <a:solidFill>
                    <a:schemeClr val="lt1"/>
                  </a:solidFill>
                  <a:latin typeface="Calibri"/>
                  <a:ea typeface="Calibri"/>
                  <a:cs typeface="Calibri"/>
                  <a:sym typeface="Calibri"/>
                </a:rPr>
                <a:t>Level of Intensity</a:t>
              </a:r>
              <a:endParaRPr/>
            </a:p>
          </p:txBody>
        </p:sp>
      </p:grpSp>
      <p:grpSp>
        <p:nvGrpSpPr>
          <p:cNvPr id="210" name="Google Shape;210;p3"/>
          <p:cNvGrpSpPr/>
          <p:nvPr/>
        </p:nvGrpSpPr>
        <p:grpSpPr>
          <a:xfrm>
            <a:off x="2031408" y="209506"/>
            <a:ext cx="5779608" cy="5416065"/>
            <a:chOff x="0" y="-281782"/>
            <a:chExt cx="5779608" cy="5416065"/>
          </a:xfrm>
        </p:grpSpPr>
        <p:sp>
          <p:nvSpPr>
            <p:cNvPr id="211" name="Google Shape;211;p3"/>
            <p:cNvSpPr/>
            <p:nvPr/>
          </p:nvSpPr>
          <p:spPr>
            <a:xfrm rot="3296830">
              <a:off x="475728" y="877205"/>
              <a:ext cx="4442502" cy="3098091"/>
            </a:xfrm>
            <a:custGeom>
              <a:rect b="b" l="l" r="r" t="t"/>
              <a:pathLst>
                <a:path extrusionOk="0" h="120000" w="120000">
                  <a:moveTo>
                    <a:pt x="0" y="120000"/>
                  </a:moveTo>
                  <a:quadBezTo>
                    <a:pt x="20000" y="40000"/>
                    <a:pt x="93748" y="15000"/>
                  </a:quadBezTo>
                  <a:lnTo>
                    <a:pt x="92569" y="0"/>
                  </a:lnTo>
                  <a:lnTo>
                    <a:pt x="120000" y="18786"/>
                  </a:lnTo>
                  <a:lnTo>
                    <a:pt x="96465" y="49572"/>
                  </a:lnTo>
                  <a:lnTo>
                    <a:pt x="95286" y="34572"/>
                  </a:lnTo>
                  <a:quadBezTo>
                    <a:pt x="30000" y="44572"/>
                    <a:pt x="0" y="120000"/>
                  </a:quadBezTo>
                  <a:close/>
                </a:path>
              </a:pathLst>
            </a:custGeom>
            <a:gradFill>
              <a:gsLst>
                <a:gs pos="0">
                  <a:srgbClr val="04579F"/>
                </a:gs>
                <a:gs pos="68000">
                  <a:srgbClr val="00B050"/>
                </a:gs>
                <a:gs pos="100000">
                  <a:srgbClr val="B7D2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rot="-1099544">
              <a:off x="1637505" y="1458120"/>
              <a:ext cx="112187" cy="112187"/>
            </a:xfrm>
            <a:prstGeom prst="ellipse">
              <a:avLst/>
            </a:prstGeom>
            <a:gradFill>
              <a:gsLst>
                <a:gs pos="0">
                  <a:srgbClr val="BDD0E9"/>
                </a:gs>
                <a:gs pos="50000">
                  <a:srgbClr val="B0C9E9"/>
                </a:gs>
                <a:gs pos="100000">
                  <a:srgbClr val="96B0D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rot="-1099544">
              <a:off x="2908076" y="1901338"/>
              <a:ext cx="112187" cy="112187"/>
            </a:xfrm>
            <a:prstGeom prst="ellipse">
              <a:avLst/>
            </a:prstGeom>
            <a:gradFill>
              <a:gsLst>
                <a:gs pos="0">
                  <a:srgbClr val="BDD0E9"/>
                </a:gs>
                <a:gs pos="50000">
                  <a:srgbClr val="B0C9E9"/>
                </a:gs>
                <a:gs pos="100000">
                  <a:srgbClr val="96B0D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rot="-1099544">
              <a:off x="3653275" y="2427926"/>
              <a:ext cx="112187" cy="112187"/>
            </a:xfrm>
            <a:prstGeom prst="ellipse">
              <a:avLst/>
            </a:prstGeom>
            <a:gradFill>
              <a:gsLst>
                <a:gs pos="0">
                  <a:srgbClr val="BDD0E9"/>
                </a:gs>
                <a:gs pos="50000">
                  <a:srgbClr val="B0C9E9"/>
                </a:gs>
                <a:gs pos="100000">
                  <a:srgbClr val="96B0D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0" y="505261"/>
              <a:ext cx="2094502" cy="8233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txBox="1"/>
            <p:nvPr/>
          </p:nvSpPr>
          <p:spPr>
            <a:xfrm>
              <a:off x="0" y="505261"/>
              <a:ext cx="2094502" cy="823391"/>
            </a:xfrm>
            <a:prstGeom prst="rect">
              <a:avLst/>
            </a:prstGeom>
            <a:noFill/>
            <a:ln>
              <a:noFill/>
            </a:ln>
          </p:spPr>
          <p:txBody>
            <a:bodyPr anchorCtr="0" anchor="b" bIns="17775" lIns="17775" spcFirstLastPara="1" rIns="17775" wrap="square" tIns="17775">
              <a:noAutofit/>
            </a:bodyPr>
            <a:lstStyle/>
            <a:p>
              <a:pPr indent="0" lvl="0" marL="0" marR="0" rtl="0" algn="ctr">
                <a:lnSpc>
                  <a:spcPct val="90000"/>
                </a:lnSpc>
                <a:spcBef>
                  <a:spcPts val="0"/>
                </a:spcBef>
                <a:spcAft>
                  <a:spcPts val="0"/>
                </a:spcAft>
                <a:buClr>
                  <a:srgbClr val="002060"/>
                </a:buClr>
                <a:buSzPts val="1400"/>
                <a:buFont typeface="Calibri"/>
                <a:buNone/>
              </a:pPr>
              <a:r>
                <a:rPr b="1" i="0" lang="en-US" sz="1400" u="none" cap="none" strike="noStrike">
                  <a:solidFill>
                    <a:srgbClr val="002060"/>
                  </a:solidFill>
                  <a:latin typeface="Calibri"/>
                  <a:ea typeface="Calibri"/>
                  <a:cs typeface="Calibri"/>
                  <a:sym typeface="Calibri"/>
                </a:rPr>
                <a:t>Self</a:t>
              </a:r>
              <a:endParaRPr/>
            </a:p>
          </p:txBody>
        </p:sp>
        <p:sp>
          <p:nvSpPr>
            <p:cNvPr id="217" name="Google Shape;217;p3"/>
            <p:cNvSpPr/>
            <p:nvPr/>
          </p:nvSpPr>
          <p:spPr>
            <a:xfrm>
              <a:off x="1816388" y="869954"/>
              <a:ext cx="3056841" cy="8233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txBox="1"/>
            <p:nvPr/>
          </p:nvSpPr>
          <p:spPr>
            <a:xfrm>
              <a:off x="1816388" y="869954"/>
              <a:ext cx="3056841" cy="823391"/>
            </a:xfrm>
            <a:prstGeom prst="rect">
              <a:avLst/>
            </a:prstGeom>
            <a:noFill/>
            <a:ln>
              <a:noFill/>
            </a:ln>
          </p:spPr>
          <p:txBody>
            <a:bodyPr anchorCtr="0" anchor="ctr" bIns="17775" lIns="17775" spcFirstLastPara="1" rIns="17775" wrap="square" tIns="17775">
              <a:noAutofit/>
            </a:bodyPr>
            <a:lstStyle/>
            <a:p>
              <a:pPr indent="0" lvl="0" marL="0" marR="0" rtl="0" algn="l">
                <a:lnSpc>
                  <a:spcPct val="90000"/>
                </a:lnSpc>
                <a:spcBef>
                  <a:spcPts val="0"/>
                </a:spcBef>
                <a:spcAft>
                  <a:spcPts val="0"/>
                </a:spcAft>
                <a:buClr>
                  <a:srgbClr val="002060"/>
                </a:buClr>
                <a:buSzPts val="1400"/>
                <a:buFont typeface="Calibri"/>
                <a:buNone/>
              </a:pPr>
              <a:r>
                <a:rPr b="1" i="0" lang="en-US" sz="1400" u="none" cap="none" strike="noStrike">
                  <a:solidFill>
                    <a:srgbClr val="002060"/>
                  </a:solidFill>
                  <a:latin typeface="Calibri"/>
                  <a:ea typeface="Calibri"/>
                  <a:cs typeface="Calibri"/>
                  <a:sym typeface="Calibri"/>
                </a:rPr>
                <a:t>Community Providers</a:t>
              </a:r>
              <a:endParaRPr/>
            </a:p>
          </p:txBody>
        </p:sp>
        <p:sp>
          <p:nvSpPr>
            <p:cNvPr id="219" name="Google Shape;219;p3"/>
            <p:cNvSpPr/>
            <p:nvPr/>
          </p:nvSpPr>
          <p:spPr>
            <a:xfrm>
              <a:off x="428853" y="1997580"/>
              <a:ext cx="2434151" cy="9401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txBox="1"/>
            <p:nvPr/>
          </p:nvSpPr>
          <p:spPr>
            <a:xfrm>
              <a:off x="428853" y="1997580"/>
              <a:ext cx="2434151" cy="940131"/>
            </a:xfrm>
            <a:prstGeom prst="rect">
              <a:avLst/>
            </a:prstGeom>
            <a:noFill/>
            <a:ln>
              <a:noFill/>
            </a:ln>
          </p:spPr>
          <p:txBody>
            <a:bodyPr anchorCtr="0" anchor="ctr" bIns="17775" lIns="17775" spcFirstLastPara="1" rIns="17775" wrap="square" tIns="17775">
              <a:noAutofit/>
            </a:bodyPr>
            <a:lstStyle/>
            <a:p>
              <a:pPr indent="0" lvl="0" marL="0" marR="0" rtl="0" algn="r">
                <a:lnSpc>
                  <a:spcPct val="90000"/>
                </a:lnSpc>
                <a:spcBef>
                  <a:spcPts val="0"/>
                </a:spcBef>
                <a:spcAft>
                  <a:spcPts val="0"/>
                </a:spcAft>
                <a:buClr>
                  <a:srgbClr val="002060"/>
                </a:buClr>
                <a:buSzPts val="1400"/>
                <a:buFont typeface="Calibri"/>
                <a:buNone/>
              </a:pPr>
              <a:r>
                <a:rPr b="1" i="0" lang="en-US" sz="1400" u="none" cap="none" strike="noStrike">
                  <a:solidFill>
                    <a:srgbClr val="002060"/>
                  </a:solidFill>
                  <a:latin typeface="Calibri"/>
                  <a:ea typeface="Calibri"/>
                  <a:cs typeface="Calibri"/>
                  <a:sym typeface="Calibri"/>
                </a:rPr>
                <a:t>Systems Providers, e.g. Schools, Juvenile Probation &amp; Child Welfare</a:t>
              </a:r>
              <a:endParaRPr/>
            </a:p>
          </p:txBody>
        </p:sp>
        <p:sp>
          <p:nvSpPr>
            <p:cNvPr id="221" name="Google Shape;221;p3"/>
            <p:cNvSpPr/>
            <p:nvPr/>
          </p:nvSpPr>
          <p:spPr>
            <a:xfrm>
              <a:off x="3911539" y="1916674"/>
              <a:ext cx="1868069" cy="8233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txBox="1"/>
            <p:nvPr/>
          </p:nvSpPr>
          <p:spPr>
            <a:xfrm>
              <a:off x="3911539" y="1916674"/>
              <a:ext cx="1868069" cy="823391"/>
            </a:xfrm>
            <a:prstGeom prst="rect">
              <a:avLst/>
            </a:prstGeom>
            <a:noFill/>
            <a:ln>
              <a:noFill/>
            </a:ln>
          </p:spPr>
          <p:txBody>
            <a:bodyPr anchorCtr="0" anchor="ctr" bIns="17775" lIns="17775" spcFirstLastPara="1" rIns="17775" wrap="square" tIns="17775">
              <a:noAutofit/>
            </a:bodyPr>
            <a:lstStyle/>
            <a:p>
              <a:pPr indent="0" lvl="0" marL="0" marR="0" rtl="0" algn="l">
                <a:lnSpc>
                  <a:spcPct val="90000"/>
                </a:lnSpc>
                <a:spcBef>
                  <a:spcPts val="0"/>
                </a:spcBef>
                <a:spcAft>
                  <a:spcPts val="0"/>
                </a:spcAft>
                <a:buClr>
                  <a:srgbClr val="002060"/>
                </a:buClr>
                <a:buSzPts val="1400"/>
                <a:buFont typeface="Calibri"/>
                <a:buNone/>
              </a:pPr>
              <a:r>
                <a:rPr b="1" i="0" lang="en-US" sz="1400" u="none" cap="none" strike="noStrike">
                  <a:solidFill>
                    <a:srgbClr val="002060"/>
                  </a:solidFill>
                  <a:latin typeface="Calibri"/>
                  <a:ea typeface="Calibri"/>
                  <a:cs typeface="Calibri"/>
                  <a:sym typeface="Calibri"/>
                </a:rPr>
                <a:t>Primary Care</a:t>
              </a:r>
              <a:endParaRPr/>
            </a:p>
          </p:txBody>
        </p:sp>
        <p:sp>
          <p:nvSpPr>
            <p:cNvPr id="223" name="Google Shape;223;p3"/>
            <p:cNvSpPr/>
            <p:nvPr/>
          </p:nvSpPr>
          <p:spPr>
            <a:xfrm>
              <a:off x="0" y="3535737"/>
              <a:ext cx="2989109" cy="1410782"/>
            </a:xfrm>
            <a:prstGeom prst="rect">
              <a:avLst/>
            </a:prstGeom>
            <a:solidFill>
              <a:srgbClr val="A8D08C"/>
            </a:solidFill>
            <a:ln cap="flat" cmpd="sng" w="9525">
              <a:solidFill>
                <a:srgbClr val="F6F9F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txBox="1"/>
            <p:nvPr/>
          </p:nvSpPr>
          <p:spPr>
            <a:xfrm>
              <a:off x="0" y="3535737"/>
              <a:ext cx="2989109" cy="1410782"/>
            </a:xfrm>
            <a:prstGeom prst="rect">
              <a:avLst/>
            </a:prstGeom>
            <a:noFill/>
            <a:ln>
              <a:noFill/>
            </a:ln>
          </p:spPr>
          <p:txBody>
            <a:bodyPr anchorCtr="0" anchor="t"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rPr b="1" i="1" lang="en-US" sz="2400" u="none" cap="none" strike="noStrike">
                  <a:solidFill>
                    <a:schemeClr val="dk1"/>
                  </a:solidFill>
                  <a:latin typeface="Calibri"/>
                  <a:ea typeface="Calibri"/>
                  <a:cs typeface="Calibri"/>
                  <a:sym typeface="Calibri"/>
                </a:rPr>
                <a:t>Points of Entries for Children, Youth &amp; Families to Access System of Care</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0"/>
          <p:cNvSpPr txBox="1"/>
          <p:nvPr/>
        </p:nvSpPr>
        <p:spPr>
          <a:xfrm>
            <a:off x="1707616" y="309748"/>
            <a:ext cx="7370284" cy="7674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800"/>
              <a:buFont typeface="Calibri"/>
              <a:buNone/>
            </a:pPr>
            <a:r>
              <a:rPr b="1" i="0" lang="en-US" sz="4800" u="none" cap="none" strike="noStrike">
                <a:solidFill>
                  <a:srgbClr val="FFFF00"/>
                </a:solidFill>
                <a:latin typeface="Calibri"/>
                <a:ea typeface="Calibri"/>
                <a:cs typeface="Calibri"/>
                <a:sym typeface="Calibri"/>
              </a:rPr>
              <a:t>Justice-Involved Youth Encounters (Services Billed)</a:t>
            </a:r>
            <a:endParaRPr/>
          </a:p>
        </p:txBody>
      </p:sp>
      <p:pic>
        <p:nvPicPr>
          <p:cNvPr id="505" name="Google Shape;505;p30"/>
          <p:cNvPicPr preferRelativeResize="0"/>
          <p:nvPr/>
        </p:nvPicPr>
        <p:blipFill rotWithShape="1">
          <a:blip r:embed="rId3">
            <a:alphaModFix/>
          </a:blip>
          <a:srcRect b="47480" l="41166" r="17194" t="3666"/>
          <a:stretch/>
        </p:blipFill>
        <p:spPr>
          <a:xfrm>
            <a:off x="1320522" y="1531344"/>
            <a:ext cx="9550955" cy="5166912"/>
          </a:xfrm>
          <a:prstGeom prst="rect">
            <a:avLst/>
          </a:prstGeom>
          <a:noFill/>
          <a:ln>
            <a:noFill/>
          </a:ln>
        </p:spPr>
      </p:pic>
      <p:cxnSp>
        <p:nvCxnSpPr>
          <p:cNvPr id="506" name="Google Shape;506;p30"/>
          <p:cNvCxnSpPr/>
          <p:nvPr/>
        </p:nvCxnSpPr>
        <p:spPr>
          <a:xfrm>
            <a:off x="4354881" y="2467778"/>
            <a:ext cx="0" cy="3368645"/>
          </a:xfrm>
          <a:prstGeom prst="straightConnector1">
            <a:avLst/>
          </a:prstGeom>
          <a:noFill/>
          <a:ln cap="rnd" cmpd="tri" w="44450">
            <a:solidFill>
              <a:srgbClr val="FFC000">
                <a:alpha val="73725"/>
              </a:srgbClr>
            </a:solidFill>
            <a:prstDash val="solid"/>
            <a:round/>
            <a:headEnd len="sm" w="sm" type="none"/>
            <a:tailEnd len="sm" w="sm" type="none"/>
          </a:ln>
        </p:spPr>
      </p:cxnSp>
      <p:pic>
        <p:nvPicPr>
          <p:cNvPr id="507" name="Google Shape;507;p30"/>
          <p:cNvPicPr preferRelativeResize="0"/>
          <p:nvPr/>
        </p:nvPicPr>
        <p:blipFill rotWithShape="1">
          <a:blip r:embed="rId4">
            <a:alphaModFix/>
          </a:blip>
          <a:srcRect b="0" l="0" r="0" t="0"/>
          <a:stretch/>
        </p:blipFill>
        <p:spPr>
          <a:xfrm>
            <a:off x="4121805" y="5753086"/>
            <a:ext cx="466152" cy="422106"/>
          </a:xfrm>
          <a:prstGeom prst="rect">
            <a:avLst/>
          </a:prstGeom>
          <a:noFill/>
          <a:ln>
            <a:noFill/>
          </a:ln>
        </p:spPr>
      </p:pic>
      <p:sp>
        <p:nvSpPr>
          <p:cNvPr id="508" name="Google Shape;508;p30"/>
          <p:cNvSpPr/>
          <p:nvPr/>
        </p:nvSpPr>
        <p:spPr>
          <a:xfrm>
            <a:off x="4587957" y="3955056"/>
            <a:ext cx="2472258" cy="914400"/>
          </a:xfrm>
          <a:prstGeom prst="upArrowCallout">
            <a:avLst>
              <a:gd fmla="val 25000" name="adj1"/>
              <a:gd fmla="val 25000" name="adj2"/>
              <a:gd fmla="val 25000" name="adj3"/>
              <a:gd fmla="val 64977" name="adj4"/>
            </a:avLst>
          </a:prstGeom>
          <a:solidFill>
            <a:srgbClr val="F3B9B4"/>
          </a:solidFill>
          <a:ln cap="rnd" cmpd="sng" w="19050">
            <a:solidFill>
              <a:srgbClr val="ED96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First 3 months after SIP</a:t>
            </a:r>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29% increase</a:t>
            </a:r>
            <a:endParaRPr/>
          </a:p>
        </p:txBody>
      </p:sp>
      <p:sp>
        <p:nvSpPr>
          <p:cNvPr id="509" name="Google Shape;509;p30"/>
          <p:cNvSpPr/>
          <p:nvPr/>
        </p:nvSpPr>
        <p:spPr>
          <a:xfrm>
            <a:off x="7060215" y="4838686"/>
            <a:ext cx="2472264" cy="914400"/>
          </a:xfrm>
          <a:prstGeom prst="upArrowCallout">
            <a:avLst>
              <a:gd fmla="val 25000" name="adj1"/>
              <a:gd fmla="val 25000" name="adj2"/>
              <a:gd fmla="val 25000" name="adj3"/>
              <a:gd fmla="val 64977" name="adj4"/>
            </a:avLst>
          </a:prstGeom>
          <a:solidFill>
            <a:srgbClr val="B3E1D5"/>
          </a:solidFill>
          <a:ln cap="rnd" cmpd="sng" w="19050">
            <a:solidFill>
              <a:srgbClr val="8DD2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Next</a:t>
            </a:r>
            <a:r>
              <a:rPr b="0" i="0" lang="en-US" sz="1800" u="none" cap="none" strike="noStrike">
                <a:solidFill>
                  <a:srgbClr val="000000"/>
                </a:solidFill>
                <a:latin typeface="Calibri"/>
                <a:ea typeface="Calibri"/>
                <a:cs typeface="Calibri"/>
                <a:sym typeface="Calibri"/>
              </a:rPr>
              <a:t> 3 months after SIP</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20% increase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1"/>
          <p:cNvSpPr txBox="1"/>
          <p:nvPr/>
        </p:nvSpPr>
        <p:spPr>
          <a:xfrm>
            <a:off x="1366092" y="594240"/>
            <a:ext cx="8009264" cy="76744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Encounters Comparison</a:t>
            </a:r>
            <a:endParaRPr/>
          </a:p>
          <a:p>
            <a:pPr indent="0" lvl="0" marL="0" marR="0" rtl="0" algn="ctr">
              <a:lnSpc>
                <a:spcPct val="100000"/>
              </a:lnSpc>
              <a:spcBef>
                <a:spcPts val="0"/>
              </a:spcBef>
              <a:spcAft>
                <a:spcPts val="0"/>
              </a:spcAft>
              <a:buClr>
                <a:schemeClr val="lt1"/>
              </a:buClr>
              <a:buSzPts val="4400"/>
              <a:buFont typeface="Arial"/>
              <a:buNone/>
            </a:pPr>
            <a:r>
              <a:t/>
            </a:r>
            <a:endParaRPr b="1" i="0" sz="4400" u="none" cap="none" strike="noStrike">
              <a:solidFill>
                <a:srgbClr val="FFFF00"/>
              </a:solidFill>
              <a:latin typeface="Calibri"/>
              <a:ea typeface="Calibri"/>
              <a:cs typeface="Calibri"/>
              <a:sym typeface="Calibri"/>
            </a:endParaRPr>
          </a:p>
        </p:txBody>
      </p:sp>
      <p:pic>
        <p:nvPicPr>
          <p:cNvPr id="517" name="Google Shape;517;p31"/>
          <p:cNvPicPr preferRelativeResize="0"/>
          <p:nvPr/>
        </p:nvPicPr>
        <p:blipFill rotWithShape="1">
          <a:blip r:embed="rId3">
            <a:alphaModFix/>
          </a:blip>
          <a:srcRect b="0" l="0" r="0" t="0"/>
          <a:stretch/>
        </p:blipFill>
        <p:spPr>
          <a:xfrm>
            <a:off x="0" y="1277522"/>
            <a:ext cx="12249096" cy="55804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2"/>
          <p:cNvSpPr txBox="1"/>
          <p:nvPr/>
        </p:nvSpPr>
        <p:spPr>
          <a:xfrm>
            <a:off x="1641515" y="618220"/>
            <a:ext cx="7370284" cy="7674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800"/>
              <a:buFont typeface="Calibri"/>
              <a:buNone/>
            </a:pPr>
            <a:r>
              <a:rPr b="1" i="0" lang="en-US" sz="4800" u="none" cap="none" strike="noStrike">
                <a:solidFill>
                  <a:srgbClr val="FFFF00"/>
                </a:solidFill>
                <a:latin typeface="Calibri"/>
                <a:ea typeface="Calibri"/>
                <a:cs typeface="Calibri"/>
                <a:sym typeface="Calibri"/>
              </a:rPr>
              <a:t>Justice-Involved Youth</a:t>
            </a:r>
            <a:endParaRPr/>
          </a:p>
          <a:p>
            <a:pPr indent="0" lvl="0" marL="0" marR="0" rtl="0" algn="ctr">
              <a:spcBef>
                <a:spcPts val="0"/>
              </a:spcBef>
              <a:spcAft>
                <a:spcPts val="0"/>
              </a:spcAft>
              <a:buClr>
                <a:srgbClr val="FFFF00"/>
              </a:buClr>
              <a:buSzPts val="3200"/>
              <a:buFont typeface="Calibri"/>
              <a:buNone/>
            </a:pPr>
            <a:r>
              <a:rPr b="1" lang="en-US" sz="3200">
                <a:solidFill>
                  <a:srgbClr val="FFFF00"/>
                </a:solidFill>
                <a:latin typeface="Calibri"/>
                <a:ea typeface="Calibri"/>
                <a:cs typeface="Calibri"/>
                <a:sym typeface="Calibri"/>
              </a:rPr>
              <a:t>Units of Service (UoS, in minutes) </a:t>
            </a:r>
            <a:endParaRPr b="1" i="0" sz="3200" u="none" cap="none" strike="noStrike">
              <a:solidFill>
                <a:srgbClr val="FFFF00"/>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4800"/>
              <a:buFont typeface="Arial"/>
              <a:buNone/>
            </a:pPr>
            <a:r>
              <a:t/>
            </a:r>
            <a:endParaRPr b="1" i="0" sz="4800" u="none" cap="none" strike="noStrike">
              <a:solidFill>
                <a:srgbClr val="FFFF00"/>
              </a:solidFill>
              <a:latin typeface="Calibri"/>
              <a:ea typeface="Calibri"/>
              <a:cs typeface="Calibri"/>
              <a:sym typeface="Calibri"/>
            </a:endParaRPr>
          </a:p>
        </p:txBody>
      </p:sp>
      <p:pic>
        <p:nvPicPr>
          <p:cNvPr id="525" name="Google Shape;525;p32"/>
          <p:cNvPicPr preferRelativeResize="0"/>
          <p:nvPr/>
        </p:nvPicPr>
        <p:blipFill rotWithShape="1">
          <a:blip r:embed="rId3">
            <a:alphaModFix/>
          </a:blip>
          <a:srcRect b="0" l="41882" r="16234" t="54212"/>
          <a:stretch/>
        </p:blipFill>
        <p:spPr>
          <a:xfrm>
            <a:off x="899825" y="1509311"/>
            <a:ext cx="10392350" cy="5238520"/>
          </a:xfrm>
          <a:prstGeom prst="rect">
            <a:avLst/>
          </a:prstGeom>
          <a:noFill/>
          <a:ln>
            <a:noFill/>
          </a:ln>
        </p:spPr>
      </p:pic>
      <p:cxnSp>
        <p:nvCxnSpPr>
          <p:cNvPr id="526" name="Google Shape;526;p32"/>
          <p:cNvCxnSpPr/>
          <p:nvPr/>
        </p:nvCxnSpPr>
        <p:spPr>
          <a:xfrm>
            <a:off x="4277763" y="2275485"/>
            <a:ext cx="0" cy="3368645"/>
          </a:xfrm>
          <a:prstGeom prst="straightConnector1">
            <a:avLst/>
          </a:prstGeom>
          <a:noFill/>
          <a:ln cap="rnd" cmpd="tri" w="44450">
            <a:solidFill>
              <a:srgbClr val="FFC000">
                <a:alpha val="73725"/>
              </a:srgbClr>
            </a:solidFill>
            <a:prstDash val="solid"/>
            <a:round/>
            <a:headEnd len="sm" w="sm" type="none"/>
            <a:tailEnd len="sm" w="sm" type="none"/>
          </a:ln>
        </p:spPr>
      </p:cxnSp>
      <p:pic>
        <p:nvPicPr>
          <p:cNvPr id="527" name="Google Shape;527;p32"/>
          <p:cNvPicPr preferRelativeResize="0"/>
          <p:nvPr/>
        </p:nvPicPr>
        <p:blipFill rotWithShape="1">
          <a:blip r:embed="rId4">
            <a:alphaModFix/>
          </a:blip>
          <a:srcRect b="0" l="0" r="0" t="0"/>
          <a:stretch/>
        </p:blipFill>
        <p:spPr>
          <a:xfrm>
            <a:off x="4044687" y="5222024"/>
            <a:ext cx="466152" cy="422106"/>
          </a:xfrm>
          <a:prstGeom prst="rect">
            <a:avLst/>
          </a:prstGeom>
          <a:noFill/>
          <a:ln>
            <a:noFill/>
          </a:ln>
        </p:spPr>
      </p:pic>
      <p:sp>
        <p:nvSpPr>
          <p:cNvPr id="528" name="Google Shape;528;p32"/>
          <p:cNvSpPr/>
          <p:nvPr/>
        </p:nvSpPr>
        <p:spPr>
          <a:xfrm>
            <a:off x="5059875" y="4272530"/>
            <a:ext cx="2472258" cy="914400"/>
          </a:xfrm>
          <a:prstGeom prst="upArrowCallout">
            <a:avLst>
              <a:gd fmla="val 25000" name="adj1"/>
              <a:gd fmla="val 25000" name="adj2"/>
              <a:gd fmla="val 25000" name="adj3"/>
              <a:gd fmla="val 64977" name="adj4"/>
            </a:avLst>
          </a:prstGeom>
          <a:solidFill>
            <a:srgbClr val="F3B9B4"/>
          </a:solidFill>
          <a:ln cap="rnd" cmpd="sng" w="19050">
            <a:solidFill>
              <a:srgbClr val="ED96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First 3 months after SIP</a:t>
            </a:r>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13% drop</a:t>
            </a:r>
            <a:endParaRPr/>
          </a:p>
        </p:txBody>
      </p:sp>
      <p:sp>
        <p:nvSpPr>
          <p:cNvPr id="529" name="Google Shape;529;p32"/>
          <p:cNvSpPr/>
          <p:nvPr/>
        </p:nvSpPr>
        <p:spPr>
          <a:xfrm>
            <a:off x="7974835" y="4641595"/>
            <a:ext cx="2472264" cy="914400"/>
          </a:xfrm>
          <a:prstGeom prst="upArrowCallout">
            <a:avLst>
              <a:gd fmla="val 25000" name="adj1"/>
              <a:gd fmla="val 25000" name="adj2"/>
              <a:gd fmla="val 25000" name="adj3"/>
              <a:gd fmla="val 64977" name="adj4"/>
            </a:avLst>
          </a:prstGeom>
          <a:solidFill>
            <a:srgbClr val="B3E1D5"/>
          </a:solidFill>
          <a:ln cap="rnd" cmpd="sng" w="19050">
            <a:solidFill>
              <a:srgbClr val="8DD2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Next</a:t>
            </a:r>
            <a:r>
              <a:rPr b="0" i="0" lang="en-US" sz="1800" u="none" cap="none" strike="noStrike">
                <a:solidFill>
                  <a:srgbClr val="000000"/>
                </a:solidFill>
                <a:latin typeface="Calibri"/>
                <a:ea typeface="Calibri"/>
                <a:cs typeface="Calibri"/>
                <a:sym typeface="Calibri"/>
              </a:rPr>
              <a:t> 3 months after SIP</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19% drop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3"/>
          <p:cNvSpPr txBox="1"/>
          <p:nvPr/>
        </p:nvSpPr>
        <p:spPr>
          <a:xfrm>
            <a:off x="1366092" y="594240"/>
            <a:ext cx="8009264" cy="76744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Units of Service Comparison</a:t>
            </a:r>
            <a:endParaRPr/>
          </a:p>
          <a:p>
            <a:pPr indent="0" lvl="0" marL="0" marR="0" rtl="0" algn="ctr">
              <a:lnSpc>
                <a:spcPct val="100000"/>
              </a:lnSpc>
              <a:spcBef>
                <a:spcPts val="0"/>
              </a:spcBef>
              <a:spcAft>
                <a:spcPts val="0"/>
              </a:spcAft>
              <a:buClr>
                <a:schemeClr val="lt1"/>
              </a:buClr>
              <a:buSzPts val="4400"/>
              <a:buFont typeface="Arial"/>
              <a:buNone/>
            </a:pPr>
            <a:r>
              <a:t/>
            </a:r>
            <a:endParaRPr b="1" i="0" sz="4400" u="none" cap="none" strike="noStrike">
              <a:solidFill>
                <a:srgbClr val="FFFF00"/>
              </a:solidFill>
              <a:latin typeface="Calibri"/>
              <a:ea typeface="Calibri"/>
              <a:cs typeface="Calibri"/>
              <a:sym typeface="Calibri"/>
            </a:endParaRPr>
          </a:p>
        </p:txBody>
      </p:sp>
      <p:pic>
        <p:nvPicPr>
          <p:cNvPr id="537" name="Google Shape;537;p33"/>
          <p:cNvPicPr preferRelativeResize="0"/>
          <p:nvPr/>
        </p:nvPicPr>
        <p:blipFill rotWithShape="1">
          <a:blip r:embed="rId3">
            <a:alphaModFix/>
          </a:blip>
          <a:srcRect b="0" l="0" r="0" t="0"/>
          <a:stretch/>
        </p:blipFill>
        <p:spPr>
          <a:xfrm>
            <a:off x="0" y="1361682"/>
            <a:ext cx="12194418" cy="549631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4"/>
          <p:cNvSpPr txBox="1"/>
          <p:nvPr/>
        </p:nvSpPr>
        <p:spPr>
          <a:xfrm>
            <a:off x="1366092" y="86498"/>
            <a:ext cx="8009264" cy="127518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Implications of Data Stories</a:t>
            </a:r>
            <a:endParaRPr b="0" i="0" sz="3200" u="none" cap="none" strike="noStrike">
              <a:solidFill>
                <a:srgbClr val="FFFF00"/>
              </a:solidFill>
              <a:latin typeface="Calibri"/>
              <a:ea typeface="Calibri"/>
              <a:cs typeface="Calibri"/>
              <a:sym typeface="Calibri"/>
            </a:endParaRPr>
          </a:p>
        </p:txBody>
      </p:sp>
      <p:sp>
        <p:nvSpPr>
          <p:cNvPr id="545" name="Google Shape;545;p34"/>
          <p:cNvSpPr txBox="1"/>
          <p:nvPr/>
        </p:nvSpPr>
        <p:spPr>
          <a:xfrm>
            <a:off x="68895" y="1535818"/>
            <a:ext cx="8472275" cy="45243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5440D"/>
              </a:buClr>
              <a:buSzPts val="3200"/>
              <a:buFont typeface="Calibri"/>
              <a:buNone/>
            </a:pPr>
            <a:r>
              <a:rPr b="0" i="0" lang="en-US" sz="3200" u="none" cap="none" strike="noStrike">
                <a:solidFill>
                  <a:srgbClr val="95440D"/>
                </a:solidFill>
                <a:latin typeface="Calibri"/>
                <a:ea typeface="Calibri"/>
                <a:cs typeface="Calibri"/>
                <a:sym typeface="Calibri"/>
              </a:rPr>
              <a:t>Programs that respond to the behavioral health needs of justice-involved youth should:</a:t>
            </a:r>
            <a:endParaRPr/>
          </a:p>
          <a:p>
            <a:pPr indent="-571500" lvl="0" marL="571500" marR="0" rtl="0" algn="l">
              <a:lnSpc>
                <a:spcPct val="100000"/>
              </a:lnSpc>
              <a:spcBef>
                <a:spcPts val="0"/>
              </a:spcBef>
              <a:spcAft>
                <a:spcPts val="0"/>
              </a:spcAft>
              <a:buClr>
                <a:srgbClr val="95440D"/>
              </a:buClr>
              <a:buSzPts val="3200"/>
              <a:buFont typeface="Arial"/>
              <a:buChar char="•"/>
            </a:pPr>
            <a:r>
              <a:rPr lang="en-US" sz="3200">
                <a:solidFill>
                  <a:srgbClr val="95440D"/>
                </a:solidFill>
                <a:latin typeface="Calibri"/>
                <a:ea typeface="Calibri"/>
                <a:cs typeface="Calibri"/>
                <a:sym typeface="Calibri"/>
              </a:rPr>
              <a:t>Integrate </a:t>
            </a:r>
            <a:r>
              <a:rPr b="0" i="0" lang="en-US" sz="3200" u="none" cap="none" strike="noStrike">
                <a:solidFill>
                  <a:srgbClr val="95440D"/>
                </a:solidFill>
                <a:latin typeface="Calibri"/>
                <a:ea typeface="Calibri"/>
                <a:cs typeface="Calibri"/>
                <a:sym typeface="Calibri"/>
              </a:rPr>
              <a:t>strengths of cultural identity and family in interventions. </a:t>
            </a:r>
            <a:endParaRPr/>
          </a:p>
          <a:p>
            <a:pPr indent="-571500" lvl="0" marL="571500" marR="0" rtl="0" algn="l">
              <a:lnSpc>
                <a:spcPct val="100000"/>
              </a:lnSpc>
              <a:spcBef>
                <a:spcPts val="0"/>
              </a:spcBef>
              <a:spcAft>
                <a:spcPts val="0"/>
              </a:spcAft>
              <a:buClr>
                <a:srgbClr val="95440D"/>
              </a:buClr>
              <a:buSzPts val="3200"/>
              <a:buFont typeface="Arial"/>
              <a:buChar char="•"/>
            </a:pPr>
            <a:r>
              <a:rPr b="0" i="0" lang="en-US" sz="3200" u="none" cap="none" strike="noStrike">
                <a:solidFill>
                  <a:srgbClr val="95440D"/>
                </a:solidFill>
                <a:latin typeface="Calibri"/>
                <a:ea typeface="Calibri"/>
                <a:cs typeface="Calibri"/>
                <a:sym typeface="Calibri"/>
              </a:rPr>
              <a:t>Integrate a </a:t>
            </a:r>
            <a:r>
              <a:rPr b="1" i="0" lang="en-US" sz="3200" u="none" cap="none" strike="noStrike">
                <a:solidFill>
                  <a:srgbClr val="95440D"/>
                </a:solidFill>
                <a:latin typeface="Calibri"/>
                <a:ea typeface="Calibri"/>
                <a:cs typeface="Calibri"/>
                <a:sym typeface="Calibri"/>
              </a:rPr>
              <a:t>trauma-informed lens </a:t>
            </a:r>
            <a:r>
              <a:rPr b="0" i="0" lang="en-US" sz="3200" u="none" cap="none" strike="noStrike">
                <a:solidFill>
                  <a:srgbClr val="95440D"/>
                </a:solidFill>
                <a:latin typeface="Calibri"/>
                <a:ea typeface="Calibri"/>
                <a:cs typeface="Calibri"/>
                <a:sym typeface="Calibri"/>
              </a:rPr>
              <a:t>in choosing interventions and evidence-based practices</a:t>
            </a:r>
            <a:endParaRPr/>
          </a:p>
          <a:p>
            <a:pPr indent="-571500" lvl="0" marL="571500" marR="0" rtl="0" algn="l">
              <a:spcBef>
                <a:spcPts val="0"/>
              </a:spcBef>
              <a:spcAft>
                <a:spcPts val="0"/>
              </a:spcAft>
              <a:buClr>
                <a:srgbClr val="95440D"/>
              </a:buClr>
              <a:buSzPts val="3200"/>
              <a:buFont typeface="Arial"/>
              <a:buChar char="•"/>
            </a:pPr>
            <a:r>
              <a:rPr b="0" i="0" lang="en-US" sz="3200" u="none" cap="none" strike="noStrike">
                <a:solidFill>
                  <a:srgbClr val="95440D"/>
                </a:solidFill>
                <a:latin typeface="Calibri"/>
                <a:ea typeface="Calibri"/>
                <a:cs typeface="Calibri"/>
                <a:sym typeface="Calibri"/>
              </a:rPr>
              <a:t>Integrate race equity and cultural issues in working with primarily Black/African-American, and Latinx youth and their families</a:t>
            </a:r>
            <a:endParaRPr/>
          </a:p>
        </p:txBody>
      </p:sp>
      <p:pic>
        <p:nvPicPr>
          <p:cNvPr id="546" name="Google Shape;546;p34"/>
          <p:cNvPicPr preferRelativeResize="0"/>
          <p:nvPr/>
        </p:nvPicPr>
        <p:blipFill rotWithShape="1">
          <a:blip r:embed="rId3">
            <a:alphaModFix/>
          </a:blip>
          <a:srcRect b="0" l="0" r="0" t="0"/>
          <a:stretch/>
        </p:blipFill>
        <p:spPr>
          <a:xfrm>
            <a:off x="8646565" y="4428636"/>
            <a:ext cx="3395059" cy="226337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35"/>
          <p:cNvPicPr preferRelativeResize="0"/>
          <p:nvPr/>
        </p:nvPicPr>
        <p:blipFill rotWithShape="1">
          <a:blip r:embed="rId3">
            <a:alphaModFix/>
          </a:blip>
          <a:srcRect b="0" l="0" r="0" t="0"/>
          <a:stretch/>
        </p:blipFill>
        <p:spPr>
          <a:xfrm>
            <a:off x="8686800" y="101362"/>
            <a:ext cx="2895600" cy="1170860"/>
          </a:xfrm>
          <a:prstGeom prst="rect">
            <a:avLst/>
          </a:prstGeom>
          <a:noFill/>
          <a:ln>
            <a:noFill/>
          </a:ln>
        </p:spPr>
      </p:pic>
      <p:pic>
        <p:nvPicPr>
          <p:cNvPr id="553" name="Google Shape;553;p35"/>
          <p:cNvPicPr preferRelativeResize="0"/>
          <p:nvPr/>
        </p:nvPicPr>
        <p:blipFill rotWithShape="1">
          <a:blip r:embed="rId4">
            <a:alphaModFix/>
          </a:blip>
          <a:srcRect b="0" l="6082" r="5430" t="0"/>
          <a:stretch/>
        </p:blipFill>
        <p:spPr>
          <a:xfrm>
            <a:off x="1"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
          <p:cNvSpPr txBox="1"/>
          <p:nvPr>
            <p:ph type="title"/>
          </p:nvPr>
        </p:nvSpPr>
        <p:spPr>
          <a:xfrm>
            <a:off x="2058316" y="152399"/>
            <a:ext cx="6400801" cy="10223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00"/>
              </a:buClr>
              <a:buSzPts val="4800"/>
              <a:buFont typeface="Calibri"/>
              <a:buNone/>
            </a:pPr>
            <a:r>
              <a:rPr b="1" lang="en-US" sz="4800">
                <a:solidFill>
                  <a:srgbClr val="FFFF00"/>
                </a:solidFill>
              </a:rPr>
              <a:t>Juvenile Justice Services</a:t>
            </a:r>
            <a:endParaRPr/>
          </a:p>
        </p:txBody>
      </p:sp>
      <p:grpSp>
        <p:nvGrpSpPr>
          <p:cNvPr id="230" name="Google Shape;230;p4"/>
          <p:cNvGrpSpPr/>
          <p:nvPr/>
        </p:nvGrpSpPr>
        <p:grpSpPr>
          <a:xfrm>
            <a:off x="3661185" y="1048481"/>
            <a:ext cx="5609707" cy="5510336"/>
            <a:chOff x="395551" y="-126268"/>
            <a:chExt cx="5609707" cy="5510336"/>
          </a:xfrm>
        </p:grpSpPr>
        <p:sp>
          <p:nvSpPr>
            <p:cNvPr id="231" name="Google Shape;231;p4"/>
            <p:cNvSpPr/>
            <p:nvPr/>
          </p:nvSpPr>
          <p:spPr>
            <a:xfrm>
              <a:off x="2438397" y="1930878"/>
              <a:ext cx="1491234" cy="1529137"/>
            </a:xfrm>
            <a:prstGeom prst="ellipse">
              <a:avLst/>
            </a:prstGeom>
            <a:solidFill>
              <a:srgbClr val="BA612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txBox="1"/>
            <p:nvPr/>
          </p:nvSpPr>
          <p:spPr>
            <a:xfrm>
              <a:off x="2656783" y="2154815"/>
              <a:ext cx="1054462" cy="1081263"/>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i="0" lang="en-US" sz="1600" u="none" cap="none" strike="noStrike">
                  <a:solidFill>
                    <a:schemeClr val="lt1"/>
                  </a:solidFill>
                  <a:latin typeface="Calibri"/>
                  <a:ea typeface="Calibri"/>
                  <a:cs typeface="Calibri"/>
                  <a:sym typeface="Calibri"/>
                </a:rPr>
                <a:t>Youth &amp; Families involved in JJ System</a:t>
              </a:r>
              <a:endParaRPr/>
            </a:p>
          </p:txBody>
        </p:sp>
        <p:sp>
          <p:nvSpPr>
            <p:cNvPr id="233" name="Google Shape;233;p4"/>
            <p:cNvSpPr/>
            <p:nvPr/>
          </p:nvSpPr>
          <p:spPr>
            <a:xfrm rot="-5371820">
              <a:off x="2986321" y="1706211"/>
              <a:ext cx="411294"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txBox="1"/>
            <p:nvPr/>
          </p:nvSpPr>
          <p:spPr>
            <a:xfrm rot="-5371820">
              <a:off x="3181685" y="1714983"/>
              <a:ext cx="20564" cy="2056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35" name="Google Shape;235;p4"/>
            <p:cNvSpPr/>
            <p:nvPr/>
          </p:nvSpPr>
          <p:spPr>
            <a:xfrm>
              <a:off x="2377439" y="-126268"/>
              <a:ext cx="1645921" cy="1645921"/>
            </a:xfrm>
            <a:prstGeom prst="ellipse">
              <a:avLst/>
            </a:prstGeom>
            <a:solidFill>
              <a:srgbClr val="AC5A2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txBox="1"/>
            <p:nvPr/>
          </p:nvSpPr>
          <p:spPr>
            <a:xfrm>
              <a:off x="2618479" y="114772"/>
              <a:ext cx="1163841" cy="116384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2200"/>
                <a:buFont typeface="Calibri"/>
                <a:buNone/>
              </a:pPr>
              <a:r>
                <a:rPr b="1" i="0" lang="en-US" sz="2200" u="none" cap="none" strike="noStrike">
                  <a:solidFill>
                    <a:schemeClr val="lt1"/>
                  </a:solidFill>
                  <a:latin typeface="Calibri"/>
                  <a:ea typeface="Calibri"/>
                  <a:cs typeface="Calibri"/>
                  <a:sym typeface="Calibri"/>
                </a:rPr>
                <a:t>Special Programs for Youth (SPY)</a:t>
              </a:r>
              <a:endParaRPr/>
            </a:p>
          </p:txBody>
        </p:sp>
        <p:sp>
          <p:nvSpPr>
            <p:cNvPr id="237" name="Google Shape;237;p4"/>
            <p:cNvSpPr/>
            <p:nvPr/>
          </p:nvSpPr>
          <p:spPr>
            <a:xfrm rot="-2251656">
              <a:off x="3734290" y="2081178"/>
              <a:ext cx="449300"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txBox="1"/>
            <p:nvPr/>
          </p:nvSpPr>
          <p:spPr>
            <a:xfrm rot="-2251656">
              <a:off x="3947708" y="2089000"/>
              <a:ext cx="22465" cy="2246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39" name="Google Shape;239;p4"/>
            <p:cNvSpPr/>
            <p:nvPr/>
          </p:nvSpPr>
          <p:spPr>
            <a:xfrm>
              <a:off x="3966798" y="639126"/>
              <a:ext cx="1645921" cy="1645921"/>
            </a:xfrm>
            <a:prstGeom prst="ellipse">
              <a:avLst/>
            </a:prstGeom>
            <a:solidFill>
              <a:srgbClr val="DB7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txBox="1"/>
            <p:nvPr/>
          </p:nvSpPr>
          <p:spPr>
            <a:xfrm>
              <a:off x="4207838" y="880166"/>
              <a:ext cx="1163841" cy="116384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AIIM Higher</a:t>
              </a:r>
              <a:endParaRPr/>
            </a:p>
          </p:txBody>
        </p:sp>
        <p:sp>
          <p:nvSpPr>
            <p:cNvPr id="241" name="Google Shape;241;p4"/>
            <p:cNvSpPr/>
            <p:nvPr/>
          </p:nvSpPr>
          <p:spPr>
            <a:xfrm rot="820925">
              <a:off x="3902557" y="2910600"/>
              <a:ext cx="487042"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txBox="1"/>
            <p:nvPr/>
          </p:nvSpPr>
          <p:spPr>
            <a:xfrm rot="820925">
              <a:off x="4133903" y="2917478"/>
              <a:ext cx="24352" cy="2435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43" name="Google Shape;243;p4"/>
            <p:cNvSpPr/>
            <p:nvPr/>
          </p:nvSpPr>
          <p:spPr>
            <a:xfrm>
              <a:off x="4359337" y="2358953"/>
              <a:ext cx="1645921" cy="1645921"/>
            </a:xfrm>
            <a:prstGeom prst="ellipse">
              <a:avLst/>
            </a:prstGeom>
            <a:solidFill>
              <a:srgbClr val="E7946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txBox="1"/>
            <p:nvPr/>
          </p:nvSpPr>
          <p:spPr>
            <a:xfrm>
              <a:off x="4600377" y="2599993"/>
              <a:ext cx="1163841" cy="116384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833C0B"/>
                </a:buClr>
                <a:buSzPts val="2800"/>
                <a:buFont typeface="Calibri"/>
                <a:buNone/>
              </a:pPr>
              <a:r>
                <a:rPr b="1" i="0" lang="en-US" sz="2800" u="none" cap="none" strike="noStrike">
                  <a:solidFill>
                    <a:srgbClr val="833C0B"/>
                  </a:solidFill>
                  <a:latin typeface="Calibri"/>
                  <a:ea typeface="Calibri"/>
                  <a:cs typeface="Calibri"/>
                  <a:sym typeface="Calibri"/>
                </a:rPr>
                <a:t>TRACK</a:t>
              </a:r>
              <a:endParaRPr/>
            </a:p>
          </p:txBody>
        </p:sp>
        <p:sp>
          <p:nvSpPr>
            <p:cNvPr id="245" name="Google Shape;245;p4"/>
            <p:cNvSpPr/>
            <p:nvPr/>
          </p:nvSpPr>
          <p:spPr>
            <a:xfrm rot="3857206">
              <a:off x="3376327" y="3581262"/>
              <a:ext cx="486857"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txBox="1"/>
            <p:nvPr/>
          </p:nvSpPr>
          <p:spPr>
            <a:xfrm rot="3857206">
              <a:off x="3607584" y="3588144"/>
              <a:ext cx="24342" cy="2434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47" name="Google Shape;247;p4"/>
            <p:cNvSpPr/>
            <p:nvPr/>
          </p:nvSpPr>
          <p:spPr>
            <a:xfrm>
              <a:off x="3259466" y="3738147"/>
              <a:ext cx="1645921" cy="1645921"/>
            </a:xfrm>
            <a:prstGeom prst="ellipse">
              <a:avLst/>
            </a:prstGeom>
            <a:solidFill>
              <a:srgbClr val="F1BAA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txBox="1"/>
            <p:nvPr/>
          </p:nvSpPr>
          <p:spPr>
            <a:xfrm>
              <a:off x="3500506" y="3979187"/>
              <a:ext cx="1163841" cy="116384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833C0B"/>
                </a:buClr>
                <a:buSzPts val="2800"/>
                <a:buFont typeface="Calibri"/>
                <a:buNone/>
              </a:pPr>
              <a:r>
                <a:rPr b="1" i="0" lang="en-US" sz="2800" u="none" cap="none" strike="noStrike">
                  <a:solidFill>
                    <a:srgbClr val="833C0B"/>
                  </a:solidFill>
                  <a:latin typeface="Calibri"/>
                  <a:ea typeface="Calibri"/>
                  <a:cs typeface="Calibri"/>
                  <a:sym typeface="Calibri"/>
                </a:rPr>
                <a:t>FIRST</a:t>
              </a:r>
              <a:endParaRPr/>
            </a:p>
          </p:txBody>
        </p:sp>
        <p:sp>
          <p:nvSpPr>
            <p:cNvPr id="249" name="Google Shape;249;p4"/>
            <p:cNvSpPr/>
            <p:nvPr/>
          </p:nvSpPr>
          <p:spPr>
            <a:xfrm rot="6893442">
              <a:off x="2527892" y="3581169"/>
              <a:ext cx="472636"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txBox="1"/>
            <p:nvPr/>
          </p:nvSpPr>
          <p:spPr>
            <a:xfrm rot="-3906558">
              <a:off x="2752394" y="3588407"/>
              <a:ext cx="23631" cy="2363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51" name="Google Shape;251;p4"/>
            <p:cNvSpPr/>
            <p:nvPr/>
          </p:nvSpPr>
          <p:spPr>
            <a:xfrm>
              <a:off x="1495411" y="3738147"/>
              <a:ext cx="1645921" cy="1645921"/>
            </a:xfrm>
            <a:prstGeom prst="ellipse">
              <a:avLst/>
            </a:prstGeom>
            <a:solidFill>
              <a:srgbClr val="F1BAA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txBox="1"/>
            <p:nvPr/>
          </p:nvSpPr>
          <p:spPr>
            <a:xfrm>
              <a:off x="1736451" y="3979187"/>
              <a:ext cx="1163841" cy="116384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833C0B"/>
                </a:buClr>
                <a:buSzPts val="1900"/>
                <a:buFont typeface="Calibri"/>
                <a:buNone/>
              </a:pPr>
              <a:r>
                <a:rPr b="1" i="0" lang="en-US" sz="1900" u="none" cap="none" strike="noStrike">
                  <a:solidFill>
                    <a:srgbClr val="833C0B"/>
                  </a:solidFill>
                  <a:latin typeface="Calibri"/>
                  <a:ea typeface="Calibri"/>
                  <a:cs typeface="Calibri"/>
                  <a:sym typeface="Calibri"/>
                </a:rPr>
                <a:t>Outpatient  Therapy Providers</a:t>
              </a:r>
              <a:endParaRPr/>
            </a:p>
          </p:txBody>
        </p:sp>
        <p:sp>
          <p:nvSpPr>
            <p:cNvPr id="253" name="Google Shape;253;p4"/>
            <p:cNvSpPr/>
            <p:nvPr/>
          </p:nvSpPr>
          <p:spPr>
            <a:xfrm rot="9986306">
              <a:off x="2012222" y="2904498"/>
              <a:ext cx="452292"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txBox="1"/>
            <p:nvPr/>
          </p:nvSpPr>
          <p:spPr>
            <a:xfrm rot="-813694">
              <a:off x="2227061" y="2912244"/>
              <a:ext cx="22614" cy="2261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55" name="Google Shape;255;p4"/>
            <p:cNvSpPr/>
            <p:nvPr/>
          </p:nvSpPr>
          <p:spPr>
            <a:xfrm>
              <a:off x="395551" y="2346596"/>
              <a:ext cx="1645921" cy="1645921"/>
            </a:xfrm>
            <a:prstGeom prst="ellipse">
              <a:avLst/>
            </a:prstGeom>
            <a:solidFill>
              <a:srgbClr val="E7946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txBox="1"/>
            <p:nvPr/>
          </p:nvSpPr>
          <p:spPr>
            <a:xfrm>
              <a:off x="636591" y="2587636"/>
              <a:ext cx="1163841" cy="116384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833C0B"/>
                </a:buClr>
                <a:buSzPts val="2200"/>
                <a:buFont typeface="Calibri"/>
                <a:buNone/>
              </a:pPr>
              <a:r>
                <a:rPr b="1" i="0" lang="en-US" sz="2200" u="none" cap="none" strike="noStrike">
                  <a:solidFill>
                    <a:srgbClr val="833C0B"/>
                  </a:solidFill>
                  <a:latin typeface="Calibri"/>
                  <a:ea typeface="Calibri"/>
                  <a:cs typeface="Calibri"/>
                  <a:sym typeface="Calibri"/>
                </a:rPr>
                <a:t>WRAP Providers</a:t>
              </a:r>
              <a:endParaRPr/>
            </a:p>
          </p:txBody>
        </p:sp>
        <p:sp>
          <p:nvSpPr>
            <p:cNvPr id="257" name="Google Shape;257;p4"/>
            <p:cNvSpPr/>
            <p:nvPr/>
          </p:nvSpPr>
          <p:spPr>
            <a:xfrm rot="-8514012">
              <a:off x="2213572" y="2081400"/>
              <a:ext cx="423229" cy="38108"/>
            </a:xfrm>
            <a:custGeom>
              <a:rect b="b" l="l" r="r" t="t"/>
              <a:pathLst>
                <a:path extrusionOk="0" h="120000" w="120000">
                  <a:moveTo>
                    <a:pt x="0" y="60000"/>
                  </a:moveTo>
                  <a:lnTo>
                    <a:pt x="120000" y="60000"/>
                  </a:lnTo>
                </a:path>
              </a:pathLst>
            </a:custGeom>
            <a:noFill/>
            <a:ln cap="flat" cmpd="sng" w="12700">
              <a:solidFill>
                <a:srgbClr val="EE916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txBox="1"/>
            <p:nvPr/>
          </p:nvSpPr>
          <p:spPr>
            <a:xfrm rot="2285988">
              <a:off x="2414606" y="2089874"/>
              <a:ext cx="21161" cy="2116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59" name="Google Shape;259;p4"/>
            <p:cNvSpPr/>
            <p:nvPr/>
          </p:nvSpPr>
          <p:spPr>
            <a:xfrm>
              <a:off x="788080" y="639126"/>
              <a:ext cx="1645921" cy="1645921"/>
            </a:xfrm>
            <a:prstGeom prst="ellipse">
              <a:avLst/>
            </a:prstGeom>
            <a:solidFill>
              <a:srgbClr val="DB7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txBox="1"/>
            <p:nvPr/>
          </p:nvSpPr>
          <p:spPr>
            <a:xfrm>
              <a:off x="1029120" y="880166"/>
              <a:ext cx="1163841" cy="116384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Intensive Supervision &amp; Clinical Services (ISCS) Providers</a:t>
              </a:r>
              <a:endParaRPr/>
            </a:p>
          </p:txBody>
        </p:sp>
      </p:grpSp>
      <p:sp>
        <p:nvSpPr>
          <p:cNvPr id="261" name="Google Shape;261;p4"/>
          <p:cNvSpPr txBox="1"/>
          <p:nvPr/>
        </p:nvSpPr>
        <p:spPr>
          <a:xfrm>
            <a:off x="317553" y="1975945"/>
            <a:ext cx="3247679"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95440D"/>
                </a:solidFill>
                <a:latin typeface="Arial"/>
                <a:ea typeface="Arial"/>
                <a:cs typeface="Arial"/>
                <a:sym typeface="Arial"/>
              </a:rPr>
              <a:t>Structured interface between behavioral health service system and juvenile justice system  </a:t>
            </a:r>
            <a:endParaRPr/>
          </a:p>
        </p:txBody>
      </p:sp>
      <p:pic>
        <p:nvPicPr>
          <p:cNvPr id="262" name="Google Shape;262;p4"/>
          <p:cNvPicPr preferRelativeResize="0"/>
          <p:nvPr/>
        </p:nvPicPr>
        <p:blipFill rotWithShape="1">
          <a:blip r:embed="rId3">
            <a:alphaModFix/>
          </a:blip>
          <a:srcRect b="0" l="0" r="0" t="0"/>
          <a:stretch/>
        </p:blipFill>
        <p:spPr>
          <a:xfrm>
            <a:off x="9145821" y="5040577"/>
            <a:ext cx="2926334" cy="16948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5"/>
          <p:cNvPicPr preferRelativeResize="0"/>
          <p:nvPr/>
        </p:nvPicPr>
        <p:blipFill rotWithShape="1">
          <a:blip r:embed="rId3">
            <a:alphaModFix/>
          </a:blip>
          <a:srcRect b="0" l="0" r="0" t="0"/>
          <a:stretch/>
        </p:blipFill>
        <p:spPr>
          <a:xfrm>
            <a:off x="0" y="1319753"/>
            <a:ext cx="12192000" cy="5538247"/>
          </a:xfrm>
          <a:prstGeom prst="rect">
            <a:avLst/>
          </a:prstGeom>
          <a:noFill/>
          <a:ln>
            <a:noFill/>
          </a:ln>
        </p:spPr>
      </p:pic>
      <p:sp>
        <p:nvSpPr>
          <p:cNvPr id="270" name="Google Shape;270;p5"/>
          <p:cNvSpPr txBox="1"/>
          <p:nvPr/>
        </p:nvSpPr>
        <p:spPr>
          <a:xfrm>
            <a:off x="1804087" y="191476"/>
            <a:ext cx="7044840" cy="9229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Where do Justice-Involved Youth receive Behavioral Health Services?</a:t>
            </a:r>
            <a:endParaRPr/>
          </a:p>
        </p:txBody>
      </p:sp>
      <p:sp>
        <p:nvSpPr>
          <p:cNvPr id="271" name="Google Shape;271;p5"/>
          <p:cNvSpPr txBox="1"/>
          <p:nvPr/>
        </p:nvSpPr>
        <p:spPr>
          <a:xfrm>
            <a:off x="6230183" y="4178678"/>
            <a:ext cx="5852089" cy="2554545"/>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u="sng" cap="none" strike="noStrike">
                <a:solidFill>
                  <a:schemeClr val="dk1"/>
                </a:solidFill>
                <a:latin typeface="Calibri"/>
                <a:ea typeface="Calibri"/>
                <a:cs typeface="Calibri"/>
                <a:sym typeface="Calibri"/>
              </a:rPr>
              <a:t>Note</a:t>
            </a:r>
            <a:r>
              <a:rPr b="0" i="0" lang="en-US" sz="1600" u="none" cap="none" strike="noStrike">
                <a:solidFill>
                  <a:schemeClr val="dk1"/>
                </a:solidFill>
                <a:latin typeface="Calibri"/>
                <a:ea typeface="Calibri"/>
                <a:cs typeface="Calibri"/>
                <a:sym typeface="Calibri"/>
              </a:rPr>
              <a:t>: Other programs with less than 1% include Alternative Family Services (AFS), Child and Adolescent Support Advocacy and Resource Center (CASARC), Chinatown Child Development Center (CCDC), CJCJ IHBS/EPSDT, Edgewood Residential, Edgewood Wrap, Family Mosaic Project, Foster Care Mental Health Services, Homeless Children’s Network Ma'at Program, Instituto Familiar dela Raza Families First, Semillas and ISCS, Occupational Therapy Training Program (OTTP-SF) ISCS and OP, Southeast Child and Family Therapy Center (SECFTC), Seneca Connections, Seneca DBT, Seneca YTS,  St Vincent, St Vincent Wrap, Unity Care SF, and Urban Services YMCA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
          <p:cNvSpPr txBox="1"/>
          <p:nvPr/>
        </p:nvSpPr>
        <p:spPr>
          <a:xfrm>
            <a:off x="1839816" y="0"/>
            <a:ext cx="68524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What’s the race/ethnicity of </a:t>
            </a:r>
            <a:endParaRPr/>
          </a:p>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CYF Justice-Involved youth?</a:t>
            </a:r>
            <a:endParaRPr/>
          </a:p>
        </p:txBody>
      </p:sp>
      <p:pic>
        <p:nvPicPr>
          <p:cNvPr id="279" name="Google Shape;279;p6"/>
          <p:cNvPicPr preferRelativeResize="0"/>
          <p:nvPr/>
        </p:nvPicPr>
        <p:blipFill rotWithShape="1">
          <a:blip r:embed="rId3">
            <a:alphaModFix/>
          </a:blip>
          <a:srcRect b="0" l="0" r="0" t="0"/>
          <a:stretch/>
        </p:blipFill>
        <p:spPr>
          <a:xfrm>
            <a:off x="0" y="1265754"/>
            <a:ext cx="12192000" cy="56149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7"/>
          <p:cNvPicPr preferRelativeResize="0"/>
          <p:nvPr/>
        </p:nvPicPr>
        <p:blipFill rotWithShape="1">
          <a:blip r:embed="rId3">
            <a:alphaModFix/>
          </a:blip>
          <a:srcRect b="0" l="0" r="0" t="0"/>
          <a:stretch/>
        </p:blipFill>
        <p:spPr>
          <a:xfrm>
            <a:off x="0" y="1336409"/>
            <a:ext cx="12192000" cy="5521591"/>
          </a:xfrm>
          <a:prstGeom prst="rect">
            <a:avLst/>
          </a:prstGeom>
          <a:noFill/>
          <a:ln>
            <a:noFill/>
          </a:ln>
        </p:spPr>
      </p:pic>
      <p:sp>
        <p:nvSpPr>
          <p:cNvPr id="287" name="Google Shape;287;p7"/>
          <p:cNvSpPr txBox="1"/>
          <p:nvPr/>
        </p:nvSpPr>
        <p:spPr>
          <a:xfrm>
            <a:off x="1839816" y="0"/>
            <a:ext cx="68524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Has the race/ethnicity breakdown changed through time?</a:t>
            </a:r>
            <a:endParaRPr/>
          </a:p>
        </p:txBody>
      </p:sp>
      <p:pic>
        <p:nvPicPr>
          <p:cNvPr id="288" name="Google Shape;288;p7"/>
          <p:cNvPicPr preferRelativeResize="0"/>
          <p:nvPr/>
        </p:nvPicPr>
        <p:blipFill rotWithShape="1">
          <a:blip r:embed="rId4">
            <a:alphaModFix/>
          </a:blip>
          <a:srcRect b="0" l="0" r="0" t="0"/>
          <a:stretch/>
        </p:blipFill>
        <p:spPr>
          <a:xfrm>
            <a:off x="8692308" y="1598508"/>
            <a:ext cx="3356045" cy="18860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8"/>
          <p:cNvSpPr txBox="1"/>
          <p:nvPr/>
        </p:nvSpPr>
        <p:spPr>
          <a:xfrm>
            <a:off x="1839816" y="0"/>
            <a:ext cx="68524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behavioral health needs of Justice-Involved youth?</a:t>
            </a:r>
            <a:endParaRPr/>
          </a:p>
        </p:txBody>
      </p:sp>
      <p:pic>
        <p:nvPicPr>
          <p:cNvPr id="296" name="Google Shape;296;p8"/>
          <p:cNvPicPr preferRelativeResize="0"/>
          <p:nvPr/>
        </p:nvPicPr>
        <p:blipFill rotWithShape="1">
          <a:blip r:embed="rId3">
            <a:alphaModFix/>
          </a:blip>
          <a:srcRect b="0" l="0" r="0" t="0"/>
          <a:stretch/>
        </p:blipFill>
        <p:spPr>
          <a:xfrm>
            <a:off x="0" y="1378424"/>
            <a:ext cx="12192000" cy="5479576"/>
          </a:xfrm>
          <a:prstGeom prst="rect">
            <a:avLst/>
          </a:prstGeom>
          <a:noFill/>
          <a:ln>
            <a:noFill/>
          </a:ln>
        </p:spPr>
      </p:pic>
      <p:sp>
        <p:nvSpPr>
          <p:cNvPr id="297" name="Google Shape;297;p8"/>
          <p:cNvSpPr txBox="1"/>
          <p:nvPr/>
        </p:nvSpPr>
        <p:spPr>
          <a:xfrm>
            <a:off x="9116705" y="5257562"/>
            <a:ext cx="2975212" cy="160043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i="1" lang="en-US" sz="1400" u="sng">
                <a:solidFill>
                  <a:schemeClr val="dk1"/>
                </a:solidFill>
                <a:latin typeface="Calibri"/>
                <a:ea typeface="Calibri"/>
                <a:cs typeface="Calibri"/>
                <a:sym typeface="Calibri"/>
              </a:rPr>
              <a:t>Notes</a:t>
            </a:r>
            <a:r>
              <a:rPr lang="en-US" sz="1400">
                <a:solidFill>
                  <a:schemeClr val="dk1"/>
                </a:solidFill>
                <a:latin typeface="Calibri"/>
                <a:ea typeface="Calibri"/>
                <a:cs typeface="Calibri"/>
                <a:sym typeface="Calibri"/>
              </a:rPr>
              <a:t>:</a:t>
            </a:r>
            <a:endParaRPr/>
          </a:p>
          <a:p>
            <a:pPr indent="-177800" lvl="0" marL="287338" marR="0" rtl="0" algn="l">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Not included are most of AIIM Higher clients not in Avatar.</a:t>
            </a:r>
            <a:endParaRPr/>
          </a:p>
          <a:p>
            <a:pPr indent="-177800" lvl="0" marL="287338" marR="0" rtl="0" algn="l">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Chart does not include diagnosis with lesser frequency (e.g. eating disorders, sleep disorders, schizophrenia)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9"/>
          <p:cNvSpPr txBox="1"/>
          <p:nvPr/>
        </p:nvSpPr>
        <p:spPr>
          <a:xfrm>
            <a:off x="1839816" y="0"/>
            <a:ext cx="6852492" cy="126575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are the behavioral health needs of Justice-Involved youth?</a:t>
            </a:r>
            <a:endParaRPr/>
          </a:p>
        </p:txBody>
      </p:sp>
      <p:pic>
        <p:nvPicPr>
          <p:cNvPr id="305" name="Google Shape;305;p9"/>
          <p:cNvPicPr preferRelativeResize="0"/>
          <p:nvPr/>
        </p:nvPicPr>
        <p:blipFill rotWithShape="1">
          <a:blip r:embed="rId3">
            <a:alphaModFix/>
          </a:blip>
          <a:srcRect b="0" l="0" r="0" t="0"/>
          <a:stretch/>
        </p:blipFill>
        <p:spPr>
          <a:xfrm>
            <a:off x="0" y="1352522"/>
            <a:ext cx="12192000" cy="55054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2020-02-18T04:19:04Z</dcterms:created>
  <dc:creator>Ritchie Rubio</dc:creator>
</cp:coreProperties>
</file>