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5" r:id="rId2"/>
    <p:sldId id="321" r:id="rId3"/>
    <p:sldId id="532" r:id="rId4"/>
    <p:sldId id="533" r:id="rId5"/>
    <p:sldId id="534" r:id="rId6"/>
    <p:sldId id="530"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John Ridolfi" initials="LJR" lastIdx="1" clrIdx="0">
    <p:extLst>
      <p:ext uri="{19B8F6BF-5375-455C-9EA6-DF929625EA0E}">
        <p15:presenceInfo xmlns:p15="http://schemas.microsoft.com/office/powerpoint/2012/main" userId="S-1-5-21-3407568550-678961434-173561064-11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54C"/>
    <a:srgbClr val="006666"/>
    <a:srgbClr val="B9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49" autoAdjust="0"/>
    <p:restoredTop sz="69793" autoAdjust="0"/>
  </p:normalViewPr>
  <p:slideViewPr>
    <p:cSldViewPr snapToGrid="0">
      <p:cViewPr varScale="1">
        <p:scale>
          <a:sx n="77" d="100"/>
          <a:sy n="77" d="100"/>
        </p:scale>
        <p:origin x="9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6EB6FB8-A2C1-49E7-8C59-AB3368F6CBBB}" type="datetimeFigureOut">
              <a:rPr lang="en-US" smtClean="0"/>
              <a:t>7/15/2020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9180A21-5456-4D16-8FE5-71629C9EAA10}" type="slidenum">
              <a:rPr lang="en-US" smtClean="0"/>
              <a:t>‹#›</a:t>
            </a:fld>
            <a:endParaRPr lang="en-US"/>
          </a:p>
        </p:txBody>
      </p:sp>
    </p:spTree>
    <p:extLst>
      <p:ext uri="{BB962C8B-B14F-4D97-AF65-F5344CB8AC3E}">
        <p14:creationId xmlns:p14="http://schemas.microsoft.com/office/powerpoint/2010/main" val="64372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180A21-5456-4D16-8FE5-71629C9EAA10}" type="slidenum">
              <a:rPr lang="en-US" smtClean="0"/>
              <a:t>1</a:t>
            </a:fld>
            <a:endParaRPr lang="en-US"/>
          </a:p>
        </p:txBody>
      </p:sp>
    </p:spTree>
    <p:extLst>
      <p:ext uri="{BB962C8B-B14F-4D97-AF65-F5344CB8AC3E}">
        <p14:creationId xmlns:p14="http://schemas.microsoft.com/office/powerpoint/2010/main" val="373375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180A21-5456-4D16-8FE5-71629C9EAA10}" type="slidenum">
              <a:rPr lang="en-US" smtClean="0"/>
              <a:t>2</a:t>
            </a:fld>
            <a:endParaRPr lang="en-US"/>
          </a:p>
        </p:txBody>
      </p:sp>
    </p:spTree>
    <p:extLst>
      <p:ext uri="{BB962C8B-B14F-4D97-AF65-F5344CB8AC3E}">
        <p14:creationId xmlns:p14="http://schemas.microsoft.com/office/powerpoint/2010/main" val="2173538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Policies and practices instituted in response to the COVID-19 pandemic have affected the number of youth in juvenile hall in recent months, but prior to COVID-19, the number of youth detained in juvenile hall was already declining.  The average number of youth in juvenile hall during the twelve months prior to COVID-19 was 32 youth.  </a:t>
            </a:r>
            <a:r>
              <a:rPr lang="en-US" sz="1200" b="1" kern="1200" dirty="0">
                <a:solidFill>
                  <a:schemeClr val="tx1"/>
                </a:solidFill>
                <a:effectLst/>
                <a:latin typeface="+mn-lt"/>
                <a:ea typeface="+mn-ea"/>
                <a:cs typeface="+mn-cs"/>
              </a:rPr>
              <a:t>On average, youth with warrants or accused of technical violations, misdemeanors or non-violent felonies account for 63 percent of youth detained</a:t>
            </a:r>
            <a:r>
              <a:rPr lang="en-US" sz="1200" kern="1200" dirty="0">
                <a:solidFill>
                  <a:schemeClr val="tx1"/>
                </a:solidFill>
                <a:effectLst/>
                <a:latin typeface="+mn-lt"/>
                <a:ea typeface="+mn-ea"/>
                <a:cs typeface="+mn-cs"/>
              </a:rPr>
              <a:t>. Youth accused of crimes listed in Welfare and Institutions Code (W.I.C.) 707(b) account for 37 percent of youth detained (an average of 12 youth in the 12 months prior to COVID-19). </a:t>
            </a:r>
          </a:p>
          <a:p>
            <a:r>
              <a:rPr lang="en-US" sz="1200" kern="1200" dirty="0">
                <a:solidFill>
                  <a:schemeClr val="tx1"/>
                </a:solidFill>
                <a:effectLst/>
                <a:latin typeface="+mn-lt"/>
                <a:ea typeface="+mn-ea"/>
                <a:cs typeface="+mn-cs"/>
              </a:rPr>
              <a:t>Law requires that probation hold a youth in custody prior judicial review if the youth is fourteen years of age and has been accused of an offense listed in Welfare and Institutions Code (W.I.C.) 707(b). </a:t>
            </a:r>
          </a:p>
          <a:p>
            <a:endParaRPr lang="en-US" dirty="0"/>
          </a:p>
        </p:txBody>
      </p:sp>
      <p:sp>
        <p:nvSpPr>
          <p:cNvPr id="4" name="Slide Number Placeholder 3"/>
          <p:cNvSpPr>
            <a:spLocks noGrp="1"/>
          </p:cNvSpPr>
          <p:nvPr>
            <p:ph type="sldNum" sz="quarter" idx="5"/>
          </p:nvPr>
        </p:nvSpPr>
        <p:spPr/>
        <p:txBody>
          <a:bodyPr/>
          <a:lstStyle/>
          <a:p>
            <a:fld id="{B9180A21-5456-4D16-8FE5-71629C9EAA10}" type="slidenum">
              <a:rPr lang="en-US" smtClean="0"/>
              <a:t>3</a:t>
            </a:fld>
            <a:endParaRPr lang="en-US"/>
          </a:p>
        </p:txBody>
      </p:sp>
    </p:spTree>
    <p:extLst>
      <p:ext uri="{BB962C8B-B14F-4D97-AF65-F5344CB8AC3E}">
        <p14:creationId xmlns:p14="http://schemas.microsoft.com/office/powerpoint/2010/main" val="3609007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180A21-5456-4D16-8FE5-71629C9EAA10}" type="slidenum">
              <a:rPr lang="en-US" smtClean="0"/>
              <a:t>5</a:t>
            </a:fld>
            <a:endParaRPr lang="en-US"/>
          </a:p>
        </p:txBody>
      </p:sp>
    </p:spTree>
    <p:extLst>
      <p:ext uri="{BB962C8B-B14F-4D97-AF65-F5344CB8AC3E}">
        <p14:creationId xmlns:p14="http://schemas.microsoft.com/office/powerpoint/2010/main" val="320903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180A21-5456-4D16-8FE5-71629C9EAA10}" type="slidenum">
              <a:rPr lang="en-US" smtClean="0"/>
              <a:t>6</a:t>
            </a:fld>
            <a:endParaRPr lang="en-US"/>
          </a:p>
        </p:txBody>
      </p:sp>
    </p:spTree>
    <p:extLst>
      <p:ext uri="{BB962C8B-B14F-4D97-AF65-F5344CB8AC3E}">
        <p14:creationId xmlns:p14="http://schemas.microsoft.com/office/powerpoint/2010/main" val="1319080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BA7E-8256-4D6B-9EE6-C91E418C2D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3AB544-6921-4DEF-952B-E9C2C35216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FF1AEB-5C01-4010-BC14-0AC74DEE0494}"/>
              </a:ext>
            </a:extLst>
          </p:cNvPr>
          <p:cNvSpPr>
            <a:spLocks noGrp="1"/>
          </p:cNvSpPr>
          <p:nvPr>
            <p:ph type="dt" sz="half" idx="10"/>
          </p:nvPr>
        </p:nvSpPr>
        <p:spPr/>
        <p:txBody>
          <a:bodyPr/>
          <a:lstStyle/>
          <a:p>
            <a:fld id="{D6A26A49-E146-4FED-A0DD-2BDBC651EAC8}" type="datetime1">
              <a:rPr lang="en-US" smtClean="0"/>
              <a:t>7/15/2020</a:t>
            </a:fld>
            <a:endParaRPr lang="en-US"/>
          </a:p>
        </p:txBody>
      </p:sp>
      <p:sp>
        <p:nvSpPr>
          <p:cNvPr id="5" name="Footer Placeholder 4">
            <a:extLst>
              <a:ext uri="{FF2B5EF4-FFF2-40B4-BE49-F238E27FC236}">
                <a16:creationId xmlns:a16="http://schemas.microsoft.com/office/drawing/2014/main" id="{05E6CA70-8A81-40F1-A568-1D544EB0F5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C8FE8-5F4E-48F3-BAC2-6AC3D8CE44C2}"/>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3474749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21A6-F066-4090-9716-6652458F16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62D67F-D4A4-47F7-B4E8-7C6FA4E5AF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4BFD3-5995-4DD0-AF1D-513E01F7B6C1}"/>
              </a:ext>
            </a:extLst>
          </p:cNvPr>
          <p:cNvSpPr>
            <a:spLocks noGrp="1"/>
          </p:cNvSpPr>
          <p:nvPr>
            <p:ph type="dt" sz="half" idx="10"/>
          </p:nvPr>
        </p:nvSpPr>
        <p:spPr/>
        <p:txBody>
          <a:bodyPr/>
          <a:lstStyle/>
          <a:p>
            <a:fld id="{789E67CD-76A2-4C80-9EEA-8929E48CE9DF}" type="datetime1">
              <a:rPr lang="en-US" smtClean="0"/>
              <a:t>7/15/2020</a:t>
            </a:fld>
            <a:endParaRPr lang="en-US"/>
          </a:p>
        </p:txBody>
      </p:sp>
      <p:sp>
        <p:nvSpPr>
          <p:cNvPr id="5" name="Footer Placeholder 4">
            <a:extLst>
              <a:ext uri="{FF2B5EF4-FFF2-40B4-BE49-F238E27FC236}">
                <a16:creationId xmlns:a16="http://schemas.microsoft.com/office/drawing/2014/main" id="{CE948D13-3267-47AD-998D-FE3CCBFE6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27739-2BEB-4069-B9F0-ECF0A78A5673}"/>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143781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6FF71-DEF0-47CD-864D-E7FD8CD70F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719F1F-6FC0-4B43-8781-08A0BEAF5B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7176D-96AF-4C27-ACBD-DB696F6B1DFC}"/>
              </a:ext>
            </a:extLst>
          </p:cNvPr>
          <p:cNvSpPr>
            <a:spLocks noGrp="1"/>
          </p:cNvSpPr>
          <p:nvPr>
            <p:ph type="dt" sz="half" idx="10"/>
          </p:nvPr>
        </p:nvSpPr>
        <p:spPr/>
        <p:txBody>
          <a:bodyPr/>
          <a:lstStyle/>
          <a:p>
            <a:fld id="{F8FCD493-51EA-44B6-B165-88BD52967533}" type="datetime1">
              <a:rPr lang="en-US" smtClean="0"/>
              <a:t>7/15/2020</a:t>
            </a:fld>
            <a:endParaRPr lang="en-US"/>
          </a:p>
        </p:txBody>
      </p:sp>
      <p:sp>
        <p:nvSpPr>
          <p:cNvPr id="5" name="Footer Placeholder 4">
            <a:extLst>
              <a:ext uri="{FF2B5EF4-FFF2-40B4-BE49-F238E27FC236}">
                <a16:creationId xmlns:a16="http://schemas.microsoft.com/office/drawing/2014/main" id="{DA436CEE-C119-4F19-943E-7D543B887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48564-EAEE-411A-9AEE-59140352141D}"/>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278281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BB070-8645-491C-8C81-6BFFB55D15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3461DD-1637-49D0-B906-2D789EDBF9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48DA4-2D25-4D3E-A7ED-6B5C771B1A0E}"/>
              </a:ext>
            </a:extLst>
          </p:cNvPr>
          <p:cNvSpPr>
            <a:spLocks noGrp="1"/>
          </p:cNvSpPr>
          <p:nvPr>
            <p:ph type="dt" sz="half" idx="10"/>
          </p:nvPr>
        </p:nvSpPr>
        <p:spPr/>
        <p:txBody>
          <a:bodyPr/>
          <a:lstStyle/>
          <a:p>
            <a:fld id="{05DE7BF2-C6CF-4329-99AA-C1F76F4DA42E}" type="datetime1">
              <a:rPr lang="en-US" smtClean="0"/>
              <a:t>7/15/2020</a:t>
            </a:fld>
            <a:endParaRPr lang="en-US"/>
          </a:p>
        </p:txBody>
      </p:sp>
      <p:sp>
        <p:nvSpPr>
          <p:cNvPr id="5" name="Footer Placeholder 4">
            <a:extLst>
              <a:ext uri="{FF2B5EF4-FFF2-40B4-BE49-F238E27FC236}">
                <a16:creationId xmlns:a16="http://schemas.microsoft.com/office/drawing/2014/main" id="{59D5A5B9-BFEE-4583-985E-DEE0705AEE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71C15-B7D7-48A5-A4EB-A4380F128A2C}"/>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56340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10C61-0509-4653-9E7A-FC3DA5F534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B7CEFB-3BBD-4CA0-9801-525D8B9675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A46A28-2F50-4022-8BFF-8C991CDFF1C7}"/>
              </a:ext>
            </a:extLst>
          </p:cNvPr>
          <p:cNvSpPr>
            <a:spLocks noGrp="1"/>
          </p:cNvSpPr>
          <p:nvPr>
            <p:ph type="dt" sz="half" idx="10"/>
          </p:nvPr>
        </p:nvSpPr>
        <p:spPr/>
        <p:txBody>
          <a:bodyPr/>
          <a:lstStyle/>
          <a:p>
            <a:fld id="{021C5096-B3C9-4601-9008-AC8107DA596D}" type="datetime1">
              <a:rPr lang="en-US" smtClean="0"/>
              <a:t>7/15/2020</a:t>
            </a:fld>
            <a:endParaRPr lang="en-US"/>
          </a:p>
        </p:txBody>
      </p:sp>
      <p:sp>
        <p:nvSpPr>
          <p:cNvPr id="5" name="Footer Placeholder 4">
            <a:extLst>
              <a:ext uri="{FF2B5EF4-FFF2-40B4-BE49-F238E27FC236}">
                <a16:creationId xmlns:a16="http://schemas.microsoft.com/office/drawing/2014/main" id="{727A8481-8B12-4A23-BDE2-1AD292658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B5172-8B96-44F6-AD68-45AB275E3F7A}"/>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90428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91F5-E3F5-454C-AD3D-C2C57A13EB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78E631-4B2B-45F8-AE48-80CCF4B317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61DC17-09DD-4170-B2A0-D776E63D8D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DAE10C-34AA-46D6-A06A-5F9AADD17AC1}"/>
              </a:ext>
            </a:extLst>
          </p:cNvPr>
          <p:cNvSpPr>
            <a:spLocks noGrp="1"/>
          </p:cNvSpPr>
          <p:nvPr>
            <p:ph type="dt" sz="half" idx="10"/>
          </p:nvPr>
        </p:nvSpPr>
        <p:spPr/>
        <p:txBody>
          <a:bodyPr/>
          <a:lstStyle/>
          <a:p>
            <a:fld id="{133651F3-E7EE-45B5-B12D-4EFC928BFA5E}" type="datetime1">
              <a:rPr lang="en-US" smtClean="0"/>
              <a:t>7/15/2020</a:t>
            </a:fld>
            <a:endParaRPr lang="en-US"/>
          </a:p>
        </p:txBody>
      </p:sp>
      <p:sp>
        <p:nvSpPr>
          <p:cNvPr id="6" name="Footer Placeholder 5">
            <a:extLst>
              <a:ext uri="{FF2B5EF4-FFF2-40B4-BE49-F238E27FC236}">
                <a16:creationId xmlns:a16="http://schemas.microsoft.com/office/drawing/2014/main" id="{ABC68782-B5CE-41DA-A394-64CA7D3EC7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D4D6BE-AF1F-45CD-8267-B98C9570B509}"/>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33660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2B5C-B6AA-4054-A1BD-A40CB9526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774F6A-EE71-4367-A99E-56C7502A07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7118E8-838D-4A2D-BB48-4C8711D6B2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D3F049-91BF-496C-BA38-26B7F995AA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8EF4A7-924E-4926-90D9-B4B0A6DDE2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52DA20-849A-49F0-B20D-4C88EEF1678B}"/>
              </a:ext>
            </a:extLst>
          </p:cNvPr>
          <p:cNvSpPr>
            <a:spLocks noGrp="1"/>
          </p:cNvSpPr>
          <p:nvPr>
            <p:ph type="dt" sz="half" idx="10"/>
          </p:nvPr>
        </p:nvSpPr>
        <p:spPr/>
        <p:txBody>
          <a:bodyPr/>
          <a:lstStyle/>
          <a:p>
            <a:fld id="{72D3AB59-B51A-4173-A3FB-4B90FF8B7DA7}" type="datetime1">
              <a:rPr lang="en-US" smtClean="0"/>
              <a:t>7/15/2020</a:t>
            </a:fld>
            <a:endParaRPr lang="en-US"/>
          </a:p>
        </p:txBody>
      </p:sp>
      <p:sp>
        <p:nvSpPr>
          <p:cNvPr id="8" name="Footer Placeholder 7">
            <a:extLst>
              <a:ext uri="{FF2B5EF4-FFF2-40B4-BE49-F238E27FC236}">
                <a16:creationId xmlns:a16="http://schemas.microsoft.com/office/drawing/2014/main" id="{B75EFD5D-06D5-4992-9ED4-631001F1E6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605ED5-8539-4239-898B-60017F409293}"/>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373111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E7383-974F-4E82-9344-436246A576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CFF84E-5A10-4F51-B15B-983D981E2D80}"/>
              </a:ext>
            </a:extLst>
          </p:cNvPr>
          <p:cNvSpPr>
            <a:spLocks noGrp="1"/>
          </p:cNvSpPr>
          <p:nvPr>
            <p:ph type="dt" sz="half" idx="10"/>
          </p:nvPr>
        </p:nvSpPr>
        <p:spPr/>
        <p:txBody>
          <a:bodyPr/>
          <a:lstStyle/>
          <a:p>
            <a:fld id="{1D34F4D4-F290-405D-96E4-C78F7FC63F38}" type="datetime1">
              <a:rPr lang="en-US" smtClean="0"/>
              <a:t>7/15/2020</a:t>
            </a:fld>
            <a:endParaRPr lang="en-US"/>
          </a:p>
        </p:txBody>
      </p:sp>
      <p:sp>
        <p:nvSpPr>
          <p:cNvPr id="4" name="Footer Placeholder 3">
            <a:extLst>
              <a:ext uri="{FF2B5EF4-FFF2-40B4-BE49-F238E27FC236}">
                <a16:creationId xmlns:a16="http://schemas.microsoft.com/office/drawing/2014/main" id="{0C401E05-592E-4083-8953-170A529E1A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3EBBB9-12C4-42B2-8BBF-7F2CA86FD1CA}"/>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43534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38C8D3-CC81-4B22-9C3A-D8BE81C8FED9}"/>
              </a:ext>
            </a:extLst>
          </p:cNvPr>
          <p:cNvSpPr>
            <a:spLocks noGrp="1"/>
          </p:cNvSpPr>
          <p:nvPr>
            <p:ph type="dt" sz="half" idx="10"/>
          </p:nvPr>
        </p:nvSpPr>
        <p:spPr/>
        <p:txBody>
          <a:bodyPr/>
          <a:lstStyle/>
          <a:p>
            <a:fld id="{3BF95201-20EE-40C3-9E7E-BADC2FB7185F}" type="datetime1">
              <a:rPr lang="en-US" smtClean="0"/>
              <a:t>7/15/2020</a:t>
            </a:fld>
            <a:endParaRPr lang="en-US"/>
          </a:p>
        </p:txBody>
      </p:sp>
      <p:sp>
        <p:nvSpPr>
          <p:cNvPr id="3" name="Footer Placeholder 2">
            <a:extLst>
              <a:ext uri="{FF2B5EF4-FFF2-40B4-BE49-F238E27FC236}">
                <a16:creationId xmlns:a16="http://schemas.microsoft.com/office/drawing/2014/main" id="{D78D498D-A6F4-49CC-BD02-08810DB096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4C8DE3-43E6-418B-BAF3-B82EC3B0C47C}"/>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264835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7562-4838-4AC7-8AA5-8A9267D533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47FFFC-FB11-4A63-B9B7-2F8EC79C26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A18766-EB86-45F3-82B7-8347290BD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2ED0C-4CF2-48AF-B8B7-4E55056315CA}"/>
              </a:ext>
            </a:extLst>
          </p:cNvPr>
          <p:cNvSpPr>
            <a:spLocks noGrp="1"/>
          </p:cNvSpPr>
          <p:nvPr>
            <p:ph type="dt" sz="half" idx="10"/>
          </p:nvPr>
        </p:nvSpPr>
        <p:spPr/>
        <p:txBody>
          <a:bodyPr/>
          <a:lstStyle/>
          <a:p>
            <a:fld id="{B7B68A24-9BBB-47FA-9A2F-889950E1C776}" type="datetime1">
              <a:rPr lang="en-US" smtClean="0"/>
              <a:t>7/15/2020</a:t>
            </a:fld>
            <a:endParaRPr lang="en-US"/>
          </a:p>
        </p:txBody>
      </p:sp>
      <p:sp>
        <p:nvSpPr>
          <p:cNvPr id="6" name="Footer Placeholder 5">
            <a:extLst>
              <a:ext uri="{FF2B5EF4-FFF2-40B4-BE49-F238E27FC236}">
                <a16:creationId xmlns:a16="http://schemas.microsoft.com/office/drawing/2014/main" id="{FAEEFDAF-F8E7-4B83-B25C-2D0124D25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AC3179-0899-4B38-8CA2-56EC29645B9E}"/>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210445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CDC7-E655-404C-B34F-F42FFCDF0E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C87D8-5968-431A-84E5-54C24B8DF8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1C237-6FF6-464B-BA0B-F490AEFCC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DBAA50-15CF-4CDC-8FFE-2A64DCB13354}"/>
              </a:ext>
            </a:extLst>
          </p:cNvPr>
          <p:cNvSpPr>
            <a:spLocks noGrp="1"/>
          </p:cNvSpPr>
          <p:nvPr>
            <p:ph type="dt" sz="half" idx="10"/>
          </p:nvPr>
        </p:nvSpPr>
        <p:spPr/>
        <p:txBody>
          <a:bodyPr/>
          <a:lstStyle/>
          <a:p>
            <a:fld id="{9D070D24-15FE-4C7E-A876-545CEC325AC7}" type="datetime1">
              <a:rPr lang="en-US" smtClean="0"/>
              <a:t>7/15/2020</a:t>
            </a:fld>
            <a:endParaRPr lang="en-US"/>
          </a:p>
        </p:txBody>
      </p:sp>
      <p:sp>
        <p:nvSpPr>
          <p:cNvPr id="6" name="Footer Placeholder 5">
            <a:extLst>
              <a:ext uri="{FF2B5EF4-FFF2-40B4-BE49-F238E27FC236}">
                <a16:creationId xmlns:a16="http://schemas.microsoft.com/office/drawing/2014/main" id="{219CA286-593A-4FBF-9077-05C2174561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3670CD-EBAA-4BFB-9810-256D130E2486}"/>
              </a:ext>
            </a:extLst>
          </p:cNvPr>
          <p:cNvSpPr>
            <a:spLocks noGrp="1"/>
          </p:cNvSpPr>
          <p:nvPr>
            <p:ph type="sldNum" sz="quarter" idx="12"/>
          </p:nvPr>
        </p:nvSpPr>
        <p:spPr/>
        <p:txBody>
          <a:bodyPr/>
          <a:lstStyle/>
          <a:p>
            <a:fld id="{086D4350-2028-422B-9ACA-FD0904F42728}" type="slidenum">
              <a:rPr lang="en-US" smtClean="0"/>
              <a:t>‹#›</a:t>
            </a:fld>
            <a:endParaRPr lang="en-US"/>
          </a:p>
        </p:txBody>
      </p:sp>
    </p:spTree>
    <p:extLst>
      <p:ext uri="{BB962C8B-B14F-4D97-AF65-F5344CB8AC3E}">
        <p14:creationId xmlns:p14="http://schemas.microsoft.com/office/powerpoint/2010/main" val="363153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92722-00E6-4774-99AE-41E1B4DAC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E6A746-81E3-4CE8-9D60-32B7619569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CB2FD-8DFB-4628-9758-6A88FD033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54199-F5FF-4B7A-8627-B1381DC2C25E}" type="datetime1">
              <a:rPr lang="en-US" smtClean="0"/>
              <a:t>7/15/2020</a:t>
            </a:fld>
            <a:endParaRPr lang="en-US"/>
          </a:p>
        </p:txBody>
      </p:sp>
      <p:sp>
        <p:nvSpPr>
          <p:cNvPr id="5" name="Footer Placeholder 4">
            <a:extLst>
              <a:ext uri="{FF2B5EF4-FFF2-40B4-BE49-F238E27FC236}">
                <a16:creationId xmlns:a16="http://schemas.microsoft.com/office/drawing/2014/main" id="{78C6D5BB-3DD6-41DE-AC1E-CC57E47AC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E00924-1CDA-49D4-81ED-C10AA3187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D4350-2028-422B-9ACA-FD0904F42728}" type="slidenum">
              <a:rPr lang="en-US" smtClean="0"/>
              <a:t>‹#›</a:t>
            </a:fld>
            <a:endParaRPr lang="en-US"/>
          </a:p>
        </p:txBody>
      </p:sp>
    </p:spTree>
    <p:extLst>
      <p:ext uri="{BB962C8B-B14F-4D97-AF65-F5344CB8AC3E}">
        <p14:creationId xmlns:p14="http://schemas.microsoft.com/office/powerpoint/2010/main" val="3305083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26BDCA6B-3C9C-4213-A0D9-30BD5F0B07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426302" cy="6858000"/>
          </a:xfrm>
          <a:custGeom>
            <a:avLst/>
            <a:gdLst>
              <a:gd name="connsiteX0" fmla="*/ 184095 w 8426302"/>
              <a:gd name="connsiteY0" fmla="*/ 6858000 h 6858000"/>
              <a:gd name="connsiteX1" fmla="*/ 8426302 w 8426302"/>
              <a:gd name="connsiteY1" fmla="*/ 6858000 h 6858000"/>
              <a:gd name="connsiteX2" fmla="*/ 8426302 w 8426302"/>
              <a:gd name="connsiteY2" fmla="*/ 0 h 6858000"/>
              <a:gd name="connsiteX3" fmla="*/ 2743435 w 8426302"/>
              <a:gd name="connsiteY3" fmla="*/ 0 h 6858000"/>
              <a:gd name="connsiteX4" fmla="*/ 2688451 w 8426302"/>
              <a:gd name="connsiteY4" fmla="*/ 37385 h 6858000"/>
              <a:gd name="connsiteX5" fmla="*/ 0 w 8426302"/>
              <a:gd name="connsiteY5" fmla="*/ 5321277 h 6858000"/>
              <a:gd name="connsiteX6" fmla="*/ 116943 w 8426302"/>
              <a:gd name="connsiteY6" fmla="*/ 65584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6302" h="6858000">
                <a:moveTo>
                  <a:pt x="184095" y="6858000"/>
                </a:moveTo>
                <a:lnTo>
                  <a:pt x="8426302" y="6858000"/>
                </a:lnTo>
                <a:lnTo>
                  <a:pt x="8426302" y="0"/>
                </a:lnTo>
                <a:lnTo>
                  <a:pt x="2743435" y="0"/>
                </a:lnTo>
                <a:lnTo>
                  <a:pt x="2688451" y="37385"/>
                </a:lnTo>
                <a:cubicBezTo>
                  <a:pt x="1058888" y="1225893"/>
                  <a:pt x="0" y="3149927"/>
                  <a:pt x="0" y="5321277"/>
                </a:cubicBezTo>
                <a:cubicBezTo>
                  <a:pt x="0" y="5744268"/>
                  <a:pt x="40184" y="6157873"/>
                  <a:pt x="116943" y="6558484"/>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Freeform: Shape 93">
            <a:extLst>
              <a:ext uri="{FF2B5EF4-FFF2-40B4-BE49-F238E27FC236}">
                <a16:creationId xmlns:a16="http://schemas.microsoft.com/office/drawing/2014/main" id="{FDA12F62-867F-4684-B28B-E085D09DC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174932" cy="6858000"/>
          </a:xfrm>
          <a:custGeom>
            <a:avLst/>
            <a:gdLst>
              <a:gd name="connsiteX0" fmla="*/ 190266 w 8174932"/>
              <a:gd name="connsiteY0" fmla="*/ 6858000 h 6858000"/>
              <a:gd name="connsiteX1" fmla="*/ 8174932 w 8174932"/>
              <a:gd name="connsiteY1" fmla="*/ 6858000 h 6858000"/>
              <a:gd name="connsiteX2" fmla="*/ 8174932 w 8174932"/>
              <a:gd name="connsiteY2" fmla="*/ 0 h 6858000"/>
              <a:gd name="connsiteX3" fmla="*/ 2944847 w 8174932"/>
              <a:gd name="connsiteY3" fmla="*/ 0 h 6858000"/>
              <a:gd name="connsiteX4" fmla="*/ 2646373 w 8174932"/>
              <a:gd name="connsiteY4" fmla="*/ 196447 h 6858000"/>
              <a:gd name="connsiteX5" fmla="*/ 0 w 8174932"/>
              <a:gd name="connsiteY5" fmla="*/ 5321277 h 6858000"/>
              <a:gd name="connsiteX6" fmla="*/ 112445 w 8174932"/>
              <a:gd name="connsiteY6" fmla="*/ 65108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4932" h="6858000">
                <a:moveTo>
                  <a:pt x="190266" y="6858000"/>
                </a:moveTo>
                <a:lnTo>
                  <a:pt x="8174932" y="6858000"/>
                </a:lnTo>
                <a:lnTo>
                  <a:pt x="8174932" y="0"/>
                </a:lnTo>
                <a:lnTo>
                  <a:pt x="2944847" y="0"/>
                </a:lnTo>
                <a:lnTo>
                  <a:pt x="2646373" y="196447"/>
                </a:lnTo>
                <a:cubicBezTo>
                  <a:pt x="1044779" y="1335395"/>
                  <a:pt x="0" y="3206327"/>
                  <a:pt x="0" y="5321277"/>
                </a:cubicBezTo>
                <a:cubicBezTo>
                  <a:pt x="0" y="5727999"/>
                  <a:pt x="38639" y="6125696"/>
                  <a:pt x="112445" y="6510898"/>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C9A360FF-45EA-4DC1-85E9-C47452CEBA36}"/>
              </a:ext>
            </a:extLst>
          </p:cNvPr>
          <p:cNvSpPr txBox="1"/>
          <p:nvPr/>
        </p:nvSpPr>
        <p:spPr>
          <a:xfrm>
            <a:off x="226413" y="-636705"/>
            <a:ext cx="6823679" cy="346621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600" b="1" kern="1200" dirty="0">
                <a:solidFill>
                  <a:srgbClr val="FFFFFF"/>
                </a:solidFill>
                <a:latin typeface="+mj-lt"/>
                <a:ea typeface="+mj-ea"/>
                <a:cs typeface="+mj-cs"/>
              </a:rPr>
              <a:t>Data and Needs Assessment Report #1: Juvenile Hall Overview</a:t>
            </a:r>
            <a:endParaRPr lang="en-US" sz="5600" kern="1200" dirty="0">
              <a:solidFill>
                <a:srgbClr val="FFFFFF"/>
              </a:solidFill>
              <a:latin typeface="+mj-lt"/>
              <a:ea typeface="+mj-ea"/>
              <a:cs typeface="+mj-cs"/>
            </a:endParaRPr>
          </a:p>
        </p:txBody>
      </p:sp>
      <p:sp>
        <p:nvSpPr>
          <p:cNvPr id="7" name="TextBox 6">
            <a:extLst>
              <a:ext uri="{FF2B5EF4-FFF2-40B4-BE49-F238E27FC236}">
                <a16:creationId xmlns:a16="http://schemas.microsoft.com/office/drawing/2014/main" id="{F821E81D-DC51-449B-9380-7C3AD6ED0F85}"/>
              </a:ext>
            </a:extLst>
          </p:cNvPr>
          <p:cNvSpPr txBox="1"/>
          <p:nvPr/>
        </p:nvSpPr>
        <p:spPr>
          <a:xfrm>
            <a:off x="7049054" y="5659017"/>
            <a:ext cx="4996328" cy="1068293"/>
          </a:xfrm>
          <a:prstGeom prst="rect">
            <a:avLst/>
          </a:prstGeom>
        </p:spPr>
        <p:txBody>
          <a:bodyPr vert="horz" lIns="91440" tIns="45720" rIns="91440" bIns="45720" rtlCol="0">
            <a:normAutofit/>
          </a:bodyPr>
          <a:lstStyle/>
          <a:p>
            <a:pPr marR="0" lvl="0" algn="ctr" fontAlgn="auto">
              <a:lnSpc>
                <a:spcPct val="90000"/>
              </a:lnSpc>
              <a:spcBef>
                <a:spcPts val="1000"/>
              </a:spcBef>
              <a:spcAft>
                <a:spcPts val="600"/>
              </a:spcAft>
              <a:buClrTx/>
              <a:buSzTx/>
              <a:tabLst/>
              <a:defRPr/>
            </a:pPr>
            <a:r>
              <a:rPr lang="en-US" sz="2000" kern="1200" dirty="0">
                <a:solidFill>
                  <a:srgbClr val="FFFFFF"/>
                </a:solidFill>
                <a:latin typeface="+mn-lt"/>
                <a:ea typeface="+mn-ea"/>
                <a:cs typeface="+mn-cs"/>
              </a:rPr>
              <a:t>Submitted June</a:t>
            </a:r>
            <a:r>
              <a:rPr kumimoji="0" lang="en-US" sz="2000" b="0" i="0" u="none" strike="noStrike" kern="1200" cap="none" spc="0" normalizeH="0" baseline="0" noProof="0" dirty="0">
                <a:ln>
                  <a:noFill/>
                </a:ln>
                <a:solidFill>
                  <a:srgbClr val="FFFFFF"/>
                </a:solidFill>
                <a:effectLst/>
                <a:uLnTx/>
                <a:uFillTx/>
                <a:latin typeface="+mn-lt"/>
                <a:ea typeface="+mn-ea"/>
                <a:cs typeface="+mn-cs"/>
              </a:rPr>
              <a:t> 2020</a:t>
            </a:r>
            <a:br>
              <a:rPr kumimoji="0" lang="en-US" sz="2000" b="0" i="0" u="none" strike="noStrike" kern="1200" cap="none" spc="0" normalizeH="0" baseline="0" noProof="0" dirty="0">
                <a:ln>
                  <a:noFill/>
                </a:ln>
                <a:solidFill>
                  <a:srgbClr val="FFFFFF"/>
                </a:solidFill>
                <a:effectLst/>
                <a:uLnTx/>
                <a:uFillTx/>
                <a:latin typeface="+mn-lt"/>
                <a:ea typeface="+mn-ea"/>
                <a:cs typeface="+mn-cs"/>
              </a:rPr>
            </a:br>
            <a:br>
              <a:rPr kumimoji="0" lang="en-US" sz="2000" b="0" i="0" u="none" strike="noStrike" kern="1200" cap="none" spc="0" normalizeH="0" baseline="0" noProof="0" dirty="0">
                <a:ln>
                  <a:noFill/>
                </a:ln>
                <a:solidFill>
                  <a:srgbClr val="FFFFFF"/>
                </a:solidFill>
                <a:effectLst/>
                <a:uLnTx/>
                <a:uFillTx/>
                <a:latin typeface="+mn-lt"/>
                <a:ea typeface="+mn-ea"/>
                <a:cs typeface="+mn-cs"/>
              </a:rPr>
            </a:br>
            <a:r>
              <a:rPr kumimoji="0" lang="en-US" sz="2000" b="0" i="0" u="none" strike="noStrike" kern="1200" cap="none" spc="0" normalizeH="0" baseline="0" noProof="0" dirty="0">
                <a:ln>
                  <a:noFill/>
                </a:ln>
                <a:solidFill>
                  <a:srgbClr val="FFFFFF"/>
                </a:solidFill>
                <a:effectLst/>
                <a:uLnTx/>
                <a:uFillTx/>
                <a:latin typeface="+mn-lt"/>
                <a:ea typeface="+mn-ea"/>
                <a:cs typeface="+mn-cs"/>
              </a:rPr>
              <a:t>Brief Overview: CJHWG Meeting July 15, 2020 </a:t>
            </a:r>
          </a:p>
        </p:txBody>
      </p:sp>
      <p:pic>
        <p:nvPicPr>
          <p:cNvPr id="4" name="Picture 3">
            <a:extLst>
              <a:ext uri="{FF2B5EF4-FFF2-40B4-BE49-F238E27FC236}">
                <a16:creationId xmlns:a16="http://schemas.microsoft.com/office/drawing/2014/main" id="{6165EB07-74C5-4835-A469-1E36D06F3EB3}"/>
              </a:ext>
            </a:extLst>
          </p:cNvPr>
          <p:cNvPicPr>
            <a:picLocks noChangeAspect="1"/>
          </p:cNvPicPr>
          <p:nvPr/>
        </p:nvPicPr>
        <p:blipFill>
          <a:blip r:embed="rId3"/>
          <a:stretch>
            <a:fillRect/>
          </a:stretch>
        </p:blipFill>
        <p:spPr>
          <a:xfrm>
            <a:off x="54025" y="4197245"/>
            <a:ext cx="5088921" cy="2575035"/>
          </a:xfrm>
          <a:prstGeom prst="rect">
            <a:avLst/>
          </a:prstGeom>
        </p:spPr>
      </p:pic>
    </p:spTree>
    <p:extLst>
      <p:ext uri="{BB962C8B-B14F-4D97-AF65-F5344CB8AC3E}">
        <p14:creationId xmlns:p14="http://schemas.microsoft.com/office/powerpoint/2010/main" val="7219426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D8632F-8282-4785-8774-CA6F20C5E9D8}"/>
              </a:ext>
            </a:extLst>
          </p:cNvPr>
          <p:cNvSpPr/>
          <p:nvPr/>
        </p:nvSpPr>
        <p:spPr>
          <a:xfrm>
            <a:off x="1944129" y="0"/>
            <a:ext cx="8303740" cy="223935"/>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D3E25B5-F27A-480A-8407-2897E0F8DC3D}"/>
              </a:ext>
            </a:extLst>
          </p:cNvPr>
          <p:cNvSpPr/>
          <p:nvPr/>
        </p:nvSpPr>
        <p:spPr>
          <a:xfrm>
            <a:off x="-1"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2B4D959-D74D-4667-8972-7B83860DAB2A}"/>
              </a:ext>
            </a:extLst>
          </p:cNvPr>
          <p:cNvSpPr/>
          <p:nvPr/>
        </p:nvSpPr>
        <p:spPr>
          <a:xfrm>
            <a:off x="10247869"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7C8FD03-B18B-4FAC-8DCA-21DD355BFFB1}"/>
              </a:ext>
            </a:extLst>
          </p:cNvPr>
          <p:cNvSpPr/>
          <p:nvPr/>
        </p:nvSpPr>
        <p:spPr>
          <a:xfrm rot="16200000">
            <a:off x="-815353" y="5753147"/>
            <a:ext cx="1920461"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5FC1C26-0D7E-4FD2-A544-4F1CA134BB7E}"/>
              </a:ext>
            </a:extLst>
          </p:cNvPr>
          <p:cNvSpPr/>
          <p:nvPr/>
        </p:nvSpPr>
        <p:spPr>
          <a:xfrm rot="16200000">
            <a:off x="-1147895" y="3500398"/>
            <a:ext cx="2585037" cy="289249"/>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F348EC5-EB7E-4DE3-BD3E-C0D51B31A322}"/>
              </a:ext>
            </a:extLst>
          </p:cNvPr>
          <p:cNvSpPr/>
          <p:nvPr/>
        </p:nvSpPr>
        <p:spPr>
          <a:xfrm rot="16200000">
            <a:off x="-919409" y="1143597"/>
            <a:ext cx="2128567"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2">
            <a:extLst>
              <a:ext uri="{FF2B5EF4-FFF2-40B4-BE49-F238E27FC236}">
                <a16:creationId xmlns:a16="http://schemas.microsoft.com/office/drawing/2014/main" id="{F8815F77-4055-433B-8C99-B92912A5310B}"/>
              </a:ext>
            </a:extLst>
          </p:cNvPr>
          <p:cNvSpPr txBox="1"/>
          <p:nvPr/>
        </p:nvSpPr>
        <p:spPr>
          <a:xfrm>
            <a:off x="0" y="654679"/>
            <a:ext cx="12192000" cy="477054"/>
          </a:xfrm>
          <a:prstGeom prst="rect">
            <a:avLst/>
          </a:prstGeom>
          <a:solidFill>
            <a:srgbClr val="0066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00" dirty="0">
                <a:solidFill>
                  <a:schemeClr val="bg1"/>
                </a:solidFill>
              </a:rPr>
              <a:t>Data and Needs Assessment Subcommittee Assignment from CJHWG</a:t>
            </a:r>
          </a:p>
        </p:txBody>
      </p:sp>
      <p:sp>
        <p:nvSpPr>
          <p:cNvPr id="2" name="Rectangle 1">
            <a:extLst>
              <a:ext uri="{FF2B5EF4-FFF2-40B4-BE49-F238E27FC236}">
                <a16:creationId xmlns:a16="http://schemas.microsoft.com/office/drawing/2014/main" id="{C679BD8A-86CA-4898-BC8C-96525BAE1595}"/>
              </a:ext>
            </a:extLst>
          </p:cNvPr>
          <p:cNvSpPr/>
          <p:nvPr/>
        </p:nvSpPr>
        <p:spPr>
          <a:xfrm>
            <a:off x="2123160" y="1533860"/>
            <a:ext cx="9726462" cy="646331"/>
          </a:xfrm>
          <a:prstGeom prst="rect">
            <a:avLst/>
          </a:prstGeom>
        </p:spPr>
        <p:txBody>
          <a:bodyPr wrap="square">
            <a:spAutoFit/>
          </a:bodyPr>
          <a:lstStyle/>
          <a:p>
            <a:r>
              <a:rPr lang="en-US" dirty="0">
                <a:latin typeface="Calibri Light" panose="020F0302020204030204" pitchFamily="34" charset="0"/>
                <a:ea typeface="Calibri" panose="020F0502020204030204" pitchFamily="34" charset="0"/>
              </a:rPr>
              <a:t>Population profile over the last 6-12 months that enumerates the numbers, including but not limited to youth detained for 707b offenses, specific offenses, gender identity, race/ethnicity, age and zip code. </a:t>
            </a:r>
            <a:endParaRPr lang="en-US" dirty="0"/>
          </a:p>
        </p:txBody>
      </p:sp>
      <p:sp>
        <p:nvSpPr>
          <p:cNvPr id="3" name="TextBox 2">
            <a:extLst>
              <a:ext uri="{FF2B5EF4-FFF2-40B4-BE49-F238E27FC236}">
                <a16:creationId xmlns:a16="http://schemas.microsoft.com/office/drawing/2014/main" id="{1F9E3712-01B1-4961-A6A9-074AA2E3FC7C}"/>
              </a:ext>
            </a:extLst>
          </p:cNvPr>
          <p:cNvSpPr txBox="1"/>
          <p:nvPr/>
        </p:nvSpPr>
        <p:spPr>
          <a:xfrm>
            <a:off x="501042" y="1547175"/>
            <a:ext cx="2592887" cy="369332"/>
          </a:xfrm>
          <a:prstGeom prst="rect">
            <a:avLst/>
          </a:prstGeom>
          <a:noFill/>
        </p:spPr>
        <p:txBody>
          <a:bodyPr wrap="square" rtlCol="0">
            <a:spAutoFit/>
          </a:bodyPr>
          <a:lstStyle/>
          <a:p>
            <a:r>
              <a:rPr lang="en-US" b="1" dirty="0"/>
              <a:t>Assignment </a:t>
            </a:r>
            <a:r>
              <a:rPr lang="en-US" b="1" dirty="0">
                <a:sym typeface="Wingdings" panose="05000000000000000000" pitchFamily="2" charset="2"/>
              </a:rPr>
              <a:t> </a:t>
            </a:r>
            <a:endParaRPr lang="en-US" b="1" dirty="0"/>
          </a:p>
        </p:txBody>
      </p:sp>
      <p:sp>
        <p:nvSpPr>
          <p:cNvPr id="12" name="TextBox 11">
            <a:extLst>
              <a:ext uri="{FF2B5EF4-FFF2-40B4-BE49-F238E27FC236}">
                <a16:creationId xmlns:a16="http://schemas.microsoft.com/office/drawing/2014/main" id="{8F67D171-879E-4D3A-A5EB-163336F42835}"/>
              </a:ext>
            </a:extLst>
          </p:cNvPr>
          <p:cNvSpPr txBox="1"/>
          <p:nvPr/>
        </p:nvSpPr>
        <p:spPr>
          <a:xfrm>
            <a:off x="515659" y="2065140"/>
            <a:ext cx="1465801" cy="646331"/>
          </a:xfrm>
          <a:prstGeom prst="rect">
            <a:avLst/>
          </a:prstGeom>
          <a:noFill/>
        </p:spPr>
        <p:txBody>
          <a:bodyPr wrap="square" rtlCol="0">
            <a:spAutoFit/>
          </a:bodyPr>
          <a:lstStyle/>
          <a:p>
            <a:r>
              <a:rPr lang="en-US" b="1" dirty="0">
                <a:sym typeface="Wingdings" panose="05000000000000000000" pitchFamily="2" charset="2"/>
              </a:rPr>
              <a:t>Report Content  </a:t>
            </a:r>
            <a:endParaRPr lang="en-US" b="1" dirty="0"/>
          </a:p>
        </p:txBody>
      </p:sp>
      <p:sp>
        <p:nvSpPr>
          <p:cNvPr id="14" name="Rectangle 13">
            <a:extLst>
              <a:ext uri="{FF2B5EF4-FFF2-40B4-BE49-F238E27FC236}">
                <a16:creationId xmlns:a16="http://schemas.microsoft.com/office/drawing/2014/main" id="{593D5D8A-9E78-4D98-8509-B3A36AF7C3D6}"/>
              </a:ext>
            </a:extLst>
          </p:cNvPr>
          <p:cNvSpPr/>
          <p:nvPr/>
        </p:nvSpPr>
        <p:spPr>
          <a:xfrm>
            <a:off x="2123159" y="2352504"/>
            <a:ext cx="9553182" cy="3970318"/>
          </a:xfrm>
          <a:prstGeom prst="rect">
            <a:avLst/>
          </a:prstGeom>
        </p:spPr>
        <p:txBody>
          <a:bodyPr wrap="square">
            <a:spAutoFit/>
          </a:bodyPr>
          <a:lstStyle/>
          <a:p>
            <a:r>
              <a:rPr lang="en-US" b="1" dirty="0">
                <a:solidFill>
                  <a:schemeClr val="bg1"/>
                </a:solidFill>
                <a:highlight>
                  <a:srgbClr val="006666"/>
                </a:highlight>
                <a:latin typeface="Calibri Light" panose="020F0302020204030204" pitchFamily="34" charset="0"/>
                <a:ea typeface="Calibri" panose="020F0502020204030204" pitchFamily="34" charset="0"/>
              </a:rPr>
              <a:t> San Francisco Juvenile Hall Population Profile                                                                                                      .</a:t>
            </a:r>
          </a:p>
          <a:p>
            <a:pPr marL="285750" indent="-285750">
              <a:buFont typeface="Arial" panose="020B0604020202020204" pitchFamily="34" charset="0"/>
              <a:buChar char="•"/>
            </a:pPr>
            <a:r>
              <a:rPr lang="en-US" dirty="0"/>
              <a:t>Majority of Youth are Detained for Technical Violations, Warrants and Non-Violent Offenses</a:t>
            </a:r>
          </a:p>
          <a:p>
            <a:pPr marL="285750" indent="-285750">
              <a:buFont typeface="Arial" panose="020B0604020202020204" pitchFamily="34" charset="0"/>
              <a:buChar char="•"/>
            </a:pPr>
            <a:r>
              <a:rPr lang="en-US" dirty="0"/>
              <a:t>Greatest Proportion of Detention for “Technical Violations or Warrants” are “Warrant 602”  </a:t>
            </a:r>
          </a:p>
          <a:p>
            <a:pPr marL="285750" indent="-285750">
              <a:buFont typeface="Arial" panose="020B0604020202020204" pitchFamily="34" charset="0"/>
              <a:buChar char="•"/>
            </a:pPr>
            <a:r>
              <a:rPr lang="en-US" dirty="0"/>
              <a:t>Despite Numeric Reductions, Significant Racial and Ethnic Disparity Persists</a:t>
            </a:r>
          </a:p>
          <a:p>
            <a:pPr marL="285750" indent="-285750">
              <a:buFont typeface="Arial" panose="020B0604020202020204" pitchFamily="34" charset="0"/>
              <a:buChar char="•"/>
            </a:pPr>
            <a:r>
              <a:rPr lang="en-US" dirty="0"/>
              <a:t>Population Breakdowns: Gender; Age; Residence Zip Code</a:t>
            </a:r>
            <a:br>
              <a:rPr lang="en-US" dirty="0"/>
            </a:br>
            <a:endParaRPr lang="en-US" dirty="0"/>
          </a:p>
          <a:p>
            <a:r>
              <a:rPr lang="en-US" b="1" dirty="0">
                <a:solidFill>
                  <a:schemeClr val="bg1"/>
                </a:solidFill>
                <a:highlight>
                  <a:srgbClr val="006666"/>
                </a:highlight>
              </a:rPr>
              <a:t> San Francisco Juvenile Hall Annual Trends                                                                                                      </a:t>
            </a:r>
            <a:r>
              <a:rPr lang="en-US" b="1" dirty="0">
                <a:solidFill>
                  <a:schemeClr val="bg1"/>
                </a:solidFill>
                <a:highlight>
                  <a:srgbClr val="006666"/>
                </a:highlight>
                <a:latin typeface="Calibri Light" panose="020F0302020204030204" pitchFamily="34" charset="0"/>
                <a:ea typeface="Calibri" panose="020F0502020204030204" pitchFamily="34" charset="0"/>
              </a:rPr>
              <a:t>.</a:t>
            </a:r>
          </a:p>
          <a:p>
            <a:pPr marL="285750" indent="-285750">
              <a:buFont typeface="Arial" panose="020B0604020202020204" pitchFamily="34" charset="0"/>
              <a:buChar char="•"/>
            </a:pPr>
            <a:r>
              <a:rPr lang="en-US" dirty="0"/>
              <a:t>Major Decrease in Incarcerated Youth</a:t>
            </a:r>
          </a:p>
          <a:p>
            <a:pPr marL="285750" indent="-285750">
              <a:buFont typeface="Arial" panose="020B0604020202020204" pitchFamily="34" charset="0"/>
              <a:buChar char="•"/>
            </a:pPr>
            <a:r>
              <a:rPr lang="en-US" dirty="0"/>
              <a:t>Despite Significant Reductions in Detention Rates, Racial and Ethnic Disparities are Increasing</a:t>
            </a:r>
          </a:p>
          <a:p>
            <a:pPr marL="285750" indent="-285750">
              <a:buFont typeface="Arial" panose="020B0604020202020204" pitchFamily="34" charset="0"/>
              <a:buChar char="•"/>
            </a:pPr>
            <a:r>
              <a:rPr lang="en-US" dirty="0"/>
              <a:t>Odds of Detention in Juvenile Hall, Once Referred to Probation, are Increasing</a:t>
            </a:r>
          </a:p>
          <a:p>
            <a:pPr marL="285750" indent="-285750">
              <a:buFont typeface="Arial" panose="020B0604020202020204" pitchFamily="34" charset="0"/>
              <a:buChar char="•"/>
            </a:pPr>
            <a:r>
              <a:rPr lang="en-US" dirty="0"/>
              <a:t>Proportionally, Youth Detained for Less Serious Reasons, Has Increased</a:t>
            </a:r>
          </a:p>
          <a:p>
            <a:pPr marL="285750" indent="-285750">
              <a:buFont typeface="Arial" panose="020B0604020202020204" pitchFamily="34" charset="0"/>
              <a:buChar char="•"/>
            </a:pPr>
            <a:r>
              <a:rPr lang="en-US" dirty="0"/>
              <a:t>Costs of Incarceration per Youth Increasing</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57185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D8632F-8282-4785-8774-CA6F20C5E9D8}"/>
              </a:ext>
            </a:extLst>
          </p:cNvPr>
          <p:cNvSpPr/>
          <p:nvPr/>
        </p:nvSpPr>
        <p:spPr>
          <a:xfrm>
            <a:off x="1944129" y="0"/>
            <a:ext cx="8303740" cy="223935"/>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D3E25B5-F27A-480A-8407-2897E0F8DC3D}"/>
              </a:ext>
            </a:extLst>
          </p:cNvPr>
          <p:cNvSpPr/>
          <p:nvPr/>
        </p:nvSpPr>
        <p:spPr>
          <a:xfrm>
            <a:off x="-1"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2B4D959-D74D-4667-8972-7B83860DAB2A}"/>
              </a:ext>
            </a:extLst>
          </p:cNvPr>
          <p:cNvSpPr/>
          <p:nvPr/>
        </p:nvSpPr>
        <p:spPr>
          <a:xfrm>
            <a:off x="10247869"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7C8FD03-B18B-4FAC-8DCA-21DD355BFFB1}"/>
              </a:ext>
            </a:extLst>
          </p:cNvPr>
          <p:cNvSpPr/>
          <p:nvPr/>
        </p:nvSpPr>
        <p:spPr>
          <a:xfrm rot="16200000">
            <a:off x="-815353" y="5753147"/>
            <a:ext cx="1920461"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5FC1C26-0D7E-4FD2-A544-4F1CA134BB7E}"/>
              </a:ext>
            </a:extLst>
          </p:cNvPr>
          <p:cNvSpPr/>
          <p:nvPr/>
        </p:nvSpPr>
        <p:spPr>
          <a:xfrm rot="16200000">
            <a:off x="-1147895" y="3500398"/>
            <a:ext cx="2585037" cy="289249"/>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F348EC5-EB7E-4DE3-BD3E-C0D51B31A322}"/>
              </a:ext>
            </a:extLst>
          </p:cNvPr>
          <p:cNvSpPr/>
          <p:nvPr/>
        </p:nvSpPr>
        <p:spPr>
          <a:xfrm rot="16200000">
            <a:off x="-919409" y="1143597"/>
            <a:ext cx="2128567"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2">
            <a:extLst>
              <a:ext uri="{FF2B5EF4-FFF2-40B4-BE49-F238E27FC236}">
                <a16:creationId xmlns:a16="http://schemas.microsoft.com/office/drawing/2014/main" id="{F8815F77-4055-433B-8C99-B92912A5310B}"/>
              </a:ext>
            </a:extLst>
          </p:cNvPr>
          <p:cNvSpPr txBox="1"/>
          <p:nvPr/>
        </p:nvSpPr>
        <p:spPr>
          <a:xfrm>
            <a:off x="0" y="669271"/>
            <a:ext cx="12192000" cy="477054"/>
          </a:xfrm>
          <a:prstGeom prst="rect">
            <a:avLst/>
          </a:prstGeom>
          <a:solidFill>
            <a:srgbClr val="0066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dirty="0">
                <a:solidFill>
                  <a:schemeClr val="bg1"/>
                </a:solidFill>
              </a:rPr>
              <a:t>Majority of Youth are Detained for Technical Violations, Warrants and Non-Violent Offenses</a:t>
            </a:r>
          </a:p>
        </p:txBody>
      </p:sp>
      <p:sp>
        <p:nvSpPr>
          <p:cNvPr id="20" name="TextBox 19">
            <a:extLst>
              <a:ext uri="{FF2B5EF4-FFF2-40B4-BE49-F238E27FC236}">
                <a16:creationId xmlns:a16="http://schemas.microsoft.com/office/drawing/2014/main" id="{87C3F6E3-F56C-4FA9-AC04-05E0334AE362}"/>
              </a:ext>
            </a:extLst>
          </p:cNvPr>
          <p:cNvSpPr txBox="1"/>
          <p:nvPr/>
        </p:nvSpPr>
        <p:spPr>
          <a:xfrm>
            <a:off x="2245315" y="6086956"/>
            <a:ext cx="8002553" cy="646331"/>
          </a:xfrm>
          <a:prstGeom prst="rect">
            <a:avLst/>
          </a:prstGeom>
          <a:noFill/>
          <a:ln w="25400">
            <a:solidFill>
              <a:srgbClr val="14454C"/>
            </a:solidFill>
            <a:prstDash val="dash"/>
          </a:ln>
        </p:spPr>
        <p:txBody>
          <a:bodyPr wrap="square" rtlCol="0">
            <a:spAutoFit/>
          </a:bodyPr>
          <a:lstStyle/>
          <a:p>
            <a:r>
              <a:rPr lang="en-US" dirty="0"/>
              <a:t>On average, youth with warrants or accused of technical violations, misdemeanors or non-violent felonies account for 63 percent of youth detained. </a:t>
            </a:r>
          </a:p>
        </p:txBody>
      </p:sp>
      <p:pic>
        <p:nvPicPr>
          <p:cNvPr id="21" name="Picture 20">
            <a:extLst>
              <a:ext uri="{FF2B5EF4-FFF2-40B4-BE49-F238E27FC236}">
                <a16:creationId xmlns:a16="http://schemas.microsoft.com/office/drawing/2014/main" id="{2338B45C-7929-408D-BAE2-1D88F2A9FBAA}"/>
              </a:ext>
            </a:extLst>
          </p:cNvPr>
          <p:cNvPicPr>
            <a:picLocks noChangeAspect="1"/>
          </p:cNvPicPr>
          <p:nvPr/>
        </p:nvPicPr>
        <p:blipFill>
          <a:blip r:embed="rId3"/>
          <a:stretch>
            <a:fillRect/>
          </a:stretch>
        </p:blipFill>
        <p:spPr>
          <a:xfrm>
            <a:off x="988513" y="1333709"/>
            <a:ext cx="10041794" cy="4578359"/>
          </a:xfrm>
          <a:prstGeom prst="rect">
            <a:avLst/>
          </a:prstGeom>
        </p:spPr>
      </p:pic>
    </p:spTree>
    <p:extLst>
      <p:ext uri="{BB962C8B-B14F-4D97-AF65-F5344CB8AC3E}">
        <p14:creationId xmlns:p14="http://schemas.microsoft.com/office/powerpoint/2010/main" val="417728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D8632F-8282-4785-8774-CA6F20C5E9D8}"/>
              </a:ext>
            </a:extLst>
          </p:cNvPr>
          <p:cNvSpPr/>
          <p:nvPr/>
        </p:nvSpPr>
        <p:spPr>
          <a:xfrm>
            <a:off x="1944129" y="0"/>
            <a:ext cx="8303740" cy="223935"/>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D3E25B5-F27A-480A-8407-2897E0F8DC3D}"/>
              </a:ext>
            </a:extLst>
          </p:cNvPr>
          <p:cNvSpPr/>
          <p:nvPr/>
        </p:nvSpPr>
        <p:spPr>
          <a:xfrm>
            <a:off x="-1"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2B4D959-D74D-4667-8972-7B83860DAB2A}"/>
              </a:ext>
            </a:extLst>
          </p:cNvPr>
          <p:cNvSpPr/>
          <p:nvPr/>
        </p:nvSpPr>
        <p:spPr>
          <a:xfrm>
            <a:off x="10247869"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7C8FD03-B18B-4FAC-8DCA-21DD355BFFB1}"/>
              </a:ext>
            </a:extLst>
          </p:cNvPr>
          <p:cNvSpPr/>
          <p:nvPr/>
        </p:nvSpPr>
        <p:spPr>
          <a:xfrm rot="16200000">
            <a:off x="-815353" y="5753147"/>
            <a:ext cx="1920461"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5FC1C26-0D7E-4FD2-A544-4F1CA134BB7E}"/>
              </a:ext>
            </a:extLst>
          </p:cNvPr>
          <p:cNvSpPr/>
          <p:nvPr/>
        </p:nvSpPr>
        <p:spPr>
          <a:xfrm rot="16200000">
            <a:off x="-1147895" y="3500398"/>
            <a:ext cx="2585037" cy="289249"/>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F348EC5-EB7E-4DE3-BD3E-C0D51B31A322}"/>
              </a:ext>
            </a:extLst>
          </p:cNvPr>
          <p:cNvSpPr/>
          <p:nvPr/>
        </p:nvSpPr>
        <p:spPr>
          <a:xfrm rot="16200000">
            <a:off x="-919409" y="1143597"/>
            <a:ext cx="2128567"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2">
            <a:extLst>
              <a:ext uri="{FF2B5EF4-FFF2-40B4-BE49-F238E27FC236}">
                <a16:creationId xmlns:a16="http://schemas.microsoft.com/office/drawing/2014/main" id="{F8815F77-4055-433B-8C99-B92912A5310B}"/>
              </a:ext>
            </a:extLst>
          </p:cNvPr>
          <p:cNvSpPr txBox="1"/>
          <p:nvPr/>
        </p:nvSpPr>
        <p:spPr>
          <a:xfrm>
            <a:off x="0" y="430744"/>
            <a:ext cx="12192000" cy="430887"/>
          </a:xfrm>
          <a:prstGeom prst="rect">
            <a:avLst/>
          </a:prstGeom>
          <a:solidFill>
            <a:srgbClr val="0066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a:solidFill>
                  <a:schemeClr val="bg1"/>
                </a:solidFill>
              </a:rPr>
              <a:t>Greatest Proportion of Detention for “Technical Violations or Warrants” are “Warrant 602”  </a:t>
            </a:r>
            <a:endParaRPr lang="en-US" sz="2200" dirty="0">
              <a:solidFill>
                <a:schemeClr val="bg1"/>
              </a:solidFill>
            </a:endParaRPr>
          </a:p>
        </p:txBody>
      </p:sp>
      <p:pic>
        <p:nvPicPr>
          <p:cNvPr id="2" name="Picture 1">
            <a:extLst>
              <a:ext uri="{FF2B5EF4-FFF2-40B4-BE49-F238E27FC236}">
                <a16:creationId xmlns:a16="http://schemas.microsoft.com/office/drawing/2014/main" id="{F767E95F-AC97-4736-A243-5ED25E227AF3}"/>
              </a:ext>
            </a:extLst>
          </p:cNvPr>
          <p:cNvPicPr>
            <a:picLocks noChangeAspect="1"/>
          </p:cNvPicPr>
          <p:nvPr/>
        </p:nvPicPr>
        <p:blipFill>
          <a:blip r:embed="rId2"/>
          <a:stretch>
            <a:fillRect/>
          </a:stretch>
        </p:blipFill>
        <p:spPr>
          <a:xfrm>
            <a:off x="571827" y="1352550"/>
            <a:ext cx="11136661" cy="4606816"/>
          </a:xfrm>
          <a:prstGeom prst="rect">
            <a:avLst/>
          </a:prstGeom>
        </p:spPr>
      </p:pic>
    </p:spTree>
    <p:extLst>
      <p:ext uri="{BB962C8B-B14F-4D97-AF65-F5344CB8AC3E}">
        <p14:creationId xmlns:p14="http://schemas.microsoft.com/office/powerpoint/2010/main" val="131588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D8632F-8282-4785-8774-CA6F20C5E9D8}"/>
              </a:ext>
            </a:extLst>
          </p:cNvPr>
          <p:cNvSpPr/>
          <p:nvPr/>
        </p:nvSpPr>
        <p:spPr>
          <a:xfrm>
            <a:off x="1944129" y="0"/>
            <a:ext cx="8303740" cy="223935"/>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D3E25B5-F27A-480A-8407-2897E0F8DC3D}"/>
              </a:ext>
            </a:extLst>
          </p:cNvPr>
          <p:cNvSpPr/>
          <p:nvPr/>
        </p:nvSpPr>
        <p:spPr>
          <a:xfrm>
            <a:off x="-1"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2B4D959-D74D-4667-8972-7B83860DAB2A}"/>
              </a:ext>
            </a:extLst>
          </p:cNvPr>
          <p:cNvSpPr/>
          <p:nvPr/>
        </p:nvSpPr>
        <p:spPr>
          <a:xfrm>
            <a:off x="10247869"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7C8FD03-B18B-4FAC-8DCA-21DD355BFFB1}"/>
              </a:ext>
            </a:extLst>
          </p:cNvPr>
          <p:cNvSpPr/>
          <p:nvPr/>
        </p:nvSpPr>
        <p:spPr>
          <a:xfrm rot="16200000">
            <a:off x="-815353" y="5753147"/>
            <a:ext cx="1920461"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5FC1C26-0D7E-4FD2-A544-4F1CA134BB7E}"/>
              </a:ext>
            </a:extLst>
          </p:cNvPr>
          <p:cNvSpPr/>
          <p:nvPr/>
        </p:nvSpPr>
        <p:spPr>
          <a:xfrm rot="16200000">
            <a:off x="-1147895" y="3500398"/>
            <a:ext cx="2585037" cy="289249"/>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F348EC5-EB7E-4DE3-BD3E-C0D51B31A322}"/>
              </a:ext>
            </a:extLst>
          </p:cNvPr>
          <p:cNvSpPr/>
          <p:nvPr/>
        </p:nvSpPr>
        <p:spPr>
          <a:xfrm rot="16200000">
            <a:off x="-919409" y="1143597"/>
            <a:ext cx="2128567"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2">
            <a:extLst>
              <a:ext uri="{FF2B5EF4-FFF2-40B4-BE49-F238E27FC236}">
                <a16:creationId xmlns:a16="http://schemas.microsoft.com/office/drawing/2014/main" id="{F8815F77-4055-433B-8C99-B92912A5310B}"/>
              </a:ext>
            </a:extLst>
          </p:cNvPr>
          <p:cNvSpPr txBox="1"/>
          <p:nvPr/>
        </p:nvSpPr>
        <p:spPr>
          <a:xfrm>
            <a:off x="0" y="654679"/>
            <a:ext cx="12192000" cy="430887"/>
          </a:xfrm>
          <a:prstGeom prst="rect">
            <a:avLst/>
          </a:prstGeom>
          <a:solidFill>
            <a:srgbClr val="0066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a:solidFill>
                  <a:schemeClr val="bg1"/>
                </a:solidFill>
              </a:rPr>
              <a:t>Despite Numeric Reductions, Significant Racial and Ethnic Disparity Persists</a:t>
            </a:r>
            <a:endParaRPr lang="en-US" sz="2200" dirty="0">
              <a:solidFill>
                <a:schemeClr val="bg1"/>
              </a:solidFill>
            </a:endParaRPr>
          </a:p>
        </p:txBody>
      </p:sp>
      <p:pic>
        <p:nvPicPr>
          <p:cNvPr id="2" name="Picture 1">
            <a:extLst>
              <a:ext uri="{FF2B5EF4-FFF2-40B4-BE49-F238E27FC236}">
                <a16:creationId xmlns:a16="http://schemas.microsoft.com/office/drawing/2014/main" id="{895A9765-323F-481B-8773-6B5853538073}"/>
              </a:ext>
            </a:extLst>
          </p:cNvPr>
          <p:cNvPicPr>
            <a:picLocks noChangeAspect="1"/>
          </p:cNvPicPr>
          <p:nvPr/>
        </p:nvPicPr>
        <p:blipFill>
          <a:blip r:embed="rId3"/>
          <a:stretch>
            <a:fillRect/>
          </a:stretch>
        </p:blipFill>
        <p:spPr>
          <a:xfrm>
            <a:off x="424591" y="1516308"/>
            <a:ext cx="11631814" cy="4540023"/>
          </a:xfrm>
          <a:prstGeom prst="rect">
            <a:avLst/>
          </a:prstGeom>
        </p:spPr>
      </p:pic>
    </p:spTree>
    <p:extLst>
      <p:ext uri="{BB962C8B-B14F-4D97-AF65-F5344CB8AC3E}">
        <p14:creationId xmlns:p14="http://schemas.microsoft.com/office/powerpoint/2010/main" val="23388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D8632F-8282-4785-8774-CA6F20C5E9D8}"/>
              </a:ext>
            </a:extLst>
          </p:cNvPr>
          <p:cNvSpPr/>
          <p:nvPr/>
        </p:nvSpPr>
        <p:spPr>
          <a:xfrm>
            <a:off x="1944129" y="0"/>
            <a:ext cx="8303740" cy="223935"/>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D3E25B5-F27A-480A-8407-2897E0F8DC3D}"/>
              </a:ext>
            </a:extLst>
          </p:cNvPr>
          <p:cNvSpPr/>
          <p:nvPr/>
        </p:nvSpPr>
        <p:spPr>
          <a:xfrm>
            <a:off x="-1"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2B4D959-D74D-4667-8972-7B83860DAB2A}"/>
              </a:ext>
            </a:extLst>
          </p:cNvPr>
          <p:cNvSpPr/>
          <p:nvPr/>
        </p:nvSpPr>
        <p:spPr>
          <a:xfrm>
            <a:off x="10247869" y="0"/>
            <a:ext cx="1944130" cy="223935"/>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B7C8FD03-B18B-4FAC-8DCA-21DD355BFFB1}"/>
              </a:ext>
            </a:extLst>
          </p:cNvPr>
          <p:cNvSpPr/>
          <p:nvPr/>
        </p:nvSpPr>
        <p:spPr>
          <a:xfrm rot="16200000">
            <a:off x="-815353" y="5753147"/>
            <a:ext cx="1920461"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5FC1C26-0D7E-4FD2-A544-4F1CA134BB7E}"/>
              </a:ext>
            </a:extLst>
          </p:cNvPr>
          <p:cNvSpPr/>
          <p:nvPr/>
        </p:nvSpPr>
        <p:spPr>
          <a:xfrm rot="16200000">
            <a:off x="-1147895" y="3500398"/>
            <a:ext cx="2585037" cy="289249"/>
          </a:xfrm>
          <a:prstGeom prst="rect">
            <a:avLst/>
          </a:prstGeom>
          <a:solidFill>
            <a:srgbClr val="00666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F348EC5-EB7E-4DE3-BD3E-C0D51B31A322}"/>
              </a:ext>
            </a:extLst>
          </p:cNvPr>
          <p:cNvSpPr/>
          <p:nvPr/>
        </p:nvSpPr>
        <p:spPr>
          <a:xfrm rot="16200000">
            <a:off x="-919409" y="1143597"/>
            <a:ext cx="2128567" cy="289247"/>
          </a:xfrm>
          <a:prstGeom prst="rect">
            <a:avLst/>
          </a:prstGeom>
          <a:solidFill>
            <a:srgbClr val="FCEFC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2">
            <a:extLst>
              <a:ext uri="{FF2B5EF4-FFF2-40B4-BE49-F238E27FC236}">
                <a16:creationId xmlns:a16="http://schemas.microsoft.com/office/drawing/2014/main" id="{464DB0DD-98A6-43EA-A491-A6828DB974E0}"/>
              </a:ext>
            </a:extLst>
          </p:cNvPr>
          <p:cNvSpPr txBox="1"/>
          <p:nvPr/>
        </p:nvSpPr>
        <p:spPr>
          <a:xfrm>
            <a:off x="0" y="654679"/>
            <a:ext cx="12192000" cy="430887"/>
          </a:xfrm>
          <a:prstGeom prst="rect">
            <a:avLst/>
          </a:prstGeom>
          <a:solidFill>
            <a:srgbClr val="006666"/>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a:solidFill>
                  <a:schemeClr val="bg1"/>
                </a:solidFill>
              </a:rPr>
              <a:t>Residence Zip Code</a:t>
            </a:r>
            <a:endParaRPr lang="en-US" sz="2200" dirty="0">
              <a:solidFill>
                <a:schemeClr val="bg1"/>
              </a:solidFill>
            </a:endParaRPr>
          </a:p>
        </p:txBody>
      </p:sp>
      <p:pic>
        <p:nvPicPr>
          <p:cNvPr id="12" name="Picture 11">
            <a:extLst>
              <a:ext uri="{FF2B5EF4-FFF2-40B4-BE49-F238E27FC236}">
                <a16:creationId xmlns:a16="http://schemas.microsoft.com/office/drawing/2014/main" id="{16638CE1-5EF2-45C3-9D4D-07BE8C834453}"/>
              </a:ext>
            </a:extLst>
          </p:cNvPr>
          <p:cNvPicPr/>
          <p:nvPr/>
        </p:nvPicPr>
        <p:blipFill>
          <a:blip r:embed="rId3">
            <a:extLst>
              <a:ext uri="{28A0092B-C50C-407E-A947-70E740481C1C}">
                <a14:useLocalDpi xmlns:a14="http://schemas.microsoft.com/office/drawing/2010/main" val="0"/>
              </a:ext>
            </a:extLst>
          </a:blip>
          <a:stretch>
            <a:fillRect/>
          </a:stretch>
        </p:blipFill>
        <p:spPr>
          <a:xfrm>
            <a:off x="594012" y="1524361"/>
            <a:ext cx="5646486" cy="5069121"/>
          </a:xfrm>
          <a:prstGeom prst="rect">
            <a:avLst/>
          </a:prstGeom>
          <a:noFill/>
          <a:ln>
            <a:solidFill>
              <a:schemeClr val="tx1"/>
            </a:solidFill>
          </a:ln>
        </p:spPr>
      </p:pic>
      <p:sp>
        <p:nvSpPr>
          <p:cNvPr id="2" name="Rectangle 1">
            <a:extLst>
              <a:ext uri="{FF2B5EF4-FFF2-40B4-BE49-F238E27FC236}">
                <a16:creationId xmlns:a16="http://schemas.microsoft.com/office/drawing/2014/main" id="{9092F97E-2C8C-4A5C-8479-73474BAA0D77}"/>
              </a:ext>
            </a:extLst>
          </p:cNvPr>
          <p:cNvSpPr/>
          <p:nvPr/>
        </p:nvSpPr>
        <p:spPr>
          <a:xfrm>
            <a:off x="527948" y="1216584"/>
            <a:ext cx="6096000" cy="307777"/>
          </a:xfrm>
          <a:prstGeom prst="rect">
            <a:avLst/>
          </a:prstGeom>
        </p:spPr>
        <p:txBody>
          <a:bodyPr>
            <a:spAutoFit/>
          </a:bodyPr>
          <a:lstStyle/>
          <a:p>
            <a:r>
              <a:rPr lang="en-US" sz="1400" b="1" dirty="0">
                <a:latin typeface="Calibri Light" panose="020F0302020204030204" pitchFamily="34" charset="0"/>
                <a:ea typeface="Calibri" panose="020F0502020204030204" pitchFamily="34" charset="0"/>
              </a:rPr>
              <a:t>Figure 6. Resident Zip Codes of Youth Booked into Juvenile Hall, 2019. </a:t>
            </a:r>
            <a:endParaRPr lang="en-US" sz="1400" dirty="0"/>
          </a:p>
        </p:txBody>
      </p:sp>
      <p:sp>
        <p:nvSpPr>
          <p:cNvPr id="3" name="Rectangle 2">
            <a:extLst>
              <a:ext uri="{FF2B5EF4-FFF2-40B4-BE49-F238E27FC236}">
                <a16:creationId xmlns:a16="http://schemas.microsoft.com/office/drawing/2014/main" id="{F2010D34-107C-466E-BC29-7E4475C64116}"/>
              </a:ext>
            </a:extLst>
          </p:cNvPr>
          <p:cNvSpPr/>
          <p:nvPr/>
        </p:nvSpPr>
        <p:spPr>
          <a:xfrm>
            <a:off x="6545009" y="1516308"/>
            <a:ext cx="5436784" cy="4416594"/>
          </a:xfrm>
          <a:prstGeom prst="rect">
            <a:avLst/>
          </a:prstGeom>
        </p:spPr>
        <p:txBody>
          <a:bodyPr wrap="square">
            <a:spAutoFit/>
          </a:bodyPr>
          <a:lstStyle/>
          <a:p>
            <a:r>
              <a:rPr lang="en-US" sz="2500" b="1" dirty="0">
                <a:latin typeface="Calibri" panose="020F0502020204030204" pitchFamily="34" charset="0"/>
                <a:ea typeface="Calibri" panose="020F0502020204030204" pitchFamily="34" charset="0"/>
                <a:cs typeface="Times New Roman" panose="02020603050405020304" pitchFamily="18" charset="0"/>
              </a:rPr>
              <a:t>In 2019:</a:t>
            </a:r>
          </a:p>
          <a:p>
            <a:pPr marL="457200" indent="-457200">
              <a:buFont typeface="Arial" panose="020B0604020202020204" pitchFamily="34" charset="0"/>
              <a:buChar char="•"/>
            </a:pPr>
            <a:r>
              <a:rPr lang="en-US" sz="2500" dirty="0">
                <a:latin typeface="Calibri" panose="020F0502020204030204" pitchFamily="34" charset="0"/>
                <a:ea typeface="Calibri" panose="020F0502020204030204" pitchFamily="34" charset="0"/>
                <a:cs typeface="Times New Roman" panose="02020603050405020304" pitchFamily="18" charset="0"/>
              </a:rPr>
              <a:t>More than 1/3 of youth booked into Juvenile Hall were not San Francisco residents or had unavailable zip code information.</a:t>
            </a:r>
          </a:p>
          <a:p>
            <a:pPr marL="457200" indent="-457200">
              <a:buFont typeface="Arial" panose="020B0604020202020204" pitchFamily="34" charset="0"/>
              <a:buChar char="•"/>
            </a:pPr>
            <a:r>
              <a:rPr lang="en-US" sz="2500" dirty="0">
                <a:latin typeface="Calibri" panose="020F0502020204030204" pitchFamily="34" charset="0"/>
                <a:ea typeface="Calibri" panose="020F0502020204030204" pitchFamily="34" charset="0"/>
                <a:cs typeface="Times New Roman" panose="02020603050405020304" pitchFamily="18" charset="0"/>
              </a:rPr>
              <a:t>For youth in San Francisco, top zip codes are:</a:t>
            </a:r>
          </a:p>
          <a:p>
            <a:pPr marL="914400" lvl="1" indent="-457200">
              <a:buFont typeface="Arial" panose="020B0604020202020204" pitchFamily="34" charset="0"/>
              <a:buChar char="•"/>
            </a:pPr>
            <a:r>
              <a:rPr lang="en-US" sz="2500" dirty="0">
                <a:latin typeface="Calibri" panose="020F0502020204030204" pitchFamily="34" charset="0"/>
                <a:ea typeface="Calibri" panose="020F0502020204030204" pitchFamily="34" charset="0"/>
                <a:cs typeface="Times New Roman" panose="02020603050405020304" pitchFamily="18" charset="0"/>
              </a:rPr>
              <a:t>94124 (Bayview /Hunter’s Point)</a:t>
            </a:r>
          </a:p>
          <a:p>
            <a:pPr marL="914400" lvl="1" indent="-457200">
              <a:buFont typeface="Arial" panose="020B0604020202020204" pitchFamily="34" charset="0"/>
              <a:buChar char="•"/>
            </a:pPr>
            <a:r>
              <a:rPr lang="en-US" sz="2500" dirty="0">
                <a:latin typeface="Calibri" panose="020F0502020204030204" pitchFamily="34" charset="0"/>
                <a:ea typeface="Calibri" panose="020F0502020204030204" pitchFamily="34" charset="0"/>
                <a:cs typeface="Times New Roman" panose="02020603050405020304" pitchFamily="18" charset="0"/>
              </a:rPr>
              <a:t>94134 (Visitacion Valley/Portola)</a:t>
            </a:r>
          </a:p>
          <a:p>
            <a:pPr marL="914400" lvl="1" indent="-457200">
              <a:buFont typeface="Arial" panose="020B0604020202020204" pitchFamily="34" charset="0"/>
              <a:buChar char="•"/>
            </a:pPr>
            <a:r>
              <a:rPr lang="en-US" sz="2500" dirty="0">
                <a:latin typeface="Calibri" panose="020F0502020204030204" pitchFamily="34" charset="0"/>
                <a:ea typeface="Calibri" panose="020F0502020204030204" pitchFamily="34" charset="0"/>
                <a:cs typeface="Times New Roman" panose="02020603050405020304" pitchFamily="18" charset="0"/>
              </a:rPr>
              <a:t>94110 (Inner Mission)</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65825983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7B7B7B"/>
      </a:accent1>
      <a:accent2>
        <a:srgbClr val="C55A11"/>
      </a:accent2>
      <a:accent3>
        <a:srgbClr val="1F3864"/>
      </a:accent3>
      <a:accent4>
        <a:srgbClr val="538135"/>
      </a:accent4>
      <a:accent5>
        <a:srgbClr val="BF9000"/>
      </a:accent5>
      <a:accent6>
        <a:srgbClr val="0000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431</Words>
  <Application>Microsoft Office PowerPoint</Application>
  <PresentationFormat>Widescreen</PresentationFormat>
  <Paragraphs>36</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John Ridolfi</dc:creator>
  <cp:lastModifiedBy>Laura John Ridolfi</cp:lastModifiedBy>
  <cp:revision>10</cp:revision>
  <dcterms:created xsi:type="dcterms:W3CDTF">2020-07-15T20:12:18Z</dcterms:created>
  <dcterms:modified xsi:type="dcterms:W3CDTF">2020-07-16T00:31:26Z</dcterms:modified>
</cp:coreProperties>
</file>