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4"/>
  </p:sldMasterIdLst>
  <p:sldIdLst>
    <p:sldId id="256" r:id="rId5"/>
    <p:sldId id="280" r:id="rId6"/>
    <p:sldId id="268" r:id="rId7"/>
    <p:sldId id="287" r:id="rId8"/>
    <p:sldId id="257" r:id="rId9"/>
    <p:sldId id="258" r:id="rId10"/>
    <p:sldId id="260" r:id="rId11"/>
    <p:sldId id="261" r:id="rId12"/>
    <p:sldId id="275" r:id="rId13"/>
    <p:sldId id="281" r:id="rId14"/>
    <p:sldId id="282" r:id="rId15"/>
    <p:sldId id="285" r:id="rId16"/>
    <p:sldId id="284" r:id="rId17"/>
    <p:sldId id="286" r:id="rId18"/>
    <p:sldId id="283" r:id="rId19"/>
    <p:sldId id="266" r:id="rId20"/>
    <p:sldId id="288" r:id="rId21"/>
    <p:sldId id="264" r:id="rId22"/>
    <p:sldId id="267" r:id="rId23"/>
    <p:sldId id="269" r:id="rId24"/>
    <p:sldId id="270" r:id="rId25"/>
    <p:sldId id="271" r:id="rId26"/>
    <p:sldId id="278" r:id="rId27"/>
    <p:sldId id="277" r:id="rId28"/>
    <p:sldId id="279" r:id="rId29"/>
    <p:sldId id="291" r:id="rId30"/>
    <p:sldId id="292" r:id="rId31"/>
    <p:sldId id="293" r:id="rId32"/>
    <p:sldId id="294"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49899B-50B7-68F4-E06E-1FA3281345CC}" v="8" dt="2022-05-27T23:04:22.428"/>
    <p1510:client id="{312499D4-8C1E-2274-8837-8E52A19E41FC}" v="11" dt="2022-06-10T18:32:11.333"/>
    <p1510:client id="{4998E55F-A790-A2F4-F95C-1317A07905B6}" v="4" dt="2022-06-13T18:53:38.517"/>
    <p1510:client id="{7149EB85-B9F5-BF6C-2AE9-F15BD88802B3}" v="1161" dt="2022-05-26T22:55:17.505"/>
    <p1510:client id="{72A90E5A-DA1D-4D83-AFB9-9881A13D4CDA}" v="878" dt="2022-06-13T05:03:53.517"/>
    <p1510:client id="{7861CAE6-C2A3-A0DA-1C0E-47E48026CDCC}" v="2278" dt="2022-06-03T19:48:20.255"/>
    <p1510:client id="{A7DF55F7-E404-4E0E-A346-4B3ACBFC1388}" v="13" dt="2022-06-02T17:27:03.801"/>
    <p1510:client id="{AF45EA13-6B0D-FEB5-603F-1D8A53E44EC7}" v="209" dt="2022-06-03T19:34:35.738"/>
    <p1510:client id="{B477990F-8E51-3ADD-3214-955714876965}" v="54" dt="2022-06-02T18:43:39.042"/>
    <p1510:client id="{C7F1B281-80A3-76B9-28C2-F5D3740E5FC6}" v="1318" dt="2022-06-09T20:21:16.482"/>
    <p1510:client id="{D0B2ABF6-82B5-E67A-C6BF-245001540403}" v="179" dt="2022-06-13T05:26:04.388"/>
    <p1510:client id="{E6D934FF-99E3-8A1C-A647-E917F20BE67B}" v="320" dt="2022-06-06T23:08:55.90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5586B75A-687E-405C-8A0B-8D00578BA2C3}" type="datetimeFigureOut">
              <a:rPr lang="en-US" dirty="0"/>
              <a:pPr/>
              <a:t>6/13/2022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86B75A-687E-405C-8A0B-8D00578BA2C3}" type="datetimeFigureOut">
              <a:rPr lang="en-US" dirty="0"/>
              <a:pPr/>
              <a:t>6/13/2022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86B75A-687E-405C-8A0B-8D00578BA2C3}" type="datetimeFigureOut">
              <a:rPr lang="en-US" dirty="0"/>
              <a:pPr/>
              <a:t>6/13/2022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86B75A-687E-405C-8A0B-8D00578BA2C3}" type="datetimeFigureOut">
              <a:rPr lang="en-US" dirty="0"/>
              <a:pPr/>
              <a:t>6/13/2022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6/13/2022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5586B75A-687E-405C-8A0B-8D00578BA2C3}" type="datetimeFigureOut">
              <a:rPr lang="en-US" dirty="0"/>
              <a:pPr/>
              <a:t>6/13/2022</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p:cNvSpPr>
            <a:spLocks noGrp="1"/>
          </p:cNvSpPr>
          <p:nvPr>
            <p:ph type="dt" sz="half" idx="10"/>
          </p:nvPr>
        </p:nvSpPr>
        <p:spPr/>
        <p:txBody>
          <a:bodyPr/>
          <a:lstStyle/>
          <a:p>
            <a:fld id="{5586B75A-687E-405C-8A0B-8D00578BA2C3}" type="datetimeFigureOut">
              <a:rPr lang="en-US" dirty="0"/>
              <a:pPr/>
              <a:t>6/13/2022</a:t>
            </a:fld>
            <a:endParaRPr lang="en-US"/>
          </a:p>
        </p:txBody>
      </p:sp>
      <p:sp>
        <p:nvSpPr>
          <p:cNvPr id="11" name="Footer Placeholder 10"/>
          <p:cNvSpPr>
            <a:spLocks noGrp="1"/>
          </p:cNvSpPr>
          <p:nvPr>
            <p:ph type="ftr" sz="quarter" idx="11"/>
          </p:nvPr>
        </p:nvSpPr>
        <p:spPr/>
        <p:txBody>
          <a:bodyPr/>
          <a:lstStyle/>
          <a:p>
            <a:endParaRPr lang="en-US"/>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2" name="Date Placeholder 1"/>
          <p:cNvSpPr>
            <a:spLocks noGrp="1"/>
          </p:cNvSpPr>
          <p:nvPr>
            <p:ph type="dt" sz="half" idx="10"/>
          </p:nvPr>
        </p:nvSpPr>
        <p:spPr/>
        <p:txBody>
          <a:bodyPr/>
          <a:lstStyle/>
          <a:p>
            <a:fld id="{5586B75A-687E-405C-8A0B-8D00578BA2C3}" type="datetimeFigureOut">
              <a:rPr lang="en-US" dirty="0"/>
              <a:pPr/>
              <a:t>6/13/2022</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6/13/2022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6/13/2022</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6/13/2022</a:t>
            </a:fld>
            <a:endParaRPr lang="en-US"/>
          </a:p>
        </p:txBody>
      </p:sp>
      <p:sp>
        <p:nvSpPr>
          <p:cNvPr id="9" name="Footer Placeholder 8"/>
          <p:cNvSpPr>
            <a:spLocks noGrp="1"/>
          </p:cNvSpPr>
          <p:nvPr>
            <p:ph type="ftr" sz="quarter" idx="11"/>
          </p:nvPr>
        </p:nvSpPr>
        <p:spPr>
          <a:xfrm>
            <a:off x="3499101" y="6356350"/>
            <a:ext cx="5911517" cy="365125"/>
          </a:xfrm>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6/13/2022</a:t>
            </a:fld>
            <a:endParaRPr lang="en-US"/>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9DC5A77-10C9-4ECF-B7EB-8D917F36A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FFE28B5-FB16-49A9-B851-3C35FAC0C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10905976" cy="16511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784B5503-69F1-44E2-B966-CDD59BD40BD1}"/>
              </a:ext>
            </a:extLst>
          </p:cNvPr>
          <p:cNvSpPr>
            <a:spLocks noGrp="1"/>
          </p:cNvSpPr>
          <p:nvPr>
            <p:ph type="title"/>
          </p:nvPr>
        </p:nvSpPr>
        <p:spPr>
          <a:xfrm>
            <a:off x="1283254" y="1087374"/>
            <a:ext cx="9529589" cy="1000978"/>
          </a:xfrm>
        </p:spPr>
        <p:txBody>
          <a:bodyPr>
            <a:normAutofit/>
          </a:bodyPr>
          <a:lstStyle/>
          <a:p>
            <a:r>
              <a:rPr lang="en-US" sz="3300" dirty="0"/>
              <a:t>Small Business Commission Strategic Planning + Retreat</a:t>
            </a:r>
          </a:p>
        </p:txBody>
      </p:sp>
      <p:sp>
        <p:nvSpPr>
          <p:cNvPr id="12" name="Rectangle 11">
            <a:extLst>
              <a:ext uri="{FF2B5EF4-FFF2-40B4-BE49-F238E27FC236}">
                <a16:creationId xmlns:a16="http://schemas.microsoft.com/office/drawing/2014/main" id="{01014442-855A-4E0F-8D09-C314661A4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4533" y="758952"/>
            <a:ext cx="1185379" cy="1651133"/>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9B1ABF09-86CF-414E-88A5-2B84CC723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3" y="2526526"/>
            <a:ext cx="1169701" cy="3563378"/>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3FE91770-CDBB-4D24-94E5-AD484F36C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79019" y="2526526"/>
            <a:ext cx="10920893" cy="3563377"/>
          </a:xfrm>
          <a:prstGeom prst="rect">
            <a:avLst/>
          </a:prstGeom>
          <a:solidFill>
            <a:schemeClr val="bg2">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3" name="Subtitle 2">
            <a:extLst>
              <a:ext uri="{FF2B5EF4-FFF2-40B4-BE49-F238E27FC236}">
                <a16:creationId xmlns:a16="http://schemas.microsoft.com/office/drawing/2014/main" id="{05FC4907-0803-4BAA-9C4E-3407B3569BDA}"/>
              </a:ext>
            </a:extLst>
          </p:cNvPr>
          <p:cNvSpPr>
            <a:spLocks noGrp="1"/>
          </p:cNvSpPr>
          <p:nvPr>
            <p:ph idx="1"/>
          </p:nvPr>
        </p:nvSpPr>
        <p:spPr>
          <a:xfrm>
            <a:off x="1600753" y="2535446"/>
            <a:ext cx="8983489" cy="3554457"/>
          </a:xfrm>
        </p:spPr>
        <p:txBody>
          <a:bodyPr>
            <a:normAutofit/>
          </a:bodyPr>
          <a:lstStyle/>
          <a:p>
            <a:r>
              <a:rPr lang="en-US" dirty="0">
                <a:solidFill>
                  <a:schemeClr val="tx1"/>
                </a:solidFill>
              </a:rPr>
              <a:t>June 13, 2022</a:t>
            </a:r>
          </a:p>
          <a:p>
            <a:r>
              <a:rPr lang="en-US" dirty="0">
                <a:ea typeface="+mn-lt"/>
                <a:cs typeface="+mn-lt"/>
              </a:rPr>
              <a:t>Agenda Item 4: The Commission will review the goals and ground rules of the strategic planning retreat where commissioners will participate in teamwork exercises, learn about current OSB and OEWD programs, the budget, and action planning to assist the Commission to set goals for FY 22-23.  </a:t>
            </a:r>
          </a:p>
          <a:p>
            <a:endParaRPr lang="en-US" dirty="0">
              <a:solidFill>
                <a:schemeClr val="tx1"/>
              </a:solidFill>
            </a:endParaRPr>
          </a:p>
          <a:p>
            <a:endParaRPr lang="en-US">
              <a:solidFill>
                <a:schemeClr val="tx1"/>
              </a:solidFill>
            </a:endParaRPr>
          </a:p>
        </p:txBody>
      </p:sp>
    </p:spTree>
    <p:extLst>
      <p:ext uri="{BB962C8B-B14F-4D97-AF65-F5344CB8AC3E}">
        <p14:creationId xmlns:p14="http://schemas.microsoft.com/office/powerpoint/2010/main" val="27467228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B971B-FC4F-F3F5-F1C4-6A1899E808E2}"/>
              </a:ext>
            </a:extLst>
          </p:cNvPr>
          <p:cNvSpPr>
            <a:spLocks noGrp="1"/>
          </p:cNvSpPr>
          <p:nvPr>
            <p:ph type="title"/>
          </p:nvPr>
        </p:nvSpPr>
        <p:spPr/>
        <p:txBody>
          <a:bodyPr/>
          <a:lstStyle/>
          <a:p>
            <a:r>
              <a:rPr lang="en-US">
                <a:ea typeface="+mj-lt"/>
                <a:cs typeface="+mj-lt"/>
              </a:rPr>
              <a:t>Annual </a:t>
            </a:r>
            <a:br>
              <a:rPr lang="en-US">
                <a:ea typeface="+mj-lt"/>
                <a:cs typeface="+mj-lt"/>
              </a:rPr>
            </a:br>
            <a:r>
              <a:rPr lang="en-US">
                <a:ea typeface="+mj-lt"/>
                <a:cs typeface="+mj-lt"/>
              </a:rPr>
              <a:t>Highlights</a:t>
            </a:r>
          </a:p>
          <a:p>
            <a:endParaRPr lang="en-US"/>
          </a:p>
        </p:txBody>
      </p:sp>
      <p:sp>
        <p:nvSpPr>
          <p:cNvPr id="3" name="Content Placeholder 2">
            <a:extLst>
              <a:ext uri="{FF2B5EF4-FFF2-40B4-BE49-F238E27FC236}">
                <a16:creationId xmlns:a16="http://schemas.microsoft.com/office/drawing/2014/main" id="{B7D38A8A-E4ED-D831-3CEA-8488C4EB188C}"/>
              </a:ext>
            </a:extLst>
          </p:cNvPr>
          <p:cNvSpPr>
            <a:spLocks noGrp="1"/>
          </p:cNvSpPr>
          <p:nvPr>
            <p:ph idx="1"/>
          </p:nvPr>
        </p:nvSpPr>
        <p:spPr>
          <a:xfrm>
            <a:off x="3610539" y="929151"/>
            <a:ext cx="6114644" cy="5110480"/>
          </a:xfrm>
        </p:spPr>
        <p:txBody>
          <a:bodyPr/>
          <a:lstStyle/>
          <a:p>
            <a:pPr marL="0" indent="0">
              <a:buNone/>
            </a:pPr>
            <a:r>
              <a:rPr lang="en-US" sz="2800" b="1" dirty="0"/>
              <a:t>316</a:t>
            </a:r>
            <a:r>
              <a:rPr lang="en-US" sz="3600" b="1" dirty="0"/>
              <a:t> </a:t>
            </a:r>
            <a:r>
              <a:rPr lang="en-US" dirty="0"/>
              <a:t>Businesses have been added to the Legacy Business Registry since its inception in 2015</a:t>
            </a:r>
          </a:p>
          <a:p>
            <a:pPr marL="0" indent="0">
              <a:buNone/>
            </a:pPr>
            <a:r>
              <a:rPr lang="en-US" sz="2800" b="1" dirty="0"/>
              <a:t>27</a:t>
            </a:r>
            <a:r>
              <a:rPr lang="en-US" sz="3600" dirty="0"/>
              <a:t> </a:t>
            </a:r>
            <a:r>
              <a:rPr lang="en-US" dirty="0"/>
              <a:t>Legacy Businesses added in FY2021-22*</a:t>
            </a:r>
          </a:p>
          <a:p>
            <a:pPr marL="0" indent="0">
              <a:buNone/>
            </a:pPr>
            <a:r>
              <a:rPr lang="en-US" sz="2800" b="1" dirty="0"/>
              <a:t>$2,678,342</a:t>
            </a:r>
            <a:r>
              <a:rPr lang="en-US" dirty="0"/>
              <a:t> in grants to Legacy Businesses since inception</a:t>
            </a:r>
          </a:p>
          <a:p>
            <a:pPr marL="0" indent="0">
              <a:buNone/>
            </a:pPr>
            <a:r>
              <a:rPr lang="en-US" sz="2800" b="1" dirty="0"/>
              <a:t>$943,677</a:t>
            </a:r>
            <a:r>
              <a:rPr lang="en-US" dirty="0"/>
              <a:t> in FYTD grants to Legacy Businesses</a:t>
            </a:r>
          </a:p>
          <a:p>
            <a:pPr marL="0" indent="0">
              <a:buNone/>
            </a:pPr>
            <a:endParaRPr lang="en-US" dirty="0"/>
          </a:p>
          <a:p>
            <a:pPr marL="0" indent="0">
              <a:buNone/>
            </a:pPr>
            <a:r>
              <a:rPr lang="en-US" sz="1900" dirty="0"/>
              <a:t>*Previous annual average has been 45/year. </a:t>
            </a:r>
            <a:br>
              <a:rPr lang="en-US" sz="1900" dirty="0"/>
            </a:br>
            <a:r>
              <a:rPr lang="en-US" sz="1900" dirty="0"/>
              <a:t>The lower number in FY22 reflects staff re-focus on administering the new Venue Fund for COVID-19 relief during a portion of the year. </a:t>
            </a:r>
          </a:p>
        </p:txBody>
      </p:sp>
      <p:pic>
        <p:nvPicPr>
          <p:cNvPr id="7" name="Picture 7" descr="LBR-2020-21-041-Rainbow-Grocery.jpg">
            <a:extLst>
              <a:ext uri="{FF2B5EF4-FFF2-40B4-BE49-F238E27FC236}">
                <a16:creationId xmlns:a16="http://schemas.microsoft.com/office/drawing/2014/main" id="{8A19794A-E2E6-5A9F-4F72-140D2DCE4369}"/>
              </a:ext>
            </a:extLst>
          </p:cNvPr>
          <p:cNvPicPr>
            <a:picLocks noChangeAspect="1"/>
          </p:cNvPicPr>
          <p:nvPr/>
        </p:nvPicPr>
        <p:blipFill>
          <a:blip r:embed="rId2"/>
          <a:stretch>
            <a:fillRect/>
          </a:stretch>
        </p:blipFill>
        <p:spPr>
          <a:xfrm>
            <a:off x="9865884" y="4896097"/>
            <a:ext cx="1706880" cy="1275080"/>
          </a:xfrm>
          <a:prstGeom prst="rect">
            <a:avLst/>
          </a:prstGeom>
        </p:spPr>
      </p:pic>
      <p:pic>
        <p:nvPicPr>
          <p:cNvPr id="8" name="Picture 8" descr="LBR-2021-22-007-Trattoria-Contadina.jpg">
            <a:extLst>
              <a:ext uri="{FF2B5EF4-FFF2-40B4-BE49-F238E27FC236}">
                <a16:creationId xmlns:a16="http://schemas.microsoft.com/office/drawing/2014/main" id="{7B090B6D-6F0C-5375-A9A7-98F9CDCE9199}"/>
              </a:ext>
            </a:extLst>
          </p:cNvPr>
          <p:cNvPicPr>
            <a:picLocks noChangeAspect="1"/>
          </p:cNvPicPr>
          <p:nvPr/>
        </p:nvPicPr>
        <p:blipFill>
          <a:blip r:embed="rId3"/>
          <a:stretch>
            <a:fillRect/>
          </a:stretch>
        </p:blipFill>
        <p:spPr>
          <a:xfrm>
            <a:off x="9860606" y="640566"/>
            <a:ext cx="1706880" cy="1392136"/>
          </a:xfrm>
          <a:prstGeom prst="rect">
            <a:avLst/>
          </a:prstGeom>
        </p:spPr>
      </p:pic>
      <p:pic>
        <p:nvPicPr>
          <p:cNvPr id="10" name="Picture 10" descr="LBR-2021-22-008-Tia-Margarita.jpg">
            <a:extLst>
              <a:ext uri="{FF2B5EF4-FFF2-40B4-BE49-F238E27FC236}">
                <a16:creationId xmlns:a16="http://schemas.microsoft.com/office/drawing/2014/main" id="{CDA37835-5114-201A-DC9B-73921940C3C0}"/>
              </a:ext>
            </a:extLst>
          </p:cNvPr>
          <p:cNvPicPr>
            <a:picLocks noChangeAspect="1"/>
          </p:cNvPicPr>
          <p:nvPr/>
        </p:nvPicPr>
        <p:blipFill>
          <a:blip r:embed="rId4"/>
          <a:stretch>
            <a:fillRect/>
          </a:stretch>
        </p:blipFill>
        <p:spPr>
          <a:xfrm>
            <a:off x="9864565" y="3521726"/>
            <a:ext cx="1706880" cy="1295400"/>
          </a:xfrm>
          <a:prstGeom prst="rect">
            <a:avLst/>
          </a:prstGeom>
        </p:spPr>
      </p:pic>
      <p:pic>
        <p:nvPicPr>
          <p:cNvPr id="11" name="Picture 11" descr="LBR-2021-22-003-Latin-Jewelers.jpg">
            <a:extLst>
              <a:ext uri="{FF2B5EF4-FFF2-40B4-BE49-F238E27FC236}">
                <a16:creationId xmlns:a16="http://schemas.microsoft.com/office/drawing/2014/main" id="{9B18069E-A212-3334-FBEE-9BC18D6A5B6F}"/>
              </a:ext>
            </a:extLst>
          </p:cNvPr>
          <p:cNvPicPr>
            <a:picLocks noChangeAspect="1"/>
          </p:cNvPicPr>
          <p:nvPr/>
        </p:nvPicPr>
        <p:blipFill>
          <a:blip r:embed="rId5"/>
          <a:stretch>
            <a:fillRect/>
          </a:stretch>
        </p:blipFill>
        <p:spPr>
          <a:xfrm>
            <a:off x="9855724" y="2135703"/>
            <a:ext cx="1706880" cy="1275954"/>
          </a:xfrm>
          <a:prstGeom prst="rect">
            <a:avLst/>
          </a:prstGeom>
        </p:spPr>
      </p:pic>
    </p:spTree>
    <p:extLst>
      <p:ext uri="{BB962C8B-B14F-4D97-AF65-F5344CB8AC3E}">
        <p14:creationId xmlns:p14="http://schemas.microsoft.com/office/powerpoint/2010/main" val="42004058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4F3F2-50A6-B3BE-5EE2-59E59E23F415}"/>
              </a:ext>
            </a:extLst>
          </p:cNvPr>
          <p:cNvSpPr>
            <a:spLocks noGrp="1"/>
          </p:cNvSpPr>
          <p:nvPr>
            <p:ph type="title"/>
          </p:nvPr>
        </p:nvSpPr>
        <p:spPr/>
        <p:txBody>
          <a:bodyPr/>
          <a:lstStyle/>
          <a:p>
            <a:r>
              <a:rPr lang="en-US" dirty="0"/>
              <a:t>Promoting the Legacy Business Registry</a:t>
            </a:r>
            <a:br>
              <a:rPr lang="en-US" dirty="0"/>
            </a:br>
            <a:br>
              <a:rPr lang="en-US" dirty="0"/>
            </a:br>
            <a:r>
              <a:rPr lang="en-US" sz="2000" dirty="0"/>
              <a:t>2021-2022 Highlights</a:t>
            </a:r>
          </a:p>
        </p:txBody>
      </p:sp>
      <p:sp>
        <p:nvSpPr>
          <p:cNvPr id="15" name="TextBox 14">
            <a:extLst>
              <a:ext uri="{FF2B5EF4-FFF2-40B4-BE49-F238E27FC236}">
                <a16:creationId xmlns:a16="http://schemas.microsoft.com/office/drawing/2014/main" id="{A3DE21E6-46A9-6096-A366-611649E493F7}"/>
              </a:ext>
            </a:extLst>
          </p:cNvPr>
          <p:cNvSpPr txBox="1"/>
          <p:nvPr/>
        </p:nvSpPr>
        <p:spPr>
          <a:xfrm>
            <a:off x="3923439" y="761138"/>
            <a:ext cx="3949328"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mn-lt"/>
                <a:cs typeface="+mn-lt"/>
              </a:rPr>
              <a:t>May 5, 2022: </a:t>
            </a:r>
            <a:r>
              <a:rPr lang="en-US" sz="2000" b="1" dirty="0">
                <a:ea typeface="+mn-lt"/>
                <a:cs typeface="+mn-lt"/>
              </a:rPr>
              <a:t>Our San Francisco Legacy</a:t>
            </a:r>
            <a:r>
              <a:rPr lang="en-US" dirty="0">
                <a:ea typeface="+mn-lt"/>
                <a:cs typeface="+mn-lt"/>
              </a:rPr>
              <a:t> event to celebrate and promote the Legacy Business Registry</a:t>
            </a:r>
            <a:endParaRPr lang="en-US" dirty="0"/>
          </a:p>
          <a:p>
            <a:endParaRPr lang="en-US" dirty="0"/>
          </a:p>
          <a:p>
            <a:r>
              <a:rPr lang="en-US" dirty="0"/>
              <a:t>Creation of new </a:t>
            </a:r>
            <a:r>
              <a:rPr lang="en-US" sz="2000" b="1" dirty="0"/>
              <a:t>branded merchandise</a:t>
            </a:r>
            <a:r>
              <a:rPr lang="en-US" dirty="0"/>
              <a:t> to give to Legacy Businesses</a:t>
            </a:r>
          </a:p>
          <a:p>
            <a:endParaRPr lang="en-US" dirty="0"/>
          </a:p>
          <a:p>
            <a:r>
              <a:rPr lang="en-US" dirty="0"/>
              <a:t>Final round of </a:t>
            </a:r>
            <a:r>
              <a:rPr lang="en-US" sz="2000" b="1" dirty="0"/>
              <a:t>bronze plaques</a:t>
            </a:r>
            <a:r>
              <a:rPr lang="en-US" dirty="0"/>
              <a:t> initiated, for 50 Legacy Businesses. Completion expected in 2022-2023.</a:t>
            </a:r>
          </a:p>
          <a:p>
            <a:endParaRPr lang="en-US" dirty="0"/>
          </a:p>
          <a:p>
            <a:r>
              <a:rPr lang="en-US" sz="2000" b="1" dirty="0"/>
              <a:t>Brochure</a:t>
            </a:r>
            <a:r>
              <a:rPr lang="en-US" b="1" dirty="0"/>
              <a:t> </a:t>
            </a:r>
            <a:r>
              <a:rPr lang="en-US" dirty="0"/>
              <a:t>promoting Legacy Businesses: 10,000 distributed to hotels and visitor landmarks</a:t>
            </a:r>
          </a:p>
          <a:p>
            <a:endParaRPr lang="en-US" b="1" u="sng" dirty="0"/>
          </a:p>
          <a:p>
            <a:r>
              <a:rPr lang="en-US" b="1" dirty="0"/>
              <a:t>Legacybusiness.org</a:t>
            </a:r>
            <a:r>
              <a:rPr lang="en-US" dirty="0"/>
              <a:t> website updates by Design Media</a:t>
            </a:r>
          </a:p>
        </p:txBody>
      </p:sp>
      <p:pic>
        <p:nvPicPr>
          <p:cNvPr id="3" name="Picture 3">
            <a:extLst>
              <a:ext uri="{FF2B5EF4-FFF2-40B4-BE49-F238E27FC236}">
                <a16:creationId xmlns:a16="http://schemas.microsoft.com/office/drawing/2014/main" id="{66C108A1-BDD7-8690-7271-09267DAED5A6}"/>
              </a:ext>
            </a:extLst>
          </p:cNvPr>
          <p:cNvPicPr>
            <a:picLocks noChangeAspect="1"/>
          </p:cNvPicPr>
          <p:nvPr/>
        </p:nvPicPr>
        <p:blipFill>
          <a:blip r:embed="rId2"/>
          <a:stretch>
            <a:fillRect/>
          </a:stretch>
        </p:blipFill>
        <p:spPr>
          <a:xfrm>
            <a:off x="8100668" y="2955205"/>
            <a:ext cx="2047875" cy="1371600"/>
          </a:xfrm>
          <a:prstGeom prst="rect">
            <a:avLst/>
          </a:prstGeom>
        </p:spPr>
      </p:pic>
      <p:pic>
        <p:nvPicPr>
          <p:cNvPr id="4" name="Picture 4">
            <a:extLst>
              <a:ext uri="{FF2B5EF4-FFF2-40B4-BE49-F238E27FC236}">
                <a16:creationId xmlns:a16="http://schemas.microsoft.com/office/drawing/2014/main" id="{B1DAA440-3FAE-5791-206D-F13FBB8B2950}"/>
              </a:ext>
            </a:extLst>
          </p:cNvPr>
          <p:cNvPicPr>
            <a:picLocks noChangeAspect="1"/>
          </p:cNvPicPr>
          <p:nvPr/>
        </p:nvPicPr>
        <p:blipFill>
          <a:blip r:embed="rId3"/>
          <a:stretch>
            <a:fillRect/>
          </a:stretch>
        </p:blipFill>
        <p:spPr>
          <a:xfrm>
            <a:off x="9084100" y="3640121"/>
            <a:ext cx="2752725" cy="1828800"/>
          </a:xfrm>
          <a:prstGeom prst="rect">
            <a:avLst/>
          </a:prstGeom>
        </p:spPr>
      </p:pic>
      <p:pic>
        <p:nvPicPr>
          <p:cNvPr id="5" name="Picture 5">
            <a:extLst>
              <a:ext uri="{FF2B5EF4-FFF2-40B4-BE49-F238E27FC236}">
                <a16:creationId xmlns:a16="http://schemas.microsoft.com/office/drawing/2014/main" id="{9AF146EA-B5FC-897D-68BC-4F05551863BD}"/>
              </a:ext>
            </a:extLst>
          </p:cNvPr>
          <p:cNvPicPr>
            <a:picLocks noChangeAspect="1"/>
          </p:cNvPicPr>
          <p:nvPr/>
        </p:nvPicPr>
        <p:blipFill>
          <a:blip r:embed="rId4"/>
          <a:stretch>
            <a:fillRect/>
          </a:stretch>
        </p:blipFill>
        <p:spPr>
          <a:xfrm>
            <a:off x="8433553" y="4552852"/>
            <a:ext cx="1304925" cy="1933575"/>
          </a:xfrm>
          <a:prstGeom prst="rect">
            <a:avLst/>
          </a:prstGeom>
        </p:spPr>
      </p:pic>
      <p:pic>
        <p:nvPicPr>
          <p:cNvPr id="6" name="Picture 6" descr="DM_SFLegacyBiz_2.jpeg">
            <a:extLst>
              <a:ext uri="{FF2B5EF4-FFF2-40B4-BE49-F238E27FC236}">
                <a16:creationId xmlns:a16="http://schemas.microsoft.com/office/drawing/2014/main" id="{D3E4E0B0-9513-7D3D-DA7A-304FB86F4F0B}"/>
              </a:ext>
            </a:extLst>
          </p:cNvPr>
          <p:cNvPicPr>
            <a:picLocks noChangeAspect="1"/>
          </p:cNvPicPr>
          <p:nvPr/>
        </p:nvPicPr>
        <p:blipFill rotWithShape="1">
          <a:blip r:embed="rId5"/>
          <a:srcRect l="43461" r="-389" b="-588"/>
          <a:stretch/>
        </p:blipFill>
        <p:spPr>
          <a:xfrm>
            <a:off x="8202054" y="786352"/>
            <a:ext cx="1755118" cy="2040940"/>
          </a:xfrm>
          <a:prstGeom prst="rect">
            <a:avLst/>
          </a:prstGeom>
        </p:spPr>
      </p:pic>
      <p:pic>
        <p:nvPicPr>
          <p:cNvPr id="7" name="Picture 7" descr="DM_SFLegacyBiz_26.jpeg">
            <a:extLst>
              <a:ext uri="{FF2B5EF4-FFF2-40B4-BE49-F238E27FC236}">
                <a16:creationId xmlns:a16="http://schemas.microsoft.com/office/drawing/2014/main" id="{5E6D2B7E-C5FC-D349-BB6E-EED702A91F64}"/>
              </a:ext>
            </a:extLst>
          </p:cNvPr>
          <p:cNvPicPr>
            <a:picLocks noChangeAspect="1"/>
          </p:cNvPicPr>
          <p:nvPr/>
        </p:nvPicPr>
        <p:blipFill rotWithShape="1">
          <a:blip r:embed="rId6"/>
          <a:srcRect l="-108" t="8897" r="-526" b="233"/>
          <a:stretch/>
        </p:blipFill>
        <p:spPr>
          <a:xfrm>
            <a:off x="9962526" y="785916"/>
            <a:ext cx="1503621" cy="2040176"/>
          </a:xfrm>
          <a:prstGeom prst="rect">
            <a:avLst/>
          </a:prstGeom>
        </p:spPr>
      </p:pic>
    </p:spTree>
    <p:extLst>
      <p:ext uri="{BB962C8B-B14F-4D97-AF65-F5344CB8AC3E}">
        <p14:creationId xmlns:p14="http://schemas.microsoft.com/office/powerpoint/2010/main" val="812759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E72C0-139F-A826-077E-4B1E72D0E870}"/>
              </a:ext>
            </a:extLst>
          </p:cNvPr>
          <p:cNvSpPr>
            <a:spLocks noGrp="1"/>
          </p:cNvSpPr>
          <p:nvPr>
            <p:ph type="title"/>
          </p:nvPr>
        </p:nvSpPr>
        <p:spPr>
          <a:xfrm>
            <a:off x="252919" y="1068847"/>
            <a:ext cx="2947482" cy="1283461"/>
          </a:xfrm>
        </p:spPr>
        <p:txBody>
          <a:bodyPr anchor="b">
            <a:normAutofit/>
          </a:bodyPr>
          <a:lstStyle/>
          <a:p>
            <a:r>
              <a:rPr lang="en-US" sz="2800" dirty="0"/>
              <a:t>Legacybusiness.org</a:t>
            </a:r>
          </a:p>
        </p:txBody>
      </p:sp>
      <p:sp>
        <p:nvSpPr>
          <p:cNvPr id="8" name="Content Placeholder 7">
            <a:extLst>
              <a:ext uri="{FF2B5EF4-FFF2-40B4-BE49-F238E27FC236}">
                <a16:creationId xmlns:a16="http://schemas.microsoft.com/office/drawing/2014/main" id="{4920FEC4-31A7-1FB6-D65F-1276C1E116A0}"/>
              </a:ext>
            </a:extLst>
          </p:cNvPr>
          <p:cNvSpPr>
            <a:spLocks noGrp="1"/>
          </p:cNvSpPr>
          <p:nvPr>
            <p:ph idx="1"/>
          </p:nvPr>
        </p:nvSpPr>
        <p:spPr>
          <a:xfrm>
            <a:off x="252920" y="2540844"/>
            <a:ext cx="2947482" cy="3498980"/>
          </a:xfrm>
        </p:spPr>
        <p:txBody>
          <a:bodyPr anchor="t">
            <a:normAutofit/>
          </a:bodyPr>
          <a:lstStyle/>
          <a:p>
            <a:pPr marL="0" indent="0">
              <a:buNone/>
            </a:pPr>
            <a:r>
              <a:rPr lang="en-US" dirty="0">
                <a:solidFill>
                  <a:srgbClr val="FFFFFF"/>
                </a:solidFill>
              </a:rPr>
              <a:t>Dedicated custom website highlighting Legacy Businesses for a general audience.</a:t>
            </a:r>
          </a:p>
        </p:txBody>
      </p:sp>
      <p:pic>
        <p:nvPicPr>
          <p:cNvPr id="4" name="Picture 4">
            <a:extLst>
              <a:ext uri="{FF2B5EF4-FFF2-40B4-BE49-F238E27FC236}">
                <a16:creationId xmlns:a16="http://schemas.microsoft.com/office/drawing/2014/main" id="{8D3D8FCB-B0C7-F4FC-852A-0451B5F36CD3}"/>
              </a:ext>
            </a:extLst>
          </p:cNvPr>
          <p:cNvPicPr>
            <a:picLocks noChangeAspect="1"/>
          </p:cNvPicPr>
          <p:nvPr/>
        </p:nvPicPr>
        <p:blipFill rotWithShape="1">
          <a:blip r:embed="rId2"/>
          <a:srcRect l="4704" r="13288" b="4"/>
          <a:stretch/>
        </p:blipFill>
        <p:spPr>
          <a:xfrm>
            <a:off x="3778897" y="758952"/>
            <a:ext cx="7772401" cy="5330952"/>
          </a:xfrm>
          <a:prstGeom prst="rect">
            <a:avLst/>
          </a:prstGeom>
        </p:spPr>
      </p:pic>
    </p:spTree>
    <p:extLst>
      <p:ext uri="{BB962C8B-B14F-4D97-AF65-F5344CB8AC3E}">
        <p14:creationId xmlns:p14="http://schemas.microsoft.com/office/powerpoint/2010/main" val="8197453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FAA0D-4092-9032-812D-6BCA3523003A}"/>
              </a:ext>
            </a:extLst>
          </p:cNvPr>
          <p:cNvSpPr>
            <a:spLocks noGrp="1"/>
          </p:cNvSpPr>
          <p:nvPr>
            <p:ph type="title"/>
          </p:nvPr>
        </p:nvSpPr>
        <p:spPr>
          <a:xfrm>
            <a:off x="252919" y="2019383"/>
            <a:ext cx="2947482" cy="1283461"/>
          </a:xfrm>
        </p:spPr>
        <p:txBody>
          <a:bodyPr anchor="b">
            <a:normAutofit/>
          </a:bodyPr>
          <a:lstStyle/>
          <a:p>
            <a:r>
              <a:rPr lang="en-US" dirty="0"/>
              <a:t>Find Legacy Businesses</a:t>
            </a:r>
          </a:p>
        </p:txBody>
      </p:sp>
      <p:sp>
        <p:nvSpPr>
          <p:cNvPr id="8" name="Content Placeholder 7">
            <a:extLst>
              <a:ext uri="{FF2B5EF4-FFF2-40B4-BE49-F238E27FC236}">
                <a16:creationId xmlns:a16="http://schemas.microsoft.com/office/drawing/2014/main" id="{36894754-B550-85AF-CC26-B09BFEB91554}"/>
              </a:ext>
            </a:extLst>
          </p:cNvPr>
          <p:cNvSpPr>
            <a:spLocks noGrp="1"/>
          </p:cNvSpPr>
          <p:nvPr>
            <p:ph idx="1"/>
          </p:nvPr>
        </p:nvSpPr>
        <p:spPr>
          <a:xfrm>
            <a:off x="252920" y="3507091"/>
            <a:ext cx="2947482" cy="3498980"/>
          </a:xfrm>
        </p:spPr>
        <p:txBody>
          <a:bodyPr anchor="t">
            <a:normAutofit/>
          </a:bodyPr>
          <a:lstStyle/>
          <a:p>
            <a:pPr marL="0" indent="0">
              <a:buNone/>
            </a:pPr>
            <a:r>
              <a:rPr lang="en-US" dirty="0">
                <a:solidFill>
                  <a:srgbClr val="FFFFFF"/>
                </a:solidFill>
              </a:rPr>
              <a:t>Search by Business Type, Neighborhood, or Name</a:t>
            </a:r>
          </a:p>
        </p:txBody>
      </p:sp>
      <p:pic>
        <p:nvPicPr>
          <p:cNvPr id="4" name="Picture 4">
            <a:extLst>
              <a:ext uri="{FF2B5EF4-FFF2-40B4-BE49-F238E27FC236}">
                <a16:creationId xmlns:a16="http://schemas.microsoft.com/office/drawing/2014/main" id="{ECBC2A4D-CB77-8DA1-EE21-F85721F70A00}"/>
              </a:ext>
            </a:extLst>
          </p:cNvPr>
          <p:cNvPicPr>
            <a:picLocks noChangeAspect="1"/>
          </p:cNvPicPr>
          <p:nvPr/>
        </p:nvPicPr>
        <p:blipFill rotWithShape="1">
          <a:blip r:embed="rId2"/>
          <a:srcRect l="7580" r="10412" b="4"/>
          <a:stretch/>
        </p:blipFill>
        <p:spPr>
          <a:xfrm>
            <a:off x="3778897" y="758952"/>
            <a:ext cx="7772401" cy="5330952"/>
          </a:xfrm>
          <a:prstGeom prst="rect">
            <a:avLst/>
          </a:prstGeom>
        </p:spPr>
      </p:pic>
    </p:spTree>
    <p:extLst>
      <p:ext uri="{BB962C8B-B14F-4D97-AF65-F5344CB8AC3E}">
        <p14:creationId xmlns:p14="http://schemas.microsoft.com/office/powerpoint/2010/main" val="22639125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6B086509-1281-468A-AAAC-1BBEDAE757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EA73850-2107-4E65-85FE-EDD3F45FCD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2000"/>
            <a:ext cx="4053525" cy="533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04CB4FB-DA2A-BFB5-08D9-E4F8D4649FE9}"/>
              </a:ext>
            </a:extLst>
          </p:cNvPr>
          <p:cNvSpPr>
            <a:spLocks noGrp="1"/>
          </p:cNvSpPr>
          <p:nvPr>
            <p:ph type="title"/>
          </p:nvPr>
        </p:nvSpPr>
        <p:spPr>
          <a:xfrm>
            <a:off x="252919" y="1303754"/>
            <a:ext cx="3616348" cy="1322637"/>
          </a:xfrm>
        </p:spPr>
        <p:txBody>
          <a:bodyPr>
            <a:normAutofit/>
          </a:bodyPr>
          <a:lstStyle/>
          <a:p>
            <a:r>
              <a:rPr lang="en-US" dirty="0"/>
              <a:t>New features added in 2022</a:t>
            </a:r>
          </a:p>
        </p:txBody>
      </p:sp>
      <p:sp>
        <p:nvSpPr>
          <p:cNvPr id="8" name="Content Placeholder 7">
            <a:extLst>
              <a:ext uri="{FF2B5EF4-FFF2-40B4-BE49-F238E27FC236}">
                <a16:creationId xmlns:a16="http://schemas.microsoft.com/office/drawing/2014/main" id="{95072F26-6254-DAB9-775A-19AC2BADB301}"/>
              </a:ext>
            </a:extLst>
          </p:cNvPr>
          <p:cNvSpPr>
            <a:spLocks noGrp="1"/>
          </p:cNvSpPr>
          <p:nvPr>
            <p:ph idx="1"/>
          </p:nvPr>
        </p:nvSpPr>
        <p:spPr>
          <a:xfrm>
            <a:off x="252920" y="2767197"/>
            <a:ext cx="3616348" cy="3386883"/>
          </a:xfrm>
        </p:spPr>
        <p:txBody>
          <a:bodyPr anchor="t">
            <a:normAutofit/>
          </a:bodyPr>
          <a:lstStyle/>
          <a:p>
            <a:pPr marL="285750" indent="-285750"/>
            <a:r>
              <a:rPr lang="en-US">
                <a:solidFill>
                  <a:srgbClr val="FFFFFF"/>
                </a:solidFill>
                <a:ea typeface="+mn-lt"/>
                <a:cs typeface="+mn-lt"/>
              </a:rPr>
              <a:t>Daily Spotlight</a:t>
            </a:r>
          </a:p>
          <a:p>
            <a:pPr marL="285750" indent="-285750">
              <a:buFont typeface="Wingdings 2"/>
              <a:buChar char=""/>
            </a:pPr>
            <a:r>
              <a:rPr lang="en-US">
                <a:solidFill>
                  <a:srgbClr val="FFFFFF"/>
                </a:solidFill>
                <a:ea typeface="+mn-lt"/>
                <a:cs typeface="+mn-lt"/>
              </a:rPr>
              <a:t>"Known for" highlight</a:t>
            </a:r>
          </a:p>
          <a:p>
            <a:pPr marL="285750" indent="-285750">
              <a:buFont typeface="Wingdings 2"/>
              <a:buChar char=""/>
            </a:pPr>
            <a:r>
              <a:rPr lang="en-US">
                <a:solidFill>
                  <a:srgbClr val="FFFFFF"/>
                </a:solidFill>
                <a:ea typeface="+mn-lt"/>
                <a:cs typeface="+mn-lt"/>
              </a:rPr>
              <a:t>Twitter feed</a:t>
            </a:r>
          </a:p>
          <a:p>
            <a:pPr marL="285750" indent="-285750">
              <a:buFont typeface="Wingdings 2"/>
              <a:buChar char=""/>
            </a:pPr>
            <a:r>
              <a:rPr lang="en-US">
                <a:solidFill>
                  <a:srgbClr val="FFFFFF"/>
                </a:solidFill>
                <a:ea typeface="+mn-lt"/>
                <a:cs typeface="+mn-lt"/>
              </a:rPr>
              <a:t>Press page</a:t>
            </a:r>
          </a:p>
          <a:p>
            <a:pPr marL="285750" indent="-285750">
              <a:buFont typeface="Wingdings 2"/>
              <a:buChar char=""/>
            </a:pPr>
            <a:r>
              <a:rPr lang="en-US">
                <a:solidFill>
                  <a:srgbClr val="FFFFFF"/>
                </a:solidFill>
              </a:rPr>
              <a:t>Links to full application</a:t>
            </a:r>
          </a:p>
        </p:txBody>
      </p:sp>
      <p:pic>
        <p:nvPicPr>
          <p:cNvPr id="6" name="Picture 6">
            <a:extLst>
              <a:ext uri="{FF2B5EF4-FFF2-40B4-BE49-F238E27FC236}">
                <a16:creationId xmlns:a16="http://schemas.microsoft.com/office/drawing/2014/main" id="{A1C92A2C-2359-F7D7-7E43-A3C1CA15907E}"/>
              </a:ext>
            </a:extLst>
          </p:cNvPr>
          <p:cNvPicPr>
            <a:picLocks noChangeAspect="1"/>
          </p:cNvPicPr>
          <p:nvPr/>
        </p:nvPicPr>
        <p:blipFill>
          <a:blip r:embed="rId2"/>
          <a:stretch>
            <a:fillRect/>
          </a:stretch>
        </p:blipFill>
        <p:spPr>
          <a:xfrm>
            <a:off x="4634723" y="762000"/>
            <a:ext cx="3197303" cy="5334000"/>
          </a:xfrm>
          <a:prstGeom prst="rect">
            <a:avLst/>
          </a:prstGeom>
        </p:spPr>
      </p:pic>
      <p:pic>
        <p:nvPicPr>
          <p:cNvPr id="4" name="Picture 4">
            <a:extLst>
              <a:ext uri="{FF2B5EF4-FFF2-40B4-BE49-F238E27FC236}">
                <a16:creationId xmlns:a16="http://schemas.microsoft.com/office/drawing/2014/main" id="{CE3F3DB7-802E-F132-583A-525E95783F5E}"/>
              </a:ext>
            </a:extLst>
          </p:cNvPr>
          <p:cNvPicPr>
            <a:picLocks noChangeAspect="1"/>
          </p:cNvPicPr>
          <p:nvPr/>
        </p:nvPicPr>
        <p:blipFill rotWithShape="1">
          <a:blip r:embed="rId3"/>
          <a:srcRect l="9844" r="16963" b="5"/>
          <a:stretch/>
        </p:blipFill>
        <p:spPr>
          <a:xfrm>
            <a:off x="8358800" y="762001"/>
            <a:ext cx="3261167" cy="2506134"/>
          </a:xfrm>
          <a:prstGeom prst="rect">
            <a:avLst/>
          </a:prstGeom>
        </p:spPr>
      </p:pic>
      <p:pic>
        <p:nvPicPr>
          <p:cNvPr id="5" name="Picture 5">
            <a:extLst>
              <a:ext uri="{FF2B5EF4-FFF2-40B4-BE49-F238E27FC236}">
                <a16:creationId xmlns:a16="http://schemas.microsoft.com/office/drawing/2014/main" id="{38166340-AD1D-AFFB-459F-4C2EDBD26630}"/>
              </a:ext>
            </a:extLst>
          </p:cNvPr>
          <p:cNvPicPr>
            <a:picLocks noChangeAspect="1"/>
          </p:cNvPicPr>
          <p:nvPr/>
        </p:nvPicPr>
        <p:blipFill rotWithShape="1">
          <a:blip r:embed="rId4"/>
          <a:srcRect t="2357" r="5" b="3299"/>
          <a:stretch/>
        </p:blipFill>
        <p:spPr>
          <a:xfrm>
            <a:off x="8271399" y="3589868"/>
            <a:ext cx="3435968" cy="2411082"/>
          </a:xfrm>
          <a:prstGeom prst="rect">
            <a:avLst/>
          </a:prstGeom>
        </p:spPr>
      </p:pic>
    </p:spTree>
    <p:extLst>
      <p:ext uri="{BB962C8B-B14F-4D97-AF65-F5344CB8AC3E}">
        <p14:creationId xmlns:p14="http://schemas.microsoft.com/office/powerpoint/2010/main" val="34601725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4F3F2-50A6-B3BE-5EE2-59E59E23F415}"/>
              </a:ext>
            </a:extLst>
          </p:cNvPr>
          <p:cNvSpPr>
            <a:spLocks noGrp="1"/>
          </p:cNvSpPr>
          <p:nvPr>
            <p:ph type="title"/>
          </p:nvPr>
        </p:nvSpPr>
        <p:spPr/>
        <p:txBody>
          <a:bodyPr/>
          <a:lstStyle/>
          <a:p>
            <a:r>
              <a:rPr lang="en-US"/>
              <a:t>Outreach strategy</a:t>
            </a:r>
            <a:br>
              <a:rPr lang="en-US"/>
            </a:br>
            <a:br>
              <a:rPr lang="en-US"/>
            </a:br>
            <a:r>
              <a:rPr lang="en-US" sz="2000"/>
              <a:t>Focus on identified gaps in racial and geographic representation</a:t>
            </a:r>
          </a:p>
        </p:txBody>
      </p:sp>
      <p:pic>
        <p:nvPicPr>
          <p:cNvPr id="9" name="Picture 9">
            <a:extLst>
              <a:ext uri="{FF2B5EF4-FFF2-40B4-BE49-F238E27FC236}">
                <a16:creationId xmlns:a16="http://schemas.microsoft.com/office/drawing/2014/main" id="{75D72237-1FBB-2555-0743-03A97B835490}"/>
              </a:ext>
            </a:extLst>
          </p:cNvPr>
          <p:cNvPicPr>
            <a:picLocks noChangeAspect="1"/>
          </p:cNvPicPr>
          <p:nvPr/>
        </p:nvPicPr>
        <p:blipFill>
          <a:blip r:embed="rId2"/>
          <a:stretch>
            <a:fillRect/>
          </a:stretch>
        </p:blipFill>
        <p:spPr>
          <a:xfrm>
            <a:off x="3586348" y="771439"/>
            <a:ext cx="3920836" cy="2870784"/>
          </a:xfrm>
          <a:prstGeom prst="rect">
            <a:avLst/>
          </a:prstGeom>
        </p:spPr>
      </p:pic>
      <p:pic>
        <p:nvPicPr>
          <p:cNvPr id="13" name="Picture 13">
            <a:extLst>
              <a:ext uri="{FF2B5EF4-FFF2-40B4-BE49-F238E27FC236}">
                <a16:creationId xmlns:a16="http://schemas.microsoft.com/office/drawing/2014/main" id="{3A57E351-1C58-B30A-A832-83C43B056120}"/>
              </a:ext>
            </a:extLst>
          </p:cNvPr>
          <p:cNvPicPr>
            <a:picLocks noChangeAspect="1"/>
          </p:cNvPicPr>
          <p:nvPr/>
        </p:nvPicPr>
        <p:blipFill>
          <a:blip r:embed="rId3"/>
          <a:stretch>
            <a:fillRect/>
          </a:stretch>
        </p:blipFill>
        <p:spPr>
          <a:xfrm>
            <a:off x="3586348" y="3712945"/>
            <a:ext cx="3920836" cy="2341565"/>
          </a:xfrm>
          <a:prstGeom prst="rect">
            <a:avLst/>
          </a:prstGeom>
        </p:spPr>
      </p:pic>
      <p:sp>
        <p:nvSpPr>
          <p:cNvPr id="14" name="TextBox 13">
            <a:extLst>
              <a:ext uri="{FF2B5EF4-FFF2-40B4-BE49-F238E27FC236}">
                <a16:creationId xmlns:a16="http://schemas.microsoft.com/office/drawing/2014/main" id="{52489BE2-D154-5FA1-AC9C-DEA90997201F}"/>
              </a:ext>
            </a:extLst>
          </p:cNvPr>
          <p:cNvSpPr txBox="1"/>
          <p:nvPr/>
        </p:nvSpPr>
        <p:spPr>
          <a:xfrm>
            <a:off x="7673439" y="2982685"/>
            <a:ext cx="4019797"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a:t>Action items</a:t>
            </a:r>
          </a:p>
          <a:p>
            <a:pPr marL="285750" indent="-285750">
              <a:buFont typeface="Wingdings"/>
              <a:buChar char="ü"/>
            </a:pPr>
            <a:r>
              <a:rPr lang="en-US"/>
              <a:t>Create flyer about how to apply</a:t>
            </a:r>
          </a:p>
          <a:p>
            <a:pPr marL="285750" indent="-285750">
              <a:buFont typeface="Courier New"/>
              <a:buChar char="o"/>
            </a:pPr>
            <a:r>
              <a:rPr lang="en-US"/>
              <a:t>Distribute flyer to key community organizations</a:t>
            </a:r>
          </a:p>
          <a:p>
            <a:pPr marL="285750" indent="-285750">
              <a:buFont typeface="Courier New"/>
              <a:buChar char="o"/>
            </a:pPr>
            <a:r>
              <a:rPr lang="en-US"/>
              <a:t>In-person merchant walks to specific neighborhoods</a:t>
            </a:r>
          </a:p>
          <a:p>
            <a:pPr marL="285750" indent="-285750">
              <a:buFont typeface="Courier New"/>
              <a:buChar char="o"/>
            </a:pPr>
            <a:r>
              <a:rPr lang="en-US"/>
              <a:t>Communicate with Board of Supervisors and their staff to provide flyer and encourage nominations</a:t>
            </a:r>
          </a:p>
          <a:p>
            <a:pPr marL="285750" indent="-285750">
              <a:buFont typeface="Courier New"/>
              <a:buChar char="o"/>
            </a:pPr>
            <a:r>
              <a:rPr lang="en-US"/>
              <a:t>Small Business Commissioners share materials in their networks</a:t>
            </a:r>
          </a:p>
        </p:txBody>
      </p:sp>
      <p:sp>
        <p:nvSpPr>
          <p:cNvPr id="15" name="TextBox 14">
            <a:extLst>
              <a:ext uri="{FF2B5EF4-FFF2-40B4-BE49-F238E27FC236}">
                <a16:creationId xmlns:a16="http://schemas.microsoft.com/office/drawing/2014/main" id="{A3DE21E6-46A9-6096-A366-611649E493F7}"/>
              </a:ext>
            </a:extLst>
          </p:cNvPr>
          <p:cNvSpPr txBox="1"/>
          <p:nvPr/>
        </p:nvSpPr>
        <p:spPr>
          <a:xfrm>
            <a:off x="7673439" y="706581"/>
            <a:ext cx="4207822"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a:t>Goals</a:t>
            </a:r>
          </a:p>
          <a:p>
            <a:pPr marL="285750" indent="-285750">
              <a:buFont typeface="Courier New"/>
              <a:buChar char="o"/>
            </a:pPr>
            <a:r>
              <a:rPr lang="en-US"/>
              <a:t>Broaden racial and geographic representation in the Legacy Business Registry</a:t>
            </a:r>
          </a:p>
          <a:p>
            <a:pPr marL="285750" indent="-285750">
              <a:buFont typeface="Courier New"/>
              <a:buChar char="o"/>
            </a:pPr>
            <a:r>
              <a:rPr lang="en-US"/>
              <a:t>Process a minimum of 5 apps/mo.</a:t>
            </a:r>
          </a:p>
          <a:p>
            <a:pPr marL="285750" indent="-285750">
              <a:buFont typeface="Courier New"/>
              <a:buChar char="o"/>
            </a:pPr>
            <a:r>
              <a:rPr lang="en-US"/>
              <a:t>Improve internal workflow to help manage the queue of applicants</a:t>
            </a:r>
          </a:p>
        </p:txBody>
      </p:sp>
    </p:spTree>
    <p:extLst>
      <p:ext uri="{BB962C8B-B14F-4D97-AF65-F5344CB8AC3E}">
        <p14:creationId xmlns:p14="http://schemas.microsoft.com/office/powerpoint/2010/main" val="29191549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C9383-BA43-4920-A4CB-B2664C658420}"/>
              </a:ext>
            </a:extLst>
          </p:cNvPr>
          <p:cNvSpPr>
            <a:spLocks noGrp="1"/>
          </p:cNvSpPr>
          <p:nvPr>
            <p:ph type="ctrTitle"/>
          </p:nvPr>
        </p:nvSpPr>
        <p:spPr/>
        <p:txBody>
          <a:bodyPr/>
          <a:lstStyle/>
          <a:p>
            <a:r>
              <a:rPr lang="en-US"/>
              <a:t>Overview of City Budget Process </a:t>
            </a:r>
          </a:p>
        </p:txBody>
      </p:sp>
    </p:spTree>
    <p:extLst>
      <p:ext uri="{BB962C8B-B14F-4D97-AF65-F5344CB8AC3E}">
        <p14:creationId xmlns:p14="http://schemas.microsoft.com/office/powerpoint/2010/main" val="11077141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29DC5A77-10C9-4ECF-B7EB-8D917F36A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9">
            <a:extLst>
              <a:ext uri="{FF2B5EF4-FFF2-40B4-BE49-F238E27FC236}">
                <a16:creationId xmlns:a16="http://schemas.microsoft.com/office/drawing/2014/main" id="{2FFE28B5-FB16-49A9-B851-3C35FAC0C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10905976" cy="16511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421D14E2-3BBD-5D2A-99D2-F58B9E0D66E9}"/>
              </a:ext>
            </a:extLst>
          </p:cNvPr>
          <p:cNvSpPr>
            <a:spLocks noGrp="1"/>
          </p:cNvSpPr>
          <p:nvPr>
            <p:ph type="title"/>
          </p:nvPr>
        </p:nvSpPr>
        <p:spPr>
          <a:xfrm>
            <a:off x="1181654" y="1087374"/>
            <a:ext cx="9402589" cy="1000978"/>
          </a:xfrm>
        </p:spPr>
        <p:txBody>
          <a:bodyPr>
            <a:normAutofit/>
          </a:bodyPr>
          <a:lstStyle/>
          <a:p>
            <a:r>
              <a:rPr lang="en-US" dirty="0"/>
              <a:t>Overview of City Budget Process </a:t>
            </a:r>
          </a:p>
        </p:txBody>
      </p:sp>
      <p:sp>
        <p:nvSpPr>
          <p:cNvPr id="7" name="Rectangle 11">
            <a:extLst>
              <a:ext uri="{FF2B5EF4-FFF2-40B4-BE49-F238E27FC236}">
                <a16:creationId xmlns:a16="http://schemas.microsoft.com/office/drawing/2014/main" id="{01014442-855A-4E0F-8D09-C314661A4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4533" y="758952"/>
            <a:ext cx="1185379" cy="1651133"/>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13">
            <a:extLst>
              <a:ext uri="{FF2B5EF4-FFF2-40B4-BE49-F238E27FC236}">
                <a16:creationId xmlns:a16="http://schemas.microsoft.com/office/drawing/2014/main" id="{9B1ABF09-86CF-414E-88A5-2B84CC723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3" y="2526526"/>
            <a:ext cx="1169701" cy="3563378"/>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5">
            <a:extLst>
              <a:ext uri="{FF2B5EF4-FFF2-40B4-BE49-F238E27FC236}">
                <a16:creationId xmlns:a16="http://schemas.microsoft.com/office/drawing/2014/main" id="{3FE91770-CDBB-4D24-94E5-AD484F36C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79019" y="2526526"/>
            <a:ext cx="10920893" cy="3563377"/>
          </a:xfrm>
          <a:prstGeom prst="rect">
            <a:avLst/>
          </a:prstGeom>
          <a:solidFill>
            <a:schemeClr val="bg2">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3" name="Subtitle 2">
            <a:extLst>
              <a:ext uri="{FF2B5EF4-FFF2-40B4-BE49-F238E27FC236}">
                <a16:creationId xmlns:a16="http://schemas.microsoft.com/office/drawing/2014/main" id="{81366E47-90F7-AC21-127F-D099C5893872}"/>
              </a:ext>
            </a:extLst>
          </p:cNvPr>
          <p:cNvSpPr>
            <a:spLocks noGrp="1"/>
          </p:cNvSpPr>
          <p:nvPr>
            <p:ph idx="1"/>
          </p:nvPr>
        </p:nvSpPr>
        <p:spPr>
          <a:xfrm>
            <a:off x="1600753" y="2535446"/>
            <a:ext cx="8983489" cy="3554457"/>
          </a:xfrm>
        </p:spPr>
        <p:txBody>
          <a:bodyPr>
            <a:normAutofit/>
          </a:bodyPr>
          <a:lstStyle/>
          <a:p>
            <a:r>
              <a:rPr lang="en-US" dirty="0">
                <a:solidFill>
                  <a:schemeClr val="tx1"/>
                </a:solidFill>
                <a:ea typeface="+mn-lt"/>
                <a:cs typeface="+mn-lt"/>
              </a:rPr>
              <a:t>Agenda Item 6: </a:t>
            </a:r>
            <a:endParaRPr lang="en-US" dirty="0">
              <a:solidFill>
                <a:schemeClr val="tx1"/>
              </a:solidFill>
            </a:endParaRPr>
          </a:p>
          <a:p>
            <a:pPr marL="0" indent="0">
              <a:buNone/>
            </a:pPr>
            <a:r>
              <a:rPr lang="en-US" dirty="0">
                <a:solidFill>
                  <a:schemeClr val="tx1"/>
                </a:solidFill>
                <a:ea typeface="+mn-lt"/>
                <a:cs typeface="+mn-lt"/>
              </a:rPr>
              <a:t>The Commission will review the City budget process, the Office of Small Business and Office of Economic and Workforce Development proposed FY 22-23 budget, and future budget priorities.</a:t>
            </a:r>
          </a:p>
        </p:txBody>
      </p:sp>
    </p:spTree>
    <p:extLst>
      <p:ext uri="{BB962C8B-B14F-4D97-AF65-F5344CB8AC3E}">
        <p14:creationId xmlns:p14="http://schemas.microsoft.com/office/powerpoint/2010/main" val="9663252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2AEDC-09A7-4906-9F70-2DB44452AAC1}"/>
              </a:ext>
            </a:extLst>
          </p:cNvPr>
          <p:cNvSpPr>
            <a:spLocks noGrp="1"/>
          </p:cNvSpPr>
          <p:nvPr>
            <p:ph type="title"/>
          </p:nvPr>
        </p:nvSpPr>
        <p:spPr/>
        <p:txBody>
          <a:bodyPr>
            <a:normAutofit/>
          </a:bodyPr>
          <a:lstStyle/>
          <a:p>
            <a:r>
              <a:rPr lang="en-US" sz="3200"/>
              <a:t>Budget </a:t>
            </a:r>
            <a:br>
              <a:rPr lang="en-US" sz="2000"/>
            </a:br>
            <a:br>
              <a:rPr lang="en-US" sz="2000"/>
            </a:br>
            <a:r>
              <a:rPr lang="en-US" sz="2000"/>
              <a:t>The Office of Small Business is a division within the Office of Economic &amp; Workforce Development (OEWD)</a:t>
            </a:r>
          </a:p>
        </p:txBody>
      </p:sp>
      <p:pic>
        <p:nvPicPr>
          <p:cNvPr id="1026" name="Picture 2">
            <a:extLst>
              <a:ext uri="{FF2B5EF4-FFF2-40B4-BE49-F238E27FC236}">
                <a16:creationId xmlns:a16="http://schemas.microsoft.com/office/drawing/2014/main" id="{A3BF8AA1-5ED6-45B3-979F-9D32E519E42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214445" y="85636"/>
            <a:ext cx="6412523" cy="6464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66495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0D9AC-3AC1-4201-986B-D889C90D5904}"/>
              </a:ext>
            </a:extLst>
          </p:cNvPr>
          <p:cNvSpPr>
            <a:spLocks noGrp="1"/>
          </p:cNvSpPr>
          <p:nvPr>
            <p:ph type="title"/>
          </p:nvPr>
        </p:nvSpPr>
        <p:spPr/>
        <p:txBody>
          <a:bodyPr/>
          <a:lstStyle/>
          <a:p>
            <a:r>
              <a:rPr lang="en-US"/>
              <a:t>City Budget Process</a:t>
            </a:r>
          </a:p>
        </p:txBody>
      </p:sp>
      <p:pic>
        <p:nvPicPr>
          <p:cNvPr id="5" name="Content Placeholder 4">
            <a:extLst>
              <a:ext uri="{FF2B5EF4-FFF2-40B4-BE49-F238E27FC236}">
                <a16:creationId xmlns:a16="http://schemas.microsoft.com/office/drawing/2014/main" id="{8FEC37B9-34CD-48A0-97D8-983AD83E47EC}"/>
              </a:ext>
            </a:extLst>
          </p:cNvPr>
          <p:cNvPicPr>
            <a:picLocks noGrp="1" noChangeAspect="1"/>
          </p:cNvPicPr>
          <p:nvPr>
            <p:ph idx="1"/>
          </p:nvPr>
        </p:nvPicPr>
        <p:blipFill>
          <a:blip r:embed="rId2"/>
          <a:stretch>
            <a:fillRect/>
          </a:stretch>
        </p:blipFill>
        <p:spPr>
          <a:xfrm>
            <a:off x="4162316" y="1704736"/>
            <a:ext cx="6841131" cy="3383080"/>
          </a:xfrm>
        </p:spPr>
      </p:pic>
    </p:spTree>
    <p:extLst>
      <p:ext uri="{BB962C8B-B14F-4D97-AF65-F5344CB8AC3E}">
        <p14:creationId xmlns:p14="http://schemas.microsoft.com/office/powerpoint/2010/main" val="32997339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884AF-1CCE-45AC-CD39-39DA2C999FC2}"/>
              </a:ext>
            </a:extLst>
          </p:cNvPr>
          <p:cNvSpPr>
            <a:spLocks noGrp="1"/>
          </p:cNvSpPr>
          <p:nvPr>
            <p:ph type="title"/>
          </p:nvPr>
        </p:nvSpPr>
        <p:spPr/>
        <p:txBody>
          <a:bodyPr/>
          <a:lstStyle/>
          <a:p>
            <a:r>
              <a:rPr lang="en-US"/>
              <a:t>Goals </a:t>
            </a:r>
          </a:p>
        </p:txBody>
      </p:sp>
      <p:sp>
        <p:nvSpPr>
          <p:cNvPr id="3" name="Content Placeholder 2">
            <a:extLst>
              <a:ext uri="{FF2B5EF4-FFF2-40B4-BE49-F238E27FC236}">
                <a16:creationId xmlns:a16="http://schemas.microsoft.com/office/drawing/2014/main" id="{B8A5EF10-A3E5-5BC3-D8B8-53F5B9DCDE9B}"/>
              </a:ext>
            </a:extLst>
          </p:cNvPr>
          <p:cNvSpPr>
            <a:spLocks noGrp="1"/>
          </p:cNvSpPr>
          <p:nvPr>
            <p:ph idx="1"/>
          </p:nvPr>
        </p:nvSpPr>
        <p:spPr/>
        <p:txBody>
          <a:bodyPr/>
          <a:lstStyle/>
          <a:p>
            <a:r>
              <a:rPr lang="en-US"/>
              <a:t>Get to know fellow Commissioners, OSB staff, OEWD staff</a:t>
            </a:r>
          </a:p>
          <a:p>
            <a:r>
              <a:rPr lang="en-US"/>
              <a:t>Better understanding of what OSB does, how OSB works with OEWD, and the Commission's role in this work</a:t>
            </a:r>
          </a:p>
          <a:p>
            <a:r>
              <a:rPr lang="en-US"/>
              <a:t>Understand Strengths/Weaknesses/Opportunities/Threats to SF Small Businesses</a:t>
            </a:r>
          </a:p>
          <a:p>
            <a:r>
              <a:rPr lang="en-US"/>
              <a:t>Find alignment on a vision for SBC for the coming year</a:t>
            </a:r>
          </a:p>
          <a:p>
            <a:r>
              <a:rPr lang="en-US"/>
              <a:t>Identify 2-3 policy areas to proactively pursue (legislative opportunities)</a:t>
            </a:r>
          </a:p>
          <a:p>
            <a:r>
              <a:rPr lang="en-US"/>
              <a:t>Identify 2-3 programmatic goals to focus on (administrative initiatives)</a:t>
            </a:r>
          </a:p>
          <a:p>
            <a:endParaRPr lang="en-US"/>
          </a:p>
        </p:txBody>
      </p:sp>
    </p:spTree>
    <p:extLst>
      <p:ext uri="{BB962C8B-B14F-4D97-AF65-F5344CB8AC3E}">
        <p14:creationId xmlns:p14="http://schemas.microsoft.com/office/powerpoint/2010/main" val="7809792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3B63E-77A1-768E-54FE-963AD4BAC349}"/>
              </a:ext>
            </a:extLst>
          </p:cNvPr>
          <p:cNvSpPr>
            <a:spLocks noGrp="1"/>
          </p:cNvSpPr>
          <p:nvPr>
            <p:ph type="title"/>
          </p:nvPr>
        </p:nvSpPr>
        <p:spPr/>
        <p:txBody>
          <a:bodyPr/>
          <a:lstStyle/>
          <a:p>
            <a:r>
              <a:rPr lang="en-US"/>
              <a:t>Mayor's budget proposal</a:t>
            </a:r>
          </a:p>
        </p:txBody>
      </p:sp>
      <p:sp>
        <p:nvSpPr>
          <p:cNvPr id="3" name="Content Placeholder 2">
            <a:extLst>
              <a:ext uri="{FF2B5EF4-FFF2-40B4-BE49-F238E27FC236}">
                <a16:creationId xmlns:a16="http://schemas.microsoft.com/office/drawing/2014/main" id="{6F7AB520-6312-636C-E8DD-F9AB6157EA0C}"/>
              </a:ext>
            </a:extLst>
          </p:cNvPr>
          <p:cNvSpPr>
            <a:spLocks noGrp="1"/>
          </p:cNvSpPr>
          <p:nvPr>
            <p:ph idx="1"/>
          </p:nvPr>
        </p:nvSpPr>
        <p:spPr/>
        <p:txBody>
          <a:bodyPr>
            <a:normAutofit fontScale="92500" lnSpcReduction="10000"/>
          </a:bodyPr>
          <a:lstStyle/>
          <a:p>
            <a:r>
              <a:rPr lang="en-US" b="1">
                <a:ea typeface="+mn-lt"/>
                <a:cs typeface="+mn-lt"/>
              </a:rPr>
              <a:t>The Mayor’s Budget proposal includes:</a:t>
            </a:r>
            <a:endParaRPr lang="en-US"/>
          </a:p>
          <a:p>
            <a:r>
              <a:rPr lang="en-US">
                <a:ea typeface="+mn-lt"/>
                <a:cs typeface="+mn-lt"/>
              </a:rPr>
              <a:t>$10 million for direct grants and loans aimed at helping small businesses launch, stabilize, scale up and adapt business models. New funding will expand programs to serve businesses throughout the City, including businesses within the Economic Core.</a:t>
            </a:r>
            <a:endParaRPr lang="en-US"/>
          </a:p>
          <a:p>
            <a:r>
              <a:rPr lang="en-US">
                <a:ea typeface="+mn-lt"/>
                <a:cs typeface="+mn-lt"/>
              </a:rPr>
              <a:t>$10.5 million over the two years for the City Core Recovery Fund to support events, public space and ground floor activations, as well as a city-wide marketing campaign. This funding is envisioned to support community driven efforts to beautify, improve, and activate public spaces and ground floor vacancies throughout the Economic Core. </a:t>
            </a:r>
            <a:endParaRPr lang="en-US"/>
          </a:p>
          <a:p>
            <a:r>
              <a:rPr lang="en-US">
                <a:ea typeface="+mn-lt"/>
                <a:cs typeface="+mn-lt"/>
              </a:rPr>
              <a:t>$25.4 million over the next two years to continue the Mid-Market/Tenderloin Community-Based Safety Program, which provides community ambassadors.</a:t>
            </a:r>
          </a:p>
          <a:p>
            <a:r>
              <a:rPr lang="en-US">
                <a:ea typeface="+mn-lt"/>
                <a:cs typeface="+mn-lt"/>
              </a:rPr>
              <a:t>$2 million for SF Welcome Ambassadors and Retired Police Community Ambassadors stationed in key transit and tourist nodes such as Downtown BART stations, Union Square, Moscone Convention Center, and along the Embarcadero. </a:t>
            </a:r>
            <a:endParaRPr lang="en-US"/>
          </a:p>
        </p:txBody>
      </p:sp>
    </p:spTree>
    <p:extLst>
      <p:ext uri="{BB962C8B-B14F-4D97-AF65-F5344CB8AC3E}">
        <p14:creationId xmlns:p14="http://schemas.microsoft.com/office/powerpoint/2010/main" val="32321065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B42CB-5E30-91E8-C0E3-6A8F97FB2914}"/>
              </a:ext>
            </a:extLst>
          </p:cNvPr>
          <p:cNvSpPr>
            <a:spLocks noGrp="1"/>
          </p:cNvSpPr>
          <p:nvPr>
            <p:ph type="title"/>
          </p:nvPr>
        </p:nvSpPr>
        <p:spPr/>
        <p:txBody>
          <a:bodyPr/>
          <a:lstStyle/>
          <a:p>
            <a:r>
              <a:rPr lang="en-US"/>
              <a:t>Next steps</a:t>
            </a:r>
          </a:p>
        </p:txBody>
      </p:sp>
      <p:sp>
        <p:nvSpPr>
          <p:cNvPr id="3" name="Content Placeholder 2">
            <a:extLst>
              <a:ext uri="{FF2B5EF4-FFF2-40B4-BE49-F238E27FC236}">
                <a16:creationId xmlns:a16="http://schemas.microsoft.com/office/drawing/2014/main" id="{10A13D5D-33B6-D863-04BD-A603A0AC4699}"/>
              </a:ext>
            </a:extLst>
          </p:cNvPr>
          <p:cNvSpPr>
            <a:spLocks noGrp="1"/>
          </p:cNvSpPr>
          <p:nvPr>
            <p:ph idx="1"/>
          </p:nvPr>
        </p:nvSpPr>
        <p:spPr/>
        <p:txBody>
          <a:bodyPr/>
          <a:lstStyle/>
          <a:p>
            <a:r>
              <a:rPr lang="en-US">
                <a:ea typeface="+mn-lt"/>
                <a:cs typeface="+mn-lt"/>
              </a:rPr>
              <a:t>The entire budget is heard and must be voted on and approved by the full Board of Supervisors by August 1st.</a:t>
            </a:r>
            <a:endParaRPr lang="en-US"/>
          </a:p>
          <a:p>
            <a:r>
              <a:rPr lang="en-US">
                <a:ea typeface="+mn-lt"/>
                <a:cs typeface="+mn-lt"/>
              </a:rPr>
              <a:t>The Board may cut expenditures in the Mayor’s proposed budget and reallocate that money to “add back” increased funding for existing programs or funding for new programs. </a:t>
            </a:r>
          </a:p>
          <a:p>
            <a:r>
              <a:rPr lang="en-US">
                <a:ea typeface="+mn-lt"/>
                <a:cs typeface="+mn-lt"/>
              </a:rPr>
              <a:t>The Board may increase line items in the budget or add new line items, even where the Mayor did not include the funding in the proposed budget.</a:t>
            </a:r>
            <a:endParaRPr lang="en-US"/>
          </a:p>
          <a:p>
            <a:endParaRPr lang="en-US"/>
          </a:p>
        </p:txBody>
      </p:sp>
    </p:spTree>
    <p:extLst>
      <p:ext uri="{BB962C8B-B14F-4D97-AF65-F5344CB8AC3E}">
        <p14:creationId xmlns:p14="http://schemas.microsoft.com/office/powerpoint/2010/main" val="5155851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26055-1752-551F-145E-0A18FE79931A}"/>
              </a:ext>
            </a:extLst>
          </p:cNvPr>
          <p:cNvSpPr>
            <a:spLocks noGrp="1"/>
          </p:cNvSpPr>
          <p:nvPr>
            <p:ph type="title"/>
          </p:nvPr>
        </p:nvSpPr>
        <p:spPr/>
        <p:txBody>
          <a:bodyPr/>
          <a:lstStyle/>
          <a:p>
            <a:r>
              <a:rPr lang="en-US"/>
              <a:t>OEWD/OSB Budget Priorities</a:t>
            </a:r>
          </a:p>
        </p:txBody>
      </p:sp>
      <p:sp>
        <p:nvSpPr>
          <p:cNvPr id="3" name="Content Placeholder 2">
            <a:extLst>
              <a:ext uri="{FF2B5EF4-FFF2-40B4-BE49-F238E27FC236}">
                <a16:creationId xmlns:a16="http://schemas.microsoft.com/office/drawing/2014/main" id="{C21E3708-812A-C9FB-EB24-0035CDB0B30D}"/>
              </a:ext>
            </a:extLst>
          </p:cNvPr>
          <p:cNvSpPr>
            <a:spLocks noGrp="1"/>
          </p:cNvSpPr>
          <p:nvPr>
            <p:ph idx="1"/>
          </p:nvPr>
        </p:nvSpPr>
        <p:spPr/>
        <p:txBody>
          <a:bodyPr>
            <a:normAutofit lnSpcReduction="10000"/>
          </a:bodyPr>
          <a:lstStyle/>
          <a:p>
            <a:pPr marL="0" indent="0">
              <a:buNone/>
            </a:pPr>
            <a:endParaRPr lang="en-US"/>
          </a:p>
          <a:p>
            <a:pPr marL="0" indent="0">
              <a:lnSpc>
                <a:spcPct val="100000"/>
              </a:lnSpc>
              <a:spcBef>
                <a:spcPts val="0"/>
              </a:spcBef>
              <a:buNone/>
            </a:pPr>
            <a:r>
              <a:rPr lang="en-US">
                <a:ea typeface="+mn-lt"/>
                <a:cs typeface="+mn-lt"/>
              </a:rPr>
              <a:t>Good Government</a:t>
            </a:r>
          </a:p>
          <a:p>
            <a:pPr indent="-342900">
              <a:lnSpc>
                <a:spcPct val="100000"/>
              </a:lnSpc>
              <a:spcBef>
                <a:spcPts val="0"/>
              </a:spcBef>
              <a:buFont typeface="Arial,Sans-Serif" pitchFamily="18" charset="2"/>
              <a:buChar char="•"/>
            </a:pPr>
            <a:r>
              <a:rPr lang="en-US">
                <a:ea typeface="+mn-lt"/>
                <a:cs typeface="+mn-lt"/>
              </a:rPr>
              <a:t>Remove barriers to permitting</a:t>
            </a:r>
          </a:p>
          <a:p>
            <a:pPr>
              <a:lnSpc>
                <a:spcPct val="100000"/>
              </a:lnSpc>
              <a:spcBef>
                <a:spcPts val="0"/>
              </a:spcBef>
            </a:pPr>
            <a:endParaRPr lang="en-US">
              <a:ea typeface="+mn-lt"/>
              <a:cs typeface="+mn-lt"/>
            </a:endParaRPr>
          </a:p>
          <a:p>
            <a:pPr marL="0" indent="0">
              <a:lnSpc>
                <a:spcPct val="100000"/>
              </a:lnSpc>
              <a:spcBef>
                <a:spcPts val="0"/>
              </a:spcBef>
              <a:buNone/>
            </a:pPr>
            <a:r>
              <a:rPr lang="en-US">
                <a:ea typeface="+mn-lt"/>
                <a:cs typeface="+mn-lt"/>
              </a:rPr>
              <a:t>Increasing revenue / markets</a:t>
            </a:r>
          </a:p>
          <a:p>
            <a:pPr indent="-342900">
              <a:lnSpc>
                <a:spcPct val="100000"/>
              </a:lnSpc>
              <a:spcBef>
                <a:spcPts val="0"/>
              </a:spcBef>
              <a:buFont typeface="Arial,Sans-Serif" pitchFamily="18" charset="2"/>
              <a:buChar char="•"/>
            </a:pPr>
            <a:r>
              <a:rPr lang="en-US">
                <a:ea typeface="+mn-lt"/>
                <a:cs typeface="+mn-lt"/>
              </a:rPr>
              <a:t>Provide resources for digital evolution to online sales</a:t>
            </a:r>
          </a:p>
          <a:p>
            <a:pPr indent="-342900">
              <a:lnSpc>
                <a:spcPct val="100000"/>
              </a:lnSpc>
              <a:spcBef>
                <a:spcPts val="0"/>
              </a:spcBef>
              <a:buFont typeface="Arial,Sans-Serif" pitchFamily="18" charset="2"/>
              <a:buChar char="•"/>
            </a:pPr>
            <a:r>
              <a:rPr lang="en-US">
                <a:ea typeface="+mn-lt"/>
                <a:cs typeface="+mn-lt"/>
              </a:rPr>
              <a:t>Increase trainings and technical assistance</a:t>
            </a:r>
          </a:p>
          <a:p>
            <a:pPr>
              <a:lnSpc>
                <a:spcPct val="100000"/>
              </a:lnSpc>
              <a:spcBef>
                <a:spcPts val="0"/>
              </a:spcBef>
            </a:pPr>
            <a:endParaRPr lang="en-US">
              <a:ea typeface="+mn-lt"/>
              <a:cs typeface="+mn-lt"/>
            </a:endParaRPr>
          </a:p>
          <a:p>
            <a:pPr marL="0" indent="0">
              <a:lnSpc>
                <a:spcPct val="100000"/>
              </a:lnSpc>
              <a:spcBef>
                <a:spcPts val="0"/>
              </a:spcBef>
              <a:buNone/>
            </a:pPr>
            <a:r>
              <a:rPr lang="en-US">
                <a:ea typeface="+mn-lt"/>
                <a:cs typeface="+mn-lt"/>
              </a:rPr>
              <a:t>Access to capital</a:t>
            </a:r>
          </a:p>
          <a:p>
            <a:pPr indent="-285750">
              <a:lnSpc>
                <a:spcPct val="100000"/>
              </a:lnSpc>
              <a:spcBef>
                <a:spcPts val="0"/>
              </a:spcBef>
              <a:buFont typeface="Arial,Sans-Serif" pitchFamily="18" charset="2"/>
              <a:buChar char="•"/>
            </a:pPr>
            <a:r>
              <a:rPr lang="en-US">
                <a:ea typeface="+mn-lt"/>
                <a:cs typeface="+mn-lt"/>
              </a:rPr>
              <a:t>Increase outreach regarding resources</a:t>
            </a:r>
          </a:p>
          <a:p>
            <a:pPr>
              <a:lnSpc>
                <a:spcPct val="100000"/>
              </a:lnSpc>
              <a:spcBef>
                <a:spcPts val="0"/>
              </a:spcBef>
            </a:pPr>
            <a:endParaRPr lang="en-US">
              <a:ea typeface="+mn-lt"/>
              <a:cs typeface="+mn-lt"/>
            </a:endParaRPr>
          </a:p>
          <a:p>
            <a:pPr marL="0" indent="0">
              <a:lnSpc>
                <a:spcPct val="100000"/>
              </a:lnSpc>
              <a:spcBef>
                <a:spcPts val="0"/>
              </a:spcBef>
              <a:buNone/>
            </a:pPr>
            <a:r>
              <a:rPr lang="en-US">
                <a:ea typeface="+mn-lt"/>
                <a:cs typeface="+mn-lt"/>
              </a:rPr>
              <a:t>Commercial space</a:t>
            </a:r>
          </a:p>
          <a:p>
            <a:pPr indent="-285750">
              <a:lnSpc>
                <a:spcPct val="100000"/>
              </a:lnSpc>
              <a:spcBef>
                <a:spcPts val="0"/>
              </a:spcBef>
              <a:buFont typeface="Arial,Sans-Serif" pitchFamily="18" charset="2"/>
              <a:buChar char="•"/>
            </a:pPr>
            <a:r>
              <a:rPr lang="en-US">
                <a:ea typeface="+mn-lt"/>
                <a:cs typeface="+mn-lt"/>
              </a:rPr>
              <a:t>Support to fill vacancies</a:t>
            </a:r>
          </a:p>
          <a:p>
            <a:pPr indent="-285750">
              <a:lnSpc>
                <a:spcPct val="100000"/>
              </a:lnSpc>
              <a:spcBef>
                <a:spcPts val="0"/>
              </a:spcBef>
              <a:buFont typeface="Arial,Sans-Serif" pitchFamily="18" charset="2"/>
              <a:buChar char="•"/>
            </a:pPr>
            <a:r>
              <a:rPr lang="en-US">
                <a:ea typeface="+mn-lt"/>
                <a:cs typeface="+mn-lt"/>
              </a:rPr>
              <a:t>Connect more businesses to lease negotiation resources</a:t>
            </a:r>
          </a:p>
          <a:p>
            <a:pPr>
              <a:lnSpc>
                <a:spcPct val="100000"/>
              </a:lnSpc>
              <a:spcBef>
                <a:spcPts val="0"/>
              </a:spcBef>
            </a:pPr>
            <a:endParaRPr lang="en-US">
              <a:ea typeface="+mn-lt"/>
              <a:cs typeface="+mn-lt"/>
            </a:endParaRPr>
          </a:p>
          <a:p>
            <a:pPr marL="0" indent="0">
              <a:lnSpc>
                <a:spcPct val="100000"/>
              </a:lnSpc>
              <a:spcBef>
                <a:spcPts val="0"/>
              </a:spcBef>
              <a:buNone/>
            </a:pPr>
            <a:r>
              <a:rPr lang="en-US">
                <a:ea typeface="+mn-lt"/>
                <a:cs typeface="+mn-lt"/>
              </a:rPr>
              <a:t>Workforce pipeline</a:t>
            </a:r>
          </a:p>
          <a:p>
            <a:pPr indent="-285750">
              <a:lnSpc>
                <a:spcPct val="100000"/>
              </a:lnSpc>
              <a:spcBef>
                <a:spcPts val="0"/>
              </a:spcBef>
              <a:buFont typeface="Arial,Sans-Serif" pitchFamily="18" charset="2"/>
              <a:buChar char="•"/>
            </a:pPr>
            <a:r>
              <a:rPr lang="en-US">
                <a:ea typeface="+mn-lt"/>
                <a:cs typeface="+mn-lt"/>
              </a:rPr>
              <a:t>Collaborate on training and job placement services for businesses in opportunity communities</a:t>
            </a:r>
            <a:endParaRPr lang="en-US"/>
          </a:p>
          <a:p>
            <a:endParaRPr lang="en-US"/>
          </a:p>
        </p:txBody>
      </p:sp>
    </p:spTree>
    <p:extLst>
      <p:ext uri="{BB962C8B-B14F-4D97-AF65-F5344CB8AC3E}">
        <p14:creationId xmlns:p14="http://schemas.microsoft.com/office/powerpoint/2010/main" val="3512509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9DC5A77-10C9-4ECF-B7EB-8D917F36A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FFE28B5-FB16-49A9-B851-3C35FAC0C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10905976" cy="16511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1525CF47-18E3-AB4A-B498-ED6121B1D778}"/>
              </a:ext>
            </a:extLst>
          </p:cNvPr>
          <p:cNvSpPr>
            <a:spLocks noGrp="1"/>
          </p:cNvSpPr>
          <p:nvPr>
            <p:ph type="title"/>
          </p:nvPr>
        </p:nvSpPr>
        <p:spPr>
          <a:xfrm>
            <a:off x="1600754" y="1087374"/>
            <a:ext cx="8983489" cy="1000978"/>
          </a:xfrm>
        </p:spPr>
        <p:txBody>
          <a:bodyPr>
            <a:normAutofit/>
          </a:bodyPr>
          <a:lstStyle/>
          <a:p>
            <a:r>
              <a:rPr lang="en-US" dirty="0"/>
              <a:t>Action Planning</a:t>
            </a:r>
          </a:p>
        </p:txBody>
      </p:sp>
      <p:sp>
        <p:nvSpPr>
          <p:cNvPr id="12" name="Rectangle 11">
            <a:extLst>
              <a:ext uri="{FF2B5EF4-FFF2-40B4-BE49-F238E27FC236}">
                <a16:creationId xmlns:a16="http://schemas.microsoft.com/office/drawing/2014/main" id="{01014442-855A-4E0F-8D09-C314661A4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4533" y="758952"/>
            <a:ext cx="1185379" cy="1651133"/>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9B1ABF09-86CF-414E-88A5-2B84CC723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3" y="2526526"/>
            <a:ext cx="1169701" cy="3563378"/>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3FE91770-CDBB-4D24-94E5-AD484F36C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79019" y="2526526"/>
            <a:ext cx="10920893" cy="3563377"/>
          </a:xfrm>
          <a:prstGeom prst="rect">
            <a:avLst/>
          </a:prstGeom>
          <a:solidFill>
            <a:schemeClr val="bg2">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3" name="Subtitle 2">
            <a:extLst>
              <a:ext uri="{FF2B5EF4-FFF2-40B4-BE49-F238E27FC236}">
                <a16:creationId xmlns:a16="http://schemas.microsoft.com/office/drawing/2014/main" id="{E648F4E2-0B01-ACA3-B08D-CC29F9CC2DF1}"/>
              </a:ext>
            </a:extLst>
          </p:cNvPr>
          <p:cNvSpPr>
            <a:spLocks noGrp="1"/>
          </p:cNvSpPr>
          <p:nvPr>
            <p:ph idx="1"/>
          </p:nvPr>
        </p:nvSpPr>
        <p:spPr>
          <a:xfrm>
            <a:off x="1600753" y="2535446"/>
            <a:ext cx="8983489" cy="3554457"/>
          </a:xfrm>
        </p:spPr>
        <p:txBody>
          <a:bodyPr>
            <a:normAutofit/>
          </a:bodyPr>
          <a:lstStyle/>
          <a:p>
            <a:pPr marL="0" indent="0">
              <a:buNone/>
            </a:pPr>
            <a:r>
              <a:rPr lang="en-US" b="1" dirty="0">
                <a:solidFill>
                  <a:schemeClr val="tx1"/>
                </a:solidFill>
                <a:ea typeface="+mn-lt"/>
                <a:cs typeface="+mn-lt"/>
              </a:rPr>
              <a:t>Where do we want to be in the future and how can we get there? </a:t>
            </a:r>
            <a:endParaRPr lang="en-US" dirty="0">
              <a:solidFill>
                <a:schemeClr val="tx1"/>
              </a:solidFill>
            </a:endParaRPr>
          </a:p>
          <a:p>
            <a:pPr marL="0" indent="0">
              <a:buNone/>
            </a:pPr>
            <a:r>
              <a:rPr lang="en-US" dirty="0">
                <a:solidFill>
                  <a:schemeClr val="tx1"/>
                </a:solidFill>
                <a:ea typeface="+mn-lt"/>
                <a:cs typeface="+mn-lt"/>
              </a:rPr>
              <a:t>Agenda Item 7: The Commission will review the results of the Commissioner Pre-Retreat Survey, their goals for the coming year, and brainstorm/ identify future policy priorities and programmatic priorities.  </a:t>
            </a:r>
            <a:br>
              <a:rPr lang="en-US" dirty="0">
                <a:ea typeface="+mn-lt"/>
                <a:cs typeface="+mn-lt"/>
              </a:rPr>
            </a:br>
            <a:endParaRPr lang="en-US">
              <a:solidFill>
                <a:schemeClr val="tx1"/>
              </a:solidFill>
            </a:endParaRPr>
          </a:p>
        </p:txBody>
      </p:sp>
    </p:spTree>
    <p:extLst>
      <p:ext uri="{BB962C8B-B14F-4D97-AF65-F5344CB8AC3E}">
        <p14:creationId xmlns:p14="http://schemas.microsoft.com/office/powerpoint/2010/main" val="5208518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4F967-535A-8C1A-6E26-860CE9DD83FF}"/>
              </a:ext>
            </a:extLst>
          </p:cNvPr>
          <p:cNvSpPr>
            <a:spLocks noGrp="1"/>
          </p:cNvSpPr>
          <p:nvPr>
            <p:ph type="title"/>
          </p:nvPr>
        </p:nvSpPr>
        <p:spPr>
          <a:xfrm>
            <a:off x="252919" y="1123837"/>
            <a:ext cx="2947482" cy="4601183"/>
          </a:xfrm>
        </p:spPr>
        <p:txBody>
          <a:bodyPr>
            <a:normAutofit/>
          </a:bodyPr>
          <a:lstStyle/>
          <a:p>
            <a:r>
              <a:rPr lang="en-US"/>
              <a:t>Commissioner Survey Results </a:t>
            </a:r>
          </a:p>
        </p:txBody>
      </p:sp>
      <p:sp>
        <p:nvSpPr>
          <p:cNvPr id="381" name="Content Placeholder 380">
            <a:extLst>
              <a:ext uri="{FF2B5EF4-FFF2-40B4-BE49-F238E27FC236}">
                <a16:creationId xmlns:a16="http://schemas.microsoft.com/office/drawing/2014/main" id="{02AFAD3A-C7E8-355E-4A3F-F3D793B95F99}"/>
              </a:ext>
            </a:extLst>
          </p:cNvPr>
          <p:cNvSpPr>
            <a:spLocks noGrp="1"/>
          </p:cNvSpPr>
          <p:nvPr>
            <p:ph idx="1"/>
          </p:nvPr>
        </p:nvSpPr>
        <p:spPr/>
        <p:txBody>
          <a:bodyPr/>
          <a:lstStyle/>
          <a:p>
            <a:r>
              <a:rPr lang="en-US" b="1" dirty="0"/>
              <a:t>Personal goals:</a:t>
            </a:r>
            <a:r>
              <a:rPr lang="en-US" dirty="0"/>
              <a:t> be a voice for BIPOC businesses, businesses who are monolingual, have challenges with tech, policy reform, economic recovery </a:t>
            </a:r>
          </a:p>
          <a:p>
            <a:r>
              <a:rPr lang="en-US" b="1" dirty="0"/>
              <a:t>Areas of focus in the future:</a:t>
            </a:r>
            <a:r>
              <a:rPr lang="en-US" dirty="0"/>
              <a:t> supporting equity merchant groups, downtown revitalization, crime reduction</a:t>
            </a:r>
          </a:p>
          <a:p>
            <a:r>
              <a:rPr lang="en-US" b="1" dirty="0"/>
              <a:t>SBC goals should include:</a:t>
            </a:r>
            <a:r>
              <a:rPr lang="en-US" dirty="0"/>
              <a:t> making business simple, reaching businesses not traditionally included in merchant groups, make tools/toolkits for merchant groups to activate space/do events, </a:t>
            </a:r>
          </a:p>
          <a:p>
            <a:r>
              <a:rPr lang="en-US" b="1" dirty="0"/>
              <a:t>What could we improve:</a:t>
            </a:r>
            <a:r>
              <a:rPr lang="en-US" dirty="0"/>
              <a:t> better orientation/onboarding for new commissioners, closer relationships with </a:t>
            </a:r>
            <a:r>
              <a:rPr lang="en-US" dirty="0" err="1"/>
              <a:t>electeds</a:t>
            </a:r>
            <a:r>
              <a:rPr lang="en-US" dirty="0"/>
              <a:t>, more context for items on our agenda, closer connections with OSB business councilors/permit staff. </a:t>
            </a:r>
          </a:p>
        </p:txBody>
      </p:sp>
    </p:spTree>
    <p:extLst>
      <p:ext uri="{BB962C8B-B14F-4D97-AF65-F5344CB8AC3E}">
        <p14:creationId xmlns:p14="http://schemas.microsoft.com/office/powerpoint/2010/main" val="17946910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8E22B-151B-4813-82CF-63CA5B7D7090}"/>
              </a:ext>
            </a:extLst>
          </p:cNvPr>
          <p:cNvSpPr>
            <a:spLocks noGrp="1"/>
          </p:cNvSpPr>
          <p:nvPr>
            <p:ph type="title"/>
          </p:nvPr>
        </p:nvSpPr>
        <p:spPr/>
        <p:txBody>
          <a:bodyPr/>
          <a:lstStyle/>
          <a:p>
            <a:r>
              <a:rPr lang="en-US" dirty="0">
                <a:ea typeface="+mj-lt"/>
                <a:cs typeface="+mj-lt"/>
              </a:rPr>
              <a:t>Today's Goal </a:t>
            </a:r>
            <a:endParaRPr lang="en-US" dirty="0"/>
          </a:p>
        </p:txBody>
      </p:sp>
      <p:sp>
        <p:nvSpPr>
          <p:cNvPr id="3" name="Content Placeholder 2">
            <a:extLst>
              <a:ext uri="{FF2B5EF4-FFF2-40B4-BE49-F238E27FC236}">
                <a16:creationId xmlns:a16="http://schemas.microsoft.com/office/drawing/2014/main" id="{42069ADC-CE24-11D5-305B-CEB7F4E605A0}"/>
              </a:ext>
            </a:extLst>
          </p:cNvPr>
          <p:cNvSpPr>
            <a:spLocks noGrp="1"/>
          </p:cNvSpPr>
          <p:nvPr>
            <p:ph idx="1"/>
          </p:nvPr>
        </p:nvSpPr>
        <p:spPr/>
        <p:txBody>
          <a:bodyPr>
            <a:normAutofit/>
          </a:bodyPr>
          <a:lstStyle/>
          <a:p>
            <a:pPr marL="0" indent="0">
              <a:buNone/>
            </a:pPr>
            <a:r>
              <a:rPr lang="en-US" sz="2400" dirty="0">
                <a:ea typeface="+mn-lt"/>
                <a:cs typeface="+mn-lt"/>
              </a:rPr>
              <a:t>Leave with 2-3 policy areas and 2-3 programmatic goals to proactively pursue.</a:t>
            </a:r>
          </a:p>
          <a:p>
            <a:pPr marL="0" indent="0">
              <a:buNone/>
            </a:pPr>
            <a:r>
              <a:rPr lang="en-US" sz="2400" i="1" dirty="0">
                <a:ea typeface="+mn-lt"/>
                <a:cs typeface="+mn-lt"/>
              </a:rPr>
              <a:t>Guiding Questions:</a:t>
            </a:r>
          </a:p>
          <a:p>
            <a:pPr>
              <a:buFont typeface="Wingdings 2"/>
              <a:buChar char=""/>
            </a:pPr>
            <a:r>
              <a:rPr lang="en-US" sz="2400">
                <a:ea typeface="+mn-lt"/>
                <a:cs typeface="+mn-lt"/>
              </a:rPr>
              <a:t>What are the biggest hurdles small businesses face today? </a:t>
            </a:r>
          </a:p>
          <a:p>
            <a:pPr>
              <a:buFont typeface="Wingdings 2"/>
              <a:buChar char=""/>
            </a:pPr>
            <a:r>
              <a:rPr lang="en-US" sz="2400">
                <a:ea typeface="+mn-lt"/>
                <a:cs typeface="+mn-lt"/>
              </a:rPr>
              <a:t>What are the hot topics that we may need to address? </a:t>
            </a:r>
          </a:p>
          <a:p>
            <a:pPr>
              <a:buFont typeface="Wingdings 2"/>
              <a:buChar char=""/>
            </a:pPr>
            <a:r>
              <a:rPr lang="en-US" sz="2400">
                <a:ea typeface="+mn-lt"/>
                <a:cs typeface="+mn-lt"/>
              </a:rPr>
              <a:t>What role can SBC play?</a:t>
            </a:r>
          </a:p>
          <a:p>
            <a:pPr marL="0" indent="0">
              <a:buNone/>
            </a:pPr>
            <a:endParaRPr lang="en-US" sz="2400" dirty="0"/>
          </a:p>
          <a:p>
            <a:pPr marL="0" indent="0">
              <a:buNone/>
            </a:pPr>
            <a:endParaRPr lang="en-US"/>
          </a:p>
          <a:p>
            <a:pPr marL="0" indent="0">
              <a:buNone/>
            </a:pPr>
            <a:endParaRPr lang="en-US" sz="2400" dirty="0"/>
          </a:p>
        </p:txBody>
      </p:sp>
    </p:spTree>
    <p:extLst>
      <p:ext uri="{BB962C8B-B14F-4D97-AF65-F5344CB8AC3E}">
        <p14:creationId xmlns:p14="http://schemas.microsoft.com/office/powerpoint/2010/main" val="4579889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897B0-EB97-5820-1A8B-3B968A295E6D}"/>
              </a:ext>
            </a:extLst>
          </p:cNvPr>
          <p:cNvSpPr>
            <a:spLocks noGrp="1"/>
          </p:cNvSpPr>
          <p:nvPr>
            <p:ph type="title"/>
          </p:nvPr>
        </p:nvSpPr>
        <p:spPr/>
        <p:txBody>
          <a:bodyPr/>
          <a:lstStyle/>
          <a:p>
            <a:r>
              <a:rPr lang="en-US" dirty="0"/>
              <a:t>Discussion </a:t>
            </a:r>
          </a:p>
        </p:txBody>
      </p:sp>
      <p:graphicFrame>
        <p:nvGraphicFramePr>
          <p:cNvPr id="8" name="Table 8">
            <a:extLst>
              <a:ext uri="{FF2B5EF4-FFF2-40B4-BE49-F238E27FC236}">
                <a16:creationId xmlns:a16="http://schemas.microsoft.com/office/drawing/2014/main" id="{A47290B3-5B2E-1047-2D65-6E05972EEB34}"/>
              </a:ext>
            </a:extLst>
          </p:cNvPr>
          <p:cNvGraphicFramePr>
            <a:graphicFrameLocks noGrp="1"/>
          </p:cNvGraphicFramePr>
          <p:nvPr>
            <p:ph idx="1"/>
            <p:extLst>
              <p:ext uri="{D42A27DB-BD31-4B8C-83A1-F6EECF244321}">
                <p14:modId xmlns:p14="http://schemas.microsoft.com/office/powerpoint/2010/main" val="1824303537"/>
              </p:ext>
            </p:extLst>
          </p:nvPr>
        </p:nvGraphicFramePr>
        <p:xfrm>
          <a:off x="3765550" y="842963"/>
          <a:ext cx="7315200" cy="5085080"/>
        </p:xfrm>
        <a:graphic>
          <a:graphicData uri="http://schemas.openxmlformats.org/drawingml/2006/table">
            <a:tbl>
              <a:tblPr firstRow="1" bandRow="1">
                <a:tableStyleId>{5C22544A-7EE6-4342-B048-85BDC9FD1C3A}</a:tableStyleId>
              </a:tblPr>
              <a:tblGrid>
                <a:gridCol w="1657350">
                  <a:extLst>
                    <a:ext uri="{9D8B030D-6E8A-4147-A177-3AD203B41FA5}">
                      <a16:colId xmlns:a16="http://schemas.microsoft.com/office/drawing/2014/main" val="866406603"/>
                    </a:ext>
                  </a:extLst>
                </a:gridCol>
                <a:gridCol w="1268730">
                  <a:extLst>
                    <a:ext uri="{9D8B030D-6E8A-4147-A177-3AD203B41FA5}">
                      <a16:colId xmlns:a16="http://schemas.microsoft.com/office/drawing/2014/main" val="1640355856"/>
                    </a:ext>
                  </a:extLst>
                </a:gridCol>
                <a:gridCol w="1562100">
                  <a:extLst>
                    <a:ext uri="{9D8B030D-6E8A-4147-A177-3AD203B41FA5}">
                      <a16:colId xmlns:a16="http://schemas.microsoft.com/office/drawing/2014/main" val="1463280643"/>
                    </a:ext>
                  </a:extLst>
                </a:gridCol>
                <a:gridCol w="1363980">
                  <a:extLst>
                    <a:ext uri="{9D8B030D-6E8A-4147-A177-3AD203B41FA5}">
                      <a16:colId xmlns:a16="http://schemas.microsoft.com/office/drawing/2014/main" val="362133891"/>
                    </a:ext>
                  </a:extLst>
                </a:gridCol>
                <a:gridCol w="1463040">
                  <a:extLst>
                    <a:ext uri="{9D8B030D-6E8A-4147-A177-3AD203B41FA5}">
                      <a16:colId xmlns:a16="http://schemas.microsoft.com/office/drawing/2014/main" val="981685205"/>
                    </a:ext>
                  </a:extLst>
                </a:gridCol>
              </a:tblGrid>
              <a:tr h="370840">
                <a:tc>
                  <a:txBody>
                    <a:bodyPr/>
                    <a:lstStyle/>
                    <a:p>
                      <a:r>
                        <a:rPr lang="en-US" dirty="0"/>
                        <a:t>Commissioner goals / interests</a:t>
                      </a:r>
                    </a:p>
                  </a:txBody>
                  <a:tcPr/>
                </a:tc>
                <a:tc>
                  <a:txBody>
                    <a:bodyPr/>
                    <a:lstStyle/>
                    <a:p>
                      <a:r>
                        <a:rPr lang="en-US" dirty="0"/>
                        <a:t>Biggest hurdles</a:t>
                      </a:r>
                    </a:p>
                  </a:txBody>
                  <a:tcPr/>
                </a:tc>
                <a:tc>
                  <a:txBody>
                    <a:bodyPr/>
                    <a:lstStyle/>
                    <a:p>
                      <a:r>
                        <a:rPr lang="en-US" dirty="0"/>
                        <a:t>Hot topics that we need to address</a:t>
                      </a:r>
                    </a:p>
                  </a:txBody>
                  <a:tcPr/>
                </a:tc>
                <a:tc>
                  <a:txBody>
                    <a:bodyPr/>
                    <a:lstStyle/>
                    <a:p>
                      <a:r>
                        <a:rPr lang="en-US" dirty="0"/>
                        <a:t>SBC role </a:t>
                      </a:r>
                    </a:p>
                  </a:txBody>
                  <a:tcPr>
                    <a:solidFill>
                      <a:schemeClr val="accent4">
                        <a:lumMod val="60000"/>
                        <a:lumOff val="40000"/>
                      </a:schemeClr>
                    </a:solidFill>
                  </a:tcPr>
                </a:tc>
                <a:tc>
                  <a:txBody>
                    <a:bodyPr/>
                    <a:lstStyle/>
                    <a:p>
                      <a:r>
                        <a:rPr lang="en-US" dirty="0"/>
                        <a:t>Next Steps</a:t>
                      </a:r>
                    </a:p>
                  </a:txBody>
                  <a:tcPr>
                    <a:solidFill>
                      <a:schemeClr val="accent4">
                        <a:lumMod val="60000"/>
                        <a:lumOff val="40000"/>
                      </a:schemeClr>
                    </a:solidFill>
                  </a:tcPr>
                </a:tc>
                <a:extLst>
                  <a:ext uri="{0D108BD9-81ED-4DB2-BD59-A6C34878D82A}">
                    <a16:rowId xmlns:a16="http://schemas.microsoft.com/office/drawing/2014/main" val="4281808449"/>
                  </a:ext>
                </a:extLst>
              </a:tr>
              <a:tr h="37084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solidFill>
                      <a:schemeClr val="accent2">
                        <a:lumMod val="20000"/>
                        <a:lumOff val="80000"/>
                      </a:schemeClr>
                    </a:solidFill>
                  </a:tcPr>
                </a:tc>
                <a:tc>
                  <a:txBody>
                    <a:bodyPr/>
                    <a:lstStyle/>
                    <a:p>
                      <a:endParaRPr lang="en-US" dirty="0"/>
                    </a:p>
                  </a:txBody>
                  <a:tcPr>
                    <a:solidFill>
                      <a:schemeClr val="accent2">
                        <a:lumMod val="20000"/>
                        <a:lumOff val="80000"/>
                      </a:schemeClr>
                    </a:solidFill>
                  </a:tcPr>
                </a:tc>
                <a:extLst>
                  <a:ext uri="{0D108BD9-81ED-4DB2-BD59-A6C34878D82A}">
                    <a16:rowId xmlns:a16="http://schemas.microsoft.com/office/drawing/2014/main" val="242969346"/>
                  </a:ext>
                </a:extLst>
              </a:tr>
              <a:tr h="57150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solidFill>
                      <a:schemeClr val="accent2">
                        <a:lumMod val="20000"/>
                        <a:lumOff val="80000"/>
                      </a:schemeClr>
                    </a:solidFill>
                  </a:tcPr>
                </a:tc>
                <a:tc>
                  <a:txBody>
                    <a:bodyPr/>
                    <a:lstStyle/>
                    <a:p>
                      <a:endParaRPr lang="en-US" dirty="0"/>
                    </a:p>
                  </a:txBody>
                  <a:tcPr>
                    <a:solidFill>
                      <a:schemeClr val="accent2">
                        <a:lumMod val="20000"/>
                        <a:lumOff val="80000"/>
                      </a:schemeClr>
                    </a:solidFill>
                  </a:tcPr>
                </a:tc>
                <a:extLst>
                  <a:ext uri="{0D108BD9-81ED-4DB2-BD59-A6C34878D82A}">
                    <a16:rowId xmlns:a16="http://schemas.microsoft.com/office/drawing/2014/main" val="3864183009"/>
                  </a:ext>
                </a:extLst>
              </a:tr>
              <a:tr h="571500">
                <a:tc>
                  <a:txBody>
                    <a:bodyPr/>
                    <a:lstStyle/>
                    <a:p>
                      <a:pPr lvl="0">
                        <a:buNone/>
                      </a:pPr>
                      <a:endParaRPr lang="en-US" dirty="0"/>
                    </a:p>
                  </a:txBody>
                  <a:tcPr/>
                </a:tc>
                <a:tc>
                  <a:txBody>
                    <a:bodyPr/>
                    <a:lstStyle/>
                    <a:p>
                      <a:pPr lvl="0">
                        <a:buNone/>
                      </a:pPr>
                      <a:endParaRPr lang="en-US" dirty="0"/>
                    </a:p>
                  </a:txBody>
                  <a:tcPr/>
                </a:tc>
                <a:tc>
                  <a:txBody>
                    <a:bodyPr/>
                    <a:lstStyle/>
                    <a:p>
                      <a:pPr lvl="0">
                        <a:buNone/>
                      </a:pPr>
                      <a:endParaRPr lang="en-US" dirty="0"/>
                    </a:p>
                  </a:txBody>
                  <a:tcPr/>
                </a:tc>
                <a:tc>
                  <a:txBody>
                    <a:bodyPr/>
                    <a:lstStyle/>
                    <a:p>
                      <a:pPr lvl="0">
                        <a:buNone/>
                      </a:pPr>
                      <a:endParaRPr lang="en-US" dirty="0"/>
                    </a:p>
                  </a:txBody>
                  <a:tcPr>
                    <a:solidFill>
                      <a:schemeClr val="accent2">
                        <a:lumMod val="20000"/>
                        <a:lumOff val="80000"/>
                      </a:schemeClr>
                    </a:solidFill>
                  </a:tcPr>
                </a:tc>
                <a:tc>
                  <a:txBody>
                    <a:bodyPr/>
                    <a:lstStyle/>
                    <a:p>
                      <a:pPr lvl="0">
                        <a:buNone/>
                      </a:pPr>
                      <a:endParaRPr lang="en-US" dirty="0"/>
                    </a:p>
                  </a:txBody>
                  <a:tcPr>
                    <a:solidFill>
                      <a:schemeClr val="accent2">
                        <a:lumMod val="20000"/>
                        <a:lumOff val="80000"/>
                      </a:schemeClr>
                    </a:solidFill>
                  </a:tcPr>
                </a:tc>
                <a:extLst>
                  <a:ext uri="{0D108BD9-81ED-4DB2-BD59-A6C34878D82A}">
                    <a16:rowId xmlns:a16="http://schemas.microsoft.com/office/drawing/2014/main" val="1299733719"/>
                  </a:ext>
                </a:extLst>
              </a:tr>
              <a:tr h="571500">
                <a:tc>
                  <a:txBody>
                    <a:bodyPr/>
                    <a:lstStyle/>
                    <a:p>
                      <a:pPr lvl="0">
                        <a:buNone/>
                      </a:pPr>
                      <a:endParaRPr lang="en-US" dirty="0"/>
                    </a:p>
                  </a:txBody>
                  <a:tcPr/>
                </a:tc>
                <a:tc>
                  <a:txBody>
                    <a:bodyPr/>
                    <a:lstStyle/>
                    <a:p>
                      <a:pPr lvl="0">
                        <a:buNone/>
                      </a:pPr>
                      <a:endParaRPr lang="en-US" dirty="0"/>
                    </a:p>
                  </a:txBody>
                  <a:tcPr/>
                </a:tc>
                <a:tc>
                  <a:txBody>
                    <a:bodyPr/>
                    <a:lstStyle/>
                    <a:p>
                      <a:pPr lvl="0">
                        <a:buNone/>
                      </a:pPr>
                      <a:endParaRPr lang="en-US" dirty="0"/>
                    </a:p>
                  </a:txBody>
                  <a:tcPr/>
                </a:tc>
                <a:tc>
                  <a:txBody>
                    <a:bodyPr/>
                    <a:lstStyle/>
                    <a:p>
                      <a:pPr lvl="0">
                        <a:buNone/>
                      </a:pPr>
                      <a:endParaRPr lang="en-US" dirty="0"/>
                    </a:p>
                  </a:txBody>
                  <a:tcPr>
                    <a:solidFill>
                      <a:schemeClr val="accent2">
                        <a:lumMod val="20000"/>
                        <a:lumOff val="80000"/>
                      </a:schemeClr>
                    </a:solidFill>
                  </a:tcPr>
                </a:tc>
                <a:tc>
                  <a:txBody>
                    <a:bodyPr/>
                    <a:lstStyle/>
                    <a:p>
                      <a:pPr lvl="0">
                        <a:buNone/>
                      </a:pPr>
                      <a:endParaRPr lang="en-US" dirty="0"/>
                    </a:p>
                  </a:txBody>
                  <a:tcPr>
                    <a:solidFill>
                      <a:schemeClr val="accent2">
                        <a:lumMod val="20000"/>
                        <a:lumOff val="80000"/>
                      </a:schemeClr>
                    </a:solidFill>
                  </a:tcPr>
                </a:tc>
                <a:extLst>
                  <a:ext uri="{0D108BD9-81ED-4DB2-BD59-A6C34878D82A}">
                    <a16:rowId xmlns:a16="http://schemas.microsoft.com/office/drawing/2014/main" val="1315843073"/>
                  </a:ext>
                </a:extLst>
              </a:tr>
              <a:tr h="571500">
                <a:tc>
                  <a:txBody>
                    <a:bodyPr/>
                    <a:lstStyle/>
                    <a:p>
                      <a:pPr lvl="0">
                        <a:buNone/>
                      </a:pPr>
                      <a:endParaRPr lang="en-US" dirty="0"/>
                    </a:p>
                  </a:txBody>
                  <a:tcPr/>
                </a:tc>
                <a:tc>
                  <a:txBody>
                    <a:bodyPr/>
                    <a:lstStyle/>
                    <a:p>
                      <a:pPr lvl="0">
                        <a:buNone/>
                      </a:pPr>
                      <a:endParaRPr lang="en-US" dirty="0"/>
                    </a:p>
                  </a:txBody>
                  <a:tcPr/>
                </a:tc>
                <a:tc>
                  <a:txBody>
                    <a:bodyPr/>
                    <a:lstStyle/>
                    <a:p>
                      <a:pPr lvl="0">
                        <a:buNone/>
                      </a:pPr>
                      <a:endParaRPr lang="en-US" dirty="0"/>
                    </a:p>
                  </a:txBody>
                  <a:tcPr/>
                </a:tc>
                <a:tc>
                  <a:txBody>
                    <a:bodyPr/>
                    <a:lstStyle/>
                    <a:p>
                      <a:pPr lvl="0">
                        <a:buNone/>
                      </a:pPr>
                      <a:endParaRPr lang="en-US" dirty="0"/>
                    </a:p>
                  </a:txBody>
                  <a:tcPr>
                    <a:solidFill>
                      <a:schemeClr val="accent2">
                        <a:lumMod val="20000"/>
                        <a:lumOff val="80000"/>
                      </a:schemeClr>
                    </a:solidFill>
                  </a:tcPr>
                </a:tc>
                <a:tc>
                  <a:txBody>
                    <a:bodyPr/>
                    <a:lstStyle/>
                    <a:p>
                      <a:pPr lvl="0">
                        <a:buNone/>
                      </a:pPr>
                      <a:endParaRPr lang="en-US" dirty="0"/>
                    </a:p>
                  </a:txBody>
                  <a:tcPr>
                    <a:solidFill>
                      <a:schemeClr val="accent2">
                        <a:lumMod val="20000"/>
                        <a:lumOff val="80000"/>
                      </a:schemeClr>
                    </a:solidFill>
                  </a:tcPr>
                </a:tc>
                <a:extLst>
                  <a:ext uri="{0D108BD9-81ED-4DB2-BD59-A6C34878D82A}">
                    <a16:rowId xmlns:a16="http://schemas.microsoft.com/office/drawing/2014/main" val="1344588434"/>
                  </a:ext>
                </a:extLst>
              </a:tr>
              <a:tr h="571500">
                <a:tc>
                  <a:txBody>
                    <a:bodyPr/>
                    <a:lstStyle/>
                    <a:p>
                      <a:pPr lvl="0">
                        <a:buNone/>
                      </a:pPr>
                      <a:endParaRPr lang="en-US" dirty="0"/>
                    </a:p>
                  </a:txBody>
                  <a:tcPr/>
                </a:tc>
                <a:tc>
                  <a:txBody>
                    <a:bodyPr/>
                    <a:lstStyle/>
                    <a:p>
                      <a:pPr lvl="0">
                        <a:buNone/>
                      </a:pPr>
                      <a:endParaRPr lang="en-US" dirty="0"/>
                    </a:p>
                  </a:txBody>
                  <a:tcPr/>
                </a:tc>
                <a:tc>
                  <a:txBody>
                    <a:bodyPr/>
                    <a:lstStyle/>
                    <a:p>
                      <a:pPr lvl="0">
                        <a:buNone/>
                      </a:pPr>
                      <a:endParaRPr lang="en-US" dirty="0"/>
                    </a:p>
                  </a:txBody>
                  <a:tcPr/>
                </a:tc>
                <a:tc>
                  <a:txBody>
                    <a:bodyPr/>
                    <a:lstStyle/>
                    <a:p>
                      <a:pPr lvl="0">
                        <a:buNone/>
                      </a:pPr>
                      <a:endParaRPr lang="en-US" dirty="0"/>
                    </a:p>
                  </a:txBody>
                  <a:tcPr>
                    <a:solidFill>
                      <a:schemeClr val="accent2">
                        <a:lumMod val="20000"/>
                        <a:lumOff val="80000"/>
                      </a:schemeClr>
                    </a:solidFill>
                  </a:tcPr>
                </a:tc>
                <a:tc>
                  <a:txBody>
                    <a:bodyPr/>
                    <a:lstStyle/>
                    <a:p>
                      <a:pPr lvl="0">
                        <a:buNone/>
                      </a:pPr>
                      <a:endParaRPr lang="en-US" dirty="0"/>
                    </a:p>
                  </a:txBody>
                  <a:tcPr>
                    <a:solidFill>
                      <a:schemeClr val="accent2">
                        <a:lumMod val="20000"/>
                        <a:lumOff val="80000"/>
                      </a:schemeClr>
                    </a:solidFill>
                  </a:tcPr>
                </a:tc>
                <a:extLst>
                  <a:ext uri="{0D108BD9-81ED-4DB2-BD59-A6C34878D82A}">
                    <a16:rowId xmlns:a16="http://schemas.microsoft.com/office/drawing/2014/main" val="433652057"/>
                  </a:ext>
                </a:extLst>
              </a:tr>
              <a:tr h="571500">
                <a:tc>
                  <a:txBody>
                    <a:bodyPr/>
                    <a:lstStyle/>
                    <a:p>
                      <a:pPr lvl="0">
                        <a:buNone/>
                      </a:pPr>
                      <a:endParaRPr lang="en-US" dirty="0"/>
                    </a:p>
                  </a:txBody>
                  <a:tcPr/>
                </a:tc>
                <a:tc>
                  <a:txBody>
                    <a:bodyPr/>
                    <a:lstStyle/>
                    <a:p>
                      <a:pPr lvl="0">
                        <a:buNone/>
                      </a:pPr>
                      <a:endParaRPr lang="en-US" dirty="0"/>
                    </a:p>
                  </a:txBody>
                  <a:tcPr/>
                </a:tc>
                <a:tc>
                  <a:txBody>
                    <a:bodyPr/>
                    <a:lstStyle/>
                    <a:p>
                      <a:pPr lvl="0">
                        <a:buNone/>
                      </a:pPr>
                      <a:endParaRPr lang="en-US" dirty="0"/>
                    </a:p>
                  </a:txBody>
                  <a:tcPr/>
                </a:tc>
                <a:tc>
                  <a:txBody>
                    <a:bodyPr/>
                    <a:lstStyle/>
                    <a:p>
                      <a:pPr lvl="0">
                        <a:buNone/>
                      </a:pPr>
                      <a:endParaRPr lang="en-US" dirty="0"/>
                    </a:p>
                  </a:txBody>
                  <a:tcPr>
                    <a:solidFill>
                      <a:schemeClr val="accent2">
                        <a:lumMod val="20000"/>
                        <a:lumOff val="80000"/>
                      </a:schemeClr>
                    </a:solidFill>
                  </a:tcPr>
                </a:tc>
                <a:tc>
                  <a:txBody>
                    <a:bodyPr/>
                    <a:lstStyle/>
                    <a:p>
                      <a:pPr lvl="0">
                        <a:buNone/>
                      </a:pPr>
                      <a:endParaRPr lang="en-US" dirty="0"/>
                    </a:p>
                  </a:txBody>
                  <a:tcPr>
                    <a:solidFill>
                      <a:schemeClr val="accent2">
                        <a:lumMod val="20000"/>
                        <a:lumOff val="80000"/>
                      </a:schemeClr>
                    </a:solidFill>
                  </a:tcPr>
                </a:tc>
                <a:extLst>
                  <a:ext uri="{0D108BD9-81ED-4DB2-BD59-A6C34878D82A}">
                    <a16:rowId xmlns:a16="http://schemas.microsoft.com/office/drawing/2014/main" val="4063763859"/>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solidFill>
                      <a:schemeClr val="accent2">
                        <a:lumMod val="20000"/>
                        <a:lumOff val="80000"/>
                      </a:schemeClr>
                    </a:solidFill>
                  </a:tcPr>
                </a:tc>
                <a:tc>
                  <a:txBody>
                    <a:bodyPr/>
                    <a:lstStyle/>
                    <a:p>
                      <a:endParaRPr lang="en-US" dirty="0"/>
                    </a:p>
                  </a:txBody>
                  <a:tcPr>
                    <a:solidFill>
                      <a:schemeClr val="accent2">
                        <a:lumMod val="20000"/>
                        <a:lumOff val="80000"/>
                      </a:schemeClr>
                    </a:solidFill>
                  </a:tcPr>
                </a:tc>
                <a:extLst>
                  <a:ext uri="{0D108BD9-81ED-4DB2-BD59-A6C34878D82A}">
                    <a16:rowId xmlns:a16="http://schemas.microsoft.com/office/drawing/2014/main" val="4150092250"/>
                  </a:ext>
                </a:extLst>
              </a:tr>
            </a:tbl>
          </a:graphicData>
        </a:graphic>
      </p:graphicFrame>
      <p:sp>
        <p:nvSpPr>
          <p:cNvPr id="7" name="Text Placeholder 6">
            <a:extLst>
              <a:ext uri="{FF2B5EF4-FFF2-40B4-BE49-F238E27FC236}">
                <a16:creationId xmlns:a16="http://schemas.microsoft.com/office/drawing/2014/main" id="{934BEC42-B12C-5C53-4A06-77929D907163}"/>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7420885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8E22B-151B-4813-82CF-63CA5B7D7090}"/>
              </a:ext>
            </a:extLst>
          </p:cNvPr>
          <p:cNvSpPr>
            <a:spLocks noGrp="1"/>
          </p:cNvSpPr>
          <p:nvPr>
            <p:ph type="title"/>
          </p:nvPr>
        </p:nvSpPr>
        <p:spPr/>
        <p:txBody>
          <a:bodyPr/>
          <a:lstStyle/>
          <a:p>
            <a:r>
              <a:rPr lang="en-US" dirty="0">
                <a:ea typeface="+mj-lt"/>
                <a:cs typeface="+mj-lt"/>
              </a:rPr>
              <a:t>Draft Objectives &amp; Key Results</a:t>
            </a:r>
            <a:endParaRPr lang="en-US" dirty="0"/>
          </a:p>
        </p:txBody>
      </p:sp>
      <p:sp>
        <p:nvSpPr>
          <p:cNvPr id="3" name="Content Placeholder 2">
            <a:extLst>
              <a:ext uri="{FF2B5EF4-FFF2-40B4-BE49-F238E27FC236}">
                <a16:creationId xmlns:a16="http://schemas.microsoft.com/office/drawing/2014/main" id="{42069ADC-CE24-11D5-305B-CEB7F4E605A0}"/>
              </a:ext>
            </a:extLst>
          </p:cNvPr>
          <p:cNvSpPr>
            <a:spLocks noGrp="1"/>
          </p:cNvSpPr>
          <p:nvPr>
            <p:ph idx="1"/>
          </p:nvPr>
        </p:nvSpPr>
        <p:spPr/>
        <p:txBody>
          <a:bodyPr>
            <a:normAutofit lnSpcReduction="10000"/>
          </a:bodyPr>
          <a:lstStyle/>
          <a:p>
            <a:pPr marL="0" indent="0">
              <a:buNone/>
            </a:pPr>
            <a:r>
              <a:rPr lang="en-US" sz="2400" b="1" dirty="0">
                <a:ea typeface="+mn-lt"/>
                <a:cs typeface="+mn-lt"/>
              </a:rPr>
              <a:t>Objective 1: Support the retention and growth of small businesses in San Francisco</a:t>
            </a:r>
            <a:endParaRPr lang="en-US" b="1" dirty="0"/>
          </a:p>
          <a:p>
            <a:pPr marL="342900" indent="-342900"/>
            <a:r>
              <a:rPr lang="en-US" sz="2400" dirty="0"/>
              <a:t>Key Results through OSB: </a:t>
            </a:r>
          </a:p>
          <a:p>
            <a:pPr marL="845820" lvl="1" indent="-342900">
              <a:spcAft>
                <a:spcPts val="0"/>
              </a:spcAft>
            </a:pPr>
            <a:r>
              <a:rPr lang="en-US" sz="2200" dirty="0"/>
              <a:t>Provide technical assistance (linkage) to 75 small businesses in finding </a:t>
            </a:r>
            <a:r>
              <a:rPr lang="en-US" sz="2200" b="1" dirty="0"/>
              <a:t>commercial leasing opportunities</a:t>
            </a:r>
            <a:endParaRPr lang="en-US" b="1"/>
          </a:p>
          <a:p>
            <a:pPr marL="845820" lvl="1" indent="-342900"/>
            <a:r>
              <a:rPr lang="en-US" sz="2200" dirty="0"/>
              <a:t>Provide technical assistance (outreach) to 50 small businesses in securing </a:t>
            </a:r>
            <a:r>
              <a:rPr lang="en-US" sz="2200" b="1" dirty="0"/>
              <a:t>Neighborhood Anchor or Legacy Business designation </a:t>
            </a:r>
          </a:p>
          <a:p>
            <a:pPr marL="1303020" lvl="2" indent="-342900"/>
            <a:r>
              <a:rPr lang="en-US" sz="2000" dirty="0">
                <a:ea typeface="+mn-lt"/>
                <a:cs typeface="+mn-lt"/>
              </a:rPr>
              <a:t>Of those, 20 are with underrepresented ownership (BIPOC, women, LGBTQIA, disabled, immigrant, etc.)</a:t>
            </a:r>
            <a:endParaRPr lang="en-US" sz="2000" b="1" dirty="0"/>
          </a:p>
          <a:p>
            <a:pPr marL="845820" lvl="1" indent="-342900"/>
            <a:r>
              <a:rPr lang="en-US" sz="2200" dirty="0"/>
              <a:t>Provide technical assistance to 200 small businesses in improving </a:t>
            </a:r>
            <a:r>
              <a:rPr lang="en-US" sz="2200" b="1" dirty="0"/>
              <a:t>ADA accessibility</a:t>
            </a:r>
            <a:r>
              <a:rPr lang="en-US" sz="2200" dirty="0"/>
              <a:t> at storefront and online</a:t>
            </a:r>
          </a:p>
          <a:p>
            <a:pPr marL="845820" lvl="1" indent="-342900"/>
            <a:r>
              <a:rPr lang="en-US" sz="2200" dirty="0"/>
              <a:t>Provide 1,000 small businesses with </a:t>
            </a:r>
            <a:r>
              <a:rPr lang="en-US" sz="2200" b="1" dirty="0"/>
              <a:t>1:1 general technical assistance</a:t>
            </a:r>
          </a:p>
        </p:txBody>
      </p:sp>
    </p:spTree>
    <p:extLst>
      <p:ext uri="{BB962C8B-B14F-4D97-AF65-F5344CB8AC3E}">
        <p14:creationId xmlns:p14="http://schemas.microsoft.com/office/powerpoint/2010/main" val="26441313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8E22B-151B-4813-82CF-63CA5B7D7090}"/>
              </a:ext>
            </a:extLst>
          </p:cNvPr>
          <p:cNvSpPr>
            <a:spLocks noGrp="1"/>
          </p:cNvSpPr>
          <p:nvPr>
            <p:ph type="title"/>
          </p:nvPr>
        </p:nvSpPr>
        <p:spPr/>
        <p:txBody>
          <a:bodyPr/>
          <a:lstStyle/>
          <a:p>
            <a:r>
              <a:rPr lang="en-US" dirty="0">
                <a:ea typeface="+mj-lt"/>
                <a:cs typeface="+mj-lt"/>
              </a:rPr>
              <a:t>Draft Objectives &amp; Key Results</a:t>
            </a:r>
            <a:br>
              <a:rPr lang="en-US" dirty="0">
                <a:ea typeface="+mj-lt"/>
                <a:cs typeface="+mj-lt"/>
              </a:rPr>
            </a:br>
            <a:r>
              <a:rPr lang="en-US" dirty="0">
                <a:ea typeface="+mj-lt"/>
                <a:cs typeface="+mj-lt"/>
              </a:rPr>
              <a:t>(continued)</a:t>
            </a:r>
            <a:endParaRPr lang="en-US" dirty="0"/>
          </a:p>
        </p:txBody>
      </p:sp>
      <p:sp>
        <p:nvSpPr>
          <p:cNvPr id="3" name="Content Placeholder 2">
            <a:extLst>
              <a:ext uri="{FF2B5EF4-FFF2-40B4-BE49-F238E27FC236}">
                <a16:creationId xmlns:a16="http://schemas.microsoft.com/office/drawing/2014/main" id="{42069ADC-CE24-11D5-305B-CEB7F4E605A0}"/>
              </a:ext>
            </a:extLst>
          </p:cNvPr>
          <p:cNvSpPr>
            <a:spLocks noGrp="1"/>
          </p:cNvSpPr>
          <p:nvPr>
            <p:ph idx="1"/>
          </p:nvPr>
        </p:nvSpPr>
        <p:spPr/>
        <p:txBody>
          <a:bodyPr>
            <a:normAutofit/>
          </a:bodyPr>
          <a:lstStyle/>
          <a:p>
            <a:pPr marL="0" indent="0">
              <a:buNone/>
            </a:pPr>
            <a:r>
              <a:rPr lang="en-US" sz="2400" b="1" dirty="0">
                <a:ea typeface="+mn-lt"/>
                <a:cs typeface="+mn-lt"/>
              </a:rPr>
              <a:t>Objective 2: Attract new  small businesses by making it faster, cheaper and easier to open a new business in San Francisco</a:t>
            </a:r>
            <a:endParaRPr lang="en-US" b="1" dirty="0"/>
          </a:p>
          <a:p>
            <a:pPr marL="342900" indent="-342900"/>
            <a:r>
              <a:rPr lang="en-US" sz="2400" dirty="0"/>
              <a:t>Key Results through OSB: </a:t>
            </a:r>
          </a:p>
          <a:p>
            <a:pPr marL="845820" lvl="1" indent="-342900">
              <a:spcAft>
                <a:spcPts val="0"/>
              </a:spcAft>
            </a:pPr>
            <a:r>
              <a:rPr lang="en-US" sz="2200" dirty="0"/>
              <a:t>Increase the number of businesses that get </a:t>
            </a:r>
            <a:r>
              <a:rPr lang="en-US" sz="2200" b="1" dirty="0"/>
              <a:t>expedited permit review</a:t>
            </a:r>
            <a:r>
              <a:rPr lang="en-US" sz="2200" dirty="0"/>
              <a:t> (under Proposition H) to 100 small businesses</a:t>
            </a:r>
          </a:p>
          <a:p>
            <a:pPr marL="845820" lvl="1" indent="-342900">
              <a:spcAft>
                <a:spcPts val="0"/>
              </a:spcAft>
            </a:pPr>
            <a:r>
              <a:rPr lang="en-US" sz="2200" dirty="0"/>
              <a:t>Identify 5 </a:t>
            </a:r>
            <a:r>
              <a:rPr lang="en-US" sz="2200" b="1" dirty="0"/>
              <a:t>code change or process improvements</a:t>
            </a:r>
            <a:r>
              <a:rPr lang="en-US" sz="2200" dirty="0"/>
              <a:t> that would be most effective in streamlining the permitting process for small businesses</a:t>
            </a:r>
          </a:p>
          <a:p>
            <a:pPr marL="845820" lvl="1" indent="-342900">
              <a:spcAft>
                <a:spcPts val="0"/>
              </a:spcAft>
            </a:pPr>
            <a:r>
              <a:rPr lang="en-US" sz="2200" dirty="0"/>
              <a:t>Provide 500 aspiring </a:t>
            </a:r>
            <a:r>
              <a:rPr lang="en-US" sz="2200" b="1" dirty="0"/>
              <a:t>entrepreneurs</a:t>
            </a:r>
            <a:r>
              <a:rPr lang="en-US" sz="2200" dirty="0"/>
              <a:t> with </a:t>
            </a:r>
            <a:r>
              <a:rPr lang="en-US" sz="2200" b="1" dirty="0"/>
              <a:t>1:1 technical assistance </a:t>
            </a:r>
          </a:p>
          <a:p>
            <a:pPr marL="1303020" lvl="2" indent="-342900">
              <a:spcAft>
                <a:spcPts val="0"/>
              </a:spcAft>
            </a:pPr>
            <a:r>
              <a:rPr lang="en-US" sz="2000" dirty="0"/>
              <a:t>Of those, 100 are</a:t>
            </a:r>
            <a:r>
              <a:rPr lang="en-US" sz="2000" dirty="0">
                <a:ea typeface="+mn-lt"/>
                <a:cs typeface="+mn-lt"/>
              </a:rPr>
              <a:t> with underrepresented entrepreneurs (BIPOC, women, LGBTQIA, disabled, immigrant, etc.)</a:t>
            </a:r>
            <a:endParaRPr lang="en-US" sz="2000" b="1" dirty="0"/>
          </a:p>
        </p:txBody>
      </p:sp>
    </p:spTree>
    <p:extLst>
      <p:ext uri="{BB962C8B-B14F-4D97-AF65-F5344CB8AC3E}">
        <p14:creationId xmlns:p14="http://schemas.microsoft.com/office/powerpoint/2010/main" val="3047739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8E22B-151B-4813-82CF-63CA5B7D7090}"/>
              </a:ext>
            </a:extLst>
          </p:cNvPr>
          <p:cNvSpPr>
            <a:spLocks noGrp="1"/>
          </p:cNvSpPr>
          <p:nvPr>
            <p:ph type="title"/>
          </p:nvPr>
        </p:nvSpPr>
        <p:spPr/>
        <p:txBody>
          <a:bodyPr/>
          <a:lstStyle/>
          <a:p>
            <a:r>
              <a:rPr lang="en-US" dirty="0">
                <a:ea typeface="+mj-lt"/>
                <a:cs typeface="+mj-lt"/>
              </a:rPr>
              <a:t>Draft Objectives &amp; Key Results</a:t>
            </a:r>
            <a:br>
              <a:rPr lang="en-US" dirty="0">
                <a:ea typeface="+mj-lt"/>
                <a:cs typeface="+mj-lt"/>
              </a:rPr>
            </a:br>
            <a:r>
              <a:rPr lang="en-US" dirty="0">
                <a:ea typeface="+mj-lt"/>
                <a:cs typeface="+mj-lt"/>
              </a:rPr>
              <a:t>(continued)</a:t>
            </a:r>
            <a:endParaRPr lang="en-US" dirty="0"/>
          </a:p>
        </p:txBody>
      </p:sp>
      <p:sp>
        <p:nvSpPr>
          <p:cNvPr id="3" name="Content Placeholder 2">
            <a:extLst>
              <a:ext uri="{FF2B5EF4-FFF2-40B4-BE49-F238E27FC236}">
                <a16:creationId xmlns:a16="http://schemas.microsoft.com/office/drawing/2014/main" id="{42069ADC-CE24-11D5-305B-CEB7F4E605A0}"/>
              </a:ext>
            </a:extLst>
          </p:cNvPr>
          <p:cNvSpPr>
            <a:spLocks noGrp="1"/>
          </p:cNvSpPr>
          <p:nvPr>
            <p:ph idx="1"/>
          </p:nvPr>
        </p:nvSpPr>
        <p:spPr/>
        <p:txBody>
          <a:bodyPr>
            <a:normAutofit/>
          </a:bodyPr>
          <a:lstStyle/>
          <a:p>
            <a:pPr marL="0" indent="0">
              <a:buNone/>
            </a:pPr>
            <a:r>
              <a:rPr lang="en-US" sz="2400" b="1" dirty="0">
                <a:ea typeface="+mn-lt"/>
                <a:cs typeface="+mn-lt"/>
              </a:rPr>
              <a:t>Objective 3: Restore economic vibrancy in neighborhood commercial corridors</a:t>
            </a:r>
            <a:endParaRPr lang="en-US" sz="2400" b="1" dirty="0"/>
          </a:p>
          <a:p>
            <a:pPr marL="342900" indent="-342900"/>
            <a:r>
              <a:rPr lang="en-US" sz="2400" dirty="0"/>
              <a:t>Key Results through OSB: </a:t>
            </a:r>
          </a:p>
          <a:p>
            <a:pPr marL="845820" lvl="1" indent="-342900">
              <a:spcAft>
                <a:spcPts val="0"/>
              </a:spcAft>
            </a:pPr>
            <a:r>
              <a:rPr lang="en-US" sz="2200" dirty="0"/>
              <a:t>Fill 50 ground floor commercial vacancies</a:t>
            </a:r>
          </a:p>
          <a:p>
            <a:pPr marL="1303020" lvl="2" indent="-342900">
              <a:spcAft>
                <a:spcPts val="0"/>
              </a:spcAft>
            </a:pPr>
            <a:r>
              <a:rPr lang="en-US" sz="2000" dirty="0"/>
              <a:t>Of those, 25 are with underrepresented ownership (BIPOC, women, LGBTQIA, disabled, immigrant, etc.)</a:t>
            </a:r>
          </a:p>
        </p:txBody>
      </p:sp>
    </p:spTree>
    <p:extLst>
      <p:ext uri="{BB962C8B-B14F-4D97-AF65-F5344CB8AC3E}">
        <p14:creationId xmlns:p14="http://schemas.microsoft.com/office/powerpoint/2010/main" val="17644282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17EF3-6974-C10E-FDDA-80A270A983E1}"/>
              </a:ext>
            </a:extLst>
          </p:cNvPr>
          <p:cNvSpPr>
            <a:spLocks noGrp="1"/>
          </p:cNvSpPr>
          <p:nvPr>
            <p:ph type="title"/>
          </p:nvPr>
        </p:nvSpPr>
        <p:spPr/>
        <p:txBody>
          <a:bodyPr/>
          <a:lstStyle/>
          <a:p>
            <a:r>
              <a:rPr lang="en-US" dirty="0"/>
              <a:t>Introductions/ Ice Breaker </a:t>
            </a:r>
          </a:p>
        </p:txBody>
      </p:sp>
      <p:sp>
        <p:nvSpPr>
          <p:cNvPr id="3" name="Content Placeholder 2">
            <a:extLst>
              <a:ext uri="{FF2B5EF4-FFF2-40B4-BE49-F238E27FC236}">
                <a16:creationId xmlns:a16="http://schemas.microsoft.com/office/drawing/2014/main" id="{47D31AC4-2EF4-8D99-D010-239CA48B9B03}"/>
              </a:ext>
            </a:extLst>
          </p:cNvPr>
          <p:cNvSpPr>
            <a:spLocks noGrp="1"/>
          </p:cNvSpPr>
          <p:nvPr>
            <p:ph idx="1"/>
          </p:nvPr>
        </p:nvSpPr>
        <p:spPr/>
        <p:txBody>
          <a:bodyPr/>
          <a:lstStyle/>
          <a:p>
            <a:r>
              <a:rPr lang="en-US" dirty="0"/>
              <a:t>Staff Introductions</a:t>
            </a:r>
          </a:p>
          <a:p>
            <a:r>
              <a:rPr lang="en-US" dirty="0"/>
              <a:t>Ice breaker: </a:t>
            </a:r>
          </a:p>
          <a:p>
            <a:pPr lvl="1">
              <a:spcAft>
                <a:spcPts val="0"/>
              </a:spcAft>
            </a:pPr>
            <a:r>
              <a:rPr lang="en-US" dirty="0"/>
              <a:t>What's something surprising you learned about your fellow commissioners?</a:t>
            </a:r>
          </a:p>
          <a:p>
            <a:pPr lvl="1">
              <a:spcAft>
                <a:spcPts val="0"/>
              </a:spcAft>
            </a:pPr>
            <a:r>
              <a:rPr lang="en-US" dirty="0"/>
              <a:t>What common themes are there among us? </a:t>
            </a:r>
          </a:p>
          <a:p>
            <a:pPr lvl="1">
              <a:spcAft>
                <a:spcPts val="0"/>
              </a:spcAft>
            </a:pPr>
            <a:endParaRPr lang="en-US" dirty="0"/>
          </a:p>
        </p:txBody>
      </p:sp>
    </p:spTree>
    <p:extLst>
      <p:ext uri="{BB962C8B-B14F-4D97-AF65-F5344CB8AC3E}">
        <p14:creationId xmlns:p14="http://schemas.microsoft.com/office/powerpoint/2010/main" val="2335074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29DC5A77-10C9-4ECF-B7EB-8D917F36A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9">
            <a:extLst>
              <a:ext uri="{FF2B5EF4-FFF2-40B4-BE49-F238E27FC236}">
                <a16:creationId xmlns:a16="http://schemas.microsoft.com/office/drawing/2014/main" id="{2FFE28B5-FB16-49A9-B851-3C35FAC0C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10905976" cy="16511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421D14E2-3BBD-5D2A-99D2-F58B9E0D66E9}"/>
              </a:ext>
            </a:extLst>
          </p:cNvPr>
          <p:cNvSpPr>
            <a:spLocks noGrp="1"/>
          </p:cNvSpPr>
          <p:nvPr>
            <p:ph type="title"/>
          </p:nvPr>
        </p:nvSpPr>
        <p:spPr>
          <a:xfrm>
            <a:off x="1600754" y="1087374"/>
            <a:ext cx="8983489" cy="1000978"/>
          </a:xfrm>
        </p:spPr>
        <p:txBody>
          <a:bodyPr>
            <a:normAutofit/>
          </a:bodyPr>
          <a:lstStyle/>
          <a:p>
            <a:r>
              <a:rPr lang="en-US"/>
              <a:t>Review of Current Programs</a:t>
            </a:r>
          </a:p>
        </p:txBody>
      </p:sp>
      <p:sp>
        <p:nvSpPr>
          <p:cNvPr id="7" name="Rectangle 11">
            <a:extLst>
              <a:ext uri="{FF2B5EF4-FFF2-40B4-BE49-F238E27FC236}">
                <a16:creationId xmlns:a16="http://schemas.microsoft.com/office/drawing/2014/main" id="{01014442-855A-4E0F-8D09-C314661A4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4533" y="758952"/>
            <a:ext cx="1185379" cy="1651133"/>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13">
            <a:extLst>
              <a:ext uri="{FF2B5EF4-FFF2-40B4-BE49-F238E27FC236}">
                <a16:creationId xmlns:a16="http://schemas.microsoft.com/office/drawing/2014/main" id="{9B1ABF09-86CF-414E-88A5-2B84CC723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3" y="2526526"/>
            <a:ext cx="1169701" cy="3563378"/>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5">
            <a:extLst>
              <a:ext uri="{FF2B5EF4-FFF2-40B4-BE49-F238E27FC236}">
                <a16:creationId xmlns:a16="http://schemas.microsoft.com/office/drawing/2014/main" id="{3FE91770-CDBB-4D24-94E5-AD484F36C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79019" y="2526526"/>
            <a:ext cx="10920893" cy="3563377"/>
          </a:xfrm>
          <a:prstGeom prst="rect">
            <a:avLst/>
          </a:prstGeom>
          <a:solidFill>
            <a:schemeClr val="bg2">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3" name="Subtitle 2">
            <a:extLst>
              <a:ext uri="{FF2B5EF4-FFF2-40B4-BE49-F238E27FC236}">
                <a16:creationId xmlns:a16="http://schemas.microsoft.com/office/drawing/2014/main" id="{81366E47-90F7-AC21-127F-D099C5893872}"/>
              </a:ext>
            </a:extLst>
          </p:cNvPr>
          <p:cNvSpPr>
            <a:spLocks noGrp="1"/>
          </p:cNvSpPr>
          <p:nvPr>
            <p:ph idx="1"/>
          </p:nvPr>
        </p:nvSpPr>
        <p:spPr>
          <a:xfrm>
            <a:off x="1600753" y="2535446"/>
            <a:ext cx="8983489" cy="3554457"/>
          </a:xfrm>
        </p:spPr>
        <p:txBody>
          <a:bodyPr>
            <a:normAutofit/>
          </a:bodyPr>
          <a:lstStyle/>
          <a:p>
            <a:r>
              <a:rPr lang="en-US" dirty="0">
                <a:solidFill>
                  <a:schemeClr val="tx1"/>
                </a:solidFill>
                <a:ea typeface="+mn-lt"/>
                <a:cs typeface="+mn-lt"/>
              </a:rPr>
              <a:t>Agenda Item 5: </a:t>
            </a:r>
            <a:endParaRPr lang="en-US">
              <a:solidFill>
                <a:schemeClr val="tx1"/>
              </a:solidFill>
            </a:endParaRPr>
          </a:p>
          <a:p>
            <a:pPr marL="0" indent="0">
              <a:buNone/>
            </a:pPr>
            <a:r>
              <a:rPr lang="en-US" dirty="0">
                <a:solidFill>
                  <a:schemeClr val="tx1"/>
                </a:solidFill>
                <a:ea typeface="+mn-lt"/>
                <a:cs typeface="+mn-lt"/>
              </a:rPr>
              <a:t>The Commission will learn about the history and current programs within the Office of Small Business and Office of Economic and Workforce Development, including a review of City Charter language, the Office of Small Business mission, business support services, the Legacy Business Program, and current staffing.</a:t>
            </a:r>
            <a:endParaRPr lang="en-US" dirty="0">
              <a:solidFill>
                <a:schemeClr val="tx1"/>
              </a:solidFill>
            </a:endParaRPr>
          </a:p>
        </p:txBody>
      </p:sp>
    </p:spTree>
    <p:extLst>
      <p:ext uri="{BB962C8B-B14F-4D97-AF65-F5344CB8AC3E}">
        <p14:creationId xmlns:p14="http://schemas.microsoft.com/office/powerpoint/2010/main" val="13126395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03080-6583-428B-8A3C-59E66FC9401C}"/>
              </a:ext>
            </a:extLst>
          </p:cNvPr>
          <p:cNvSpPr>
            <a:spLocks noGrp="1"/>
          </p:cNvSpPr>
          <p:nvPr>
            <p:ph type="title"/>
          </p:nvPr>
        </p:nvSpPr>
        <p:spPr/>
        <p:txBody>
          <a:bodyPr/>
          <a:lstStyle/>
          <a:p>
            <a:r>
              <a:rPr lang="en-US"/>
              <a:t>Office of Small Business History	</a:t>
            </a:r>
          </a:p>
        </p:txBody>
      </p:sp>
      <p:sp>
        <p:nvSpPr>
          <p:cNvPr id="3" name="Content Placeholder 2">
            <a:extLst>
              <a:ext uri="{FF2B5EF4-FFF2-40B4-BE49-F238E27FC236}">
                <a16:creationId xmlns:a16="http://schemas.microsoft.com/office/drawing/2014/main" id="{477F84CE-CE74-4446-8704-86E54D368E11}"/>
              </a:ext>
            </a:extLst>
          </p:cNvPr>
          <p:cNvSpPr>
            <a:spLocks noGrp="1"/>
          </p:cNvSpPr>
          <p:nvPr>
            <p:ph idx="1"/>
          </p:nvPr>
        </p:nvSpPr>
        <p:spPr/>
        <p:txBody>
          <a:bodyPr/>
          <a:lstStyle/>
          <a:p>
            <a:r>
              <a:rPr lang="en-US" dirty="0"/>
              <a:t>2003 </a:t>
            </a:r>
            <a:endParaRPr lang="en-US"/>
          </a:p>
          <a:p>
            <a:pPr marL="0" indent="0">
              <a:buNone/>
            </a:pPr>
            <a:r>
              <a:rPr lang="en-US" sz="1400" dirty="0"/>
              <a:t>San Francisco voters approved Proposition D, which created a chartered Small Business Commission that oversees the Office of Small Business. </a:t>
            </a:r>
            <a:endParaRPr lang="en-US" sz="1400"/>
          </a:p>
          <a:p>
            <a:r>
              <a:rPr lang="en-US" dirty="0"/>
              <a:t>2007</a:t>
            </a:r>
          </a:p>
          <a:p>
            <a:pPr marL="0" indent="0">
              <a:buNone/>
            </a:pPr>
            <a:r>
              <a:rPr lang="en-US" sz="1400" dirty="0"/>
              <a:t>Voters passed Proposition I, which required OSB to operate a Small Business Assistance Center to focus on the needs of San Francisco businesses with fewer than 100 employees. </a:t>
            </a:r>
            <a:endParaRPr lang="en-US" sz="1400"/>
          </a:p>
          <a:p>
            <a:r>
              <a:rPr lang="en-US" dirty="0"/>
              <a:t>2015</a:t>
            </a:r>
          </a:p>
          <a:p>
            <a:pPr marL="0" indent="0">
              <a:buNone/>
            </a:pPr>
            <a:r>
              <a:rPr lang="en-US" sz="1400" dirty="0"/>
              <a:t>Board of Supervisors created the Legacy Business Registry in March 2015.</a:t>
            </a:r>
          </a:p>
          <a:p>
            <a:pPr marL="0" indent="0">
              <a:buNone/>
            </a:pPr>
            <a:r>
              <a:rPr lang="en-US" sz="1400" dirty="0"/>
              <a:t>Voters approved Proposition J, which created the Legacy Business Historic Preservation Fund in November, 2015. </a:t>
            </a:r>
            <a:endParaRPr lang="en-US" dirty="0"/>
          </a:p>
          <a:p>
            <a:r>
              <a:rPr lang="en-US" dirty="0"/>
              <a:t>2020</a:t>
            </a:r>
          </a:p>
          <a:p>
            <a:pPr marL="0" indent="0">
              <a:buNone/>
            </a:pPr>
            <a:r>
              <a:rPr lang="en-US" sz="1400" dirty="0"/>
              <a:t>Voters approved Prop H/Save Our Small Businesses Initiative</a:t>
            </a:r>
          </a:p>
          <a:p>
            <a:pPr marL="0" indent="0">
              <a:buNone/>
            </a:pPr>
            <a:endParaRPr lang="en-US"/>
          </a:p>
        </p:txBody>
      </p:sp>
    </p:spTree>
    <p:extLst>
      <p:ext uri="{BB962C8B-B14F-4D97-AF65-F5344CB8AC3E}">
        <p14:creationId xmlns:p14="http://schemas.microsoft.com/office/powerpoint/2010/main" val="16220023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FA060-7599-43C3-B55B-AEC69A8F7E6D}"/>
              </a:ext>
            </a:extLst>
          </p:cNvPr>
          <p:cNvSpPr>
            <a:spLocks noGrp="1"/>
          </p:cNvSpPr>
          <p:nvPr>
            <p:ph type="title"/>
          </p:nvPr>
        </p:nvSpPr>
        <p:spPr>
          <a:xfrm>
            <a:off x="290151" y="2599953"/>
            <a:ext cx="2834640" cy="1345809"/>
          </a:xfrm>
        </p:spPr>
        <p:txBody>
          <a:bodyPr/>
          <a:lstStyle/>
          <a:p>
            <a:r>
              <a:rPr lang="en-US">
                <a:latin typeface="+mn-lt"/>
              </a:rPr>
              <a:t>Mission &amp; Mandate</a:t>
            </a:r>
          </a:p>
        </p:txBody>
      </p:sp>
      <p:sp>
        <p:nvSpPr>
          <p:cNvPr id="3" name="Content Placeholder 2">
            <a:extLst>
              <a:ext uri="{FF2B5EF4-FFF2-40B4-BE49-F238E27FC236}">
                <a16:creationId xmlns:a16="http://schemas.microsoft.com/office/drawing/2014/main" id="{6621369B-EFE3-45C8-8A79-B8955B5638F8}"/>
              </a:ext>
            </a:extLst>
          </p:cNvPr>
          <p:cNvSpPr>
            <a:spLocks noGrp="1"/>
          </p:cNvSpPr>
          <p:nvPr>
            <p:ph idx="1"/>
          </p:nvPr>
        </p:nvSpPr>
        <p:spPr>
          <a:xfrm>
            <a:off x="3867912" y="785446"/>
            <a:ext cx="7315200" cy="5334226"/>
          </a:xfrm>
        </p:spPr>
        <p:txBody>
          <a:bodyPr/>
          <a:lstStyle/>
          <a:p>
            <a:r>
              <a:rPr lang="en-US"/>
              <a:t>To equitably support, preserve and protect small businesses in San Francisco. We provide high quality direct services and programs, drive practical policy solutions, and serve as a champion for San Francisco’s diverse small business community.</a:t>
            </a:r>
          </a:p>
          <a:p>
            <a:endParaRPr lang="en-US"/>
          </a:p>
          <a:p>
            <a:r>
              <a:rPr lang="en-US"/>
              <a:t>The Office of Small Business is the City's central point of information for small businesses located in the City and County of San Francisco.</a:t>
            </a:r>
          </a:p>
          <a:p>
            <a:endParaRPr lang="en-US"/>
          </a:p>
          <a:p>
            <a:endParaRPr lang="en-US"/>
          </a:p>
        </p:txBody>
      </p:sp>
      <p:sp>
        <p:nvSpPr>
          <p:cNvPr id="5" name="Content Placeholder 2">
            <a:extLst>
              <a:ext uri="{FF2B5EF4-FFF2-40B4-BE49-F238E27FC236}">
                <a16:creationId xmlns:a16="http://schemas.microsoft.com/office/drawing/2014/main" id="{B69A1BC8-EB57-4070-8C28-5C2FA338CF4E}"/>
              </a:ext>
            </a:extLst>
          </p:cNvPr>
          <p:cNvSpPr txBox="1">
            <a:spLocks/>
          </p:cNvSpPr>
          <p:nvPr/>
        </p:nvSpPr>
        <p:spPr>
          <a:xfrm>
            <a:off x="3867912" y="3494176"/>
            <a:ext cx="7315200" cy="2625496"/>
          </a:xfrm>
          <a:prstGeom prst="rect">
            <a:avLst/>
          </a:prstGeom>
        </p:spPr>
        <p:txBody>
          <a:bodyPr vert="horz" lIns="91440" tIns="45720" rIns="91440" bIns="45720" rtlCol="0" anchor="ct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endParaRPr lang="en-US"/>
          </a:p>
        </p:txBody>
      </p:sp>
    </p:spTree>
    <p:extLst>
      <p:ext uri="{BB962C8B-B14F-4D97-AF65-F5344CB8AC3E}">
        <p14:creationId xmlns:p14="http://schemas.microsoft.com/office/powerpoint/2010/main" val="34505809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424FDD-E0D9-4754-A443-14EA62984B9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6543540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8D851-7663-4590-9AFB-7DC78D0A5939}"/>
              </a:ext>
            </a:extLst>
          </p:cNvPr>
          <p:cNvSpPr>
            <a:spLocks noGrp="1"/>
          </p:cNvSpPr>
          <p:nvPr>
            <p:ph type="title"/>
          </p:nvPr>
        </p:nvSpPr>
        <p:spPr/>
        <p:txBody>
          <a:bodyPr/>
          <a:lstStyle/>
          <a:p>
            <a:r>
              <a:rPr lang="en-US"/>
              <a:t>What we do</a:t>
            </a:r>
          </a:p>
        </p:txBody>
      </p:sp>
      <p:sp>
        <p:nvSpPr>
          <p:cNvPr id="3" name="Content Placeholder 2">
            <a:extLst>
              <a:ext uri="{FF2B5EF4-FFF2-40B4-BE49-F238E27FC236}">
                <a16:creationId xmlns:a16="http://schemas.microsoft.com/office/drawing/2014/main" id="{60527610-FF3C-4077-9B16-74D3301321D6}"/>
              </a:ext>
            </a:extLst>
          </p:cNvPr>
          <p:cNvSpPr>
            <a:spLocks noGrp="1"/>
          </p:cNvSpPr>
          <p:nvPr>
            <p:ph sz="half" idx="1"/>
          </p:nvPr>
        </p:nvSpPr>
        <p:spPr/>
        <p:txBody>
          <a:bodyPr>
            <a:normAutofit/>
          </a:bodyPr>
          <a:lstStyle/>
          <a:p>
            <a:pPr marL="0" indent="0">
              <a:buNone/>
            </a:pPr>
            <a:r>
              <a:rPr lang="en-US"/>
              <a:t>One on one business counseling in Chinese, Spanish, or English to help with:</a:t>
            </a:r>
          </a:p>
          <a:p>
            <a:pPr marL="0" indent="0">
              <a:buNone/>
            </a:pPr>
            <a:endParaRPr lang="en-US"/>
          </a:p>
          <a:p>
            <a:pPr lvl="1" fontAlgn="base"/>
            <a:r>
              <a:rPr lang="en-US" sz="1600"/>
              <a:t>Business Entity classification</a:t>
            </a:r>
          </a:p>
          <a:p>
            <a:pPr lvl="1" fontAlgn="base"/>
            <a:r>
              <a:rPr lang="en-US" sz="1600"/>
              <a:t>Checklists for starting a business​</a:t>
            </a:r>
          </a:p>
          <a:p>
            <a:pPr lvl="1" fontAlgn="base"/>
            <a:r>
              <a:rPr lang="en-US" sz="1600"/>
              <a:t>Filing LLC/Corp paperwork and obtaining EIN​</a:t>
            </a:r>
          </a:p>
          <a:p>
            <a:pPr lvl="1" fontAlgn="base"/>
            <a:r>
              <a:rPr lang="en-US" sz="1600"/>
              <a:t>Business Registration, Registration Renewal, License Fee Payments </a:t>
            </a:r>
          </a:p>
          <a:p>
            <a:pPr lvl="1" fontAlgn="base"/>
            <a:r>
              <a:rPr lang="en-US" sz="1600"/>
              <a:t>Fictitious Business Name Statement Filing &amp; Publication ​</a:t>
            </a:r>
          </a:p>
          <a:p>
            <a:pPr lvl="1" fontAlgn="base"/>
            <a:r>
              <a:rPr lang="en-US" sz="1600"/>
              <a:t>Other regulatory license and permit processes and application</a:t>
            </a:r>
          </a:p>
        </p:txBody>
      </p:sp>
      <p:sp>
        <p:nvSpPr>
          <p:cNvPr id="4" name="Content Placeholder 3">
            <a:extLst>
              <a:ext uri="{FF2B5EF4-FFF2-40B4-BE49-F238E27FC236}">
                <a16:creationId xmlns:a16="http://schemas.microsoft.com/office/drawing/2014/main" id="{E5E77B4C-0112-46A2-8DB9-0D924032856F}"/>
              </a:ext>
            </a:extLst>
          </p:cNvPr>
          <p:cNvSpPr>
            <a:spLocks noGrp="1"/>
          </p:cNvSpPr>
          <p:nvPr>
            <p:ph sz="half" idx="2"/>
          </p:nvPr>
        </p:nvSpPr>
        <p:spPr>
          <a:xfrm>
            <a:off x="7829844" y="864108"/>
            <a:ext cx="3474720" cy="5120640"/>
          </a:xfrm>
        </p:spPr>
        <p:txBody>
          <a:bodyPr>
            <a:normAutofit/>
          </a:bodyPr>
          <a:lstStyle/>
          <a:p>
            <a:r>
              <a:rPr lang="en-US"/>
              <a:t>Support Legacy businesses through rent stabilization grants</a:t>
            </a:r>
          </a:p>
          <a:p>
            <a:r>
              <a:rPr lang="en-US"/>
              <a:t>Policy advocacy </a:t>
            </a:r>
          </a:p>
          <a:p>
            <a:r>
              <a:rPr lang="en-US"/>
              <a:t>Research (2020 Survey of Small Businesses re: Impacts of COVID-19)</a:t>
            </a:r>
          </a:p>
          <a:p>
            <a:r>
              <a:rPr lang="en-US"/>
              <a:t>Administer venue fund grants to support entertainment venues through COVID-19</a:t>
            </a:r>
          </a:p>
          <a:p>
            <a:r>
              <a:rPr lang="en-US"/>
              <a:t>Assist small businesses to navigate the permitting process</a:t>
            </a:r>
          </a:p>
          <a:p>
            <a:r>
              <a:rPr lang="en-US"/>
              <a:t>Offer resources on grants and technical assistance</a:t>
            </a:r>
          </a:p>
        </p:txBody>
      </p:sp>
    </p:spTree>
    <p:extLst>
      <p:ext uri="{BB962C8B-B14F-4D97-AF65-F5344CB8AC3E}">
        <p14:creationId xmlns:p14="http://schemas.microsoft.com/office/powerpoint/2010/main" val="6238108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4D96-5400-2B42-568A-BFEC956E2C86}"/>
              </a:ext>
            </a:extLst>
          </p:cNvPr>
          <p:cNvSpPr>
            <a:spLocks noGrp="1"/>
          </p:cNvSpPr>
          <p:nvPr>
            <p:ph type="ctrTitle"/>
          </p:nvPr>
        </p:nvSpPr>
        <p:spPr/>
        <p:txBody>
          <a:bodyPr/>
          <a:lstStyle/>
          <a:p>
            <a:r>
              <a:rPr lang="en-US"/>
              <a:t>Legacy Business Program </a:t>
            </a:r>
          </a:p>
        </p:txBody>
      </p:sp>
    </p:spTree>
    <p:extLst>
      <p:ext uri="{BB962C8B-B14F-4D97-AF65-F5344CB8AC3E}">
        <p14:creationId xmlns:p14="http://schemas.microsoft.com/office/powerpoint/2010/main" val="3630274676"/>
      </p:ext>
    </p:extLst>
  </p:cSld>
  <p:clrMapOvr>
    <a:masterClrMapping/>
  </p:clrMapOvr>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965973C82764941A2E398360E2248E8" ma:contentTypeVersion="13" ma:contentTypeDescription="Create a new document." ma:contentTypeScope="" ma:versionID="035e726058032eec2e85192173e6520b">
  <xsd:schema xmlns:xsd="http://www.w3.org/2001/XMLSchema" xmlns:xs="http://www.w3.org/2001/XMLSchema" xmlns:p="http://schemas.microsoft.com/office/2006/metadata/properties" xmlns:ns2="59e48c44-6c46-46e3-b3d1-4fb50a2de39b" xmlns:ns3="e9d3acf9-e2d4-46a8-b9cd-d0c32622972d" targetNamespace="http://schemas.microsoft.com/office/2006/metadata/properties" ma:root="true" ma:fieldsID="8ddfe9366b9e7877d9a78fa5a097acad" ns2:_="" ns3:_="">
    <xsd:import namespace="59e48c44-6c46-46e3-b3d1-4fb50a2de39b"/>
    <xsd:import namespace="e9d3acf9-e2d4-46a8-b9cd-d0c32622972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9e48c44-6c46-46e3-b3d1-4fb50a2de39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6b278eec-cad9-4ec1-bf87-f68f02c44eba"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9d3acf9-e2d4-46a8-b9cd-d0c32622972d"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65eea9d-3d63-47c8-a185-2e975fcd8046}" ma:internalName="TaxCatchAll" ma:showField="CatchAllData" ma:web="e9d3acf9-e2d4-46a8-b9cd-d0c32622972d">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9e48c44-6c46-46e3-b3d1-4fb50a2de39b">
      <Terms xmlns="http://schemas.microsoft.com/office/infopath/2007/PartnerControls"/>
    </lcf76f155ced4ddcb4097134ff3c332f>
    <TaxCatchAll xmlns="e9d3acf9-e2d4-46a8-b9cd-d0c32622972d" xsi:nil="true"/>
    <SharedWithUsers xmlns="e9d3acf9-e2d4-46a8-b9cd-d0c32622972d">
      <UserInfo>
        <DisplayName>Tang, Katy (ECN)</DisplayName>
        <AccountId>11</AccountId>
        <AccountType/>
      </UserInfo>
      <UserInfo>
        <DisplayName>Kurylo, Richard (ECN)</DisplayName>
        <AccountId>21</AccountId>
        <AccountType/>
      </UserInfo>
      <UserInfo>
        <DisplayName>Tano, Crezia (ECN)</DisplayName>
        <AccountId>74</AccountId>
        <AccountType/>
      </UserInfo>
      <UserInfo>
        <DisplayName>Kate Sofis (ECN)</DisplayName>
        <AccountId>39</AccountId>
        <AccountType/>
      </UserInfo>
    </SharedWithUsers>
  </documentManagement>
</p:properties>
</file>

<file path=customXml/itemProps1.xml><?xml version="1.0" encoding="utf-8"?>
<ds:datastoreItem xmlns:ds="http://schemas.openxmlformats.org/officeDocument/2006/customXml" ds:itemID="{90FF4E94-3A26-4FBD-BDB5-E64AD7993974}">
  <ds:schemaRefs>
    <ds:schemaRef ds:uri="59e48c44-6c46-46e3-b3d1-4fb50a2de39b"/>
    <ds:schemaRef ds:uri="e9d3acf9-e2d4-46a8-b9cd-d0c32622972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EAE9240-F402-47BC-A0B2-9C9A668B9627}">
  <ds:schemaRefs>
    <ds:schemaRef ds:uri="http://schemas.microsoft.com/sharepoint/v3/contenttype/forms"/>
  </ds:schemaRefs>
</ds:datastoreItem>
</file>

<file path=customXml/itemProps3.xml><?xml version="1.0" encoding="utf-8"?>
<ds:datastoreItem xmlns:ds="http://schemas.openxmlformats.org/officeDocument/2006/customXml" ds:itemID="{9954EFAF-433B-441F-B7D3-D820C4083DA7}">
  <ds:schemaRefs>
    <ds:schemaRef ds:uri="59e48c44-6c46-46e3-b3d1-4fb50a2de39b"/>
    <ds:schemaRef ds:uri="e9d3acf9-e2d4-46a8-b9cd-d0c32622972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TM03457475[[fn=Frame]]</Template>
  <Application>Microsoft Office PowerPoint</Application>
  <PresentationFormat>Widescreen</PresentationFormat>
  <Slides>29</Slides>
  <Notes>0</Notes>
  <HiddenSlides>1</HiddenSlide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Frame</vt:lpstr>
      <vt:lpstr>Small Business Commission Strategic Planning + Retreat</vt:lpstr>
      <vt:lpstr>Goals </vt:lpstr>
      <vt:lpstr>Introductions/ Ice Breaker </vt:lpstr>
      <vt:lpstr>Review of Current Programs</vt:lpstr>
      <vt:lpstr>Office of Small Business History </vt:lpstr>
      <vt:lpstr>Mission &amp; Mandate</vt:lpstr>
      <vt:lpstr>PowerPoint Presentation</vt:lpstr>
      <vt:lpstr>What we do</vt:lpstr>
      <vt:lpstr>Legacy Business Program </vt:lpstr>
      <vt:lpstr>Annual  Highlights </vt:lpstr>
      <vt:lpstr>Promoting the Legacy Business Registry  2021-2022 Highlights</vt:lpstr>
      <vt:lpstr>Legacybusiness.org</vt:lpstr>
      <vt:lpstr>Find Legacy Businesses</vt:lpstr>
      <vt:lpstr>New features added in 2022</vt:lpstr>
      <vt:lpstr>Outreach strategy  Focus on identified gaps in racial and geographic representation</vt:lpstr>
      <vt:lpstr>Overview of City Budget Process </vt:lpstr>
      <vt:lpstr>Overview of City Budget Process </vt:lpstr>
      <vt:lpstr>Budget   The Office of Small Business is a division within the Office of Economic &amp; Workforce Development (OEWD)</vt:lpstr>
      <vt:lpstr>City Budget Process</vt:lpstr>
      <vt:lpstr>Mayor's budget proposal</vt:lpstr>
      <vt:lpstr>Next steps</vt:lpstr>
      <vt:lpstr>OEWD/OSB Budget Priorities</vt:lpstr>
      <vt:lpstr>Action Planning</vt:lpstr>
      <vt:lpstr>Commissioner Survey Results </vt:lpstr>
      <vt:lpstr>Today's Goal </vt:lpstr>
      <vt:lpstr>Discussion </vt:lpstr>
      <vt:lpstr>Draft Objectives &amp; Key Results</vt:lpstr>
      <vt:lpstr>Draft Objectives &amp; Key Results (continued)</vt:lpstr>
      <vt:lpstr>Draft Objectives &amp; Key Results (continued)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Small Business Commission &amp;  Office of Small Business 101</dc:title>
  <dc:creator>Kerry Birnbach</dc:creator>
  <cp:revision>522</cp:revision>
  <dcterms:created xsi:type="dcterms:W3CDTF">2022-05-24T23:14:32Z</dcterms:created>
  <dcterms:modified xsi:type="dcterms:W3CDTF">2022-06-13T18:57:33Z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0x010100D965973C82764941A2E398360E2248E8</vt:lpwstr>
  </property>
  <property fmtid="{D5CDD505-2E9C-101B-9397-08002B2CF9AE}" pid="3" name="MediaServiceImageTags">
    <vt:lpwstr/>
  </property>
</Properties>
</file>