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63" r:id="rId4"/>
    <p:sldId id="258" r:id="rId5"/>
    <p:sldId id="259" r:id="rId6"/>
    <p:sldId id="265" r:id="rId7"/>
    <p:sldId id="260" r:id="rId8"/>
    <p:sldId id="261" r:id="rId9"/>
    <p:sldId id="262" r:id="rId10"/>
    <p:sldId id="267" r:id="rId11"/>
    <p:sldId id="264"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Grotesque" panose="020B0504020202020204" pitchFamily="34" charset="0"/>
      <p:regular r:id="rId18"/>
      <p:bold r:id="rId19"/>
    </p:embeddedFont>
    <p:embeddedFont>
      <p:font typeface="HK Grotesk Bold" panose="020B0604020202020204" charset="0"/>
      <p:regular r:id="rId20"/>
      <p:bold r:id="rId21"/>
    </p:embeddedFont>
    <p:embeddedFont>
      <p:font typeface="Open San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 Andrews, Alicia (DPH)" initials="SAA(" lastIdx="2" clrIdx="0">
    <p:extLst>
      <p:ext uri="{19B8F6BF-5375-455C-9EA6-DF929625EA0E}">
        <p15:presenceInfo xmlns:p15="http://schemas.microsoft.com/office/powerpoint/2012/main" userId="S::alicia.st-andrews@sfdph.org::5b05e8ae-83fa-4244-b751-a255b2e45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p:cViewPr varScale="1">
        <p:scale>
          <a:sx n="46" d="100"/>
          <a:sy n="46" d="100"/>
        </p:scale>
        <p:origin x="75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1T14:43:08.380" idx="1">
    <p:pos x="10" y="10"/>
    <p:text>Reduce management experience below 5 years?</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7D747-7F10-B544-AC1F-7EBBE14B2DCB}" type="datetimeFigureOut">
              <a:rPr lang="en-US" smtClean="0"/>
              <a:t>5/20/2021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F9C15-F5AE-8048-BE65-2ECFE7A06067}" type="slidenum">
              <a:rPr lang="en-US" smtClean="0"/>
              <a:t>‹#›</a:t>
            </a:fld>
            <a:endParaRPr lang="en-US"/>
          </a:p>
        </p:txBody>
      </p:sp>
    </p:spTree>
    <p:extLst>
      <p:ext uri="{BB962C8B-B14F-4D97-AF65-F5344CB8AC3E}">
        <p14:creationId xmlns:p14="http://schemas.microsoft.com/office/powerpoint/2010/main" val="90148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AF9C15-F5AE-8048-BE65-2ECFE7A06067}" type="slidenum">
              <a:rPr lang="en-US" smtClean="0"/>
              <a:t>6</a:t>
            </a:fld>
            <a:endParaRPr lang="en-US"/>
          </a:p>
        </p:txBody>
      </p:sp>
    </p:spTree>
    <p:extLst>
      <p:ext uri="{BB962C8B-B14F-4D97-AF65-F5344CB8AC3E}">
        <p14:creationId xmlns:p14="http://schemas.microsoft.com/office/powerpoint/2010/main" val="194691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surveymonkey.com/r/YTDC7M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8787" y="2441914"/>
            <a:ext cx="7874150" cy="6715172"/>
          </a:xfrm>
          <a:prstGeom prst="rect">
            <a:avLst/>
          </a:prstGeom>
        </p:spPr>
        <p:txBody>
          <a:bodyPr wrap="square" lIns="0" tIns="0" rIns="0" bIns="0" rtlCol="0" anchor="t">
            <a:spAutoFit/>
          </a:bodyPr>
          <a:lstStyle/>
          <a:p>
            <a:pPr>
              <a:lnSpc>
                <a:spcPts val="5940"/>
              </a:lnSpc>
              <a:spcBef>
                <a:spcPct val="0"/>
              </a:spcBef>
            </a:pPr>
            <a:r>
              <a:rPr lang="en-US" sz="4000" dirty="0">
                <a:solidFill>
                  <a:srgbClr val="191769"/>
                </a:solidFill>
                <a:latin typeface="HK Grotesk Bold Bold"/>
              </a:rPr>
              <a:t>SAN FRANCISCO DEPARTMENT OF PUBLIC HEALTH </a:t>
            </a:r>
          </a:p>
          <a:p>
            <a:pPr>
              <a:lnSpc>
                <a:spcPts val="5940"/>
              </a:lnSpc>
              <a:spcBef>
                <a:spcPct val="0"/>
              </a:spcBef>
            </a:pPr>
            <a:r>
              <a:rPr lang="en-US" sz="4000" dirty="0">
                <a:solidFill>
                  <a:srgbClr val="191769"/>
                </a:solidFill>
                <a:latin typeface="HK Grotesk Bold Bold"/>
              </a:rPr>
              <a:t>ANTI-RACISM, EQUITABLE, &amp; INCLUSIVE LEADERS FELLOWSHIP</a:t>
            </a:r>
          </a:p>
          <a:p>
            <a:pPr>
              <a:lnSpc>
                <a:spcPts val="5940"/>
              </a:lnSpc>
              <a:spcBef>
                <a:spcPct val="0"/>
              </a:spcBef>
            </a:pPr>
            <a:r>
              <a:rPr lang="en-US" sz="2800" dirty="0">
                <a:solidFill>
                  <a:schemeClr val="accent3">
                    <a:lumMod val="50000"/>
                  </a:schemeClr>
                </a:solidFill>
                <a:cs typeface="Calibri"/>
              </a:rPr>
              <a:t>SPONSORED BY THE OFFICE OF </a:t>
            </a:r>
          </a:p>
          <a:p>
            <a:pPr>
              <a:lnSpc>
                <a:spcPts val="5940"/>
              </a:lnSpc>
              <a:spcBef>
                <a:spcPct val="0"/>
              </a:spcBef>
            </a:pPr>
            <a:r>
              <a:rPr lang="en-US" sz="2800" dirty="0">
                <a:solidFill>
                  <a:schemeClr val="accent3">
                    <a:lumMod val="50000"/>
                  </a:schemeClr>
                </a:solidFill>
                <a:cs typeface="Calibri"/>
              </a:rPr>
              <a:t>HEALTH EQUITY – WORKFORCE </a:t>
            </a:r>
            <a:endParaRPr lang="en-US">
              <a:solidFill>
                <a:schemeClr val="accent3">
                  <a:lumMod val="50000"/>
                </a:schemeClr>
              </a:solidFill>
              <a:cs typeface="Calibri"/>
            </a:endParaRPr>
          </a:p>
          <a:p>
            <a:pPr>
              <a:lnSpc>
                <a:spcPts val="5940"/>
              </a:lnSpc>
              <a:spcBef>
                <a:spcPct val="0"/>
              </a:spcBef>
            </a:pPr>
            <a:r>
              <a:rPr lang="en-US" sz="2800" dirty="0">
                <a:solidFill>
                  <a:schemeClr val="accent3">
                    <a:lumMod val="50000"/>
                  </a:schemeClr>
                </a:solidFill>
                <a:cs typeface="Calibri"/>
              </a:rPr>
              <a:t>EQUITY STRATEGIES </a:t>
            </a:r>
            <a:endParaRPr lang="en-US">
              <a:solidFill>
                <a:schemeClr val="accent3">
                  <a:lumMod val="50000"/>
                </a:schemeClr>
              </a:solidFill>
              <a:cs typeface="Calibri"/>
            </a:endParaRPr>
          </a:p>
          <a:p>
            <a:pPr>
              <a:lnSpc>
                <a:spcPts val="5940"/>
              </a:lnSpc>
              <a:spcBef>
                <a:spcPct val="0"/>
              </a:spcBef>
            </a:pPr>
            <a:r>
              <a:rPr lang="en-US" sz="2800" dirty="0">
                <a:solidFill>
                  <a:schemeClr val="accent3">
                    <a:lumMod val="50000"/>
                  </a:schemeClr>
                </a:solidFill>
                <a:cs typeface="Calibri"/>
              </a:rPr>
              <a:t>AND PROGRAMS</a:t>
            </a:r>
          </a:p>
        </p:txBody>
      </p:sp>
      <p:pic>
        <p:nvPicPr>
          <p:cNvPr id="3" name="Picture 3"/>
          <p:cNvPicPr>
            <a:picLocks noChangeAspect="1"/>
          </p:cNvPicPr>
          <p:nvPr/>
        </p:nvPicPr>
        <p:blipFill>
          <a:blip r:embed="rId2"/>
          <a:srcRect t="12881" b="12881"/>
          <a:stretch>
            <a:fillRect/>
          </a:stretch>
        </p:blipFill>
        <p:spPr>
          <a:xfrm>
            <a:off x="3870028" y="8232395"/>
            <a:ext cx="4115421" cy="2054605"/>
          </a:xfrm>
          <a:prstGeom prst="rect">
            <a:avLst/>
          </a:prstGeom>
        </p:spPr>
      </p:pic>
      <p:sp>
        <p:nvSpPr>
          <p:cNvPr id="4" name="AutoShape 4"/>
          <p:cNvSpPr/>
          <p:nvPr/>
        </p:nvSpPr>
        <p:spPr>
          <a:xfrm>
            <a:off x="7985449" y="4123186"/>
            <a:ext cx="2057711" cy="2054605"/>
          </a:xfrm>
          <a:prstGeom prst="rect">
            <a:avLst/>
          </a:prstGeom>
          <a:solidFill>
            <a:srgbClr val="62A25D"/>
          </a:solidFill>
        </p:spPr>
      </p:sp>
      <p:sp>
        <p:nvSpPr>
          <p:cNvPr id="5" name="AutoShape 5"/>
          <p:cNvSpPr/>
          <p:nvPr/>
        </p:nvSpPr>
        <p:spPr>
          <a:xfrm>
            <a:off x="5927738" y="6177791"/>
            <a:ext cx="2057711" cy="2054605"/>
          </a:xfrm>
          <a:prstGeom prst="rect">
            <a:avLst/>
          </a:prstGeom>
          <a:solidFill>
            <a:srgbClr val="FFC924"/>
          </a:solidFill>
        </p:spPr>
      </p:sp>
      <p:pic>
        <p:nvPicPr>
          <p:cNvPr id="6" name="Picture 6"/>
          <p:cNvPicPr>
            <a:picLocks noChangeAspect="1"/>
          </p:cNvPicPr>
          <p:nvPr/>
        </p:nvPicPr>
        <p:blipFill>
          <a:blip r:embed="rId3"/>
          <a:srcRect l="16324" r="16324"/>
          <a:stretch>
            <a:fillRect/>
          </a:stretch>
        </p:blipFill>
        <p:spPr>
          <a:xfrm>
            <a:off x="14158581" y="6177791"/>
            <a:ext cx="4115421" cy="4109209"/>
          </a:xfrm>
          <a:prstGeom prst="rect">
            <a:avLst/>
          </a:prstGeom>
        </p:spPr>
      </p:pic>
      <p:pic>
        <p:nvPicPr>
          <p:cNvPr id="7" name="Picture 7"/>
          <p:cNvPicPr>
            <a:picLocks noChangeAspect="1"/>
          </p:cNvPicPr>
          <p:nvPr/>
        </p:nvPicPr>
        <p:blipFill>
          <a:blip r:embed="rId4"/>
          <a:srcRect l="7039" r="26193"/>
          <a:stretch>
            <a:fillRect/>
          </a:stretch>
        </p:blipFill>
        <p:spPr>
          <a:xfrm>
            <a:off x="10043160" y="4123186"/>
            <a:ext cx="4115421" cy="4109209"/>
          </a:xfrm>
          <a:prstGeom prst="rect">
            <a:avLst/>
          </a:prstGeom>
        </p:spPr>
      </p:pic>
      <p:pic>
        <p:nvPicPr>
          <p:cNvPr id="8" name="Picture 8"/>
          <p:cNvPicPr>
            <a:picLocks noChangeAspect="1"/>
          </p:cNvPicPr>
          <p:nvPr/>
        </p:nvPicPr>
        <p:blipFill>
          <a:blip r:embed="rId5"/>
          <a:srcRect t="12603" b="12603"/>
          <a:stretch>
            <a:fillRect/>
          </a:stretch>
        </p:blipFill>
        <p:spPr>
          <a:xfrm>
            <a:off x="10043160" y="2061593"/>
            <a:ext cx="4115421" cy="2054605"/>
          </a:xfrm>
          <a:prstGeom prst="rect">
            <a:avLst/>
          </a:prstGeom>
        </p:spPr>
      </p:pic>
      <p:pic>
        <p:nvPicPr>
          <p:cNvPr id="9" name="Picture 9"/>
          <p:cNvPicPr>
            <a:picLocks noChangeAspect="1"/>
          </p:cNvPicPr>
          <p:nvPr/>
        </p:nvPicPr>
        <p:blipFill>
          <a:blip r:embed="rId6"/>
          <a:srcRect l="16616" r="16616"/>
          <a:stretch>
            <a:fillRect/>
          </a:stretch>
        </p:blipFill>
        <p:spPr>
          <a:xfrm>
            <a:off x="7985449" y="6170802"/>
            <a:ext cx="2057711" cy="2054605"/>
          </a:xfrm>
          <a:prstGeom prst="rect">
            <a:avLst/>
          </a:prstGeom>
        </p:spPr>
      </p:pic>
      <p:sp>
        <p:nvSpPr>
          <p:cNvPr id="10" name="AutoShape 10"/>
          <p:cNvSpPr/>
          <p:nvPr/>
        </p:nvSpPr>
        <p:spPr>
          <a:xfrm>
            <a:off x="14158581" y="4123186"/>
            <a:ext cx="4115421" cy="2054605"/>
          </a:xfrm>
          <a:prstGeom prst="rect">
            <a:avLst/>
          </a:prstGeom>
          <a:solidFill>
            <a:srgbClr val="FDCBDF"/>
          </a:solidFill>
        </p:spPr>
      </p:sp>
      <p:sp>
        <p:nvSpPr>
          <p:cNvPr id="11" name="AutoShape 11"/>
          <p:cNvSpPr/>
          <p:nvPr/>
        </p:nvSpPr>
        <p:spPr>
          <a:xfrm>
            <a:off x="12100870" y="8232395"/>
            <a:ext cx="2057711" cy="2054605"/>
          </a:xfrm>
          <a:prstGeom prst="rect">
            <a:avLst/>
          </a:prstGeom>
          <a:solidFill>
            <a:srgbClr val="29285D"/>
          </a:solidFill>
        </p:spPr>
      </p:sp>
      <p:pic>
        <p:nvPicPr>
          <p:cNvPr id="12" name="Picture 12"/>
          <p:cNvPicPr>
            <a:picLocks noChangeAspect="1"/>
          </p:cNvPicPr>
          <p:nvPr/>
        </p:nvPicPr>
        <p:blipFill>
          <a:blip r:embed="rId7"/>
          <a:srcRect t="12556" b="12556"/>
          <a:stretch>
            <a:fillRect/>
          </a:stretch>
        </p:blipFill>
        <p:spPr>
          <a:xfrm>
            <a:off x="7985449" y="8232395"/>
            <a:ext cx="4115421" cy="2054605"/>
          </a:xfrm>
          <a:prstGeom prst="rect">
            <a:avLst/>
          </a:prstGeom>
        </p:spPr>
      </p:pic>
      <p:sp>
        <p:nvSpPr>
          <p:cNvPr id="13" name="AutoShape 13"/>
          <p:cNvSpPr/>
          <p:nvPr/>
        </p:nvSpPr>
        <p:spPr>
          <a:xfrm>
            <a:off x="12100870" y="0"/>
            <a:ext cx="2057711" cy="2068582"/>
          </a:xfrm>
          <a:prstGeom prst="rect">
            <a:avLst/>
          </a:prstGeom>
          <a:solidFill>
            <a:srgbClr val="469BD8"/>
          </a:solidFill>
        </p:spPr>
      </p:sp>
      <p:pic>
        <p:nvPicPr>
          <p:cNvPr id="14" name="Picture 14"/>
          <p:cNvPicPr>
            <a:picLocks noChangeAspect="1"/>
          </p:cNvPicPr>
          <p:nvPr/>
        </p:nvPicPr>
        <p:blipFill>
          <a:blip r:embed="rId8"/>
          <a:srcRect l="16616" r="16616"/>
          <a:stretch>
            <a:fillRect/>
          </a:stretch>
        </p:blipFill>
        <p:spPr>
          <a:xfrm>
            <a:off x="14158581" y="0"/>
            <a:ext cx="4129419" cy="4123186"/>
          </a:xfrm>
          <a:prstGeom prst="rect">
            <a:avLst/>
          </a:prstGeom>
        </p:spPr>
      </p:pic>
      <p:pic>
        <p:nvPicPr>
          <p:cNvPr id="15" name="Picture 15"/>
          <p:cNvPicPr>
            <a:picLocks noChangeAspect="1"/>
          </p:cNvPicPr>
          <p:nvPr/>
        </p:nvPicPr>
        <p:blipFill>
          <a:blip r:embed="rId9"/>
          <a:srcRect/>
          <a:stretch>
            <a:fillRect/>
          </a:stretch>
        </p:blipFill>
        <p:spPr>
          <a:xfrm>
            <a:off x="1028700" y="449662"/>
            <a:ext cx="1753681" cy="17536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2A25D"/>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DF682D"/>
          </a:solidFill>
        </p:spPr>
      </p:sp>
      <p:sp>
        <p:nvSpPr>
          <p:cNvPr id="5" name="TextBox 5"/>
          <p:cNvSpPr txBox="1"/>
          <p:nvPr/>
        </p:nvSpPr>
        <p:spPr>
          <a:xfrm>
            <a:off x="384464" y="1510870"/>
            <a:ext cx="8375072" cy="7265259"/>
          </a:xfrm>
          <a:prstGeom prst="rect">
            <a:avLst/>
          </a:prstGeom>
        </p:spPr>
        <p:txBody>
          <a:bodyPr wrap="square" lIns="0" tIns="0" rIns="0" bIns="0" rtlCol="0" anchor="t">
            <a:spAutoFit/>
          </a:bodyPr>
          <a:lstStyle/>
          <a:p>
            <a:pPr marL="0" lvl="0" indent="0" algn="ctr">
              <a:lnSpc>
                <a:spcPts val="8088"/>
              </a:lnSpc>
            </a:pPr>
            <a:r>
              <a:rPr lang="en-US" sz="6600" spc="-202" dirty="0">
                <a:solidFill>
                  <a:srgbClr val="FFFFFF"/>
                </a:solidFill>
                <a:latin typeface="HK Grotesk Bold Bold"/>
              </a:rPr>
              <a:t>Congratulations to Our First Cohort of Participants in the</a:t>
            </a:r>
          </a:p>
          <a:p>
            <a:pPr marL="0" lvl="0" indent="0" algn="ctr">
              <a:lnSpc>
                <a:spcPts val="8088"/>
              </a:lnSpc>
            </a:pPr>
            <a:r>
              <a:rPr lang="en-US" sz="6600" spc="-202" dirty="0">
                <a:solidFill>
                  <a:srgbClr val="FFFFFF"/>
                </a:solidFill>
                <a:latin typeface="HK Grotesk Bold Bold"/>
              </a:rPr>
              <a:t>DPH-Anti-Racism, Equitable, and Inclusive Leaders Fellowship</a:t>
            </a:r>
          </a:p>
          <a:p>
            <a:pPr marL="0" lvl="0" indent="0" algn="ctr">
              <a:lnSpc>
                <a:spcPts val="8088"/>
              </a:lnSpc>
            </a:pPr>
            <a:r>
              <a:rPr lang="en-US" sz="6600" spc="-202" dirty="0">
                <a:solidFill>
                  <a:srgbClr val="FFFFFF"/>
                </a:solidFill>
                <a:latin typeface="HK Grotesk Bold Bold"/>
              </a:rPr>
              <a:t>Summer 2021</a:t>
            </a:r>
            <a:endParaRPr lang="en-US" sz="6600" u="none" spc="-202" dirty="0">
              <a:solidFill>
                <a:srgbClr val="FFFFFF"/>
              </a:solidFill>
              <a:latin typeface="HK Grotesk Bold Bold"/>
            </a:endParaRPr>
          </a:p>
        </p:txBody>
      </p:sp>
      <p:sp>
        <p:nvSpPr>
          <p:cNvPr id="7" name="TextBox 4">
            <a:extLst>
              <a:ext uri="{FF2B5EF4-FFF2-40B4-BE49-F238E27FC236}">
                <a16:creationId xmlns:a16="http://schemas.microsoft.com/office/drawing/2014/main" id="{7795C608-EC16-0649-92A4-EBE845A93245}"/>
              </a:ext>
            </a:extLst>
          </p:cNvPr>
          <p:cNvSpPr txBox="1"/>
          <p:nvPr/>
        </p:nvSpPr>
        <p:spPr>
          <a:xfrm>
            <a:off x="9528464" y="1510870"/>
            <a:ext cx="3363070" cy="8002191"/>
          </a:xfrm>
          <a:prstGeom prst="rect">
            <a:avLst/>
          </a:prstGeom>
        </p:spPr>
        <p:txBody>
          <a:bodyPr wrap="square" lIns="0" tIns="0" rIns="0" bIns="0" rtlCol="0" anchor="t">
            <a:spAutoFit/>
          </a:bodyPr>
          <a:lstStyle/>
          <a:p>
            <a:r>
              <a:rPr lang="en-US" sz="2600" dirty="0">
                <a:solidFill>
                  <a:schemeClr val="bg1"/>
                </a:solidFill>
              </a:rPr>
              <a:t>Sharon Keyes</a:t>
            </a:r>
          </a:p>
          <a:p>
            <a:r>
              <a:rPr lang="en-US" sz="2600" dirty="0">
                <a:solidFill>
                  <a:schemeClr val="bg1"/>
                </a:solidFill>
              </a:rPr>
              <a:t>Ritchie Rubio</a:t>
            </a:r>
          </a:p>
          <a:p>
            <a:r>
              <a:rPr lang="en-US" sz="2600" dirty="0">
                <a:solidFill>
                  <a:schemeClr val="bg1"/>
                </a:solidFill>
              </a:rPr>
              <a:t>Alex Jackson</a:t>
            </a:r>
          </a:p>
          <a:p>
            <a:r>
              <a:rPr lang="en-US" sz="2600" dirty="0">
                <a:solidFill>
                  <a:schemeClr val="bg1"/>
                </a:solidFill>
              </a:rPr>
              <a:t>Maya Vasquez</a:t>
            </a:r>
          </a:p>
          <a:p>
            <a:r>
              <a:rPr lang="en-US" sz="2600" dirty="0">
                <a:solidFill>
                  <a:schemeClr val="bg1"/>
                </a:solidFill>
              </a:rPr>
              <a:t>Basil Price</a:t>
            </a:r>
          </a:p>
          <a:p>
            <a:r>
              <a:rPr lang="en-US" sz="2600" dirty="0">
                <a:solidFill>
                  <a:schemeClr val="bg1"/>
                </a:solidFill>
              </a:rPr>
              <a:t>Nicole Joe</a:t>
            </a:r>
          </a:p>
          <a:p>
            <a:r>
              <a:rPr lang="en-US" sz="2600" dirty="0">
                <a:solidFill>
                  <a:schemeClr val="bg1"/>
                </a:solidFill>
              </a:rPr>
              <a:t>Melissa Friedman</a:t>
            </a:r>
          </a:p>
          <a:p>
            <a:r>
              <a:rPr lang="en-US" sz="2600" dirty="0">
                <a:solidFill>
                  <a:schemeClr val="bg1"/>
                </a:solidFill>
              </a:rPr>
              <a:t>Heather </a:t>
            </a:r>
            <a:r>
              <a:rPr lang="en-US" sz="2600" dirty="0" err="1">
                <a:solidFill>
                  <a:schemeClr val="bg1"/>
                </a:solidFill>
              </a:rPr>
              <a:t>Weisbrod</a:t>
            </a:r>
            <a:endParaRPr lang="en-US" sz="2600" dirty="0">
              <a:solidFill>
                <a:schemeClr val="bg1"/>
              </a:solidFill>
            </a:endParaRPr>
          </a:p>
          <a:p>
            <a:r>
              <a:rPr lang="en-US" sz="2600" dirty="0">
                <a:solidFill>
                  <a:schemeClr val="bg1"/>
                </a:solidFill>
              </a:rPr>
              <a:t>Shilu </a:t>
            </a:r>
            <a:r>
              <a:rPr lang="en-US" sz="2600" dirty="0" err="1">
                <a:solidFill>
                  <a:schemeClr val="bg1"/>
                </a:solidFill>
              </a:rPr>
              <a:t>Ramchand</a:t>
            </a:r>
            <a:endParaRPr lang="en-US" sz="2600" dirty="0">
              <a:solidFill>
                <a:schemeClr val="bg1"/>
              </a:solidFill>
            </a:endParaRPr>
          </a:p>
          <a:p>
            <a:r>
              <a:rPr lang="en-US" sz="2600" dirty="0">
                <a:solidFill>
                  <a:schemeClr val="bg1"/>
                </a:solidFill>
              </a:rPr>
              <a:t>Jenny Lopez</a:t>
            </a:r>
          </a:p>
          <a:p>
            <a:r>
              <a:rPr lang="en-US" sz="2600" dirty="0">
                <a:solidFill>
                  <a:schemeClr val="bg1"/>
                </a:solidFill>
              </a:rPr>
              <a:t>Tanvi Bhakta</a:t>
            </a:r>
          </a:p>
          <a:p>
            <a:r>
              <a:rPr lang="en-US" sz="2600" dirty="0">
                <a:solidFill>
                  <a:schemeClr val="bg1"/>
                </a:solidFill>
              </a:rPr>
              <a:t>Stephen Wu</a:t>
            </a:r>
          </a:p>
          <a:p>
            <a:r>
              <a:rPr lang="en-US" sz="2600" dirty="0">
                <a:solidFill>
                  <a:schemeClr val="bg1"/>
                </a:solidFill>
              </a:rPr>
              <a:t>Alice </a:t>
            </a:r>
            <a:r>
              <a:rPr lang="en-US" sz="2600" dirty="0" err="1">
                <a:solidFill>
                  <a:schemeClr val="bg1"/>
                </a:solidFill>
              </a:rPr>
              <a:t>Moughamian</a:t>
            </a:r>
            <a:endParaRPr lang="en-US" sz="2600" dirty="0">
              <a:solidFill>
                <a:schemeClr val="bg1"/>
              </a:solidFill>
            </a:endParaRPr>
          </a:p>
          <a:p>
            <a:r>
              <a:rPr lang="en-US" sz="2600" dirty="0">
                <a:solidFill>
                  <a:schemeClr val="bg1"/>
                </a:solidFill>
              </a:rPr>
              <a:t>Herbert Mariano</a:t>
            </a:r>
          </a:p>
          <a:p>
            <a:r>
              <a:rPr lang="en-US" sz="2600" dirty="0">
                <a:solidFill>
                  <a:schemeClr val="bg1"/>
                </a:solidFill>
              </a:rPr>
              <a:t>Christina Bloom</a:t>
            </a:r>
          </a:p>
          <a:p>
            <a:r>
              <a:rPr lang="en-US" sz="2600" dirty="0">
                <a:solidFill>
                  <a:schemeClr val="bg1"/>
                </a:solidFill>
              </a:rPr>
              <a:t>Amanda Eckels</a:t>
            </a:r>
          </a:p>
          <a:p>
            <a:r>
              <a:rPr lang="en-US" sz="2600" dirty="0">
                <a:solidFill>
                  <a:schemeClr val="bg1"/>
                </a:solidFill>
              </a:rPr>
              <a:t>Vishal Kumar</a:t>
            </a:r>
          </a:p>
          <a:p>
            <a:r>
              <a:rPr lang="en-US" sz="2600" dirty="0">
                <a:solidFill>
                  <a:schemeClr val="bg1"/>
                </a:solidFill>
              </a:rPr>
              <a:t>Ameerah Thomas</a:t>
            </a:r>
          </a:p>
          <a:p>
            <a:r>
              <a:rPr lang="en-US" sz="2600" dirty="0">
                <a:solidFill>
                  <a:schemeClr val="bg1"/>
                </a:solidFill>
              </a:rPr>
              <a:t>Elaine Lee</a:t>
            </a:r>
          </a:p>
          <a:p>
            <a:endParaRPr lang="en-US" sz="2600" dirty="0">
              <a:solidFill>
                <a:schemeClr val="bg1"/>
              </a:solidFill>
            </a:endParaRPr>
          </a:p>
        </p:txBody>
      </p:sp>
      <p:sp>
        <p:nvSpPr>
          <p:cNvPr id="8" name="Rectangle 7">
            <a:extLst>
              <a:ext uri="{FF2B5EF4-FFF2-40B4-BE49-F238E27FC236}">
                <a16:creationId xmlns:a16="http://schemas.microsoft.com/office/drawing/2014/main" id="{041DD9C0-6537-4D3D-BD9F-917D3BBC9FE3}"/>
              </a:ext>
            </a:extLst>
          </p:cNvPr>
          <p:cNvSpPr/>
          <p:nvPr/>
        </p:nvSpPr>
        <p:spPr>
          <a:xfrm>
            <a:off x="12542655" y="1818647"/>
            <a:ext cx="3363070" cy="7694414"/>
          </a:xfrm>
          <a:prstGeom prst="rect">
            <a:avLst/>
          </a:prstGeom>
        </p:spPr>
        <p:txBody>
          <a:bodyPr wrap="square">
            <a:spAutoFit/>
          </a:bodyPr>
          <a:lstStyle/>
          <a:p>
            <a:r>
              <a:rPr lang="en-US" sz="2600" dirty="0">
                <a:solidFill>
                  <a:schemeClr val="bg1"/>
                </a:solidFill>
              </a:rPr>
              <a:t>Daisy </a:t>
            </a:r>
            <a:r>
              <a:rPr lang="en-US" sz="2600" dirty="0" err="1">
                <a:solidFill>
                  <a:schemeClr val="bg1"/>
                </a:solidFill>
              </a:rPr>
              <a:t>Aguallo</a:t>
            </a:r>
            <a:endParaRPr lang="en-US" sz="2600" dirty="0">
              <a:solidFill>
                <a:schemeClr val="bg1"/>
              </a:solidFill>
            </a:endParaRPr>
          </a:p>
          <a:p>
            <a:r>
              <a:rPr lang="en-US" sz="2600" dirty="0">
                <a:solidFill>
                  <a:schemeClr val="bg1"/>
                </a:solidFill>
              </a:rPr>
              <a:t>David Lawlor</a:t>
            </a:r>
          </a:p>
          <a:p>
            <a:r>
              <a:rPr lang="en-US" sz="2600" dirty="0">
                <a:solidFill>
                  <a:schemeClr val="bg1"/>
                </a:solidFill>
              </a:rPr>
              <a:t>Linda Sims</a:t>
            </a:r>
          </a:p>
          <a:p>
            <a:r>
              <a:rPr lang="en-US" sz="2600" dirty="0">
                <a:solidFill>
                  <a:schemeClr val="bg1"/>
                </a:solidFill>
              </a:rPr>
              <a:t>Mark Wilson</a:t>
            </a:r>
          </a:p>
          <a:p>
            <a:r>
              <a:rPr lang="en-US" sz="2600" dirty="0">
                <a:solidFill>
                  <a:schemeClr val="bg1"/>
                </a:solidFill>
              </a:rPr>
              <a:t>Loretta Gordon</a:t>
            </a:r>
          </a:p>
          <a:p>
            <a:r>
              <a:rPr lang="en-US" sz="2600" dirty="0">
                <a:solidFill>
                  <a:schemeClr val="bg1"/>
                </a:solidFill>
              </a:rPr>
              <a:t>David Snyder</a:t>
            </a:r>
          </a:p>
          <a:p>
            <a:r>
              <a:rPr lang="en-US" sz="2600" dirty="0">
                <a:solidFill>
                  <a:schemeClr val="bg1"/>
                </a:solidFill>
              </a:rPr>
              <a:t>Katherine Merriman</a:t>
            </a:r>
          </a:p>
          <a:p>
            <a:r>
              <a:rPr lang="en-US" sz="2600" dirty="0">
                <a:solidFill>
                  <a:schemeClr val="bg1"/>
                </a:solidFill>
              </a:rPr>
              <a:t>Valerie Williams</a:t>
            </a:r>
          </a:p>
          <a:p>
            <a:r>
              <a:rPr lang="en-US" sz="2600" dirty="0">
                <a:solidFill>
                  <a:schemeClr val="bg1"/>
                </a:solidFill>
              </a:rPr>
              <a:t>Mary Eugenio-Allen</a:t>
            </a:r>
          </a:p>
          <a:p>
            <a:r>
              <a:rPr lang="en-US" sz="2600" dirty="0">
                <a:solidFill>
                  <a:schemeClr val="bg1"/>
                </a:solidFill>
              </a:rPr>
              <a:t>Terry </a:t>
            </a:r>
            <a:r>
              <a:rPr lang="en-US" sz="2600" dirty="0" err="1">
                <a:solidFill>
                  <a:schemeClr val="bg1"/>
                </a:solidFill>
              </a:rPr>
              <a:t>Saltz</a:t>
            </a:r>
            <a:endParaRPr lang="en-US" sz="2600" dirty="0">
              <a:solidFill>
                <a:schemeClr val="bg1"/>
              </a:solidFill>
            </a:endParaRPr>
          </a:p>
          <a:p>
            <a:r>
              <a:rPr lang="en-US" sz="2600" dirty="0">
                <a:solidFill>
                  <a:schemeClr val="bg1"/>
                </a:solidFill>
              </a:rPr>
              <a:t>Amie Fishman</a:t>
            </a:r>
          </a:p>
          <a:p>
            <a:r>
              <a:rPr lang="en-US" sz="2600" dirty="0">
                <a:solidFill>
                  <a:schemeClr val="bg1"/>
                </a:solidFill>
              </a:rPr>
              <a:t>Margie </a:t>
            </a:r>
            <a:r>
              <a:rPr lang="en-US" sz="2600" dirty="0" err="1">
                <a:solidFill>
                  <a:schemeClr val="bg1"/>
                </a:solidFill>
              </a:rPr>
              <a:t>Groeninger</a:t>
            </a:r>
            <a:endParaRPr lang="en-US" sz="2600" dirty="0">
              <a:solidFill>
                <a:schemeClr val="bg1"/>
              </a:solidFill>
            </a:endParaRPr>
          </a:p>
          <a:p>
            <a:r>
              <a:rPr lang="en-US" sz="2600" dirty="0">
                <a:solidFill>
                  <a:schemeClr val="bg1"/>
                </a:solidFill>
              </a:rPr>
              <a:t>Lisa Ender</a:t>
            </a:r>
          </a:p>
          <a:p>
            <a:r>
              <a:rPr lang="en-US" sz="2600" dirty="0">
                <a:solidFill>
                  <a:schemeClr val="bg1"/>
                </a:solidFill>
              </a:rPr>
              <a:t>Janet Gillen</a:t>
            </a:r>
          </a:p>
          <a:p>
            <a:r>
              <a:rPr lang="en-US" sz="2600" dirty="0">
                <a:solidFill>
                  <a:schemeClr val="bg1"/>
                </a:solidFill>
              </a:rPr>
              <a:t>Chauncey Jackson</a:t>
            </a:r>
          </a:p>
          <a:p>
            <a:r>
              <a:rPr lang="en-US" sz="2600" dirty="0">
                <a:solidFill>
                  <a:schemeClr val="bg1"/>
                </a:solidFill>
              </a:rPr>
              <a:t>Susan Duong</a:t>
            </a:r>
          </a:p>
          <a:p>
            <a:r>
              <a:rPr lang="en-US" sz="2600" dirty="0">
                <a:solidFill>
                  <a:schemeClr val="bg1"/>
                </a:solidFill>
              </a:rPr>
              <a:t>Shannon </a:t>
            </a:r>
            <a:r>
              <a:rPr lang="en-US" sz="2600" dirty="0" err="1">
                <a:solidFill>
                  <a:schemeClr val="bg1"/>
                </a:solidFill>
              </a:rPr>
              <a:t>Bevett</a:t>
            </a:r>
            <a:endParaRPr lang="en-US" sz="2600" dirty="0">
              <a:solidFill>
                <a:schemeClr val="bg1"/>
              </a:solidFill>
            </a:endParaRPr>
          </a:p>
          <a:p>
            <a:endParaRPr lang="en-US" sz="2600" dirty="0">
              <a:solidFill>
                <a:schemeClr val="bg1"/>
              </a:solidFill>
            </a:endParaRPr>
          </a:p>
          <a:p>
            <a:r>
              <a:rPr lang="en-US" sz="2600" dirty="0">
                <a:solidFill>
                  <a:schemeClr val="bg1"/>
                </a:solidFill>
              </a:rPr>
              <a:t> </a:t>
            </a:r>
          </a:p>
        </p:txBody>
      </p:sp>
      <p:sp>
        <p:nvSpPr>
          <p:cNvPr id="9" name="Rectangle 8">
            <a:extLst>
              <a:ext uri="{FF2B5EF4-FFF2-40B4-BE49-F238E27FC236}">
                <a16:creationId xmlns:a16="http://schemas.microsoft.com/office/drawing/2014/main" id="{4078A193-17BB-4A02-9D3B-5D5A1FAD648A}"/>
              </a:ext>
            </a:extLst>
          </p:cNvPr>
          <p:cNvSpPr/>
          <p:nvPr/>
        </p:nvSpPr>
        <p:spPr>
          <a:xfrm>
            <a:off x="15556845" y="1839666"/>
            <a:ext cx="2731155" cy="9694962"/>
          </a:xfrm>
          <a:prstGeom prst="rect">
            <a:avLst/>
          </a:prstGeom>
        </p:spPr>
        <p:txBody>
          <a:bodyPr wrap="square">
            <a:spAutoFit/>
          </a:bodyPr>
          <a:lstStyle/>
          <a:p>
            <a:r>
              <a:rPr lang="en-US" sz="2600" dirty="0">
                <a:solidFill>
                  <a:schemeClr val="bg1"/>
                </a:solidFill>
              </a:rPr>
              <a:t>Joseph Pace</a:t>
            </a:r>
          </a:p>
          <a:p>
            <a:r>
              <a:rPr lang="en-US" sz="2600" dirty="0">
                <a:solidFill>
                  <a:schemeClr val="bg1"/>
                </a:solidFill>
              </a:rPr>
              <a:t>Sunny Pak</a:t>
            </a:r>
          </a:p>
          <a:p>
            <a:r>
              <a:rPr lang="en-US" sz="2600" dirty="0">
                <a:solidFill>
                  <a:schemeClr val="bg1"/>
                </a:solidFill>
              </a:rPr>
              <a:t>Keith Seidel</a:t>
            </a:r>
          </a:p>
          <a:p>
            <a:r>
              <a:rPr lang="en-US" sz="2600" dirty="0">
                <a:solidFill>
                  <a:schemeClr val="bg1"/>
                </a:solidFill>
              </a:rPr>
              <a:t>Philippa Doyle</a:t>
            </a:r>
          </a:p>
          <a:p>
            <a:r>
              <a:rPr lang="en-US" sz="2600" dirty="0">
                <a:solidFill>
                  <a:schemeClr val="bg1"/>
                </a:solidFill>
              </a:rPr>
              <a:t>Carol Taniguchi</a:t>
            </a:r>
          </a:p>
          <a:p>
            <a:r>
              <a:rPr lang="en-US" sz="2600" dirty="0">
                <a:solidFill>
                  <a:schemeClr val="bg1"/>
                </a:solidFill>
              </a:rPr>
              <a:t>Maria </a:t>
            </a:r>
            <a:r>
              <a:rPr lang="en-US" sz="2600" dirty="0" err="1">
                <a:solidFill>
                  <a:schemeClr val="bg1"/>
                </a:solidFill>
              </a:rPr>
              <a:t>Beaza</a:t>
            </a:r>
            <a:endParaRPr lang="en-US" sz="2600" dirty="0">
              <a:solidFill>
                <a:schemeClr val="bg1"/>
              </a:solidFill>
            </a:endParaRPr>
          </a:p>
          <a:p>
            <a:r>
              <a:rPr lang="en-US" sz="2600" dirty="0">
                <a:solidFill>
                  <a:schemeClr val="bg1"/>
                </a:solidFill>
              </a:rPr>
              <a:t>Royce Lin </a:t>
            </a:r>
          </a:p>
          <a:p>
            <a:r>
              <a:rPr lang="en-US" sz="2600" dirty="0">
                <a:solidFill>
                  <a:schemeClr val="bg1"/>
                </a:solidFill>
              </a:rPr>
              <a:t>Wayne </a:t>
            </a:r>
            <a:r>
              <a:rPr lang="en-US" sz="2600" dirty="0" err="1">
                <a:solidFill>
                  <a:schemeClr val="bg1"/>
                </a:solidFill>
              </a:rPr>
              <a:t>Enanoria</a:t>
            </a:r>
            <a:endParaRPr lang="en-US" sz="2600" dirty="0">
              <a:solidFill>
                <a:schemeClr val="bg1"/>
              </a:solidFill>
            </a:endParaRPr>
          </a:p>
          <a:p>
            <a:r>
              <a:rPr lang="en-US" sz="2600" dirty="0">
                <a:solidFill>
                  <a:schemeClr val="bg1"/>
                </a:solidFill>
              </a:rPr>
              <a:t>Tracey Packer</a:t>
            </a:r>
          </a:p>
          <a:p>
            <a:r>
              <a:rPr lang="en-US" sz="2600" dirty="0" err="1">
                <a:solidFill>
                  <a:schemeClr val="bg1"/>
                </a:solidFill>
              </a:rPr>
              <a:t>Alonn</a:t>
            </a:r>
            <a:r>
              <a:rPr lang="en-US" sz="2600" dirty="0">
                <a:solidFill>
                  <a:schemeClr val="bg1"/>
                </a:solidFill>
              </a:rPr>
              <a:t> </a:t>
            </a:r>
            <a:r>
              <a:rPr lang="en-US" sz="2600" dirty="0" err="1">
                <a:solidFill>
                  <a:schemeClr val="bg1"/>
                </a:solidFill>
              </a:rPr>
              <a:t>Ilan</a:t>
            </a:r>
            <a:endParaRPr lang="en-US" sz="2600" dirty="0">
              <a:solidFill>
                <a:schemeClr val="bg1"/>
              </a:solidFill>
            </a:endParaRPr>
          </a:p>
          <a:p>
            <a:r>
              <a:rPr lang="en-US" sz="2600" dirty="0">
                <a:solidFill>
                  <a:schemeClr val="bg1"/>
                </a:solidFill>
              </a:rPr>
              <a:t>Diane Prentiss</a:t>
            </a:r>
          </a:p>
          <a:p>
            <a:r>
              <a:rPr lang="en-US" sz="2600" dirty="0">
                <a:solidFill>
                  <a:schemeClr val="bg1"/>
                </a:solidFill>
              </a:rPr>
              <a:t>Karen Hill</a:t>
            </a:r>
          </a:p>
          <a:p>
            <a:r>
              <a:rPr lang="en-US" sz="2600" dirty="0">
                <a:solidFill>
                  <a:schemeClr val="bg1"/>
                </a:solidFill>
              </a:rPr>
              <a:t>Byron </a:t>
            </a:r>
            <a:r>
              <a:rPr lang="en-US" sz="2600" dirty="0" err="1">
                <a:solidFill>
                  <a:schemeClr val="bg1"/>
                </a:solidFill>
              </a:rPr>
              <a:t>Decuire</a:t>
            </a:r>
            <a:endParaRPr lang="en-US" sz="2600" dirty="0">
              <a:solidFill>
                <a:schemeClr val="bg1"/>
              </a:solidFill>
            </a:endParaRPr>
          </a:p>
          <a:p>
            <a:r>
              <a:rPr lang="en-US" sz="2600" dirty="0">
                <a:solidFill>
                  <a:schemeClr val="bg1"/>
                </a:solidFill>
              </a:rPr>
              <a:t>Garrett Chatfield</a:t>
            </a:r>
          </a:p>
          <a:p>
            <a:r>
              <a:rPr lang="en-US" sz="2600" dirty="0">
                <a:solidFill>
                  <a:schemeClr val="bg1"/>
                </a:solidFill>
              </a:rPr>
              <a:t>Tess </a:t>
            </a:r>
            <a:r>
              <a:rPr lang="en-US" sz="2600" dirty="0" err="1">
                <a:solidFill>
                  <a:schemeClr val="bg1"/>
                </a:solidFill>
              </a:rPr>
              <a:t>Marstaller</a:t>
            </a:r>
            <a:endParaRPr lang="en-US" sz="2600" dirty="0">
              <a:solidFill>
                <a:schemeClr val="bg1"/>
              </a:solidFill>
            </a:endParaRPr>
          </a:p>
          <a:p>
            <a:r>
              <a:rPr lang="en-US" sz="2600" dirty="0">
                <a:solidFill>
                  <a:schemeClr val="bg1"/>
                </a:solidFill>
              </a:rPr>
              <a:t>Michael Phillips</a:t>
            </a:r>
          </a:p>
          <a:p>
            <a:r>
              <a:rPr lang="en-US" sz="2600" dirty="0">
                <a:solidFill>
                  <a:schemeClr val="bg1"/>
                </a:solidFill>
              </a:rPr>
              <a:t>Christian </a:t>
            </a:r>
            <a:r>
              <a:rPr lang="en-US" sz="2600" dirty="0" err="1">
                <a:solidFill>
                  <a:schemeClr val="bg1"/>
                </a:solidFill>
              </a:rPr>
              <a:t>Kitchin</a:t>
            </a:r>
            <a:endParaRPr lang="en-US" sz="2600" dirty="0">
              <a:solidFill>
                <a:schemeClr val="bg1"/>
              </a:solidFill>
            </a:endParaRPr>
          </a:p>
          <a:p>
            <a:r>
              <a:rPr lang="en-US" sz="2600" dirty="0">
                <a:solidFill>
                  <a:schemeClr val="bg1"/>
                </a:solidFill>
              </a:rPr>
              <a:t>	 </a:t>
            </a: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endParaRPr lang="en-US" sz="2600" dirty="0">
              <a:solidFill>
                <a:schemeClr val="bg1"/>
              </a:solidFill>
            </a:endParaRPr>
          </a:p>
          <a:p>
            <a:r>
              <a:rPr lang="en-US" sz="2600" dirty="0">
                <a:solidFill>
                  <a:schemeClr val="bg1"/>
                </a:solidFill>
              </a:rPr>
              <a:t> </a:t>
            </a:r>
          </a:p>
        </p:txBody>
      </p:sp>
    </p:spTree>
    <p:extLst>
      <p:ext uri="{BB962C8B-B14F-4D97-AF65-F5344CB8AC3E}">
        <p14:creationId xmlns:p14="http://schemas.microsoft.com/office/powerpoint/2010/main" val="954878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13575113" y="0"/>
            <a:ext cx="4712887" cy="5143500"/>
          </a:xfrm>
          <a:prstGeom prst="rect">
            <a:avLst/>
          </a:prstGeom>
          <a:solidFill>
            <a:srgbClr val="FFC924"/>
          </a:solidFill>
        </p:spPr>
      </p:sp>
      <p:sp>
        <p:nvSpPr>
          <p:cNvPr id="3" name="AutoShape 3"/>
          <p:cNvSpPr/>
          <p:nvPr/>
        </p:nvSpPr>
        <p:spPr>
          <a:xfrm>
            <a:off x="8862226" y="5143500"/>
            <a:ext cx="4712887" cy="5143500"/>
          </a:xfrm>
          <a:prstGeom prst="rect">
            <a:avLst/>
          </a:prstGeom>
          <a:solidFill>
            <a:srgbClr val="DF682D"/>
          </a:solidFill>
        </p:spPr>
      </p:sp>
      <p:pic>
        <p:nvPicPr>
          <p:cNvPr id="4" name="Picture 4"/>
          <p:cNvPicPr>
            <a:picLocks noChangeAspect="1"/>
          </p:cNvPicPr>
          <p:nvPr/>
        </p:nvPicPr>
        <p:blipFill>
          <a:blip r:embed="rId2"/>
          <a:srcRect b="10371"/>
          <a:stretch>
            <a:fillRect/>
          </a:stretch>
        </p:blipFill>
        <p:spPr>
          <a:xfrm>
            <a:off x="6619359" y="2738887"/>
            <a:ext cx="6955754" cy="7558896"/>
          </a:xfrm>
          <a:prstGeom prst="rect">
            <a:avLst/>
          </a:prstGeom>
        </p:spPr>
      </p:pic>
      <p:grpSp>
        <p:nvGrpSpPr>
          <p:cNvPr id="5" name="Group 5"/>
          <p:cNvGrpSpPr/>
          <p:nvPr/>
        </p:nvGrpSpPr>
        <p:grpSpPr>
          <a:xfrm>
            <a:off x="14213992" y="1618021"/>
            <a:ext cx="3435129" cy="2269337"/>
            <a:chOff x="0" y="28575"/>
            <a:chExt cx="4580172" cy="3025782"/>
          </a:xfrm>
        </p:grpSpPr>
        <p:sp>
          <p:nvSpPr>
            <p:cNvPr id="6" name="TextBox 6"/>
            <p:cNvSpPr txBox="1"/>
            <p:nvPr/>
          </p:nvSpPr>
          <p:spPr>
            <a:xfrm>
              <a:off x="0" y="28575"/>
              <a:ext cx="4580172" cy="740864"/>
            </a:xfrm>
            <a:prstGeom prst="rect">
              <a:avLst/>
            </a:prstGeom>
          </p:spPr>
          <p:txBody>
            <a:bodyPr lIns="0" tIns="0" rIns="0" bIns="0" rtlCol="0" anchor="t">
              <a:spAutoFit/>
            </a:bodyPr>
            <a:lstStyle/>
            <a:p>
              <a:pPr marL="0" lvl="0" indent="0" algn="ctr">
                <a:lnSpc>
                  <a:spcPts val="4203"/>
                </a:lnSpc>
                <a:spcBef>
                  <a:spcPct val="0"/>
                </a:spcBef>
              </a:pPr>
              <a:r>
                <a:rPr lang="en-US" sz="3787" u="sng" spc="-94">
                  <a:solidFill>
                    <a:srgbClr val="191769"/>
                  </a:solidFill>
                  <a:latin typeface="HK Grotesk Bold Bold"/>
                </a:rPr>
                <a:t>Dante King</a:t>
              </a:r>
            </a:p>
          </p:txBody>
        </p:sp>
        <p:sp>
          <p:nvSpPr>
            <p:cNvPr id="7" name="TextBox 7"/>
            <p:cNvSpPr txBox="1"/>
            <p:nvPr/>
          </p:nvSpPr>
          <p:spPr>
            <a:xfrm>
              <a:off x="0" y="1240015"/>
              <a:ext cx="4580172" cy="1814342"/>
            </a:xfrm>
            <a:prstGeom prst="rect">
              <a:avLst/>
            </a:prstGeom>
          </p:spPr>
          <p:txBody>
            <a:bodyPr wrap="square" lIns="0" tIns="0" rIns="0" bIns="0" rtlCol="0" anchor="t">
              <a:spAutoFit/>
            </a:bodyPr>
            <a:lstStyle/>
            <a:p>
              <a:pPr algn="ctr">
                <a:lnSpc>
                  <a:spcPts val="2745"/>
                </a:lnSpc>
                <a:spcBef>
                  <a:spcPts val="2059"/>
                </a:spcBef>
              </a:pPr>
              <a:r>
                <a:rPr lang="en-US" sz="1850">
                  <a:solidFill>
                    <a:srgbClr val="191769"/>
                  </a:solidFill>
                  <a:latin typeface="Open Sans"/>
                </a:rPr>
                <a:t>DPH   Director of Workforce Strategies and Programs and </a:t>
              </a:r>
              <a:r>
                <a:rPr lang="en-US" sz="1850">
                  <a:solidFill>
                    <a:srgbClr val="191769"/>
                  </a:solidFill>
                  <a:ea typeface="+mn-lt"/>
                  <a:cs typeface="+mn-lt"/>
                </a:rPr>
                <a:t>Equity Fellowship Program Lead</a:t>
              </a:r>
              <a:endParaRPr lang="en-US" sz="1893">
                <a:solidFill>
                  <a:srgbClr val="191769"/>
                </a:solidFill>
                <a:latin typeface="Open Sans"/>
              </a:endParaRPr>
            </a:p>
          </p:txBody>
        </p:sp>
      </p:grpSp>
      <p:grpSp>
        <p:nvGrpSpPr>
          <p:cNvPr id="11" name="Group 11"/>
          <p:cNvGrpSpPr/>
          <p:nvPr/>
        </p:nvGrpSpPr>
        <p:grpSpPr>
          <a:xfrm>
            <a:off x="1119255" y="445606"/>
            <a:ext cx="11969261" cy="6060120"/>
            <a:chOff x="0" y="-2100172"/>
            <a:chExt cx="16433623" cy="8080159"/>
          </a:xfrm>
        </p:grpSpPr>
        <p:sp>
          <p:nvSpPr>
            <p:cNvPr id="12" name="TextBox 12"/>
            <p:cNvSpPr txBox="1"/>
            <p:nvPr/>
          </p:nvSpPr>
          <p:spPr>
            <a:xfrm>
              <a:off x="8646078" y="-2100172"/>
              <a:ext cx="7787545" cy="2939950"/>
            </a:xfrm>
            <a:prstGeom prst="rect">
              <a:avLst/>
            </a:prstGeom>
          </p:spPr>
          <p:txBody>
            <a:bodyPr wrap="square" lIns="0" tIns="0" rIns="0" bIns="0" rtlCol="0" anchor="t">
              <a:spAutoFit/>
            </a:bodyPr>
            <a:lstStyle/>
            <a:p>
              <a:pPr algn="ctr">
                <a:lnSpc>
                  <a:spcPts val="8910"/>
                </a:lnSpc>
                <a:spcBef>
                  <a:spcPct val="0"/>
                </a:spcBef>
              </a:pPr>
              <a:r>
                <a:rPr lang="en-US" sz="5400" dirty="0">
                  <a:solidFill>
                    <a:srgbClr val="FFFFFF"/>
                  </a:solidFill>
                  <a:latin typeface="HK Grotesk Bold"/>
                </a:rPr>
                <a:t>Program Host/Facilitator </a:t>
              </a:r>
            </a:p>
          </p:txBody>
        </p:sp>
        <p:sp>
          <p:nvSpPr>
            <p:cNvPr id="13" name="TextBox 13"/>
            <p:cNvSpPr txBox="1"/>
            <p:nvPr/>
          </p:nvSpPr>
          <p:spPr>
            <a:xfrm>
              <a:off x="0" y="5354346"/>
              <a:ext cx="7965205" cy="625641"/>
            </a:xfrm>
            <a:prstGeom prst="rect">
              <a:avLst/>
            </a:prstGeom>
          </p:spPr>
          <p:txBody>
            <a:bodyPr lIns="0" tIns="0" rIns="0" bIns="0" rtlCol="0" anchor="t">
              <a:spAutoFit/>
            </a:bodyPr>
            <a:lstStyle/>
            <a:p>
              <a:pPr marL="0" lvl="0" indent="0" algn="l">
                <a:lnSpc>
                  <a:spcPts val="3551"/>
                </a:lnSpc>
                <a:spcBef>
                  <a:spcPct val="0"/>
                </a:spcBef>
              </a:pPr>
              <a:endParaRPr lang="en-US" sz="3199" u="sng" spc="-79">
                <a:solidFill>
                  <a:srgbClr val="FFC924"/>
                </a:solidFill>
                <a:latin typeface="HK Grotesk Bold Bold"/>
              </a:endParaRPr>
            </a:p>
          </p:txBody>
        </p:sp>
      </p:grpSp>
      <p:sp>
        <p:nvSpPr>
          <p:cNvPr id="15" name="TextBox 14">
            <a:extLst>
              <a:ext uri="{FF2B5EF4-FFF2-40B4-BE49-F238E27FC236}">
                <a16:creationId xmlns:a16="http://schemas.microsoft.com/office/drawing/2014/main" id="{88D5109F-0626-49A8-A35A-5C71197BDF32}"/>
              </a:ext>
            </a:extLst>
          </p:cNvPr>
          <p:cNvSpPr txBox="1"/>
          <p:nvPr/>
        </p:nvSpPr>
        <p:spPr>
          <a:xfrm>
            <a:off x="935968" y="1399637"/>
            <a:ext cx="4813536"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ea typeface="+mn-lt"/>
                <a:cs typeface="+mn-lt"/>
              </a:rPr>
              <a:t>I am excited to announce the launch of DPH’s Anti-Racism, Equity, and Inclusive Leaders Fellowship.  This fellowship is designed to educate, motivate, and influence DPH leadership at mid-to-senior levels of the organization.  It is especially crafted to build and enhance awareness, emotional intelligence, anti-racism leadership competencies and practices, aligning with our mission and the City’s goal of establishing an organizational culture of inclusion and belonging.</a:t>
            </a:r>
            <a:r>
              <a:rPr lang="en-US" sz="2000" dirty="0">
                <a:solidFill>
                  <a:schemeClr val="bg1"/>
                </a:solidFill>
              </a:rPr>
              <a:t> </a:t>
            </a:r>
          </a:p>
          <a:p>
            <a:endParaRPr lang="en-US" sz="2000" dirty="0">
              <a:solidFill>
                <a:schemeClr val="bg1"/>
              </a:solidFill>
              <a:cs typeface="Calibri"/>
            </a:endParaRPr>
          </a:p>
          <a:p>
            <a:r>
              <a:rPr lang="en-US" sz="2000" dirty="0">
                <a:solidFill>
                  <a:schemeClr val="bg1"/>
                </a:solidFill>
                <a:cs typeface="Calibri"/>
              </a:rPr>
              <a:t>The more we lead by example with anti-racism, equity, and inclusion at the center of our practices and approach, the more our employees will follow in how they treat each other – and our patients.  This type of critical and vital  leadership will enable us to remain a premier healthcare provider of health equity services.  </a:t>
            </a:r>
          </a:p>
          <a:p>
            <a:endParaRPr lang="en-US" sz="2000" dirty="0">
              <a:solidFill>
                <a:schemeClr val="bg1"/>
              </a:solidFill>
              <a:cs typeface="Calibri"/>
            </a:endParaRPr>
          </a:p>
          <a:p>
            <a:r>
              <a:rPr lang="en-US" sz="2000" dirty="0">
                <a:solidFill>
                  <a:schemeClr val="bg1"/>
                </a:solidFill>
                <a:cs typeface="Calibri"/>
              </a:rPr>
              <a:t>Leading with anti-racism and equity must be at the core of everything we do.</a:t>
            </a:r>
          </a:p>
        </p:txBody>
      </p:sp>
      <p:sp>
        <p:nvSpPr>
          <p:cNvPr id="8" name="TextBox 7">
            <a:extLst>
              <a:ext uri="{FF2B5EF4-FFF2-40B4-BE49-F238E27FC236}">
                <a16:creationId xmlns:a16="http://schemas.microsoft.com/office/drawing/2014/main" id="{262FCD3C-1759-4C29-BB32-8E3DE5AF83C7}"/>
              </a:ext>
            </a:extLst>
          </p:cNvPr>
          <p:cNvSpPr txBox="1"/>
          <p:nvPr/>
        </p:nvSpPr>
        <p:spPr>
          <a:xfrm>
            <a:off x="14069683" y="6295127"/>
            <a:ext cx="399402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rPr>
              <a:t>Thank you for taking time to consider this transformative and life-changing endeavor.  My goal is to educate, liberate, activate, empower, and inspire you to become a premier leader, while challenging you to grow and expand your leadership capabilities.  I look forward to engaging and growing with you on this journey of growth, endurance, and change.</a:t>
            </a:r>
            <a:r>
              <a:rPr lang="en-US" dirty="0">
                <a:cs typeface="Calibri"/>
              </a:rPr>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A25D"/>
        </a:solidFill>
        <a:effectLst/>
      </p:bgPr>
    </p:bg>
    <p:spTree>
      <p:nvGrpSpPr>
        <p:cNvPr id="1" name=""/>
        <p:cNvGrpSpPr/>
        <p:nvPr/>
      </p:nvGrpSpPr>
      <p:grpSpPr>
        <a:xfrm>
          <a:off x="0" y="0"/>
          <a:ext cx="0" cy="0"/>
          <a:chOff x="0" y="0"/>
          <a:chExt cx="0" cy="0"/>
        </a:xfrm>
      </p:grpSpPr>
      <p:sp>
        <p:nvSpPr>
          <p:cNvPr id="2" name="AutoShape 2"/>
          <p:cNvSpPr/>
          <p:nvPr/>
        </p:nvSpPr>
        <p:spPr>
          <a:xfrm>
            <a:off x="-3960098" y="1459183"/>
            <a:ext cx="16780557" cy="8827817"/>
          </a:xfrm>
          <a:prstGeom prst="rect">
            <a:avLst/>
          </a:prstGeom>
          <a:solidFill>
            <a:srgbClr val="FFCA94"/>
          </a:solidFill>
        </p:spPr>
      </p:sp>
      <p:pic>
        <p:nvPicPr>
          <p:cNvPr id="3" name="Picture 3"/>
          <p:cNvPicPr>
            <a:picLocks noChangeAspect="1"/>
          </p:cNvPicPr>
          <p:nvPr/>
        </p:nvPicPr>
        <p:blipFill>
          <a:blip r:embed="rId2"/>
          <a:srcRect t="9410" b="9410"/>
          <a:stretch>
            <a:fillRect/>
          </a:stretch>
        </p:blipFill>
        <p:spPr>
          <a:xfrm>
            <a:off x="10116672" y="2685861"/>
            <a:ext cx="5407574" cy="6572439"/>
          </a:xfrm>
          <a:prstGeom prst="rect">
            <a:avLst/>
          </a:prstGeom>
        </p:spPr>
      </p:pic>
      <p:sp>
        <p:nvSpPr>
          <p:cNvPr id="4" name="TextBox 4"/>
          <p:cNvSpPr txBox="1"/>
          <p:nvPr/>
        </p:nvSpPr>
        <p:spPr>
          <a:xfrm>
            <a:off x="7555569" y="1170328"/>
            <a:ext cx="8380296" cy="2247033"/>
          </a:xfrm>
          <a:prstGeom prst="rect">
            <a:avLst/>
          </a:prstGeom>
        </p:spPr>
        <p:txBody>
          <a:bodyPr lIns="0" tIns="0" rIns="0" bIns="0" rtlCol="0" anchor="t">
            <a:spAutoFit/>
          </a:bodyPr>
          <a:lstStyle/>
          <a:p>
            <a:pPr algn="r">
              <a:lnSpc>
                <a:spcPts val="8423"/>
              </a:lnSpc>
            </a:pPr>
            <a:r>
              <a:rPr lang="en-US" sz="10399" spc="-259">
                <a:solidFill>
                  <a:srgbClr val="FFFFFF"/>
                </a:solidFill>
                <a:latin typeface="HK Grotesk Bold Bold"/>
              </a:rPr>
              <a:t>Program Review</a:t>
            </a:r>
          </a:p>
        </p:txBody>
      </p:sp>
      <p:grpSp>
        <p:nvGrpSpPr>
          <p:cNvPr id="5" name="Group 5"/>
          <p:cNvGrpSpPr/>
          <p:nvPr/>
        </p:nvGrpSpPr>
        <p:grpSpPr>
          <a:xfrm>
            <a:off x="1000686" y="3706216"/>
            <a:ext cx="8143314" cy="5751410"/>
            <a:chOff x="-37352" y="28575"/>
            <a:chExt cx="10857752" cy="7668546"/>
          </a:xfrm>
        </p:grpSpPr>
        <p:sp>
          <p:nvSpPr>
            <p:cNvPr id="6" name="TextBox 6"/>
            <p:cNvSpPr txBox="1"/>
            <p:nvPr/>
          </p:nvSpPr>
          <p:spPr>
            <a:xfrm>
              <a:off x="-37352" y="2393960"/>
              <a:ext cx="10820400" cy="5303161"/>
            </a:xfrm>
            <a:prstGeom prst="rect">
              <a:avLst/>
            </a:prstGeom>
          </p:spPr>
          <p:txBody>
            <a:bodyPr lIns="0" tIns="0" rIns="0" bIns="0" rtlCol="0" anchor="t">
              <a:spAutoFit/>
            </a:bodyPr>
            <a:lstStyle/>
            <a:p>
              <a:pPr>
                <a:lnSpc>
                  <a:spcPts val="2609"/>
                </a:lnSpc>
                <a:spcBef>
                  <a:spcPts val="1956"/>
                </a:spcBef>
              </a:pPr>
              <a:r>
                <a:rPr lang="en-US" dirty="0">
                  <a:solidFill>
                    <a:srgbClr val="000000"/>
                  </a:solidFill>
                  <a:latin typeface="Open Sans"/>
                </a:rPr>
                <a:t>This program is designed to support leaders with more than 5 years of management experience – who are committed to and want to learn what it means to create anti-racism organizational change.  This is an advanced leadership program that will provide hands-on support in the implementation of the Department of Public Health's Racial Equity Action Plan (a requirement of the Racial Equity Ordinance).  Participants should </a:t>
              </a:r>
              <a:r>
                <a:rPr lang="en-US" sz="1800" dirty="0">
                  <a:solidFill>
                    <a:srgbClr val="000000"/>
                  </a:solidFill>
                  <a:latin typeface="Open Sans"/>
                </a:rPr>
                <a:t>have some knowledge of the concepts of </a:t>
              </a:r>
              <a:r>
                <a:rPr lang="en-US" dirty="0">
                  <a:solidFill>
                    <a:srgbClr val="000000"/>
                  </a:solidFill>
                  <a:latin typeface="Open Sans"/>
                </a:rPr>
                <a:t>equity, racial equity, race, racism, anti-racism, color, and colorism; as well as </a:t>
              </a:r>
              <a:r>
                <a:rPr lang="en-US" sz="1800" dirty="0">
                  <a:solidFill>
                    <a:srgbClr val="000000"/>
                  </a:solidFill>
                  <a:latin typeface="Open Sans"/>
                </a:rPr>
                <a:t>demonstrated awareness and willingness to learn about advancing equity, anti-racism, and inclusion at SFDPH. The program wil</a:t>
              </a:r>
              <a:r>
                <a:rPr lang="en-US" dirty="0">
                  <a:solidFill>
                    <a:srgbClr val="000000"/>
                  </a:solidFill>
                  <a:latin typeface="Open Sans"/>
                </a:rPr>
                <a:t>l provide a comprehensive</a:t>
              </a:r>
              <a:r>
                <a:rPr lang="en-US" sz="1800" dirty="0">
                  <a:solidFill>
                    <a:srgbClr val="000000"/>
                  </a:solidFill>
                  <a:latin typeface="Open Sans"/>
                </a:rPr>
                <a:t> set of skills, tools,</a:t>
              </a:r>
              <a:r>
                <a:rPr lang="en-US" dirty="0">
                  <a:solidFill>
                    <a:srgbClr val="000000"/>
                  </a:solidFill>
                  <a:latin typeface="Open Sans"/>
                </a:rPr>
                <a:t> action-items,</a:t>
              </a:r>
              <a:r>
                <a:rPr lang="en-US" sz="1800" dirty="0">
                  <a:solidFill>
                    <a:srgbClr val="000000"/>
                  </a:solidFill>
                  <a:latin typeface="Open Sans"/>
                </a:rPr>
                <a:t> and best practices that leaders will utilize throughout the program and beyond.</a:t>
              </a:r>
            </a:p>
          </p:txBody>
        </p:sp>
        <p:sp>
          <p:nvSpPr>
            <p:cNvPr id="7" name="TextBox 7"/>
            <p:cNvSpPr txBox="1"/>
            <p:nvPr/>
          </p:nvSpPr>
          <p:spPr>
            <a:xfrm>
              <a:off x="0" y="28575"/>
              <a:ext cx="10820400" cy="2031981"/>
            </a:xfrm>
            <a:prstGeom prst="rect">
              <a:avLst/>
            </a:prstGeom>
          </p:spPr>
          <p:txBody>
            <a:bodyPr lIns="0" tIns="0" rIns="0" bIns="0" rtlCol="0" anchor="t">
              <a:spAutoFit/>
            </a:bodyPr>
            <a:lstStyle/>
            <a:p>
              <a:pPr>
                <a:lnSpc>
                  <a:spcPts val="3995"/>
                </a:lnSpc>
              </a:pPr>
              <a:r>
                <a:rPr lang="en-US" sz="3600" u="sng" spc="-89">
                  <a:solidFill>
                    <a:srgbClr val="176949"/>
                  </a:solidFill>
                  <a:latin typeface="HK Grotesk Bold Bold"/>
                </a:rPr>
                <a:t>The Health &amp; Racial Equity Fellowship </a:t>
              </a:r>
            </a:p>
            <a:p>
              <a:pPr marL="0" lvl="0" indent="0" algn="l">
                <a:lnSpc>
                  <a:spcPts val="3996"/>
                </a:lnSpc>
                <a:spcBef>
                  <a:spcPct val="0"/>
                </a:spcBef>
              </a:pPr>
              <a:r>
                <a:rPr lang="en-US" sz="3600" u="sng" spc="-89">
                  <a:solidFill>
                    <a:srgbClr val="176949"/>
                  </a:solidFill>
                  <a:latin typeface="HK Grotesk Bold Bold"/>
                </a:rPr>
                <a:t>is a 5-month cohort-based learning community.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72000" y="0"/>
            <a:ext cx="4572000" cy="5143500"/>
          </a:xfrm>
          <a:prstGeom prst="rect">
            <a:avLst/>
          </a:prstGeom>
          <a:solidFill>
            <a:srgbClr val="DF682D"/>
          </a:solidFill>
        </p:spPr>
      </p:sp>
      <p:sp>
        <p:nvSpPr>
          <p:cNvPr id="3" name="AutoShape 3"/>
          <p:cNvSpPr/>
          <p:nvPr/>
        </p:nvSpPr>
        <p:spPr>
          <a:xfrm>
            <a:off x="0" y="5143500"/>
            <a:ext cx="4572000" cy="5143500"/>
          </a:xfrm>
          <a:prstGeom prst="rect">
            <a:avLst/>
          </a:prstGeom>
          <a:solidFill>
            <a:srgbClr val="62A25D"/>
          </a:solidFill>
        </p:spPr>
      </p:sp>
      <p:grpSp>
        <p:nvGrpSpPr>
          <p:cNvPr id="4" name="Group 4"/>
          <p:cNvGrpSpPr/>
          <p:nvPr/>
        </p:nvGrpSpPr>
        <p:grpSpPr>
          <a:xfrm>
            <a:off x="5371766" y="1419617"/>
            <a:ext cx="2793324" cy="2340332"/>
            <a:chOff x="0" y="19050"/>
            <a:chExt cx="3724432" cy="3120442"/>
          </a:xfrm>
        </p:grpSpPr>
        <p:sp>
          <p:nvSpPr>
            <p:cNvPr id="5" name="TextBox 5"/>
            <p:cNvSpPr txBox="1"/>
            <p:nvPr/>
          </p:nvSpPr>
          <p:spPr>
            <a:xfrm>
              <a:off x="0" y="19050"/>
              <a:ext cx="3724432" cy="1790060"/>
            </a:xfrm>
            <a:prstGeom prst="rect">
              <a:avLst/>
            </a:prstGeom>
          </p:spPr>
          <p:txBody>
            <a:bodyPr lIns="0" tIns="0" rIns="0" bIns="0" rtlCol="0" anchor="t">
              <a:spAutoFit/>
            </a:bodyPr>
            <a:lstStyle/>
            <a:p>
              <a:pPr marL="0" lvl="0" indent="0" algn="l">
                <a:lnSpc>
                  <a:spcPts val="3504"/>
                </a:lnSpc>
                <a:spcBef>
                  <a:spcPct val="0"/>
                </a:spcBef>
              </a:pPr>
              <a:r>
                <a:rPr lang="en-US" sz="3157" u="sng" spc="-78">
                  <a:solidFill>
                    <a:srgbClr val="FFFFFF"/>
                  </a:solidFill>
                  <a:latin typeface="HK Grotesk Bold Bold"/>
                </a:rPr>
                <a:t>Identify and understand racism</a:t>
              </a:r>
            </a:p>
          </p:txBody>
        </p:sp>
        <p:sp>
          <p:nvSpPr>
            <p:cNvPr id="6" name="TextBox 6"/>
            <p:cNvSpPr txBox="1"/>
            <p:nvPr/>
          </p:nvSpPr>
          <p:spPr>
            <a:xfrm>
              <a:off x="0" y="2238817"/>
              <a:ext cx="3724432" cy="900675"/>
            </a:xfrm>
            <a:prstGeom prst="rect">
              <a:avLst/>
            </a:prstGeom>
          </p:spPr>
          <p:txBody>
            <a:bodyPr lIns="0" tIns="0" rIns="0" bIns="0" rtlCol="0" anchor="t">
              <a:spAutoFit/>
            </a:bodyPr>
            <a:lstStyle/>
            <a:p>
              <a:pPr algn="l">
                <a:lnSpc>
                  <a:spcPts val="1785"/>
                </a:lnSpc>
                <a:spcBef>
                  <a:spcPts val="1338"/>
                </a:spcBef>
              </a:pPr>
              <a:r>
                <a:rPr lang="en-US" sz="1231">
                  <a:solidFill>
                    <a:srgbClr val="FFFFFF"/>
                  </a:solidFill>
                  <a:latin typeface="Open Sans"/>
                </a:rPr>
                <a:t>as a psychological, sociological, legal, and cultural as the main property and function of government/governance.</a:t>
              </a:r>
            </a:p>
          </p:txBody>
        </p:sp>
      </p:grpSp>
      <p:sp>
        <p:nvSpPr>
          <p:cNvPr id="7" name="AutoShape 7"/>
          <p:cNvSpPr/>
          <p:nvPr/>
        </p:nvSpPr>
        <p:spPr>
          <a:xfrm>
            <a:off x="13716000" y="0"/>
            <a:ext cx="4572000" cy="5143500"/>
          </a:xfrm>
          <a:prstGeom prst="rect">
            <a:avLst/>
          </a:prstGeom>
          <a:solidFill>
            <a:srgbClr val="FFC924"/>
          </a:solidFill>
        </p:spPr>
      </p:sp>
      <p:sp>
        <p:nvSpPr>
          <p:cNvPr id="8" name="AutoShape 8"/>
          <p:cNvSpPr/>
          <p:nvPr/>
        </p:nvSpPr>
        <p:spPr>
          <a:xfrm>
            <a:off x="9144000" y="5143500"/>
            <a:ext cx="4572000" cy="5143500"/>
          </a:xfrm>
          <a:prstGeom prst="rect">
            <a:avLst/>
          </a:prstGeom>
          <a:solidFill>
            <a:srgbClr val="29285D"/>
          </a:solidFill>
        </p:spPr>
      </p:sp>
      <p:sp>
        <p:nvSpPr>
          <p:cNvPr id="9" name="AutoShape 9"/>
          <p:cNvSpPr/>
          <p:nvPr/>
        </p:nvSpPr>
        <p:spPr>
          <a:xfrm>
            <a:off x="0" y="0"/>
            <a:ext cx="4572000" cy="5143500"/>
          </a:xfrm>
          <a:prstGeom prst="rect">
            <a:avLst/>
          </a:prstGeom>
          <a:solidFill>
            <a:srgbClr val="FFC924"/>
          </a:solidFill>
        </p:spPr>
      </p:sp>
      <p:sp>
        <p:nvSpPr>
          <p:cNvPr id="10" name="TextBox 10"/>
          <p:cNvSpPr txBox="1"/>
          <p:nvPr/>
        </p:nvSpPr>
        <p:spPr>
          <a:xfrm>
            <a:off x="746148" y="1842449"/>
            <a:ext cx="3079703" cy="1506227"/>
          </a:xfrm>
          <a:prstGeom prst="rect">
            <a:avLst/>
          </a:prstGeom>
        </p:spPr>
        <p:txBody>
          <a:bodyPr lIns="0" tIns="0" rIns="0" bIns="0" rtlCol="0" anchor="t">
            <a:spAutoFit/>
          </a:bodyPr>
          <a:lstStyle/>
          <a:p>
            <a:pPr>
              <a:lnSpc>
                <a:spcPts val="5941"/>
              </a:lnSpc>
            </a:pPr>
            <a:r>
              <a:rPr lang="en-US" sz="5352" u="sng" spc="-133">
                <a:solidFill>
                  <a:srgbClr val="191769"/>
                </a:solidFill>
                <a:latin typeface="HK Grotesk Bold Bold"/>
              </a:rPr>
              <a:t>Program </a:t>
            </a:r>
          </a:p>
          <a:p>
            <a:pPr marL="0" lvl="0" indent="0">
              <a:lnSpc>
                <a:spcPts val="5941"/>
              </a:lnSpc>
              <a:spcBef>
                <a:spcPct val="0"/>
              </a:spcBef>
            </a:pPr>
            <a:r>
              <a:rPr lang="en-US" sz="5352" u="sng" spc="-133">
                <a:solidFill>
                  <a:srgbClr val="191769"/>
                </a:solidFill>
                <a:latin typeface="HK Grotesk Bold Bold"/>
              </a:rPr>
              <a:t>Objectives</a:t>
            </a:r>
          </a:p>
        </p:txBody>
      </p:sp>
      <p:grpSp>
        <p:nvGrpSpPr>
          <p:cNvPr id="11" name="Group 11"/>
          <p:cNvGrpSpPr/>
          <p:nvPr/>
        </p:nvGrpSpPr>
        <p:grpSpPr>
          <a:xfrm>
            <a:off x="10033338" y="6082065"/>
            <a:ext cx="2793324" cy="3225444"/>
            <a:chOff x="0" y="0"/>
            <a:chExt cx="3724432" cy="4300593"/>
          </a:xfrm>
        </p:grpSpPr>
        <p:sp>
          <p:nvSpPr>
            <p:cNvPr id="12" name="TextBox 12"/>
            <p:cNvSpPr txBox="1"/>
            <p:nvPr/>
          </p:nvSpPr>
          <p:spPr>
            <a:xfrm>
              <a:off x="0" y="19050"/>
              <a:ext cx="3724432" cy="2377056"/>
            </a:xfrm>
            <a:prstGeom prst="rect">
              <a:avLst/>
            </a:prstGeom>
          </p:spPr>
          <p:txBody>
            <a:bodyPr lIns="0" tIns="0" rIns="0" bIns="0" rtlCol="0" anchor="t">
              <a:spAutoFit/>
            </a:bodyPr>
            <a:lstStyle/>
            <a:p>
              <a:pPr marL="0" lvl="0" indent="0" algn="l">
                <a:lnSpc>
                  <a:spcPts val="3504"/>
                </a:lnSpc>
                <a:spcBef>
                  <a:spcPct val="0"/>
                </a:spcBef>
              </a:pPr>
              <a:r>
                <a:rPr lang="en-US" sz="3157" u="sng" spc="-78">
                  <a:solidFill>
                    <a:srgbClr val="FFFFFF"/>
                  </a:solidFill>
                  <a:latin typeface="HK Grotesk Bold Bold"/>
                </a:rPr>
                <a:t>Build skills to combat explicit and implicit biases</a:t>
              </a:r>
            </a:p>
          </p:txBody>
        </p:sp>
        <p:sp>
          <p:nvSpPr>
            <p:cNvPr id="13" name="TextBox 13"/>
            <p:cNvSpPr txBox="1"/>
            <p:nvPr/>
          </p:nvSpPr>
          <p:spPr>
            <a:xfrm>
              <a:off x="0" y="2825813"/>
              <a:ext cx="3724432" cy="1474779"/>
            </a:xfrm>
            <a:prstGeom prst="rect">
              <a:avLst/>
            </a:prstGeom>
          </p:spPr>
          <p:txBody>
            <a:bodyPr lIns="0" tIns="0" rIns="0" bIns="0" rtlCol="0" anchor="t">
              <a:spAutoFit/>
            </a:bodyPr>
            <a:lstStyle/>
            <a:p>
              <a:pPr marL="0" lvl="0" indent="0" algn="l">
                <a:lnSpc>
                  <a:spcPts val="1785"/>
                </a:lnSpc>
                <a:spcBef>
                  <a:spcPts val="1338"/>
                </a:spcBef>
              </a:pPr>
              <a:r>
                <a:rPr lang="en-US" sz="1231" u="none">
                  <a:solidFill>
                    <a:srgbClr val="FFFFFF"/>
                  </a:solidFill>
                  <a:latin typeface="Open Sans"/>
                </a:rPr>
                <a:t>stemming from racist perceptions, stigmas, and stereotypes to develop empathy for people who have different backgrounds and experiences.</a:t>
              </a:r>
            </a:p>
          </p:txBody>
        </p:sp>
      </p:grpSp>
      <p:sp>
        <p:nvSpPr>
          <p:cNvPr id="14" name="AutoShape 14"/>
          <p:cNvSpPr/>
          <p:nvPr/>
        </p:nvSpPr>
        <p:spPr>
          <a:xfrm>
            <a:off x="4572000" y="5143500"/>
            <a:ext cx="4572000" cy="5143500"/>
          </a:xfrm>
          <a:prstGeom prst="rect">
            <a:avLst/>
          </a:prstGeom>
          <a:solidFill>
            <a:srgbClr val="FDCBDF"/>
          </a:solidFill>
        </p:spPr>
      </p:sp>
      <p:sp>
        <p:nvSpPr>
          <p:cNvPr id="15" name="AutoShape 15"/>
          <p:cNvSpPr/>
          <p:nvPr/>
        </p:nvSpPr>
        <p:spPr>
          <a:xfrm>
            <a:off x="9144000" y="0"/>
            <a:ext cx="4572000" cy="5143500"/>
          </a:xfrm>
          <a:prstGeom prst="rect">
            <a:avLst/>
          </a:prstGeom>
          <a:solidFill>
            <a:srgbClr val="A6A6A6"/>
          </a:solidFill>
        </p:spPr>
      </p:sp>
      <p:sp>
        <p:nvSpPr>
          <p:cNvPr id="16" name="AutoShape 16"/>
          <p:cNvSpPr/>
          <p:nvPr/>
        </p:nvSpPr>
        <p:spPr>
          <a:xfrm>
            <a:off x="13716000" y="5123037"/>
            <a:ext cx="4572000" cy="5143500"/>
          </a:xfrm>
          <a:prstGeom prst="rect">
            <a:avLst/>
          </a:prstGeom>
          <a:solidFill>
            <a:srgbClr val="469BD8"/>
          </a:solidFill>
        </p:spPr>
        <p:txBody>
          <a:bodyPr/>
          <a:lstStyle/>
          <a:p>
            <a:endParaRPr lang="en-US"/>
          </a:p>
        </p:txBody>
      </p:sp>
      <p:grpSp>
        <p:nvGrpSpPr>
          <p:cNvPr id="17" name="Group 17"/>
          <p:cNvGrpSpPr/>
          <p:nvPr/>
        </p:nvGrpSpPr>
        <p:grpSpPr>
          <a:xfrm>
            <a:off x="10033338" y="1072117"/>
            <a:ext cx="2793324" cy="2999267"/>
            <a:chOff x="0" y="0"/>
            <a:chExt cx="3724432" cy="3999023"/>
          </a:xfrm>
        </p:grpSpPr>
        <p:sp>
          <p:nvSpPr>
            <p:cNvPr id="18" name="TextBox 18"/>
            <p:cNvSpPr txBox="1"/>
            <p:nvPr/>
          </p:nvSpPr>
          <p:spPr>
            <a:xfrm>
              <a:off x="0" y="19050"/>
              <a:ext cx="3724432" cy="2377056"/>
            </a:xfrm>
            <a:prstGeom prst="rect">
              <a:avLst/>
            </a:prstGeom>
          </p:spPr>
          <p:txBody>
            <a:bodyPr lIns="0" tIns="0" rIns="0" bIns="0" rtlCol="0" anchor="t">
              <a:spAutoFit/>
            </a:bodyPr>
            <a:lstStyle/>
            <a:p>
              <a:pPr marL="0" lvl="0" indent="0" algn="l">
                <a:lnSpc>
                  <a:spcPts val="3504"/>
                </a:lnSpc>
                <a:spcBef>
                  <a:spcPct val="0"/>
                </a:spcBef>
              </a:pPr>
              <a:r>
                <a:rPr lang="en-US" sz="3157" u="sng" spc="-78">
                  <a:solidFill>
                    <a:srgbClr val="FFFFFF"/>
                  </a:solidFill>
                  <a:latin typeface="HK Grotesk Bold Bold"/>
                </a:rPr>
                <a:t>Examine racial sanctioning rooted in colorism</a:t>
              </a:r>
            </a:p>
          </p:txBody>
        </p:sp>
        <p:sp>
          <p:nvSpPr>
            <p:cNvPr id="19" name="TextBox 19"/>
            <p:cNvSpPr txBox="1"/>
            <p:nvPr/>
          </p:nvSpPr>
          <p:spPr>
            <a:xfrm>
              <a:off x="0" y="2825813"/>
              <a:ext cx="3724432" cy="1173209"/>
            </a:xfrm>
            <a:prstGeom prst="rect">
              <a:avLst/>
            </a:prstGeom>
          </p:spPr>
          <p:txBody>
            <a:bodyPr lIns="0" tIns="0" rIns="0" bIns="0" rtlCol="0" anchor="t">
              <a:spAutoFit/>
            </a:bodyPr>
            <a:lstStyle/>
            <a:p>
              <a:pPr algn="l">
                <a:lnSpc>
                  <a:spcPts val="1785"/>
                </a:lnSpc>
                <a:spcBef>
                  <a:spcPts val="1338"/>
                </a:spcBef>
              </a:pPr>
              <a:r>
                <a:rPr lang="en-US" sz="1231">
                  <a:solidFill>
                    <a:srgbClr val="FFFFFF"/>
                  </a:solidFill>
                  <a:latin typeface="Open Sans"/>
                </a:rPr>
                <a:t>and the reasons racism was established and embedded into the legal, institutional, social, economic, and hierarchical fabric of U.S. culture.</a:t>
              </a:r>
            </a:p>
          </p:txBody>
        </p:sp>
      </p:grpSp>
      <p:grpSp>
        <p:nvGrpSpPr>
          <p:cNvPr id="20" name="Group 20"/>
          <p:cNvGrpSpPr/>
          <p:nvPr/>
        </p:nvGrpSpPr>
        <p:grpSpPr>
          <a:xfrm>
            <a:off x="5461338" y="6323119"/>
            <a:ext cx="2793324" cy="3054246"/>
            <a:chOff x="0" y="19050"/>
            <a:chExt cx="3724432" cy="4072329"/>
          </a:xfrm>
        </p:grpSpPr>
        <p:sp>
          <p:nvSpPr>
            <p:cNvPr id="21" name="TextBox 21"/>
            <p:cNvSpPr txBox="1"/>
            <p:nvPr/>
          </p:nvSpPr>
          <p:spPr>
            <a:xfrm>
              <a:off x="0" y="19050"/>
              <a:ext cx="3724432" cy="1203064"/>
            </a:xfrm>
            <a:prstGeom prst="rect">
              <a:avLst/>
            </a:prstGeom>
          </p:spPr>
          <p:txBody>
            <a:bodyPr lIns="0" tIns="0" rIns="0" bIns="0" rtlCol="0" anchor="t">
              <a:spAutoFit/>
            </a:bodyPr>
            <a:lstStyle/>
            <a:p>
              <a:pPr marL="0" lvl="0" indent="0" algn="l">
                <a:lnSpc>
                  <a:spcPts val="3504"/>
                </a:lnSpc>
                <a:spcBef>
                  <a:spcPct val="0"/>
                </a:spcBef>
              </a:pPr>
              <a:r>
                <a:rPr lang="en-US" sz="3157" u="sng" spc="-78">
                  <a:solidFill>
                    <a:srgbClr val="191769"/>
                  </a:solidFill>
                  <a:latin typeface="HK Grotesk Bold Bold"/>
                </a:rPr>
                <a:t>Highlight racial inequalities</a:t>
              </a:r>
            </a:p>
          </p:txBody>
        </p:sp>
        <p:sp>
          <p:nvSpPr>
            <p:cNvPr id="22" name="TextBox 22"/>
            <p:cNvSpPr txBox="1"/>
            <p:nvPr/>
          </p:nvSpPr>
          <p:spPr>
            <a:xfrm>
              <a:off x="0" y="1651821"/>
              <a:ext cx="3724432" cy="2439558"/>
            </a:xfrm>
            <a:prstGeom prst="rect">
              <a:avLst/>
            </a:prstGeom>
          </p:spPr>
          <p:txBody>
            <a:bodyPr lIns="0" tIns="0" rIns="0" bIns="0" rtlCol="0" anchor="t">
              <a:spAutoFit/>
            </a:bodyPr>
            <a:lstStyle/>
            <a:p>
              <a:pPr algn="l">
                <a:lnSpc>
                  <a:spcPts val="1785"/>
                </a:lnSpc>
                <a:spcBef>
                  <a:spcPts val="1338"/>
                </a:spcBef>
              </a:pPr>
              <a:r>
                <a:rPr lang="en-US" sz="1231">
                  <a:solidFill>
                    <a:srgbClr val="191769"/>
                  </a:solidFill>
                  <a:latin typeface="Open Sans"/>
                </a:rPr>
                <a:t>and inequities through the realm of anti-Blackness, the experiences of non-White people, and White people, to examine the ways in which racial power and privilege, as well as racial powerlessness and dis-privilege, impact the humanity of all individuals in a racialized society.</a:t>
              </a:r>
            </a:p>
          </p:txBody>
        </p:sp>
      </p:grpSp>
      <p:grpSp>
        <p:nvGrpSpPr>
          <p:cNvPr id="23" name="Group 23"/>
          <p:cNvGrpSpPr/>
          <p:nvPr/>
        </p:nvGrpSpPr>
        <p:grpSpPr>
          <a:xfrm>
            <a:off x="14605338" y="6342993"/>
            <a:ext cx="2793324" cy="3010449"/>
            <a:chOff x="0" y="19050"/>
            <a:chExt cx="3724432" cy="4013931"/>
          </a:xfrm>
        </p:grpSpPr>
        <p:sp>
          <p:nvSpPr>
            <p:cNvPr id="24" name="TextBox 24"/>
            <p:cNvSpPr txBox="1"/>
            <p:nvPr/>
          </p:nvSpPr>
          <p:spPr>
            <a:xfrm>
              <a:off x="0" y="19050"/>
              <a:ext cx="3724432" cy="2377056"/>
            </a:xfrm>
            <a:prstGeom prst="rect">
              <a:avLst/>
            </a:prstGeom>
          </p:spPr>
          <p:txBody>
            <a:bodyPr lIns="0" tIns="0" rIns="0" bIns="0" rtlCol="0" anchor="t">
              <a:spAutoFit/>
            </a:bodyPr>
            <a:lstStyle/>
            <a:p>
              <a:pPr marL="0" lvl="0" indent="0" algn="l">
                <a:lnSpc>
                  <a:spcPts val="3504"/>
                </a:lnSpc>
                <a:spcBef>
                  <a:spcPct val="0"/>
                </a:spcBef>
              </a:pPr>
              <a:r>
                <a:rPr lang="en-US" sz="3157" u="sng" spc="-78">
                  <a:solidFill>
                    <a:srgbClr val="FFFFFF"/>
                  </a:solidFill>
                  <a:latin typeface="HK Grotesk Bold Bold"/>
                </a:rPr>
                <a:t>Focus on inclusivity and enhanced support</a:t>
              </a:r>
            </a:p>
          </p:txBody>
        </p:sp>
        <p:sp>
          <p:nvSpPr>
            <p:cNvPr id="25" name="TextBox 25"/>
            <p:cNvSpPr txBox="1"/>
            <p:nvPr/>
          </p:nvSpPr>
          <p:spPr>
            <a:xfrm>
              <a:off x="0" y="2825813"/>
              <a:ext cx="3724432" cy="1207168"/>
            </a:xfrm>
            <a:prstGeom prst="rect">
              <a:avLst/>
            </a:prstGeom>
          </p:spPr>
          <p:txBody>
            <a:bodyPr lIns="0" tIns="0" rIns="0" bIns="0" rtlCol="0" anchor="t">
              <a:spAutoFit/>
            </a:bodyPr>
            <a:lstStyle/>
            <a:p>
              <a:pPr>
                <a:lnSpc>
                  <a:spcPts val="1785"/>
                </a:lnSpc>
                <a:spcBef>
                  <a:spcPts val="1338"/>
                </a:spcBef>
              </a:pPr>
              <a:r>
                <a:rPr lang="en-US" sz="1200">
                  <a:solidFill>
                    <a:srgbClr val="FFFFFF"/>
                  </a:solidFill>
                  <a:latin typeface="Open Sans"/>
                </a:rPr>
                <a:t>o</a:t>
              </a:r>
              <a:r>
                <a:rPr lang="en-US" sz="1200" u="none">
                  <a:solidFill>
                    <a:srgbClr val="FFFFFF"/>
                  </a:solidFill>
                  <a:latin typeface="Open Sans"/>
                </a:rPr>
                <a:t>f Black, Indigenous, Latinx, Asian-Pacific Islander, and people</a:t>
              </a:r>
              <a:r>
                <a:rPr lang="en-US" sz="1200">
                  <a:solidFill>
                    <a:srgbClr val="FFFFFF"/>
                  </a:solidFill>
                  <a:latin typeface="Open Sans"/>
                </a:rPr>
                <a:t> from impacted groups </a:t>
              </a:r>
              <a:r>
                <a:rPr lang="en-US" sz="1200" u="none">
                  <a:solidFill>
                    <a:srgbClr val="FFFFFF"/>
                  </a:solidFill>
                  <a:latin typeface="Open Sans"/>
                </a:rPr>
                <a:t>referred to as People of Color (BIPOC).</a:t>
              </a:r>
            </a:p>
          </p:txBody>
        </p:sp>
      </p:grpSp>
      <p:grpSp>
        <p:nvGrpSpPr>
          <p:cNvPr id="26" name="Group 26"/>
          <p:cNvGrpSpPr/>
          <p:nvPr/>
        </p:nvGrpSpPr>
        <p:grpSpPr>
          <a:xfrm>
            <a:off x="14605338" y="1532706"/>
            <a:ext cx="3460074" cy="2092377"/>
            <a:chOff x="0" y="19051"/>
            <a:chExt cx="4613432" cy="2789835"/>
          </a:xfrm>
        </p:grpSpPr>
        <p:sp>
          <p:nvSpPr>
            <p:cNvPr id="27" name="TextBox 27"/>
            <p:cNvSpPr txBox="1"/>
            <p:nvPr/>
          </p:nvSpPr>
          <p:spPr>
            <a:xfrm>
              <a:off x="0" y="19051"/>
              <a:ext cx="4613432" cy="1807247"/>
            </a:xfrm>
            <a:prstGeom prst="rect">
              <a:avLst/>
            </a:prstGeom>
          </p:spPr>
          <p:txBody>
            <a:bodyPr wrap="square" lIns="0" tIns="0" rIns="0" bIns="0" rtlCol="0" anchor="t">
              <a:spAutoFit/>
            </a:bodyPr>
            <a:lstStyle/>
            <a:p>
              <a:pPr>
                <a:lnSpc>
                  <a:spcPts val="3504"/>
                </a:lnSpc>
                <a:spcBef>
                  <a:spcPct val="0"/>
                </a:spcBef>
              </a:pPr>
              <a:r>
                <a:rPr lang="en-US" sz="3150" u="sng" spc="-78">
                  <a:solidFill>
                    <a:srgbClr val="191769"/>
                  </a:solidFill>
                  <a:latin typeface="HK Grotesk Bold Bold"/>
                </a:rPr>
                <a:t>Create and enhance anti-racist, and equitable processes</a:t>
              </a:r>
            </a:p>
          </p:txBody>
        </p:sp>
        <p:sp>
          <p:nvSpPr>
            <p:cNvPr id="28" name="TextBox 28"/>
            <p:cNvSpPr txBox="1"/>
            <p:nvPr/>
          </p:nvSpPr>
          <p:spPr>
            <a:xfrm>
              <a:off x="0" y="2238817"/>
              <a:ext cx="3724432" cy="570069"/>
            </a:xfrm>
            <a:prstGeom prst="rect">
              <a:avLst/>
            </a:prstGeom>
          </p:spPr>
          <p:txBody>
            <a:bodyPr lIns="0" tIns="0" rIns="0" bIns="0" rtlCol="0" anchor="t">
              <a:spAutoFit/>
            </a:bodyPr>
            <a:lstStyle/>
            <a:p>
              <a:pPr algn="l">
                <a:lnSpc>
                  <a:spcPts val="1785"/>
                </a:lnSpc>
                <a:spcBef>
                  <a:spcPts val="1338"/>
                </a:spcBef>
              </a:pPr>
              <a:r>
                <a:rPr lang="en-US" sz="1231">
                  <a:solidFill>
                    <a:srgbClr val="191769"/>
                  </a:solidFill>
                  <a:latin typeface="Open Sans"/>
                </a:rPr>
                <a:t>policies, and programs to lead actionably and effectively.</a:t>
              </a:r>
            </a:p>
          </p:txBody>
        </p:sp>
      </p:grpSp>
      <p:grpSp>
        <p:nvGrpSpPr>
          <p:cNvPr id="29" name="Group 29"/>
          <p:cNvGrpSpPr/>
          <p:nvPr/>
        </p:nvGrpSpPr>
        <p:grpSpPr>
          <a:xfrm>
            <a:off x="889338" y="6875866"/>
            <a:ext cx="2793324" cy="1669252"/>
            <a:chOff x="0" y="19050"/>
            <a:chExt cx="3724432" cy="2225669"/>
          </a:xfrm>
        </p:grpSpPr>
        <p:sp>
          <p:nvSpPr>
            <p:cNvPr id="30" name="TextBox 30"/>
            <p:cNvSpPr txBox="1"/>
            <p:nvPr/>
          </p:nvSpPr>
          <p:spPr>
            <a:xfrm>
              <a:off x="0" y="19050"/>
              <a:ext cx="3724432" cy="1203064"/>
            </a:xfrm>
            <a:prstGeom prst="rect">
              <a:avLst/>
            </a:prstGeom>
          </p:spPr>
          <p:txBody>
            <a:bodyPr lIns="0" tIns="0" rIns="0" bIns="0" rtlCol="0" anchor="t">
              <a:spAutoFit/>
            </a:bodyPr>
            <a:lstStyle/>
            <a:p>
              <a:pPr marL="0" lvl="0" indent="0" algn="l">
                <a:lnSpc>
                  <a:spcPts val="3504"/>
                </a:lnSpc>
                <a:spcBef>
                  <a:spcPct val="0"/>
                </a:spcBef>
              </a:pPr>
              <a:r>
                <a:rPr lang="en-US" sz="3150" u="sng" spc="-78">
                  <a:solidFill>
                    <a:srgbClr val="FFFFFF"/>
                  </a:solidFill>
                  <a:latin typeface="HK Grotesk Bold Bold"/>
                </a:rPr>
                <a:t>Develop anti-racist strategies</a:t>
              </a:r>
            </a:p>
          </p:txBody>
        </p:sp>
        <p:sp>
          <p:nvSpPr>
            <p:cNvPr id="31" name="TextBox 31"/>
            <p:cNvSpPr txBox="1"/>
            <p:nvPr/>
          </p:nvSpPr>
          <p:spPr>
            <a:xfrm>
              <a:off x="0" y="1651821"/>
              <a:ext cx="3724432" cy="592898"/>
            </a:xfrm>
            <a:prstGeom prst="rect">
              <a:avLst/>
            </a:prstGeom>
          </p:spPr>
          <p:txBody>
            <a:bodyPr lIns="0" tIns="0" rIns="0" bIns="0" rtlCol="0" anchor="t">
              <a:spAutoFit/>
            </a:bodyPr>
            <a:lstStyle/>
            <a:p>
              <a:pPr algn="l">
                <a:lnSpc>
                  <a:spcPts val="1785"/>
                </a:lnSpc>
                <a:spcBef>
                  <a:spcPts val="1338"/>
                </a:spcBef>
              </a:pPr>
              <a:r>
                <a:rPr lang="en-US" sz="1231">
                  <a:solidFill>
                    <a:srgbClr val="FFFFFF"/>
                  </a:solidFill>
                  <a:latin typeface="Open Sans"/>
                </a:rPr>
                <a:t>and practices at both the individual and organizational levels.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9873454" y="5143500"/>
            <a:ext cx="4207273" cy="5143500"/>
          </a:xfrm>
          <a:prstGeom prst="rect">
            <a:avLst/>
          </a:prstGeom>
          <a:solidFill>
            <a:srgbClr val="DF682D"/>
          </a:solidFill>
        </p:spPr>
      </p:sp>
      <p:sp>
        <p:nvSpPr>
          <p:cNvPr id="3" name="AutoShape 3"/>
          <p:cNvSpPr/>
          <p:nvPr/>
        </p:nvSpPr>
        <p:spPr>
          <a:xfrm>
            <a:off x="5666181" y="0"/>
            <a:ext cx="4207273" cy="5143500"/>
          </a:xfrm>
          <a:prstGeom prst="rect">
            <a:avLst/>
          </a:prstGeom>
          <a:solidFill>
            <a:srgbClr val="62A25D"/>
          </a:solidFill>
        </p:spPr>
      </p:sp>
      <p:pic>
        <p:nvPicPr>
          <p:cNvPr id="4" name="Picture 4"/>
          <p:cNvPicPr>
            <a:picLocks noChangeAspect="1"/>
          </p:cNvPicPr>
          <p:nvPr/>
        </p:nvPicPr>
        <p:blipFill>
          <a:blip r:embed="rId2"/>
          <a:srcRect l="22717" r="22717"/>
          <a:stretch>
            <a:fillRect/>
          </a:stretch>
        </p:blipFill>
        <p:spPr>
          <a:xfrm>
            <a:off x="9873454" y="0"/>
            <a:ext cx="4207273" cy="5143500"/>
          </a:xfrm>
          <a:prstGeom prst="rect">
            <a:avLst/>
          </a:prstGeom>
        </p:spPr>
      </p:pic>
      <p:pic>
        <p:nvPicPr>
          <p:cNvPr id="5" name="Picture 5"/>
          <p:cNvPicPr>
            <a:picLocks noChangeAspect="1"/>
          </p:cNvPicPr>
          <p:nvPr/>
        </p:nvPicPr>
        <p:blipFill>
          <a:blip r:embed="rId3"/>
          <a:srcRect l="22734" r="22734"/>
          <a:stretch>
            <a:fillRect/>
          </a:stretch>
        </p:blipFill>
        <p:spPr>
          <a:xfrm>
            <a:off x="5666181" y="5143500"/>
            <a:ext cx="4207273" cy="5143500"/>
          </a:xfrm>
          <a:prstGeom prst="rect">
            <a:avLst/>
          </a:prstGeom>
        </p:spPr>
      </p:pic>
      <p:sp>
        <p:nvSpPr>
          <p:cNvPr id="6" name="TextBox 6"/>
          <p:cNvSpPr txBox="1"/>
          <p:nvPr/>
        </p:nvSpPr>
        <p:spPr>
          <a:xfrm rot="-5400000">
            <a:off x="-1275246" y="4703436"/>
            <a:ext cx="7015679" cy="2300976"/>
          </a:xfrm>
          <a:prstGeom prst="rect">
            <a:avLst/>
          </a:prstGeom>
        </p:spPr>
        <p:txBody>
          <a:bodyPr lIns="0" tIns="0" rIns="0" bIns="0" rtlCol="0" anchor="t">
            <a:spAutoFit/>
          </a:bodyPr>
          <a:lstStyle/>
          <a:p>
            <a:pPr>
              <a:lnSpc>
                <a:spcPts val="8735"/>
              </a:lnSpc>
            </a:pPr>
            <a:r>
              <a:rPr lang="en-US" sz="9706" spc="-242">
                <a:solidFill>
                  <a:srgbClr val="FFFFFF"/>
                </a:solidFill>
                <a:latin typeface="HK Grotesk Bold Bold"/>
              </a:rPr>
              <a:t>Program</a:t>
            </a:r>
          </a:p>
          <a:p>
            <a:pPr marL="0" lvl="0" indent="0" algn="l">
              <a:lnSpc>
                <a:spcPts val="8735"/>
              </a:lnSpc>
              <a:spcBef>
                <a:spcPct val="0"/>
              </a:spcBef>
            </a:pPr>
            <a:r>
              <a:rPr lang="en-US" sz="9706" spc="-242">
                <a:solidFill>
                  <a:srgbClr val="FFFFFF"/>
                </a:solidFill>
                <a:latin typeface="HK Grotesk Bold Bold"/>
              </a:rPr>
              <a:t>Benefits</a:t>
            </a:r>
          </a:p>
        </p:txBody>
      </p:sp>
      <p:pic>
        <p:nvPicPr>
          <p:cNvPr id="7" name="Picture 7"/>
          <p:cNvPicPr>
            <a:picLocks noChangeAspect="1"/>
          </p:cNvPicPr>
          <p:nvPr/>
        </p:nvPicPr>
        <p:blipFill>
          <a:blip r:embed="rId4"/>
          <a:srcRect l="38757" r="6693"/>
          <a:stretch>
            <a:fillRect/>
          </a:stretch>
        </p:blipFill>
        <p:spPr>
          <a:xfrm>
            <a:off x="14080727" y="5143500"/>
            <a:ext cx="4207273" cy="5143500"/>
          </a:xfrm>
          <a:prstGeom prst="rect">
            <a:avLst/>
          </a:prstGeom>
        </p:spPr>
      </p:pic>
      <p:sp>
        <p:nvSpPr>
          <p:cNvPr id="8" name="AutoShape 8"/>
          <p:cNvSpPr/>
          <p:nvPr/>
        </p:nvSpPr>
        <p:spPr>
          <a:xfrm>
            <a:off x="14080727" y="0"/>
            <a:ext cx="4207273" cy="5143500"/>
          </a:xfrm>
          <a:prstGeom prst="rect">
            <a:avLst/>
          </a:prstGeom>
          <a:solidFill>
            <a:srgbClr val="FFC924"/>
          </a:solidFill>
        </p:spPr>
      </p:sp>
      <p:grpSp>
        <p:nvGrpSpPr>
          <p:cNvPr id="9" name="Group 9"/>
          <p:cNvGrpSpPr/>
          <p:nvPr/>
        </p:nvGrpSpPr>
        <p:grpSpPr>
          <a:xfrm>
            <a:off x="10493546" y="6504529"/>
            <a:ext cx="2967090" cy="2537730"/>
            <a:chOff x="0" y="-28575"/>
            <a:chExt cx="3956120" cy="3383639"/>
          </a:xfrm>
        </p:grpSpPr>
        <p:sp>
          <p:nvSpPr>
            <p:cNvPr id="10" name="TextBox 10"/>
            <p:cNvSpPr txBox="1"/>
            <p:nvPr/>
          </p:nvSpPr>
          <p:spPr>
            <a:xfrm>
              <a:off x="0" y="-28575"/>
              <a:ext cx="3956120" cy="1349096"/>
            </a:xfrm>
            <a:prstGeom prst="rect">
              <a:avLst/>
            </a:prstGeom>
          </p:spPr>
          <p:txBody>
            <a:bodyPr lIns="0" tIns="0" rIns="0" bIns="0" rtlCol="0" anchor="t">
              <a:spAutoFit/>
            </a:bodyPr>
            <a:lstStyle/>
            <a:p>
              <a:pPr marL="0" lvl="0" indent="0">
                <a:lnSpc>
                  <a:spcPts val="4095"/>
                </a:lnSpc>
              </a:pPr>
              <a:r>
                <a:rPr lang="en-US" sz="3199" u="sng" spc="-79">
                  <a:solidFill>
                    <a:srgbClr val="FFFFFF"/>
                  </a:solidFill>
                  <a:latin typeface="HK Grotesk Bold Bold"/>
                </a:rPr>
                <a:t>Advise, Educate, Implement</a:t>
              </a:r>
            </a:p>
          </p:txBody>
        </p:sp>
        <p:sp>
          <p:nvSpPr>
            <p:cNvPr id="11" name="TextBox 11"/>
            <p:cNvSpPr txBox="1"/>
            <p:nvPr/>
          </p:nvSpPr>
          <p:spPr>
            <a:xfrm>
              <a:off x="0" y="2010850"/>
              <a:ext cx="3956120" cy="1344214"/>
            </a:xfrm>
            <a:prstGeom prst="rect">
              <a:avLst/>
            </a:prstGeom>
          </p:spPr>
          <p:txBody>
            <a:bodyPr lIns="0" tIns="0" rIns="0" bIns="0" rtlCol="0" anchor="t">
              <a:spAutoFit/>
            </a:bodyPr>
            <a:lstStyle/>
            <a:p>
              <a:pPr>
                <a:lnSpc>
                  <a:spcPts val="1960"/>
                </a:lnSpc>
              </a:pPr>
              <a:r>
                <a:rPr lang="en-US" sz="1400">
                  <a:solidFill>
                    <a:srgbClr val="FFFFFF"/>
                  </a:solidFill>
                  <a:latin typeface="Open Sans"/>
                </a:rPr>
                <a:t>Fellows will be qualified to support and make changes that advances the work of their area toward anti-racism, equity, and inclusion.</a:t>
              </a:r>
            </a:p>
          </p:txBody>
        </p:sp>
      </p:grpSp>
      <p:grpSp>
        <p:nvGrpSpPr>
          <p:cNvPr id="12" name="Group 12"/>
          <p:cNvGrpSpPr/>
          <p:nvPr/>
        </p:nvGrpSpPr>
        <p:grpSpPr>
          <a:xfrm>
            <a:off x="6359160" y="1637145"/>
            <a:ext cx="2784840" cy="1869210"/>
            <a:chOff x="0" y="0"/>
            <a:chExt cx="3713120" cy="2492280"/>
          </a:xfrm>
        </p:grpSpPr>
        <p:sp>
          <p:nvSpPr>
            <p:cNvPr id="13" name="TextBox 13"/>
            <p:cNvSpPr txBox="1"/>
            <p:nvPr/>
          </p:nvSpPr>
          <p:spPr>
            <a:xfrm>
              <a:off x="0" y="-28575"/>
              <a:ext cx="3713120" cy="667161"/>
            </a:xfrm>
            <a:prstGeom prst="rect">
              <a:avLst/>
            </a:prstGeom>
          </p:spPr>
          <p:txBody>
            <a:bodyPr lIns="0" tIns="0" rIns="0" bIns="0" rtlCol="0" anchor="t">
              <a:spAutoFit/>
            </a:bodyPr>
            <a:lstStyle/>
            <a:p>
              <a:pPr marL="0" lvl="0" indent="0" algn="l">
                <a:lnSpc>
                  <a:spcPts val="4095"/>
                </a:lnSpc>
                <a:spcBef>
                  <a:spcPct val="0"/>
                </a:spcBef>
              </a:pPr>
              <a:r>
                <a:rPr lang="en-US" sz="3199" u="sng" spc="-79">
                  <a:solidFill>
                    <a:srgbClr val="FFFFFF"/>
                  </a:solidFill>
                  <a:latin typeface="HK Grotesk Bold Bold"/>
                </a:rPr>
                <a:t>Certification</a:t>
              </a:r>
            </a:p>
          </p:txBody>
        </p:sp>
        <p:sp>
          <p:nvSpPr>
            <p:cNvPr id="14" name="TextBox 14"/>
            <p:cNvSpPr txBox="1"/>
            <p:nvPr/>
          </p:nvSpPr>
          <p:spPr>
            <a:xfrm>
              <a:off x="0" y="1190231"/>
              <a:ext cx="3713120" cy="1302048"/>
            </a:xfrm>
            <a:prstGeom prst="rect">
              <a:avLst/>
            </a:prstGeom>
          </p:spPr>
          <p:txBody>
            <a:bodyPr lIns="0" tIns="0" rIns="0" bIns="0" rtlCol="0" anchor="t">
              <a:spAutoFit/>
            </a:bodyPr>
            <a:lstStyle/>
            <a:p>
              <a:pPr>
                <a:lnSpc>
                  <a:spcPts val="1960"/>
                </a:lnSpc>
              </a:pPr>
              <a:r>
                <a:rPr lang="en-US" sz="1400">
                  <a:solidFill>
                    <a:srgbClr val="FFFFFF"/>
                  </a:solidFill>
                  <a:latin typeface="Open Sans"/>
                </a:rPr>
                <a:t>Those who complete the program will be awarded a certification, also placed in their employee file.</a:t>
              </a:r>
            </a:p>
          </p:txBody>
        </p:sp>
      </p:grpSp>
      <p:grpSp>
        <p:nvGrpSpPr>
          <p:cNvPr id="15" name="Group 15"/>
          <p:cNvGrpSpPr/>
          <p:nvPr/>
        </p:nvGrpSpPr>
        <p:grpSpPr>
          <a:xfrm>
            <a:off x="14791944" y="1505253"/>
            <a:ext cx="2784840" cy="2132995"/>
            <a:chOff x="0" y="0"/>
            <a:chExt cx="3713120" cy="2843993"/>
          </a:xfrm>
        </p:grpSpPr>
        <p:sp>
          <p:nvSpPr>
            <p:cNvPr id="16" name="TextBox 16"/>
            <p:cNvSpPr txBox="1"/>
            <p:nvPr/>
          </p:nvSpPr>
          <p:spPr>
            <a:xfrm>
              <a:off x="0" y="-28575"/>
              <a:ext cx="3713120" cy="1349096"/>
            </a:xfrm>
            <a:prstGeom prst="rect">
              <a:avLst/>
            </a:prstGeom>
          </p:spPr>
          <p:txBody>
            <a:bodyPr lIns="0" tIns="0" rIns="0" bIns="0" rtlCol="0" anchor="t">
              <a:spAutoFit/>
            </a:bodyPr>
            <a:lstStyle/>
            <a:p>
              <a:pPr marL="0" lvl="0" indent="0" algn="l">
                <a:lnSpc>
                  <a:spcPts val="4095"/>
                </a:lnSpc>
                <a:spcBef>
                  <a:spcPct val="0"/>
                </a:spcBef>
              </a:pPr>
              <a:r>
                <a:rPr lang="en-US" sz="3199" u="sng" spc="-79">
                  <a:solidFill>
                    <a:srgbClr val="191769"/>
                  </a:solidFill>
                  <a:latin typeface="HK Grotesk Bold Bold"/>
                </a:rPr>
                <a:t>Performance Review</a:t>
              </a:r>
            </a:p>
          </p:txBody>
        </p:sp>
        <p:sp>
          <p:nvSpPr>
            <p:cNvPr id="17" name="TextBox 17"/>
            <p:cNvSpPr txBox="1"/>
            <p:nvPr/>
          </p:nvSpPr>
          <p:spPr>
            <a:xfrm>
              <a:off x="0" y="1872167"/>
              <a:ext cx="3713120" cy="971827"/>
            </a:xfrm>
            <a:prstGeom prst="rect">
              <a:avLst/>
            </a:prstGeom>
          </p:spPr>
          <p:txBody>
            <a:bodyPr lIns="0" tIns="0" rIns="0" bIns="0" rtlCol="0" anchor="t">
              <a:spAutoFit/>
            </a:bodyPr>
            <a:lstStyle/>
            <a:p>
              <a:pPr>
                <a:lnSpc>
                  <a:spcPts val="1960"/>
                </a:lnSpc>
              </a:pPr>
              <a:r>
                <a:rPr lang="en-US" sz="1400">
                  <a:solidFill>
                    <a:srgbClr val="191769"/>
                  </a:solidFill>
                  <a:latin typeface="Open Sans"/>
                </a:rPr>
                <a:t>Completing the program will be positively reflected in each fellows' performance review!</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5425759"/>
            <a:ext cx="16230600" cy="9539"/>
          </a:xfrm>
          <a:prstGeom prst="rect">
            <a:avLst/>
          </a:prstGeom>
          <a:solidFill>
            <a:srgbClr val="29285D">
              <a:alpha val="19607"/>
            </a:srgbClr>
          </a:solidFill>
        </p:spPr>
      </p:sp>
      <p:grpSp>
        <p:nvGrpSpPr>
          <p:cNvPr id="3" name="Group 3"/>
          <p:cNvGrpSpPr/>
          <p:nvPr/>
        </p:nvGrpSpPr>
        <p:grpSpPr>
          <a:xfrm>
            <a:off x="1028700" y="2208561"/>
            <a:ext cx="11307658" cy="1885714"/>
            <a:chOff x="0" y="0"/>
            <a:chExt cx="15076877" cy="2514285"/>
          </a:xfrm>
        </p:grpSpPr>
        <p:sp>
          <p:nvSpPr>
            <p:cNvPr id="4" name="TextBox 4"/>
            <p:cNvSpPr txBox="1"/>
            <p:nvPr/>
          </p:nvSpPr>
          <p:spPr>
            <a:xfrm>
              <a:off x="0" y="104775"/>
              <a:ext cx="15076877" cy="1006883"/>
            </a:xfrm>
            <a:prstGeom prst="rect">
              <a:avLst/>
            </a:prstGeom>
          </p:spPr>
          <p:txBody>
            <a:bodyPr lIns="0" tIns="0" rIns="0" bIns="0" rtlCol="0" anchor="t">
              <a:spAutoFit/>
            </a:bodyPr>
            <a:lstStyle/>
            <a:p>
              <a:pPr marL="0" lvl="0" indent="0">
                <a:lnSpc>
                  <a:spcPts val="5544"/>
                </a:lnSpc>
                <a:spcBef>
                  <a:spcPct val="0"/>
                </a:spcBef>
              </a:pPr>
              <a:r>
                <a:rPr lang="en-US" sz="5600">
                  <a:solidFill>
                    <a:srgbClr val="191769"/>
                  </a:solidFill>
                  <a:latin typeface="HK Grotesk Bold"/>
                </a:rPr>
                <a:t>Fellowship Structure &amp; Curriculum</a:t>
              </a:r>
            </a:p>
          </p:txBody>
        </p:sp>
        <p:sp>
          <p:nvSpPr>
            <p:cNvPr id="5" name="TextBox 5"/>
            <p:cNvSpPr txBox="1"/>
            <p:nvPr/>
          </p:nvSpPr>
          <p:spPr>
            <a:xfrm>
              <a:off x="0" y="1447703"/>
              <a:ext cx="9989845" cy="1066582"/>
            </a:xfrm>
            <a:prstGeom prst="rect">
              <a:avLst/>
            </a:prstGeom>
          </p:spPr>
          <p:txBody>
            <a:bodyPr lIns="0" tIns="0" rIns="0" bIns="0" rtlCol="0" anchor="t">
              <a:spAutoFit/>
            </a:bodyPr>
            <a:lstStyle/>
            <a:p>
              <a:pPr>
                <a:lnSpc>
                  <a:spcPts val="3108"/>
                </a:lnSpc>
              </a:pPr>
              <a:r>
                <a:rPr lang="en-US" sz="2800" u="sng" spc="-70">
                  <a:solidFill>
                    <a:srgbClr val="191769"/>
                  </a:solidFill>
                  <a:latin typeface="HK Grotesk Bold Bold"/>
                </a:rPr>
                <a:t>Phase 1: June &amp; July</a:t>
              </a:r>
            </a:p>
            <a:p>
              <a:pPr marL="0" lvl="0" indent="0" algn="l">
                <a:lnSpc>
                  <a:spcPts val="3108"/>
                </a:lnSpc>
                <a:spcBef>
                  <a:spcPct val="0"/>
                </a:spcBef>
              </a:pPr>
              <a:r>
                <a:rPr lang="en-US" sz="2800" u="sng" spc="-70">
                  <a:solidFill>
                    <a:srgbClr val="191769"/>
                  </a:solidFill>
                  <a:latin typeface="HK Grotesk Bold Bold"/>
                </a:rPr>
                <a:t>Phase 2: August – October</a:t>
              </a:r>
            </a:p>
          </p:txBody>
        </p:sp>
      </p:grpSp>
      <p:grpSp>
        <p:nvGrpSpPr>
          <p:cNvPr id="6" name="Group 6"/>
          <p:cNvGrpSpPr/>
          <p:nvPr/>
        </p:nvGrpSpPr>
        <p:grpSpPr>
          <a:xfrm>
            <a:off x="1028700" y="5324788"/>
            <a:ext cx="2778873" cy="2726806"/>
            <a:chOff x="0" y="0"/>
            <a:chExt cx="3705165" cy="3635740"/>
          </a:xfrm>
        </p:grpSpPr>
        <p:sp>
          <p:nvSpPr>
            <p:cNvPr id="7" name="AutoShape 7"/>
            <p:cNvSpPr/>
            <p:nvPr/>
          </p:nvSpPr>
          <p:spPr>
            <a:xfrm>
              <a:off x="0" y="0"/>
              <a:ext cx="295446" cy="294693"/>
            </a:xfrm>
            <a:prstGeom prst="rect">
              <a:avLst/>
            </a:prstGeom>
            <a:solidFill>
              <a:srgbClr val="FFC924"/>
            </a:solidFill>
          </p:spPr>
        </p:sp>
        <p:sp>
          <p:nvSpPr>
            <p:cNvPr id="8" name="TextBox 8"/>
            <p:cNvSpPr txBox="1"/>
            <p:nvPr/>
          </p:nvSpPr>
          <p:spPr>
            <a:xfrm>
              <a:off x="0" y="1275574"/>
              <a:ext cx="3705165" cy="582827"/>
            </a:xfrm>
            <a:prstGeom prst="rect">
              <a:avLst/>
            </a:prstGeom>
          </p:spPr>
          <p:txBody>
            <a:bodyPr lIns="0" tIns="0" rIns="0" bIns="0" rtlCol="0" anchor="t">
              <a:spAutoFit/>
            </a:bodyPr>
            <a:lstStyle/>
            <a:p>
              <a:pPr marL="0" lvl="0" indent="0">
                <a:lnSpc>
                  <a:spcPts val="3584"/>
                </a:lnSpc>
              </a:pPr>
              <a:r>
                <a:rPr lang="en-US" sz="2800" spc="-70">
                  <a:solidFill>
                    <a:srgbClr val="191769"/>
                  </a:solidFill>
                  <a:latin typeface="HK Grotesk Bold Bold"/>
                </a:rPr>
                <a:t>June-July</a:t>
              </a:r>
            </a:p>
          </p:txBody>
        </p:sp>
        <p:sp>
          <p:nvSpPr>
            <p:cNvPr id="9" name="TextBox 9"/>
            <p:cNvSpPr txBox="1"/>
            <p:nvPr/>
          </p:nvSpPr>
          <p:spPr>
            <a:xfrm>
              <a:off x="0" y="2291526"/>
              <a:ext cx="3705165" cy="1344214"/>
            </a:xfrm>
            <a:prstGeom prst="rect">
              <a:avLst/>
            </a:prstGeom>
          </p:spPr>
          <p:txBody>
            <a:bodyPr lIns="0" tIns="0" rIns="0" bIns="0" rtlCol="0" anchor="t">
              <a:spAutoFit/>
            </a:bodyPr>
            <a:lstStyle/>
            <a:p>
              <a:pPr marL="302260" lvl="1" indent="-151130">
                <a:lnSpc>
                  <a:spcPts val="1960"/>
                </a:lnSpc>
                <a:buFont typeface="Arial"/>
                <a:buChar char="•"/>
              </a:pPr>
              <a:r>
                <a:rPr lang="en-US" sz="1400">
                  <a:solidFill>
                    <a:srgbClr val="191769"/>
                  </a:solidFill>
                  <a:latin typeface="Open Sans"/>
                </a:rPr>
                <a:t>Understanding &amp; Addressing the Roots and Forms of Racism, Bias, Power, and Privilege</a:t>
              </a:r>
            </a:p>
          </p:txBody>
        </p:sp>
      </p:grpSp>
      <p:grpSp>
        <p:nvGrpSpPr>
          <p:cNvPr id="10" name="Group 10"/>
          <p:cNvGrpSpPr/>
          <p:nvPr/>
        </p:nvGrpSpPr>
        <p:grpSpPr>
          <a:xfrm>
            <a:off x="14480427" y="5324788"/>
            <a:ext cx="2778873" cy="3239766"/>
            <a:chOff x="0" y="0"/>
            <a:chExt cx="3705165" cy="4319687"/>
          </a:xfrm>
        </p:grpSpPr>
        <p:sp>
          <p:nvSpPr>
            <p:cNvPr id="11" name="AutoShape 11"/>
            <p:cNvSpPr/>
            <p:nvPr/>
          </p:nvSpPr>
          <p:spPr>
            <a:xfrm>
              <a:off x="0" y="0"/>
              <a:ext cx="295446" cy="294693"/>
            </a:xfrm>
            <a:prstGeom prst="rect">
              <a:avLst/>
            </a:prstGeom>
            <a:solidFill>
              <a:srgbClr val="469BD8"/>
            </a:solidFill>
          </p:spPr>
        </p:sp>
        <p:sp>
          <p:nvSpPr>
            <p:cNvPr id="12" name="TextBox 12"/>
            <p:cNvSpPr txBox="1"/>
            <p:nvPr/>
          </p:nvSpPr>
          <p:spPr>
            <a:xfrm>
              <a:off x="0" y="1275574"/>
              <a:ext cx="3705165" cy="582827"/>
            </a:xfrm>
            <a:prstGeom prst="rect">
              <a:avLst/>
            </a:prstGeom>
          </p:spPr>
          <p:txBody>
            <a:bodyPr lIns="0" tIns="0" rIns="0" bIns="0" rtlCol="0" anchor="t">
              <a:spAutoFit/>
            </a:bodyPr>
            <a:lstStyle/>
            <a:p>
              <a:pPr marL="0" lvl="0" indent="0">
                <a:lnSpc>
                  <a:spcPts val="3584"/>
                </a:lnSpc>
              </a:pPr>
              <a:r>
                <a:rPr lang="en-US" sz="2800" spc="-70">
                  <a:solidFill>
                    <a:srgbClr val="191769"/>
                  </a:solidFill>
                  <a:latin typeface="HK Grotesk Bold Bold"/>
                </a:rPr>
                <a:t>October</a:t>
              </a:r>
            </a:p>
          </p:txBody>
        </p:sp>
        <p:sp>
          <p:nvSpPr>
            <p:cNvPr id="13" name="TextBox 13"/>
            <p:cNvSpPr txBox="1"/>
            <p:nvPr/>
          </p:nvSpPr>
          <p:spPr>
            <a:xfrm>
              <a:off x="0" y="2291525"/>
              <a:ext cx="3705165" cy="2028162"/>
            </a:xfrm>
            <a:prstGeom prst="rect">
              <a:avLst/>
            </a:prstGeom>
          </p:spPr>
          <p:txBody>
            <a:bodyPr lIns="0" tIns="0" rIns="0" bIns="0" rtlCol="0" anchor="t">
              <a:spAutoFit/>
            </a:bodyPr>
            <a:lstStyle/>
            <a:p>
              <a:pPr marL="302260" lvl="1" indent="-151130">
                <a:lnSpc>
                  <a:spcPts val="1960"/>
                </a:lnSpc>
                <a:buFont typeface="Arial"/>
                <a:buChar char="•"/>
              </a:pPr>
              <a:r>
                <a:rPr lang="en-US" sz="1400">
                  <a:solidFill>
                    <a:srgbClr val="191769"/>
                  </a:solidFill>
                  <a:latin typeface="Open Sans"/>
                </a:rPr>
                <a:t>AEOC in Community Engagement, Power-Sharing, and Combatting the Tenets of White Supremacy</a:t>
              </a:r>
            </a:p>
            <a:p>
              <a:pPr marL="302260" lvl="1" indent="-151130">
                <a:lnSpc>
                  <a:spcPts val="1960"/>
                </a:lnSpc>
                <a:buFont typeface="Arial"/>
                <a:buChar char="•"/>
              </a:pPr>
              <a:r>
                <a:rPr lang="en-US" sz="1400">
                  <a:solidFill>
                    <a:srgbClr val="191769"/>
                  </a:solidFill>
                  <a:latin typeface="Open Sans"/>
                </a:rPr>
                <a:t>AEOC Leaders Progress Report</a:t>
              </a:r>
              <a:endParaRPr lang="en-US" sz="1400">
                <a:solidFill>
                  <a:srgbClr val="191769"/>
                </a:solidFill>
                <a:latin typeface="Open Sans"/>
                <a:ea typeface="Open Sans"/>
                <a:cs typeface="Open Sans"/>
              </a:endParaRPr>
            </a:p>
          </p:txBody>
        </p:sp>
      </p:grpSp>
      <p:grpSp>
        <p:nvGrpSpPr>
          <p:cNvPr id="14" name="Group 14"/>
          <p:cNvGrpSpPr/>
          <p:nvPr/>
        </p:nvGrpSpPr>
        <p:grpSpPr>
          <a:xfrm>
            <a:off x="5512609" y="5324788"/>
            <a:ext cx="2778873" cy="3496247"/>
            <a:chOff x="0" y="0"/>
            <a:chExt cx="3705165" cy="4661664"/>
          </a:xfrm>
        </p:grpSpPr>
        <p:sp>
          <p:nvSpPr>
            <p:cNvPr id="15" name="AutoShape 15"/>
            <p:cNvSpPr/>
            <p:nvPr/>
          </p:nvSpPr>
          <p:spPr>
            <a:xfrm>
              <a:off x="0" y="0"/>
              <a:ext cx="295446" cy="294693"/>
            </a:xfrm>
            <a:prstGeom prst="rect">
              <a:avLst/>
            </a:prstGeom>
            <a:solidFill>
              <a:srgbClr val="DF682D"/>
            </a:solidFill>
          </p:spPr>
        </p:sp>
        <p:sp>
          <p:nvSpPr>
            <p:cNvPr id="16" name="TextBox 16"/>
            <p:cNvSpPr txBox="1"/>
            <p:nvPr/>
          </p:nvSpPr>
          <p:spPr>
            <a:xfrm>
              <a:off x="0" y="1275574"/>
              <a:ext cx="3705165" cy="582827"/>
            </a:xfrm>
            <a:prstGeom prst="rect">
              <a:avLst/>
            </a:prstGeom>
          </p:spPr>
          <p:txBody>
            <a:bodyPr lIns="0" tIns="0" rIns="0" bIns="0" rtlCol="0" anchor="t">
              <a:spAutoFit/>
            </a:bodyPr>
            <a:lstStyle/>
            <a:p>
              <a:pPr marL="0" lvl="0" indent="0">
                <a:lnSpc>
                  <a:spcPts val="3584"/>
                </a:lnSpc>
              </a:pPr>
              <a:r>
                <a:rPr lang="en-US" sz="2800" spc="-70">
                  <a:solidFill>
                    <a:srgbClr val="191769"/>
                  </a:solidFill>
                  <a:latin typeface="HK Grotesk Bold Bold"/>
                </a:rPr>
                <a:t>August</a:t>
              </a:r>
            </a:p>
          </p:txBody>
        </p:sp>
        <p:sp>
          <p:nvSpPr>
            <p:cNvPr id="17" name="TextBox 17"/>
            <p:cNvSpPr txBox="1"/>
            <p:nvPr/>
          </p:nvSpPr>
          <p:spPr>
            <a:xfrm>
              <a:off x="0" y="2291526"/>
              <a:ext cx="3705165" cy="2370138"/>
            </a:xfrm>
            <a:prstGeom prst="rect">
              <a:avLst/>
            </a:prstGeom>
          </p:spPr>
          <p:txBody>
            <a:bodyPr lIns="0" tIns="0" rIns="0" bIns="0" rtlCol="0" anchor="t">
              <a:spAutoFit/>
            </a:bodyPr>
            <a:lstStyle/>
            <a:p>
              <a:pPr marL="302260" lvl="1" indent="-151130">
                <a:lnSpc>
                  <a:spcPts val="1960"/>
                </a:lnSpc>
                <a:buFont typeface="Arial"/>
                <a:buChar char="•"/>
              </a:pPr>
              <a:r>
                <a:rPr lang="en-US" sz="1400">
                  <a:solidFill>
                    <a:srgbClr val="191769"/>
                  </a:solidFill>
                  <a:latin typeface="Open Sans"/>
                </a:rPr>
                <a:t>Anti-Racism and Equity in Organizational Change (AEOC) Overview </a:t>
              </a:r>
              <a:endParaRPr lang="en-US" sz="1400">
                <a:solidFill>
                  <a:srgbClr val="191769"/>
                </a:solidFill>
                <a:latin typeface="Open Sans"/>
                <a:ea typeface="Open Sans"/>
                <a:cs typeface="Open Sans"/>
              </a:endParaRPr>
            </a:p>
            <a:p>
              <a:pPr marL="302260" lvl="1" indent="-151130">
                <a:lnSpc>
                  <a:spcPts val="1960"/>
                </a:lnSpc>
                <a:buFont typeface="Arial"/>
                <a:buChar char="•"/>
              </a:pPr>
              <a:r>
                <a:rPr lang="en-US" sz="1400">
                  <a:solidFill>
                    <a:srgbClr val="191769"/>
                  </a:solidFill>
                  <a:latin typeface="Open Sans"/>
                </a:rPr>
                <a:t>Workforce Data Review, Strategic Planning, Implementation and Application</a:t>
              </a:r>
            </a:p>
          </p:txBody>
        </p:sp>
      </p:grpSp>
      <p:grpSp>
        <p:nvGrpSpPr>
          <p:cNvPr id="18" name="Group 18"/>
          <p:cNvGrpSpPr/>
          <p:nvPr/>
        </p:nvGrpSpPr>
        <p:grpSpPr>
          <a:xfrm>
            <a:off x="9996518" y="5324788"/>
            <a:ext cx="2778873" cy="2727576"/>
            <a:chOff x="0" y="0"/>
            <a:chExt cx="3705165" cy="3636767"/>
          </a:xfrm>
        </p:grpSpPr>
        <p:sp>
          <p:nvSpPr>
            <p:cNvPr id="19" name="AutoShape 19"/>
            <p:cNvSpPr/>
            <p:nvPr/>
          </p:nvSpPr>
          <p:spPr>
            <a:xfrm>
              <a:off x="0" y="0"/>
              <a:ext cx="295446" cy="294693"/>
            </a:xfrm>
            <a:prstGeom prst="rect">
              <a:avLst/>
            </a:prstGeom>
            <a:solidFill>
              <a:srgbClr val="62A25D"/>
            </a:solidFill>
          </p:spPr>
        </p:sp>
        <p:sp>
          <p:nvSpPr>
            <p:cNvPr id="20" name="TextBox 20"/>
            <p:cNvSpPr txBox="1"/>
            <p:nvPr/>
          </p:nvSpPr>
          <p:spPr>
            <a:xfrm>
              <a:off x="0" y="1275574"/>
              <a:ext cx="3705165" cy="582827"/>
            </a:xfrm>
            <a:prstGeom prst="rect">
              <a:avLst/>
            </a:prstGeom>
          </p:spPr>
          <p:txBody>
            <a:bodyPr lIns="0" tIns="0" rIns="0" bIns="0" rtlCol="0" anchor="t">
              <a:spAutoFit/>
            </a:bodyPr>
            <a:lstStyle/>
            <a:p>
              <a:pPr marL="0" lvl="0" indent="0">
                <a:lnSpc>
                  <a:spcPts val="3584"/>
                </a:lnSpc>
              </a:pPr>
              <a:r>
                <a:rPr lang="en-US" sz="2800" spc="-70">
                  <a:solidFill>
                    <a:srgbClr val="191769"/>
                  </a:solidFill>
                  <a:latin typeface="HK Grotesk Bold Bold"/>
                </a:rPr>
                <a:t>September</a:t>
              </a:r>
            </a:p>
          </p:txBody>
        </p:sp>
        <p:sp>
          <p:nvSpPr>
            <p:cNvPr id="21" name="TextBox 21"/>
            <p:cNvSpPr txBox="1"/>
            <p:nvPr/>
          </p:nvSpPr>
          <p:spPr>
            <a:xfrm>
              <a:off x="0" y="2291526"/>
              <a:ext cx="3705165" cy="1345241"/>
            </a:xfrm>
            <a:prstGeom prst="rect">
              <a:avLst/>
            </a:prstGeom>
          </p:spPr>
          <p:txBody>
            <a:bodyPr lIns="0" tIns="0" rIns="0" bIns="0" rtlCol="0" anchor="t">
              <a:spAutoFit/>
            </a:bodyPr>
            <a:lstStyle/>
            <a:p>
              <a:pPr marL="302260" lvl="1" indent="-151130">
                <a:lnSpc>
                  <a:spcPts val="1960"/>
                </a:lnSpc>
                <a:buFont typeface="Arial"/>
                <a:buChar char="•"/>
              </a:pPr>
              <a:r>
                <a:rPr lang="en-US" sz="1400">
                  <a:solidFill>
                    <a:srgbClr val="191769"/>
                  </a:solidFill>
                  <a:latin typeface="Open Sans"/>
                </a:rPr>
                <a:t>AEOC Strategy and Program Implementation</a:t>
              </a:r>
            </a:p>
            <a:p>
              <a:pPr marL="302260" lvl="1" indent="-151130">
                <a:lnSpc>
                  <a:spcPts val="1960"/>
                </a:lnSpc>
                <a:buFont typeface="Arial"/>
                <a:buChar char="•"/>
              </a:pPr>
              <a:r>
                <a:rPr lang="en-US" sz="1400">
                  <a:solidFill>
                    <a:srgbClr val="191769"/>
                  </a:solidFill>
                  <a:latin typeface="Open Sans"/>
                </a:rPr>
                <a:t>AEOC Leaders Progress Report</a:t>
              </a: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924"/>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29285D"/>
          </a:solidFill>
        </p:spPr>
      </p:sp>
      <p:sp>
        <p:nvSpPr>
          <p:cNvPr id="3" name="TextBox 3"/>
          <p:cNvSpPr txBox="1"/>
          <p:nvPr/>
        </p:nvSpPr>
        <p:spPr>
          <a:xfrm>
            <a:off x="1220338" y="2015855"/>
            <a:ext cx="6327243" cy="5936240"/>
          </a:xfrm>
          <a:prstGeom prst="rect">
            <a:avLst/>
          </a:prstGeom>
        </p:spPr>
        <p:txBody>
          <a:bodyPr wrap="square" lIns="0" tIns="0" rIns="0" bIns="0" rtlCol="0" anchor="t">
            <a:spAutoFit/>
          </a:bodyPr>
          <a:lstStyle/>
          <a:p>
            <a:pPr marL="0" lvl="0" indent="0" algn="l">
              <a:lnSpc>
                <a:spcPts val="2673"/>
              </a:lnSpc>
              <a:spcBef>
                <a:spcPts val="2003"/>
              </a:spcBef>
            </a:pPr>
            <a:r>
              <a:rPr lang="en-US" u="none" dirty="0">
                <a:solidFill>
                  <a:srgbClr val="191769"/>
                </a:solidFill>
                <a:latin typeface="Open Sans"/>
              </a:rPr>
              <a:t>The concept of implementing anti-racism and racial equity practices into organizations is relatively new. More recently, institutions are seeking to:</a:t>
            </a:r>
          </a:p>
          <a:p>
            <a:pPr marL="397510" lvl="1" indent="-198755">
              <a:lnSpc>
                <a:spcPts val="2673"/>
              </a:lnSpc>
              <a:spcBef>
                <a:spcPts val="1001"/>
              </a:spcBef>
              <a:buFont typeface="Arial"/>
              <a:buChar char="•"/>
            </a:pPr>
            <a:r>
              <a:rPr lang="en-US" u="none" dirty="0">
                <a:solidFill>
                  <a:srgbClr val="191769"/>
                </a:solidFill>
                <a:latin typeface="Open Sans"/>
              </a:rPr>
              <a:t>leverage </a:t>
            </a:r>
            <a:r>
              <a:rPr lang="en-US" dirty="0">
                <a:solidFill>
                  <a:srgbClr val="191769"/>
                </a:solidFill>
                <a:latin typeface="Open Sans"/>
              </a:rPr>
              <a:t>diverse</a:t>
            </a:r>
            <a:r>
              <a:rPr lang="en-US" u="none" dirty="0">
                <a:solidFill>
                  <a:srgbClr val="191769"/>
                </a:solidFill>
                <a:latin typeface="Open Sans"/>
              </a:rPr>
              <a:t> talents</a:t>
            </a:r>
            <a:endParaRPr lang="en-US" u="none" dirty="0">
              <a:solidFill>
                <a:srgbClr val="191769"/>
              </a:solidFill>
              <a:latin typeface="Open Sans"/>
              <a:ea typeface="Open Sans"/>
              <a:cs typeface="Open Sans"/>
            </a:endParaRPr>
          </a:p>
          <a:p>
            <a:pPr marL="397510" lvl="1" indent="-198755" algn="l">
              <a:lnSpc>
                <a:spcPts val="2673"/>
              </a:lnSpc>
              <a:spcBef>
                <a:spcPts val="1001"/>
              </a:spcBef>
              <a:buFont typeface="Arial"/>
              <a:buChar char="•"/>
            </a:pPr>
            <a:r>
              <a:rPr lang="en-US" u="none" dirty="0">
                <a:solidFill>
                  <a:srgbClr val="191769"/>
                </a:solidFill>
                <a:latin typeface="Open Sans"/>
              </a:rPr>
              <a:t>focus on differences beyond race, sex, and gender</a:t>
            </a:r>
            <a:endParaRPr lang="en-US" u="none" dirty="0">
              <a:solidFill>
                <a:srgbClr val="191769"/>
              </a:solidFill>
              <a:latin typeface="Open Sans"/>
              <a:ea typeface="Open Sans"/>
              <a:cs typeface="Open Sans"/>
            </a:endParaRPr>
          </a:p>
          <a:p>
            <a:pPr marL="397510" lvl="1" indent="-198755" algn="l">
              <a:lnSpc>
                <a:spcPts val="2673"/>
              </a:lnSpc>
              <a:spcBef>
                <a:spcPts val="1001"/>
              </a:spcBef>
              <a:buFont typeface="Arial"/>
              <a:buChar char="•"/>
            </a:pPr>
            <a:r>
              <a:rPr lang="en-US" u="none" dirty="0">
                <a:solidFill>
                  <a:srgbClr val="191769"/>
                </a:solidFill>
                <a:latin typeface="Open Sans"/>
              </a:rPr>
              <a:t>integrate inclusion into their culture and diversity into core mission</a:t>
            </a:r>
            <a:endParaRPr lang="en-US" u="none" dirty="0">
              <a:solidFill>
                <a:srgbClr val="191769"/>
              </a:solidFill>
              <a:latin typeface="Open Sans"/>
              <a:ea typeface="Open Sans"/>
              <a:cs typeface="Open Sans"/>
            </a:endParaRPr>
          </a:p>
          <a:p>
            <a:pPr marL="397510" lvl="1" indent="-198755" algn="l">
              <a:lnSpc>
                <a:spcPts val="2673"/>
              </a:lnSpc>
              <a:spcBef>
                <a:spcPts val="1001"/>
              </a:spcBef>
              <a:buFont typeface="Arial"/>
              <a:buChar char="•"/>
            </a:pPr>
            <a:r>
              <a:rPr lang="en-US" u="none" dirty="0">
                <a:solidFill>
                  <a:srgbClr val="191769"/>
                </a:solidFill>
                <a:latin typeface="Open Sans"/>
              </a:rPr>
              <a:t>measure organizational performance and leadership based on maintaining diverse representation</a:t>
            </a:r>
            <a:endParaRPr lang="en-US" u="none" dirty="0">
              <a:solidFill>
                <a:srgbClr val="191769"/>
              </a:solidFill>
              <a:latin typeface="Open Sans"/>
              <a:ea typeface="Open Sans"/>
              <a:cs typeface="Open Sans"/>
            </a:endParaRPr>
          </a:p>
          <a:p>
            <a:pPr>
              <a:lnSpc>
                <a:spcPts val="2673"/>
              </a:lnSpc>
              <a:spcBef>
                <a:spcPts val="2002"/>
              </a:spcBef>
            </a:pPr>
            <a:r>
              <a:rPr lang="en-US" u="none" dirty="0">
                <a:solidFill>
                  <a:srgbClr val="191769"/>
                </a:solidFill>
                <a:latin typeface="Open Sans"/>
              </a:rPr>
              <a:t>Despite these efforts, recent events in this country, and here in San Francisco, have highlighted the need for additional efforts focused on creating not just diverse organizations, but those focused on being actively anti-racist and pursuing deliberate and intentional racial equity strategies.</a:t>
            </a:r>
            <a:r>
              <a:rPr lang="en-US" dirty="0">
                <a:solidFill>
                  <a:srgbClr val="191769"/>
                </a:solidFill>
                <a:latin typeface="Open Sans"/>
              </a:rPr>
              <a:t> This program is designed to meet that goal.</a:t>
            </a:r>
            <a:endParaRPr lang="en-US" u="none" dirty="0">
              <a:solidFill>
                <a:srgbClr val="191769"/>
              </a:solidFill>
              <a:latin typeface="Open Sans"/>
              <a:ea typeface="Open Sans"/>
              <a:cs typeface="Open Sans"/>
            </a:endParaRPr>
          </a:p>
        </p:txBody>
      </p:sp>
      <p:pic>
        <p:nvPicPr>
          <p:cNvPr id="4" name="Picture 4"/>
          <p:cNvPicPr>
            <a:picLocks noChangeAspect="1"/>
          </p:cNvPicPr>
          <p:nvPr/>
        </p:nvPicPr>
        <p:blipFill>
          <a:blip r:embed="rId3"/>
          <a:srcRect l="22428" r="22428"/>
          <a:stretch>
            <a:fillRect/>
          </a:stretch>
        </p:blipFill>
        <p:spPr>
          <a:xfrm>
            <a:off x="11145444" y="1057275"/>
            <a:ext cx="5141112" cy="6211715"/>
          </a:xfrm>
          <a:prstGeom prst="rect">
            <a:avLst/>
          </a:prstGeom>
        </p:spPr>
      </p:pic>
      <p:sp>
        <p:nvSpPr>
          <p:cNvPr id="5" name="TextBox 5"/>
          <p:cNvSpPr txBox="1"/>
          <p:nvPr/>
        </p:nvSpPr>
        <p:spPr>
          <a:xfrm>
            <a:off x="1845753" y="1057275"/>
            <a:ext cx="8079297" cy="529929"/>
          </a:xfrm>
          <a:prstGeom prst="rect">
            <a:avLst/>
          </a:prstGeom>
        </p:spPr>
        <p:txBody>
          <a:bodyPr lIns="0" tIns="0" rIns="0" bIns="0" rtlCol="0" anchor="t">
            <a:spAutoFit/>
          </a:bodyPr>
          <a:lstStyle/>
          <a:p>
            <a:pPr marL="0" lvl="0" indent="0" algn="l">
              <a:lnSpc>
                <a:spcPts val="4109"/>
              </a:lnSpc>
              <a:spcBef>
                <a:spcPct val="0"/>
              </a:spcBef>
            </a:pPr>
            <a:r>
              <a:rPr lang="en-US" sz="3702" u="sng" spc="-92">
                <a:solidFill>
                  <a:srgbClr val="191769"/>
                </a:solidFill>
                <a:latin typeface="HK Grotesk Bold Bold"/>
              </a:rPr>
              <a:t>Additional Background</a:t>
            </a:r>
          </a:p>
        </p:txBody>
      </p:sp>
      <p:sp>
        <p:nvSpPr>
          <p:cNvPr id="6" name="TextBox 6"/>
          <p:cNvSpPr txBox="1"/>
          <p:nvPr/>
        </p:nvSpPr>
        <p:spPr>
          <a:xfrm>
            <a:off x="11145444" y="7383760"/>
            <a:ext cx="5141112" cy="2103140"/>
          </a:xfrm>
          <a:prstGeom prst="rect">
            <a:avLst/>
          </a:prstGeom>
        </p:spPr>
        <p:txBody>
          <a:bodyPr wrap="square" lIns="0" tIns="0" rIns="0" bIns="0" rtlCol="0" anchor="t">
            <a:spAutoFit/>
          </a:bodyPr>
          <a:lstStyle/>
          <a:p>
            <a:pPr marL="0" lvl="0" indent="0" algn="ctr">
              <a:lnSpc>
                <a:spcPts val="4109"/>
              </a:lnSpc>
              <a:spcBef>
                <a:spcPct val="0"/>
              </a:spcBef>
            </a:pPr>
            <a:r>
              <a:rPr lang="en-US" sz="3702" i="1" spc="-92">
                <a:solidFill>
                  <a:srgbClr val="FFFFFF"/>
                </a:solidFill>
                <a:latin typeface="HK Grotesk Bold Bold Italics"/>
              </a:rPr>
              <a:t>"focused on being actively anti-racist and pursuing deliberate and intentional racial equity strategies"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FFC924"/>
          </a:solidFill>
        </p:spPr>
      </p:sp>
      <p:grpSp>
        <p:nvGrpSpPr>
          <p:cNvPr id="3" name="Group 3"/>
          <p:cNvGrpSpPr/>
          <p:nvPr/>
        </p:nvGrpSpPr>
        <p:grpSpPr>
          <a:xfrm>
            <a:off x="1234502" y="2299909"/>
            <a:ext cx="7128667" cy="6031934"/>
            <a:chOff x="-209740" y="152400"/>
            <a:chExt cx="8666214" cy="7005955"/>
          </a:xfrm>
        </p:grpSpPr>
        <p:sp>
          <p:nvSpPr>
            <p:cNvPr id="4" name="TextBox 4"/>
            <p:cNvSpPr txBox="1"/>
            <p:nvPr/>
          </p:nvSpPr>
          <p:spPr>
            <a:xfrm>
              <a:off x="0" y="4597936"/>
              <a:ext cx="8319590" cy="2560419"/>
            </a:xfrm>
            <a:prstGeom prst="rect">
              <a:avLst/>
            </a:prstGeom>
          </p:spPr>
          <p:txBody>
            <a:bodyPr wrap="square" lIns="0" tIns="0" rIns="0" bIns="0" rtlCol="0" anchor="t">
              <a:spAutoFit/>
            </a:bodyPr>
            <a:lstStyle/>
            <a:p>
              <a:pPr>
                <a:lnSpc>
                  <a:spcPts val="2320"/>
                </a:lnSpc>
                <a:spcBef>
                  <a:spcPts val="1739"/>
                </a:spcBef>
              </a:pPr>
              <a:r>
                <a:rPr lang="en-US" dirty="0">
                  <a:solidFill>
                    <a:srgbClr val="191769"/>
                  </a:solidFill>
                  <a:latin typeface="Open Sans"/>
                </a:rPr>
                <a:t>For June and July, we will meet the first 4 Tuesdays of June, and July.</a:t>
              </a:r>
            </a:p>
            <a:p>
              <a:pPr marL="345440" lvl="1" indent="-172720">
                <a:lnSpc>
                  <a:spcPts val="2320"/>
                </a:lnSpc>
                <a:spcBef>
                  <a:spcPts val="868"/>
                </a:spcBef>
                <a:buFont typeface="Arial"/>
                <a:buChar char="•"/>
              </a:pPr>
              <a:r>
                <a:rPr lang="en-US" dirty="0">
                  <a:solidFill>
                    <a:srgbClr val="191769"/>
                  </a:solidFill>
                  <a:latin typeface="Open Sans"/>
                </a:rPr>
                <a:t>6/1, 6/8, 6/15, 6/22, 7/6, 7/13, 7/20, 7/27</a:t>
              </a:r>
              <a:endParaRPr lang="en-US" dirty="0">
                <a:solidFill>
                  <a:srgbClr val="191769"/>
                </a:solidFill>
                <a:latin typeface="Open Sans"/>
                <a:ea typeface="Open Sans"/>
                <a:cs typeface="Open Sans"/>
              </a:endParaRPr>
            </a:p>
            <a:p>
              <a:pPr>
                <a:lnSpc>
                  <a:spcPts val="2320"/>
                </a:lnSpc>
                <a:spcBef>
                  <a:spcPts val="1737"/>
                </a:spcBef>
              </a:pPr>
              <a:r>
                <a:rPr lang="en-US" dirty="0">
                  <a:solidFill>
                    <a:srgbClr val="191769"/>
                  </a:solidFill>
                  <a:latin typeface="Open Sans"/>
                </a:rPr>
                <a:t>For August through October, we will meet for 2-3 hours every other week.</a:t>
              </a:r>
              <a:endParaRPr lang="en-US" dirty="0">
                <a:solidFill>
                  <a:srgbClr val="191769"/>
                </a:solidFill>
                <a:latin typeface="Open Sans"/>
                <a:ea typeface="Open Sans"/>
                <a:cs typeface="Open Sans"/>
              </a:endParaRPr>
            </a:p>
            <a:p>
              <a:pPr marL="345440" lvl="1" indent="-172720" algn="l">
                <a:lnSpc>
                  <a:spcPts val="2319"/>
                </a:lnSpc>
                <a:spcBef>
                  <a:spcPts val="868"/>
                </a:spcBef>
                <a:buFont typeface="Arial"/>
                <a:buChar char="•"/>
              </a:pPr>
              <a:r>
                <a:rPr lang="en-US" dirty="0">
                  <a:solidFill>
                    <a:srgbClr val="191769"/>
                  </a:solidFill>
                  <a:latin typeface="Open Sans"/>
                </a:rPr>
                <a:t>8/3, 8/17, 8/31, 9/14, 9/28, 10/12, 10/26</a:t>
              </a:r>
              <a:endParaRPr lang="en-US" dirty="0">
                <a:solidFill>
                  <a:srgbClr val="191769"/>
                </a:solidFill>
                <a:latin typeface="Open Sans"/>
                <a:ea typeface="Open Sans"/>
                <a:cs typeface="Open Sans"/>
              </a:endParaRPr>
            </a:p>
          </p:txBody>
        </p:sp>
        <p:sp>
          <p:nvSpPr>
            <p:cNvPr id="5" name="TextBox 5"/>
            <p:cNvSpPr txBox="1"/>
            <p:nvPr/>
          </p:nvSpPr>
          <p:spPr>
            <a:xfrm>
              <a:off x="-209740" y="152400"/>
              <a:ext cx="8666214" cy="3677232"/>
            </a:xfrm>
            <a:prstGeom prst="rect">
              <a:avLst/>
            </a:prstGeom>
          </p:spPr>
          <p:txBody>
            <a:bodyPr wrap="square" lIns="0" tIns="0" rIns="0" bIns="0" rtlCol="0" anchor="t">
              <a:spAutoFit/>
            </a:bodyPr>
            <a:lstStyle/>
            <a:p>
              <a:pPr>
                <a:lnSpc>
                  <a:spcPts val="8088"/>
                </a:lnSpc>
              </a:pPr>
              <a:r>
                <a:rPr lang="en-US" sz="8050" spc="-202" dirty="0">
                  <a:solidFill>
                    <a:srgbClr val="191769"/>
                  </a:solidFill>
                  <a:latin typeface="HK Grotesk Bold Bold"/>
                </a:rPr>
                <a:t>Virtual Tuesday Cohort Gatherings</a:t>
              </a:r>
            </a:p>
          </p:txBody>
        </p:sp>
      </p:grpSp>
      <p:grpSp>
        <p:nvGrpSpPr>
          <p:cNvPr id="6" name="Group 6"/>
          <p:cNvGrpSpPr/>
          <p:nvPr/>
        </p:nvGrpSpPr>
        <p:grpSpPr>
          <a:xfrm>
            <a:off x="10904026" y="2185609"/>
            <a:ext cx="6145724" cy="4295900"/>
            <a:chOff x="0" y="0"/>
            <a:chExt cx="8194299" cy="5727866"/>
          </a:xfrm>
        </p:grpSpPr>
        <p:sp>
          <p:nvSpPr>
            <p:cNvPr id="7" name="TextBox 7"/>
            <p:cNvSpPr txBox="1"/>
            <p:nvPr/>
          </p:nvSpPr>
          <p:spPr>
            <a:xfrm>
              <a:off x="0" y="4971745"/>
              <a:ext cx="6939364" cy="756121"/>
            </a:xfrm>
            <a:prstGeom prst="rect">
              <a:avLst/>
            </a:prstGeom>
          </p:spPr>
          <p:txBody>
            <a:bodyPr lIns="0" tIns="0" rIns="0" bIns="0" rtlCol="0" anchor="t">
              <a:spAutoFit/>
            </a:bodyPr>
            <a:lstStyle/>
            <a:p>
              <a:pPr marL="0" lvl="0" indent="0" algn="l">
                <a:lnSpc>
                  <a:spcPts val="2319"/>
                </a:lnSpc>
                <a:spcBef>
                  <a:spcPts val="1739"/>
                </a:spcBef>
              </a:pPr>
              <a:r>
                <a:rPr lang="en-US" sz="1599">
                  <a:solidFill>
                    <a:srgbClr val="FFFFFF"/>
                  </a:solidFill>
                  <a:latin typeface="Open Sans"/>
                </a:rPr>
                <a:t>This includes pre-session reading materials, cohort gatherings, and post-session practices.</a:t>
              </a:r>
            </a:p>
          </p:txBody>
        </p:sp>
        <p:sp>
          <p:nvSpPr>
            <p:cNvPr id="8" name="TextBox 8"/>
            <p:cNvSpPr txBox="1"/>
            <p:nvPr/>
          </p:nvSpPr>
          <p:spPr>
            <a:xfrm>
              <a:off x="0" y="152400"/>
              <a:ext cx="8194299" cy="4216330"/>
            </a:xfrm>
            <a:prstGeom prst="rect">
              <a:avLst/>
            </a:prstGeom>
          </p:spPr>
          <p:txBody>
            <a:bodyPr lIns="0" tIns="0" rIns="0" bIns="0" rtlCol="0" anchor="t">
              <a:spAutoFit/>
            </a:bodyPr>
            <a:lstStyle/>
            <a:p>
              <a:pPr>
                <a:lnSpc>
                  <a:spcPts val="8088"/>
                </a:lnSpc>
              </a:pPr>
              <a:r>
                <a:rPr lang="en-US" sz="8050" spc="-202" dirty="0">
                  <a:solidFill>
                    <a:srgbClr val="FFFFFF"/>
                  </a:solidFill>
                  <a:latin typeface="HK Grotesk Bold Bold"/>
                </a:rPr>
                <a:t>Total Time Commitment: 60-70 hours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2A25D"/>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DF682D"/>
          </a:solidFill>
        </p:spPr>
      </p:sp>
      <p:grpSp>
        <p:nvGrpSpPr>
          <p:cNvPr id="3" name="Group 3"/>
          <p:cNvGrpSpPr/>
          <p:nvPr/>
        </p:nvGrpSpPr>
        <p:grpSpPr>
          <a:xfrm>
            <a:off x="1407030" y="2815192"/>
            <a:ext cx="5707574" cy="4773543"/>
            <a:chOff x="0" y="152400"/>
            <a:chExt cx="7610099" cy="6364725"/>
          </a:xfrm>
        </p:grpSpPr>
        <p:sp>
          <p:nvSpPr>
            <p:cNvPr id="4" name="TextBox 4"/>
            <p:cNvSpPr txBox="1"/>
            <p:nvPr/>
          </p:nvSpPr>
          <p:spPr>
            <a:xfrm>
              <a:off x="0" y="4971745"/>
              <a:ext cx="6444634" cy="1545380"/>
            </a:xfrm>
            <a:prstGeom prst="rect">
              <a:avLst/>
            </a:prstGeom>
          </p:spPr>
          <p:txBody>
            <a:bodyPr lIns="0" tIns="0" rIns="0" bIns="0" rtlCol="0" anchor="t">
              <a:spAutoFit/>
            </a:bodyPr>
            <a:lstStyle/>
            <a:p>
              <a:pPr marL="0" lvl="0" indent="0" algn="l">
                <a:lnSpc>
                  <a:spcPts val="2319"/>
                </a:lnSpc>
                <a:spcBef>
                  <a:spcPts val="1739"/>
                </a:spcBef>
              </a:pPr>
              <a:r>
                <a:rPr lang="en-US" sz="1599">
                  <a:solidFill>
                    <a:srgbClr val="FFFFFF"/>
                  </a:solidFill>
                  <a:latin typeface="Open Sans"/>
                </a:rPr>
                <a:t>Managers at any level may enroll in the fellowship but must be nominated by their department executive or designee. The names of nominees can be shared via email from the leader or designee. </a:t>
              </a:r>
            </a:p>
          </p:txBody>
        </p:sp>
        <p:sp>
          <p:nvSpPr>
            <p:cNvPr id="5" name="TextBox 5"/>
            <p:cNvSpPr txBox="1"/>
            <p:nvPr/>
          </p:nvSpPr>
          <p:spPr>
            <a:xfrm>
              <a:off x="0" y="152400"/>
              <a:ext cx="7610099" cy="4216330"/>
            </a:xfrm>
            <a:prstGeom prst="rect">
              <a:avLst/>
            </a:prstGeom>
          </p:spPr>
          <p:txBody>
            <a:bodyPr lIns="0" tIns="0" rIns="0" bIns="0" rtlCol="0" anchor="t">
              <a:spAutoFit/>
            </a:bodyPr>
            <a:lstStyle/>
            <a:p>
              <a:pPr marL="0" lvl="0" indent="0">
                <a:lnSpc>
                  <a:spcPts val="8088"/>
                </a:lnSpc>
              </a:pPr>
              <a:r>
                <a:rPr lang="en-US" sz="8088" spc="-202">
                  <a:solidFill>
                    <a:srgbClr val="FFFFFF"/>
                  </a:solidFill>
                  <a:latin typeface="HK Grotesk Bold Bold"/>
                </a:rPr>
                <a:t>Nominations from 11 </a:t>
              </a:r>
              <a:r>
                <a:rPr lang="en-US" sz="8088" u="none" spc="-202">
                  <a:solidFill>
                    <a:srgbClr val="FFFFFF"/>
                  </a:solidFill>
                  <a:latin typeface="HK Grotesk Bold Bold"/>
                </a:rPr>
                <a:t>departments</a:t>
              </a:r>
            </a:p>
          </p:txBody>
        </p:sp>
      </p:grpSp>
      <p:graphicFrame>
        <p:nvGraphicFramePr>
          <p:cNvPr id="6" name="Table 6">
            <a:extLst>
              <a:ext uri="{FF2B5EF4-FFF2-40B4-BE49-F238E27FC236}">
                <a16:creationId xmlns:a16="http://schemas.microsoft.com/office/drawing/2014/main" id="{8DB27649-48CF-FC48-8A47-1C324A06F2AF}"/>
              </a:ext>
            </a:extLst>
          </p:cNvPr>
          <p:cNvGraphicFramePr>
            <a:graphicFrameLocks noGrp="1"/>
          </p:cNvGraphicFramePr>
          <p:nvPr>
            <p:extLst>
              <p:ext uri="{D42A27DB-BD31-4B8C-83A1-F6EECF244321}">
                <p14:modId xmlns:p14="http://schemas.microsoft.com/office/powerpoint/2010/main" val="226293755"/>
              </p:ext>
            </p:extLst>
          </p:nvPr>
        </p:nvGraphicFramePr>
        <p:xfrm>
          <a:off x="10185110" y="2815192"/>
          <a:ext cx="2514600" cy="4953000"/>
        </p:xfrm>
        <a:graphic>
          <a:graphicData uri="http://schemas.openxmlformats.org/drawingml/2006/table">
            <a:tbl>
              <a:tblPr firstRow="1" bandRow="1">
                <a:effectLst>
                  <a:outerShdw blurRad="50800" dist="38100" dir="2700000" algn="tl" rotWithShape="0">
                    <a:prstClr val="black">
                      <a:alpha val="40000"/>
                    </a:prstClr>
                  </a:outerShdw>
                </a:effectLst>
                <a:tableStyleId>{69C7853C-536D-4A76-A0AE-DD22124D55A5}</a:tableStyleId>
              </a:tblPr>
              <a:tblGrid>
                <a:gridCol w="1676400">
                  <a:extLst>
                    <a:ext uri="{9D8B030D-6E8A-4147-A177-3AD203B41FA5}">
                      <a16:colId xmlns:a16="http://schemas.microsoft.com/office/drawing/2014/main" val="1512050355"/>
                    </a:ext>
                  </a:extLst>
                </a:gridCol>
                <a:gridCol w="838200">
                  <a:extLst>
                    <a:ext uri="{9D8B030D-6E8A-4147-A177-3AD203B41FA5}">
                      <a16:colId xmlns:a16="http://schemas.microsoft.com/office/drawing/2014/main" val="4002772934"/>
                    </a:ext>
                  </a:extLst>
                </a:gridCol>
              </a:tblGrid>
              <a:tr h="377784">
                <a:tc>
                  <a:txBody>
                    <a:bodyPr/>
                    <a:lstStyle/>
                    <a:p>
                      <a:r>
                        <a:rPr lang="en-US" sz="2000">
                          <a:solidFill>
                            <a:srgbClr val="FFFFFF"/>
                          </a:solidFill>
                        </a:rPr>
                        <a:t>Sections</a:t>
                      </a:r>
                      <a:endParaRPr lang="en-US" sz="2000">
                        <a:latin typeface="Grotesque" panose="020F0502020204030204" pitchFamily="34" charset="0"/>
                        <a:cs typeface="Grotesque" panose="020F0502020204030204" pitchFamily="34" charset="0"/>
                      </a:endParaRPr>
                    </a:p>
                  </a:txBody>
                  <a:tcPr/>
                </a:tc>
                <a:tc>
                  <a:txBody>
                    <a:bodyPr/>
                    <a:lstStyle/>
                    <a:p>
                      <a:r>
                        <a:rPr lang="en-US" sz="2000" b="1"/>
                        <a:t>Total</a:t>
                      </a:r>
                    </a:p>
                  </a:txBody>
                  <a:tcPr/>
                </a:tc>
                <a:extLst>
                  <a:ext uri="{0D108BD9-81ED-4DB2-BD59-A6C34878D82A}">
                    <a16:rowId xmlns:a16="http://schemas.microsoft.com/office/drawing/2014/main" val="1461291516"/>
                  </a:ext>
                </a:extLst>
              </a:tr>
              <a:tr h="391020">
                <a:tc>
                  <a:txBody>
                    <a:bodyPr/>
                    <a:lstStyle/>
                    <a:p>
                      <a:r>
                        <a:rPr lang="en-US" sz="2000"/>
                        <a:t>ZSFG</a:t>
                      </a:r>
                    </a:p>
                  </a:txBody>
                  <a:tcPr/>
                </a:tc>
                <a:tc>
                  <a:txBody>
                    <a:bodyPr/>
                    <a:lstStyle/>
                    <a:p>
                      <a:r>
                        <a:rPr lang="en-US" sz="2000"/>
                        <a:t>15</a:t>
                      </a:r>
                    </a:p>
                  </a:txBody>
                  <a:tcPr/>
                </a:tc>
                <a:extLst>
                  <a:ext uri="{0D108BD9-81ED-4DB2-BD59-A6C34878D82A}">
                    <a16:rowId xmlns:a16="http://schemas.microsoft.com/office/drawing/2014/main" val="3766417172"/>
                  </a:ext>
                </a:extLst>
              </a:tr>
              <a:tr h="423504">
                <a:tc>
                  <a:txBody>
                    <a:bodyPr/>
                    <a:lstStyle/>
                    <a:p>
                      <a:r>
                        <a:rPr lang="en-US" sz="2000"/>
                        <a:t>LHH</a:t>
                      </a:r>
                    </a:p>
                  </a:txBody>
                  <a:tcPr/>
                </a:tc>
                <a:tc>
                  <a:txBody>
                    <a:bodyPr/>
                    <a:lstStyle/>
                    <a:p>
                      <a:r>
                        <a:rPr lang="en-US" sz="2000"/>
                        <a:t>7</a:t>
                      </a:r>
                    </a:p>
                  </a:txBody>
                  <a:tcPr/>
                </a:tc>
                <a:extLst>
                  <a:ext uri="{0D108BD9-81ED-4DB2-BD59-A6C34878D82A}">
                    <a16:rowId xmlns:a16="http://schemas.microsoft.com/office/drawing/2014/main" val="2173463075"/>
                  </a:ext>
                </a:extLst>
              </a:tr>
              <a:tr h="381000">
                <a:tc>
                  <a:txBody>
                    <a:bodyPr/>
                    <a:lstStyle/>
                    <a:p>
                      <a:r>
                        <a:rPr lang="en-US" sz="2000"/>
                        <a:t>BHS</a:t>
                      </a:r>
                    </a:p>
                  </a:txBody>
                  <a:tcPr/>
                </a:tc>
                <a:tc>
                  <a:txBody>
                    <a:bodyPr/>
                    <a:lstStyle/>
                    <a:p>
                      <a:r>
                        <a:rPr lang="en-US" sz="2000"/>
                        <a:t>7</a:t>
                      </a:r>
                    </a:p>
                  </a:txBody>
                  <a:tcPr/>
                </a:tc>
                <a:extLst>
                  <a:ext uri="{0D108BD9-81ED-4DB2-BD59-A6C34878D82A}">
                    <a16:rowId xmlns:a16="http://schemas.microsoft.com/office/drawing/2014/main" val="4086868505"/>
                  </a:ext>
                </a:extLst>
              </a:tr>
              <a:tr h="365760">
                <a:tc>
                  <a:txBody>
                    <a:bodyPr/>
                    <a:lstStyle/>
                    <a:p>
                      <a:r>
                        <a:rPr lang="en-US" sz="2000"/>
                        <a:t>PC</a:t>
                      </a:r>
                    </a:p>
                  </a:txBody>
                  <a:tcPr/>
                </a:tc>
                <a:tc>
                  <a:txBody>
                    <a:bodyPr/>
                    <a:lstStyle/>
                    <a:p>
                      <a:r>
                        <a:rPr lang="en-US" sz="2000"/>
                        <a:t>7</a:t>
                      </a:r>
                    </a:p>
                  </a:txBody>
                  <a:tcPr/>
                </a:tc>
                <a:extLst>
                  <a:ext uri="{0D108BD9-81ED-4DB2-BD59-A6C34878D82A}">
                    <a16:rowId xmlns:a16="http://schemas.microsoft.com/office/drawing/2014/main" val="411791934"/>
                  </a:ext>
                </a:extLst>
              </a:tr>
              <a:tr h="274320">
                <a:tc>
                  <a:txBody>
                    <a:bodyPr/>
                    <a:lstStyle/>
                    <a:p>
                      <a:r>
                        <a:rPr lang="en-US" sz="2000"/>
                        <a:t>PHD</a:t>
                      </a:r>
                    </a:p>
                  </a:txBody>
                  <a:tcPr/>
                </a:tc>
                <a:tc>
                  <a:txBody>
                    <a:bodyPr/>
                    <a:lstStyle/>
                    <a:p>
                      <a:r>
                        <a:rPr lang="en-US" sz="2000" dirty="0"/>
                        <a:t>3</a:t>
                      </a:r>
                    </a:p>
                  </a:txBody>
                  <a:tcPr/>
                </a:tc>
                <a:extLst>
                  <a:ext uri="{0D108BD9-81ED-4DB2-BD59-A6C34878D82A}">
                    <a16:rowId xmlns:a16="http://schemas.microsoft.com/office/drawing/2014/main" val="3152020057"/>
                  </a:ext>
                </a:extLst>
              </a:tr>
              <a:tr h="411480">
                <a:tc>
                  <a:txBody>
                    <a:bodyPr/>
                    <a:lstStyle/>
                    <a:p>
                      <a:r>
                        <a:rPr lang="en-US" sz="2000"/>
                        <a:t>MCAH</a:t>
                      </a:r>
                    </a:p>
                  </a:txBody>
                  <a:tcPr/>
                </a:tc>
                <a:tc>
                  <a:txBody>
                    <a:bodyPr/>
                    <a:lstStyle/>
                    <a:p>
                      <a:r>
                        <a:rPr lang="en-US" sz="2000"/>
                        <a:t>1</a:t>
                      </a:r>
                    </a:p>
                  </a:txBody>
                  <a:tcPr/>
                </a:tc>
                <a:extLst>
                  <a:ext uri="{0D108BD9-81ED-4DB2-BD59-A6C34878D82A}">
                    <a16:rowId xmlns:a16="http://schemas.microsoft.com/office/drawing/2014/main" val="2369919816"/>
                  </a:ext>
                </a:extLst>
              </a:tr>
              <a:tr h="457200">
                <a:tc>
                  <a:txBody>
                    <a:bodyPr/>
                    <a:lstStyle/>
                    <a:p>
                      <a:r>
                        <a:rPr lang="en-US" sz="2000"/>
                        <a:t>JHS</a:t>
                      </a:r>
                    </a:p>
                  </a:txBody>
                  <a:tcPr/>
                </a:tc>
                <a:tc>
                  <a:txBody>
                    <a:bodyPr/>
                    <a:lstStyle/>
                    <a:p>
                      <a:r>
                        <a:rPr lang="en-US" sz="2000"/>
                        <a:t>1</a:t>
                      </a:r>
                    </a:p>
                  </a:txBody>
                  <a:tcPr/>
                </a:tc>
                <a:extLst>
                  <a:ext uri="{0D108BD9-81ED-4DB2-BD59-A6C34878D82A}">
                    <a16:rowId xmlns:a16="http://schemas.microsoft.com/office/drawing/2014/main" val="2231728820"/>
                  </a:ext>
                </a:extLst>
              </a:tr>
              <a:tr h="381000">
                <a:tc>
                  <a:txBody>
                    <a:bodyPr/>
                    <a:lstStyle/>
                    <a:p>
                      <a:r>
                        <a:rPr lang="en-US" sz="2000"/>
                        <a:t>HR/Finance</a:t>
                      </a:r>
                    </a:p>
                  </a:txBody>
                  <a:tcPr/>
                </a:tc>
                <a:tc>
                  <a:txBody>
                    <a:bodyPr/>
                    <a:lstStyle/>
                    <a:p>
                      <a:r>
                        <a:rPr lang="en-US" sz="2000"/>
                        <a:t>1</a:t>
                      </a:r>
                    </a:p>
                  </a:txBody>
                  <a:tcPr/>
                </a:tc>
                <a:extLst>
                  <a:ext uri="{0D108BD9-81ED-4DB2-BD59-A6C34878D82A}">
                    <a16:rowId xmlns:a16="http://schemas.microsoft.com/office/drawing/2014/main" val="2160003013"/>
                  </a:ext>
                </a:extLst>
              </a:tr>
              <a:tr h="365760">
                <a:tc>
                  <a:txBody>
                    <a:bodyPr/>
                    <a:lstStyle/>
                    <a:p>
                      <a:r>
                        <a:rPr lang="en-US" sz="2000"/>
                        <a:t>Finance</a:t>
                      </a:r>
                    </a:p>
                  </a:txBody>
                  <a:tcPr/>
                </a:tc>
                <a:tc>
                  <a:txBody>
                    <a:bodyPr/>
                    <a:lstStyle/>
                    <a:p>
                      <a:r>
                        <a:rPr lang="en-US" sz="2000"/>
                        <a:t>1</a:t>
                      </a:r>
                    </a:p>
                  </a:txBody>
                  <a:tcPr/>
                </a:tc>
                <a:extLst>
                  <a:ext uri="{0D108BD9-81ED-4DB2-BD59-A6C34878D82A}">
                    <a16:rowId xmlns:a16="http://schemas.microsoft.com/office/drawing/2014/main" val="1814822528"/>
                  </a:ext>
                </a:extLst>
              </a:tr>
              <a:tr h="426720">
                <a:tc>
                  <a:txBody>
                    <a:bodyPr/>
                    <a:lstStyle/>
                    <a:p>
                      <a:r>
                        <a:rPr lang="en-US" sz="2000"/>
                        <a:t>IT</a:t>
                      </a:r>
                    </a:p>
                  </a:txBody>
                  <a:tcPr/>
                </a:tc>
                <a:tc>
                  <a:txBody>
                    <a:bodyPr/>
                    <a:lstStyle/>
                    <a:p>
                      <a:r>
                        <a:rPr lang="en-US" sz="2000"/>
                        <a:t>1</a:t>
                      </a:r>
                    </a:p>
                  </a:txBody>
                  <a:tcPr/>
                </a:tc>
                <a:extLst>
                  <a:ext uri="{0D108BD9-81ED-4DB2-BD59-A6C34878D82A}">
                    <a16:rowId xmlns:a16="http://schemas.microsoft.com/office/drawing/2014/main" val="2998708584"/>
                  </a:ext>
                </a:extLst>
              </a:tr>
              <a:tr h="460416">
                <a:tc>
                  <a:txBody>
                    <a:bodyPr/>
                    <a:lstStyle/>
                    <a:p>
                      <a:r>
                        <a:rPr lang="en-US" sz="2000"/>
                        <a:t>Central Admin</a:t>
                      </a:r>
                    </a:p>
                  </a:txBody>
                  <a:tcPr/>
                </a:tc>
                <a:tc>
                  <a:txBody>
                    <a:bodyPr/>
                    <a:lstStyle/>
                    <a:p>
                      <a:r>
                        <a:rPr lang="en-US" sz="2000" dirty="0"/>
                        <a:t>4</a:t>
                      </a:r>
                    </a:p>
                  </a:txBody>
                  <a:tcPr/>
                </a:tc>
                <a:extLst>
                  <a:ext uri="{0D108BD9-81ED-4DB2-BD59-A6C34878D82A}">
                    <a16:rowId xmlns:a16="http://schemas.microsoft.com/office/drawing/2014/main" val="777638708"/>
                  </a:ext>
                </a:extLst>
              </a:tr>
            </a:tbl>
          </a:graphicData>
        </a:graphic>
      </p:graphicFrame>
      <p:sp>
        <p:nvSpPr>
          <p:cNvPr id="7" name="TextBox 4">
            <a:extLst>
              <a:ext uri="{FF2B5EF4-FFF2-40B4-BE49-F238E27FC236}">
                <a16:creationId xmlns:a16="http://schemas.microsoft.com/office/drawing/2014/main" id="{7795C608-EC16-0649-92A4-EBE845A93245}"/>
              </a:ext>
            </a:extLst>
          </p:cNvPr>
          <p:cNvSpPr txBox="1"/>
          <p:nvPr/>
        </p:nvSpPr>
        <p:spPr>
          <a:xfrm>
            <a:off x="13740821" y="3666599"/>
            <a:ext cx="3140149" cy="3250185"/>
          </a:xfrm>
          <a:prstGeom prst="rect">
            <a:avLst/>
          </a:prstGeom>
        </p:spPr>
        <p:txBody>
          <a:bodyPr wrap="square" lIns="0" tIns="0" rIns="0" bIns="0" rtlCol="0" anchor="t">
            <a:spAutoFit/>
          </a:bodyPr>
          <a:lstStyle/>
          <a:p>
            <a:pPr marL="0" lvl="0" indent="0" algn="l">
              <a:lnSpc>
                <a:spcPts val="2319"/>
              </a:lnSpc>
              <a:spcBef>
                <a:spcPts val="1739"/>
              </a:spcBef>
            </a:pPr>
            <a:r>
              <a:rPr lang="en-US" sz="2400" dirty="0">
                <a:solidFill>
                  <a:srgbClr val="FFFFFF"/>
                </a:solidFill>
                <a:latin typeface="Open Sans"/>
              </a:rPr>
              <a:t>This table projects the number of fellows per area by rough proportion. This is an initial maximum. Additional names should be shared as waitlist candidates. Unused seats will be assigned to names on the waiting list.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774344" y="3574618"/>
            <a:ext cx="9525" cy="5882560"/>
          </a:xfrm>
          <a:prstGeom prst="rect">
            <a:avLst/>
          </a:prstGeom>
          <a:solidFill>
            <a:srgbClr val="29285D">
              <a:alpha val="19607"/>
            </a:srgbClr>
          </a:solidFill>
        </p:spPr>
      </p:sp>
      <p:sp>
        <p:nvSpPr>
          <p:cNvPr id="3" name="TextBox 3"/>
          <p:cNvSpPr txBox="1"/>
          <p:nvPr/>
        </p:nvSpPr>
        <p:spPr>
          <a:xfrm>
            <a:off x="1028700" y="4522182"/>
            <a:ext cx="3135918" cy="4954690"/>
          </a:xfrm>
          <a:prstGeom prst="rect">
            <a:avLst/>
          </a:prstGeom>
        </p:spPr>
        <p:txBody>
          <a:bodyPr lIns="0" tIns="0" rIns="0" bIns="0" rtlCol="0" anchor="t">
            <a:spAutoFit/>
          </a:bodyPr>
          <a:lstStyle/>
          <a:p>
            <a:pPr>
              <a:lnSpc>
                <a:spcPts val="3584"/>
              </a:lnSpc>
            </a:pPr>
            <a:r>
              <a:rPr lang="en-US" sz="2800" spc="-70">
                <a:solidFill>
                  <a:srgbClr val="191769"/>
                </a:solidFill>
                <a:latin typeface="HK Grotesk Bold Bold"/>
              </a:rPr>
              <a:t>DPH Branch/Section</a:t>
            </a:r>
          </a:p>
          <a:p>
            <a:pPr>
              <a:lnSpc>
                <a:spcPts val="3584"/>
              </a:lnSpc>
            </a:pPr>
            <a:endParaRPr lang="en-US" sz="2800" spc="-70">
              <a:solidFill>
                <a:srgbClr val="191769"/>
              </a:solidFill>
              <a:latin typeface="HK Grotesk Bold Bold"/>
            </a:endParaRPr>
          </a:p>
          <a:p>
            <a:pPr>
              <a:lnSpc>
                <a:spcPts val="3584"/>
              </a:lnSpc>
            </a:pPr>
            <a:r>
              <a:rPr lang="en-US" sz="2800" spc="-70">
                <a:solidFill>
                  <a:srgbClr val="191769"/>
                </a:solidFill>
                <a:latin typeface="HK Grotesk Bold Bold"/>
              </a:rPr>
              <a:t>Name of Nominee</a:t>
            </a:r>
          </a:p>
          <a:p>
            <a:pPr>
              <a:lnSpc>
                <a:spcPts val="3584"/>
              </a:lnSpc>
            </a:pPr>
            <a:endParaRPr lang="en-US" sz="2800" spc="-70">
              <a:solidFill>
                <a:srgbClr val="191769"/>
              </a:solidFill>
              <a:latin typeface="HK Grotesk Bold Bold"/>
            </a:endParaRPr>
          </a:p>
          <a:p>
            <a:pPr>
              <a:lnSpc>
                <a:spcPts val="3584"/>
              </a:lnSpc>
            </a:pPr>
            <a:r>
              <a:rPr lang="en-US" sz="2800" spc="-70">
                <a:solidFill>
                  <a:srgbClr val="191769"/>
                </a:solidFill>
                <a:latin typeface="HK Grotesk Bold Bold"/>
              </a:rPr>
              <a:t>Nominee Job Classification</a:t>
            </a:r>
          </a:p>
          <a:p>
            <a:pPr>
              <a:lnSpc>
                <a:spcPts val="3584"/>
              </a:lnSpc>
            </a:pPr>
            <a:endParaRPr lang="en-US" sz="2800" spc="-70">
              <a:solidFill>
                <a:srgbClr val="191769"/>
              </a:solidFill>
              <a:latin typeface="HK Grotesk Bold Bold"/>
            </a:endParaRPr>
          </a:p>
          <a:p>
            <a:pPr>
              <a:lnSpc>
                <a:spcPts val="3584"/>
              </a:lnSpc>
            </a:pPr>
            <a:r>
              <a:rPr lang="en-US" sz="2800" spc="-70">
                <a:solidFill>
                  <a:srgbClr val="191769"/>
                </a:solidFill>
                <a:latin typeface="HK Grotesk Bold Bold"/>
              </a:rPr>
              <a:t>Nominee Job Title</a:t>
            </a:r>
          </a:p>
          <a:p>
            <a:pPr>
              <a:lnSpc>
                <a:spcPts val="3584"/>
              </a:lnSpc>
            </a:pPr>
            <a:endParaRPr lang="en-US" sz="2800" spc="-70">
              <a:solidFill>
                <a:srgbClr val="191769"/>
              </a:solidFill>
              <a:latin typeface="HK Grotesk Bold Bold"/>
            </a:endParaRPr>
          </a:p>
          <a:p>
            <a:pPr marL="0" lvl="0" indent="0">
              <a:lnSpc>
                <a:spcPts val="3584"/>
              </a:lnSpc>
            </a:pPr>
            <a:r>
              <a:rPr lang="en-US" sz="2800" spc="-70">
                <a:solidFill>
                  <a:srgbClr val="191769"/>
                </a:solidFill>
                <a:latin typeface="HK Grotesk Bold Bold"/>
              </a:rPr>
              <a:t>Nominee Race/Ethnicity</a:t>
            </a:r>
          </a:p>
        </p:txBody>
      </p:sp>
      <p:sp>
        <p:nvSpPr>
          <p:cNvPr id="4" name="AutoShape 4"/>
          <p:cNvSpPr/>
          <p:nvPr/>
        </p:nvSpPr>
        <p:spPr>
          <a:xfrm>
            <a:off x="9139238" y="3574618"/>
            <a:ext cx="9525" cy="5882560"/>
          </a:xfrm>
          <a:prstGeom prst="rect">
            <a:avLst/>
          </a:prstGeom>
          <a:solidFill>
            <a:srgbClr val="29285D">
              <a:alpha val="19607"/>
            </a:srgbClr>
          </a:solidFill>
        </p:spPr>
      </p:sp>
      <p:sp>
        <p:nvSpPr>
          <p:cNvPr id="5" name="TextBox 5"/>
          <p:cNvSpPr txBox="1"/>
          <p:nvPr/>
        </p:nvSpPr>
        <p:spPr>
          <a:xfrm>
            <a:off x="5393594" y="4522182"/>
            <a:ext cx="3135918" cy="1795725"/>
          </a:xfrm>
          <a:prstGeom prst="rect">
            <a:avLst/>
          </a:prstGeom>
        </p:spPr>
        <p:txBody>
          <a:bodyPr lIns="0" tIns="0" rIns="0" bIns="0" rtlCol="0" anchor="t">
            <a:spAutoFit/>
          </a:bodyPr>
          <a:lstStyle/>
          <a:p>
            <a:pPr marL="0" lvl="0" indent="0">
              <a:lnSpc>
                <a:spcPts val="3584"/>
              </a:lnSpc>
            </a:pPr>
            <a:r>
              <a:rPr lang="en-US" sz="2800" spc="-70">
                <a:solidFill>
                  <a:srgbClr val="191769"/>
                </a:solidFill>
                <a:latin typeface="HK Grotesk Bold Bold"/>
              </a:rPr>
              <a:t>Why are you nominating this person to be an Equity Fellow?</a:t>
            </a:r>
          </a:p>
        </p:txBody>
      </p:sp>
      <p:sp>
        <p:nvSpPr>
          <p:cNvPr id="6" name="AutoShape 6"/>
          <p:cNvSpPr/>
          <p:nvPr/>
        </p:nvSpPr>
        <p:spPr>
          <a:xfrm>
            <a:off x="13504131" y="3574618"/>
            <a:ext cx="9525" cy="5882560"/>
          </a:xfrm>
          <a:prstGeom prst="rect">
            <a:avLst/>
          </a:prstGeom>
          <a:solidFill>
            <a:srgbClr val="29285D">
              <a:alpha val="19607"/>
            </a:srgbClr>
          </a:solidFill>
        </p:spPr>
      </p:sp>
      <p:sp>
        <p:nvSpPr>
          <p:cNvPr id="7" name="TextBox 7"/>
          <p:cNvSpPr txBox="1"/>
          <p:nvPr/>
        </p:nvSpPr>
        <p:spPr>
          <a:xfrm>
            <a:off x="9758487" y="4522182"/>
            <a:ext cx="3462209" cy="3223896"/>
          </a:xfrm>
          <a:prstGeom prst="rect">
            <a:avLst/>
          </a:prstGeom>
        </p:spPr>
        <p:txBody>
          <a:bodyPr wrap="square" lIns="0" tIns="0" rIns="0" bIns="0" rtlCol="0" anchor="t">
            <a:spAutoFit/>
          </a:bodyPr>
          <a:lstStyle/>
          <a:p>
            <a:pPr marL="0" lvl="0" indent="0">
              <a:lnSpc>
                <a:spcPts val="3584"/>
              </a:lnSpc>
            </a:pPr>
            <a:r>
              <a:rPr lang="en-US" sz="2800" spc="-70">
                <a:solidFill>
                  <a:srgbClr val="191769"/>
                </a:solidFill>
                <a:latin typeface="HK Grotesk Bold Bold"/>
              </a:rPr>
              <a:t>How or why is this person positioned to implement effective anti-racism and equity-related change in your unit/branch/section?</a:t>
            </a:r>
          </a:p>
        </p:txBody>
      </p:sp>
      <p:sp>
        <p:nvSpPr>
          <p:cNvPr id="8" name="TextBox 8"/>
          <p:cNvSpPr txBox="1"/>
          <p:nvPr/>
        </p:nvSpPr>
        <p:spPr>
          <a:xfrm>
            <a:off x="14123382" y="4522182"/>
            <a:ext cx="3135918" cy="4052129"/>
          </a:xfrm>
          <a:prstGeom prst="rect">
            <a:avLst/>
          </a:prstGeom>
        </p:spPr>
        <p:txBody>
          <a:bodyPr lIns="0" tIns="0" rIns="0" bIns="0" rtlCol="0" anchor="t">
            <a:spAutoFit/>
          </a:bodyPr>
          <a:lstStyle/>
          <a:p>
            <a:pPr>
              <a:lnSpc>
                <a:spcPts val="3584"/>
              </a:lnSpc>
            </a:pPr>
            <a:r>
              <a:rPr lang="en-US" sz="2800" spc="-70">
                <a:solidFill>
                  <a:srgbClr val="191769"/>
                </a:solidFill>
                <a:latin typeface="HK Grotesk Bold Bold"/>
              </a:rPr>
              <a:t>Name of Nominator</a:t>
            </a:r>
          </a:p>
          <a:p>
            <a:pPr>
              <a:lnSpc>
                <a:spcPts val="3584"/>
              </a:lnSpc>
            </a:pPr>
            <a:endParaRPr lang="en-US" sz="2800" spc="-70">
              <a:solidFill>
                <a:srgbClr val="191769"/>
              </a:solidFill>
              <a:latin typeface="HK Grotesk Bold Bold"/>
            </a:endParaRPr>
          </a:p>
          <a:p>
            <a:pPr>
              <a:lnSpc>
                <a:spcPts val="3584"/>
              </a:lnSpc>
            </a:pPr>
            <a:r>
              <a:rPr lang="en-US" sz="2800" spc="-70">
                <a:solidFill>
                  <a:srgbClr val="191769"/>
                </a:solidFill>
                <a:latin typeface="HK Grotesk Bold Bold"/>
              </a:rPr>
              <a:t>Nominator Job Classification</a:t>
            </a:r>
          </a:p>
          <a:p>
            <a:pPr>
              <a:lnSpc>
                <a:spcPts val="3584"/>
              </a:lnSpc>
            </a:pPr>
            <a:endParaRPr lang="en-US" sz="2800" spc="-70">
              <a:solidFill>
                <a:srgbClr val="191769"/>
              </a:solidFill>
              <a:latin typeface="HK Grotesk Bold Bold"/>
            </a:endParaRPr>
          </a:p>
          <a:p>
            <a:pPr>
              <a:lnSpc>
                <a:spcPts val="3584"/>
              </a:lnSpc>
            </a:pPr>
            <a:r>
              <a:rPr lang="en-US" sz="2800" spc="-70">
                <a:solidFill>
                  <a:srgbClr val="191769"/>
                </a:solidFill>
                <a:latin typeface="HK Grotesk Bold Bold"/>
              </a:rPr>
              <a:t>Nominator Job Title</a:t>
            </a:r>
          </a:p>
          <a:p>
            <a:pPr>
              <a:lnSpc>
                <a:spcPts val="3584"/>
              </a:lnSpc>
            </a:pPr>
            <a:endParaRPr lang="en-US" sz="2800" spc="-70">
              <a:solidFill>
                <a:srgbClr val="191769"/>
              </a:solidFill>
              <a:latin typeface="HK Grotesk Bold Bold"/>
            </a:endParaRPr>
          </a:p>
          <a:p>
            <a:pPr marL="0" lvl="0" indent="0">
              <a:lnSpc>
                <a:spcPts val="3584"/>
              </a:lnSpc>
            </a:pPr>
            <a:r>
              <a:rPr lang="en-US" sz="2800" spc="-70">
                <a:solidFill>
                  <a:srgbClr val="191769"/>
                </a:solidFill>
                <a:latin typeface="HK Grotesk Bold Bold"/>
              </a:rPr>
              <a:t>Nominator Race/Ethnicity</a:t>
            </a:r>
          </a:p>
        </p:txBody>
      </p:sp>
      <p:grpSp>
        <p:nvGrpSpPr>
          <p:cNvPr id="9" name="Group 9"/>
          <p:cNvGrpSpPr/>
          <p:nvPr/>
        </p:nvGrpSpPr>
        <p:grpSpPr>
          <a:xfrm>
            <a:off x="1028700" y="1003275"/>
            <a:ext cx="10609167" cy="1494604"/>
            <a:chOff x="0" y="0"/>
            <a:chExt cx="14145556" cy="1992805"/>
          </a:xfrm>
        </p:grpSpPr>
        <p:sp>
          <p:nvSpPr>
            <p:cNvPr id="10" name="TextBox 10"/>
            <p:cNvSpPr txBox="1"/>
            <p:nvPr/>
          </p:nvSpPr>
          <p:spPr>
            <a:xfrm>
              <a:off x="0" y="104775"/>
              <a:ext cx="14145556" cy="1006883"/>
            </a:xfrm>
            <a:prstGeom prst="rect">
              <a:avLst/>
            </a:prstGeom>
          </p:spPr>
          <p:txBody>
            <a:bodyPr lIns="0" tIns="0" rIns="0" bIns="0" rtlCol="0" anchor="t">
              <a:spAutoFit/>
            </a:bodyPr>
            <a:lstStyle/>
            <a:p>
              <a:pPr marL="0" lvl="0" indent="0">
                <a:lnSpc>
                  <a:spcPts val="5544"/>
                </a:lnSpc>
                <a:spcBef>
                  <a:spcPct val="0"/>
                </a:spcBef>
              </a:pPr>
              <a:r>
                <a:rPr lang="en-US" sz="5600">
                  <a:solidFill>
                    <a:srgbClr val="191769"/>
                  </a:solidFill>
                  <a:latin typeface="HK Grotesk Bold Bold"/>
                </a:rPr>
                <a:t>Nominations</a:t>
              </a:r>
            </a:p>
          </p:txBody>
        </p:sp>
        <p:sp>
          <p:nvSpPr>
            <p:cNvPr id="11" name="TextBox 11"/>
            <p:cNvSpPr txBox="1"/>
            <p:nvPr/>
          </p:nvSpPr>
          <p:spPr>
            <a:xfrm>
              <a:off x="0" y="1447703"/>
              <a:ext cx="9372758" cy="545102"/>
            </a:xfrm>
            <a:prstGeom prst="rect">
              <a:avLst/>
            </a:prstGeom>
          </p:spPr>
          <p:txBody>
            <a:bodyPr lIns="0" tIns="0" rIns="0" bIns="0" rtlCol="0" anchor="t">
              <a:spAutoFit/>
            </a:bodyPr>
            <a:lstStyle/>
            <a:p>
              <a:pPr marL="0" lvl="0" indent="0" algn="l">
                <a:lnSpc>
                  <a:spcPts val="3108"/>
                </a:lnSpc>
                <a:spcBef>
                  <a:spcPct val="0"/>
                </a:spcBef>
              </a:pPr>
              <a:r>
                <a:rPr lang="en-US" sz="2800" u="sng" spc="-70">
                  <a:solidFill>
                    <a:srgbClr val="191769"/>
                  </a:solidFill>
                  <a:latin typeface="HK Grotesk Bold Bold"/>
                </a:rPr>
                <a:t>Please include the following information:</a:t>
              </a:r>
            </a:p>
          </p:txBody>
        </p:sp>
      </p:grpSp>
      <p:sp>
        <p:nvSpPr>
          <p:cNvPr id="12" name="TextBox 11">
            <a:extLst>
              <a:ext uri="{FF2B5EF4-FFF2-40B4-BE49-F238E27FC236}">
                <a16:creationId xmlns:a16="http://schemas.microsoft.com/office/drawing/2014/main" id="{E3976A8B-76F8-4FFA-AD3F-9E177A5EBBE7}"/>
              </a:ext>
            </a:extLst>
          </p:cNvPr>
          <p:cNvSpPr txBox="1"/>
          <p:nvPr/>
        </p:nvSpPr>
        <p:spPr>
          <a:xfrm>
            <a:off x="14112815" y="1011447"/>
            <a:ext cx="274319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hlinkClick r:id="rId2"/>
              </a:rPr>
              <a:t>Please click here to access nomination application</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7440</TotalTime>
  <Words>885</Words>
  <Application>Microsoft Office PowerPoint</Application>
  <PresentationFormat>Custom</PresentationFormat>
  <Paragraphs>186</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HK Grotesk Bold Bold</vt:lpstr>
      <vt:lpstr>Arial</vt:lpstr>
      <vt:lpstr>Grotesque</vt:lpstr>
      <vt:lpstr>Calibri</vt:lpstr>
      <vt:lpstr>HK Grotesk Bold Bold Italics</vt:lpstr>
      <vt:lpstr>Open Sans</vt:lpstr>
      <vt:lpstr>HK Grotesk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Anti-racism fellowship</dc:title>
  <dc:creator>Dante King</dc:creator>
  <cp:lastModifiedBy>King, Dante (DPH)</cp:lastModifiedBy>
  <cp:revision>269</cp:revision>
  <cp:lastPrinted>2021-05-11T22:43:14Z</cp:lastPrinted>
  <dcterms:created xsi:type="dcterms:W3CDTF">2006-08-16T00:00:00Z</dcterms:created>
  <dcterms:modified xsi:type="dcterms:W3CDTF">2021-05-25T15:54:36Z</dcterms:modified>
  <dc:identifier>DAEVwS3bBZw</dc:identifier>
</cp:coreProperties>
</file>