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18"/>
  </p:notesMasterIdLst>
  <p:handoutMasterIdLst>
    <p:handoutMasterId r:id="rId19"/>
  </p:handoutMasterIdLst>
  <p:sldIdLst>
    <p:sldId id="273" r:id="rId2"/>
    <p:sldId id="317" r:id="rId3"/>
    <p:sldId id="336" r:id="rId4"/>
    <p:sldId id="337" r:id="rId5"/>
    <p:sldId id="338" r:id="rId6"/>
    <p:sldId id="339" r:id="rId7"/>
    <p:sldId id="340" r:id="rId8"/>
    <p:sldId id="341" r:id="rId9"/>
    <p:sldId id="332" r:id="rId10"/>
    <p:sldId id="342" r:id="rId11"/>
    <p:sldId id="327" r:id="rId12"/>
    <p:sldId id="289" r:id="rId13"/>
    <p:sldId id="325" r:id="rId14"/>
    <p:sldId id="333" r:id="rId15"/>
    <p:sldId id="335" r:id="rId16"/>
    <p:sldId id="33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66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il Dandavati" initials="ND" lastIdx="8" clrIdx="0">
    <p:extLst>
      <p:ext uri="{19B8F6BF-5375-455C-9EA6-DF929625EA0E}">
        <p15:presenceInfo xmlns:p15="http://schemas.microsoft.com/office/powerpoint/2012/main" userId="S-1-5-21-3182784821-3064704489-3179880800-14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1746"/>
    <a:srgbClr val="0000FF"/>
    <a:srgbClr val="000066"/>
    <a:srgbClr val="008000"/>
    <a:srgbClr val="92AED6"/>
    <a:srgbClr val="B6C9E4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3829" autoAdjust="0"/>
  </p:normalViewPr>
  <p:slideViewPr>
    <p:cSldViewPr>
      <p:cViewPr>
        <p:scale>
          <a:sx n="150" d="100"/>
          <a:sy n="150" d="100"/>
        </p:scale>
        <p:origin x="504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SA-SVR1\Data\OCA\Budget%20and%20Operations\Agency%20Perfornance%20Reports\FY19-20\OCA%20FY19-20%20Year%20End%20reporting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5625546806649"/>
          <c:y val="0.17592592592592593"/>
          <c:w val="0.85998818897637797"/>
          <c:h val="0.716674686497521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94793691351367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BC-4762-B2F5-BB43205550F7}"/>
                </c:ext>
              </c:extLst>
            </c:dLbl>
            <c:dLbl>
              <c:idx val="1"/>
              <c:layout>
                <c:manualLayout>
                  <c:x val="-5.839503598518487E-17"/>
                  <c:y val="-0.176678038626745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BC-4762-B2F5-BB43205550F7}"/>
                </c:ext>
              </c:extLst>
            </c:dLbl>
            <c:dLbl>
              <c:idx val="2"/>
              <c:layout>
                <c:manualLayout>
                  <c:x val="0"/>
                  <c:y val="-0.158477287617980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BC-4762-B2F5-BB43205550F7}"/>
                </c:ext>
              </c:extLst>
            </c:dLbl>
            <c:dLbl>
              <c:idx val="3"/>
              <c:layout>
                <c:manualLayout>
                  <c:x val="0"/>
                  <c:y val="-0.1430550284007319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BC-4762-B2F5-BB43205550F7}"/>
                </c:ext>
              </c:extLst>
            </c:dLbl>
            <c:dLbl>
              <c:idx val="4"/>
              <c:layout>
                <c:manualLayout>
                  <c:x val="-4.7778308647875032E-3"/>
                  <c:y val="-0.321659919692596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BC-4762-B2F5-BB43205550F7}"/>
                </c:ext>
              </c:extLst>
            </c:dLbl>
            <c:dLbl>
              <c:idx val="5"/>
              <c:layout>
                <c:manualLayout>
                  <c:x val="-4.7778308647875032E-3"/>
                  <c:y val="-0.316188253155363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BC-4762-B2F5-BB43205550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Sheet1!$B$3:$B$8</c:f>
              <c:strCache>
                <c:ptCount val="6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  <c:pt idx="4">
                  <c:v>FY 18/19</c:v>
                </c:pt>
                <c:pt idx="5">
                  <c:v>FY 19/20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80</c:v>
                </c:pt>
                <c:pt idx="1">
                  <c:v>67</c:v>
                </c:pt>
                <c:pt idx="2">
                  <c:v>59</c:v>
                </c:pt>
                <c:pt idx="3">
                  <c:v>51</c:v>
                </c:pt>
                <c:pt idx="4">
                  <c:v>135</c:v>
                </c:pt>
                <c:pt idx="5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C-4762-B2F5-BB4320555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803528"/>
        <c:axId val="499801560"/>
      </c:barChart>
      <c:catAx>
        <c:axId val="499803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Fiscal</a:t>
                </a:r>
                <a:r>
                  <a:rPr lang="en-US" sz="1200" baseline="0" dirty="0"/>
                  <a:t> Year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1560"/>
        <c:crosses val="autoZero"/>
        <c:auto val="1"/>
        <c:lblAlgn val="ctr"/>
        <c:lblOffset val="100"/>
        <c:noMultiLvlLbl val="0"/>
      </c:catAx>
      <c:valAx>
        <c:axId val="49980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#</a:t>
                </a:r>
                <a:r>
                  <a:rPr lang="en-US" sz="1200" baseline="0" dirty="0"/>
                  <a:t> of Contracts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5625546806649"/>
          <c:y val="0.17592592592592593"/>
          <c:w val="0.85998818897637797"/>
          <c:h val="0.716674686497521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408971862819515E-17"/>
                  <c:y val="-0.28597785374692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B4-41E7-8A4C-F1479817993A}"/>
                </c:ext>
              </c:extLst>
            </c:dLbl>
            <c:dLbl>
              <c:idx val="1"/>
              <c:layout>
                <c:manualLayout>
                  <c:x val="-3.0991963686203684E-3"/>
                  <c:y val="-0.250144076741297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B4-41E7-8A4C-F1479817993A}"/>
                </c:ext>
              </c:extLst>
            </c:dLbl>
            <c:dLbl>
              <c:idx val="2"/>
              <c:layout>
                <c:manualLayout>
                  <c:x val="5.6817943725639031E-17"/>
                  <c:y val="-0.29325034326225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B4-41E7-8A4C-F1479817993A}"/>
                </c:ext>
              </c:extLst>
            </c:dLbl>
            <c:dLbl>
              <c:idx val="3"/>
              <c:layout>
                <c:manualLayout>
                  <c:x val="-1.5495981843101842E-3"/>
                  <c:y val="-0.29325034326225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B4-41E7-8A4C-F1479817993A}"/>
                </c:ext>
              </c:extLst>
            </c:dLbl>
            <c:dLbl>
              <c:idx val="4"/>
              <c:layout>
                <c:manualLayout>
                  <c:x val="1.5495981843100706E-3"/>
                  <c:y val="-0.329084120267884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B4-41E7-8A4C-F1479817993A}"/>
                </c:ext>
              </c:extLst>
            </c:dLbl>
            <c:dLbl>
              <c:idx val="5"/>
              <c:layout>
                <c:manualLayout>
                  <c:x val="-1.1363588745127806E-16"/>
                  <c:y val="-0.3363568432949440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B4-41E7-8A4C-F147981799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Sheet1!$B$11:$B$16</c:f>
              <c:strCache>
                <c:ptCount val="6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  <c:pt idx="4">
                  <c:v>FY 18/19</c:v>
                </c:pt>
                <c:pt idx="5">
                  <c:v>FY 19/20</c:v>
                </c:pt>
              </c:strCache>
            </c:strRef>
          </c:cat>
          <c:val>
            <c:numRef>
              <c:f>Sheet1!$C$11:$C$16</c:f>
              <c:numCache>
                <c:formatCode>0%</c:formatCode>
                <c:ptCount val="6"/>
                <c:pt idx="0">
                  <c:v>0.51</c:v>
                </c:pt>
                <c:pt idx="1">
                  <c:v>0.44</c:v>
                </c:pt>
                <c:pt idx="2">
                  <c:v>0.53</c:v>
                </c:pt>
                <c:pt idx="3">
                  <c:v>0.53</c:v>
                </c:pt>
                <c:pt idx="4">
                  <c:v>0.6</c:v>
                </c:pt>
                <c:pt idx="5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4-41E7-8A4C-F14798179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803528"/>
        <c:axId val="499801560"/>
      </c:barChart>
      <c:catAx>
        <c:axId val="499803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Fiscal</a:t>
                </a:r>
                <a:r>
                  <a:rPr lang="en-US" sz="1200" baseline="0" dirty="0"/>
                  <a:t> Year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1560"/>
        <c:crosses val="autoZero"/>
        <c:auto val="1"/>
        <c:lblAlgn val="ctr"/>
        <c:lblOffset val="100"/>
        <c:noMultiLvlLbl val="0"/>
      </c:catAx>
      <c:valAx>
        <c:axId val="49980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Percentage</a:t>
                </a:r>
                <a:r>
                  <a:rPr lang="en-US" sz="1200" baseline="0" dirty="0"/>
                  <a:t> of Purchases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5625546806649"/>
          <c:y val="0.17592592592592593"/>
          <c:w val="0.85998818897637797"/>
          <c:h val="0.716674686497521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777777777777779E-3"/>
                  <c:y val="-0.31018518518518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A4-4B98-A960-F156F437E203}"/>
                </c:ext>
              </c:extLst>
            </c:dLbl>
            <c:dLbl>
              <c:idx val="1"/>
              <c:layout>
                <c:manualLayout>
                  <c:x val="0"/>
                  <c:y val="-0.29052646925795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A4-4B98-A960-F156F437E203}"/>
                </c:ext>
              </c:extLst>
            </c:dLbl>
            <c:dLbl>
              <c:idx val="2"/>
              <c:layout>
                <c:manualLayout>
                  <c:x val="-1.1751716131637392E-3"/>
                  <c:y val="-0.35095331268376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A4-4B98-A960-F156F437E203}"/>
                </c:ext>
              </c:extLst>
            </c:dLbl>
            <c:dLbl>
              <c:idx val="3"/>
              <c:layout>
                <c:manualLayout>
                  <c:x val="-7.479053099133015E-4"/>
                  <c:y val="-0.1734035737302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A4-4B98-A960-F156F437E203}"/>
                </c:ext>
              </c:extLst>
            </c:dLbl>
            <c:dLbl>
              <c:idx val="4"/>
              <c:layout>
                <c:manualLayout>
                  <c:x val="-6.41025641025641E-3"/>
                  <c:y val="-0.28589676621360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A4-4B98-A960-F156F437E203}"/>
                </c:ext>
              </c:extLst>
            </c:dLbl>
            <c:dLbl>
              <c:idx val="5"/>
              <c:layout>
                <c:manualLayout>
                  <c:x val="-6.41025641025641E-3"/>
                  <c:y val="-0.2129630265160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A4-4B98-A960-F156F437E2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Sheet1!$B$27:$B$32</c:f>
              <c:strCache>
                <c:ptCount val="6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  <c:pt idx="4">
                  <c:v>FY 18/19</c:v>
                </c:pt>
                <c:pt idx="5">
                  <c:v>FY 19/20</c:v>
                </c:pt>
              </c:strCache>
            </c:strRef>
          </c:cat>
          <c:val>
            <c:numRef>
              <c:f>Sheet1!$C$27:$C$32</c:f>
              <c:numCache>
                <c:formatCode>_(* #,##0_);_(* \(#,##0\);_(* "-"??_);_(@_)</c:formatCode>
                <c:ptCount val="6"/>
                <c:pt idx="0">
                  <c:v>3520</c:v>
                </c:pt>
                <c:pt idx="1">
                  <c:v>3373</c:v>
                </c:pt>
                <c:pt idx="2">
                  <c:v>4194</c:v>
                </c:pt>
                <c:pt idx="3">
                  <c:v>1921</c:v>
                </c:pt>
                <c:pt idx="4">
                  <c:v>3211</c:v>
                </c:pt>
                <c:pt idx="5">
                  <c:v>2311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A4-4B98-A960-F156F437E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803528"/>
        <c:axId val="499801560"/>
      </c:barChart>
      <c:catAx>
        <c:axId val="499803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Fiscal</a:t>
                </a:r>
                <a:r>
                  <a:rPr lang="en-US" sz="1200" baseline="0" dirty="0"/>
                  <a:t> Year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1560"/>
        <c:crosses val="autoZero"/>
        <c:auto val="1"/>
        <c:lblAlgn val="ctr"/>
        <c:lblOffset val="100"/>
        <c:noMultiLvlLbl val="0"/>
      </c:catAx>
      <c:valAx>
        <c:axId val="49980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#</a:t>
                </a:r>
                <a:r>
                  <a:rPr lang="en-US" sz="1200" baseline="0" dirty="0"/>
                  <a:t> of Requisitions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5625546806649"/>
          <c:y val="0.17592592592592593"/>
          <c:w val="0.85998818897637797"/>
          <c:h val="0.716674686497521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864197530863914E-3"/>
                  <c:y val="-0.35248246633105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F6-4B05-99D7-373F919D42D5}"/>
                </c:ext>
              </c:extLst>
            </c:dLbl>
            <c:dLbl>
              <c:idx val="1"/>
              <c:layout>
                <c:manualLayout>
                  <c:x val="0"/>
                  <c:y val="-0.35248246633105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6-4B05-99D7-373F919D42D5}"/>
                </c:ext>
              </c:extLst>
            </c:dLbl>
            <c:dLbl>
              <c:idx val="2"/>
              <c:layout>
                <c:manualLayout>
                  <c:x val="-4.6296296296296866E-3"/>
                  <c:y val="-0.322249688051288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F6-4B05-99D7-373F919D42D5}"/>
                </c:ext>
              </c:extLst>
            </c:dLbl>
            <c:dLbl>
              <c:idx val="3"/>
              <c:layout>
                <c:manualLayout>
                  <c:x val="0"/>
                  <c:y val="-0.289777548298265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F6-4B05-99D7-373F919D42D5}"/>
                </c:ext>
              </c:extLst>
            </c:dLbl>
            <c:dLbl>
              <c:idx val="4"/>
              <c:layout>
                <c:manualLayout>
                  <c:x val="-3.0864197530864196E-3"/>
                  <c:y val="-0.305587969536594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F6-4B05-99D7-373F919D42D5}"/>
                </c:ext>
              </c:extLst>
            </c:dLbl>
            <c:dLbl>
              <c:idx val="5"/>
              <c:layout>
                <c:manualLayout>
                  <c:x val="-1.5432098765432098E-3"/>
                  <c:y val="-0.25528957445893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F6-4B05-99D7-373F919D4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Sheet1!$B$19:$B$24</c:f>
              <c:strCache>
                <c:ptCount val="6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  <c:pt idx="4">
                  <c:v>FY 18/19</c:v>
                </c:pt>
                <c:pt idx="5">
                  <c:v>FY 19/20</c:v>
                </c:pt>
              </c:strCache>
            </c:strRef>
          </c:cat>
          <c:val>
            <c:numRef>
              <c:f>Sheet1!$C$19:$C$24</c:f>
              <c:numCache>
                <c:formatCode>_(* #,##0_);_(* \(#,##0\);_(* "-"??_);_(@_)</c:formatCode>
                <c:ptCount val="6"/>
                <c:pt idx="0">
                  <c:v>950</c:v>
                </c:pt>
                <c:pt idx="1">
                  <c:v>950</c:v>
                </c:pt>
                <c:pt idx="2">
                  <c:v>859</c:v>
                </c:pt>
                <c:pt idx="3">
                  <c:v>759</c:v>
                </c:pt>
                <c:pt idx="4">
                  <c:v>814</c:v>
                </c:pt>
                <c:pt idx="5">
                  <c:v>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6-4B05-99D7-373F919D4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803528"/>
        <c:axId val="499801560"/>
      </c:barChart>
      <c:catAx>
        <c:axId val="499803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Fiscal</a:t>
                </a:r>
                <a:r>
                  <a:rPr lang="en-US" sz="1200" baseline="0" dirty="0"/>
                  <a:t> Year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1560"/>
        <c:crosses val="autoZero"/>
        <c:auto val="1"/>
        <c:lblAlgn val="ctr"/>
        <c:lblOffset val="100"/>
        <c:noMultiLvlLbl val="0"/>
      </c:catAx>
      <c:valAx>
        <c:axId val="49980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#</a:t>
                </a:r>
                <a:r>
                  <a:rPr lang="en-US" sz="1200" baseline="0" dirty="0"/>
                  <a:t> of Contracts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0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[OCA FY19-20 Year End reporting.xlsx]Graphs!PivotTable1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Graphs!$C$51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Graphs!$B$52:$B$81</c:f>
              <c:strCache>
                <c:ptCount val="29"/>
                <c:pt idx="0">
                  <c:v>DPH</c:v>
                </c:pt>
                <c:pt idx="1">
                  <c:v>ADM</c:v>
                </c:pt>
                <c:pt idx="2">
                  <c:v>POL</c:v>
                </c:pt>
                <c:pt idx="3">
                  <c:v>PUC</c:v>
                </c:pt>
                <c:pt idx="4">
                  <c:v>LIB</c:v>
                </c:pt>
                <c:pt idx="5">
                  <c:v>AIR</c:v>
                </c:pt>
                <c:pt idx="6">
                  <c:v>TIS</c:v>
                </c:pt>
                <c:pt idx="7">
                  <c:v>DPW</c:v>
                </c:pt>
                <c:pt idx="8">
                  <c:v>HSA</c:v>
                </c:pt>
                <c:pt idx="9">
                  <c:v>CON</c:v>
                </c:pt>
                <c:pt idx="10">
                  <c:v>DEM</c:v>
                </c:pt>
                <c:pt idx="11">
                  <c:v>SHF</c:v>
                </c:pt>
                <c:pt idx="12">
                  <c:v>REG</c:v>
                </c:pt>
                <c:pt idx="13">
                  <c:v>TTX</c:v>
                </c:pt>
                <c:pt idx="14">
                  <c:v>FIR</c:v>
                </c:pt>
                <c:pt idx="15">
                  <c:v>DBI</c:v>
                </c:pt>
                <c:pt idx="16">
                  <c:v>HRD</c:v>
                </c:pt>
                <c:pt idx="17">
                  <c:v>PRT</c:v>
                </c:pt>
                <c:pt idx="18">
                  <c:v>ART</c:v>
                </c:pt>
                <c:pt idx="19">
                  <c:v>ENV</c:v>
                </c:pt>
                <c:pt idx="20">
                  <c:v>HSS</c:v>
                </c:pt>
                <c:pt idx="21">
                  <c:v>PDR</c:v>
                </c:pt>
                <c:pt idx="22">
                  <c:v>ADP</c:v>
                </c:pt>
                <c:pt idx="23">
                  <c:v>MTA</c:v>
                </c:pt>
                <c:pt idx="24">
                  <c:v>ASR</c:v>
                </c:pt>
                <c:pt idx="25">
                  <c:v>CAT</c:v>
                </c:pt>
                <c:pt idx="26">
                  <c:v>WOM</c:v>
                </c:pt>
                <c:pt idx="27">
                  <c:v>REC</c:v>
                </c:pt>
                <c:pt idx="28">
                  <c:v>DAT</c:v>
                </c:pt>
              </c:strCache>
            </c:strRef>
          </c:cat>
          <c:val>
            <c:numRef>
              <c:f>Graphs!$C$52:$C$81</c:f>
              <c:numCache>
                <c:formatCode>General</c:formatCode>
                <c:ptCount val="29"/>
                <c:pt idx="0">
                  <c:v>63</c:v>
                </c:pt>
                <c:pt idx="1">
                  <c:v>28</c:v>
                </c:pt>
                <c:pt idx="2">
                  <c:v>27</c:v>
                </c:pt>
                <c:pt idx="3">
                  <c:v>27</c:v>
                </c:pt>
                <c:pt idx="4">
                  <c:v>26</c:v>
                </c:pt>
                <c:pt idx="5">
                  <c:v>21</c:v>
                </c:pt>
                <c:pt idx="6">
                  <c:v>17</c:v>
                </c:pt>
                <c:pt idx="7">
                  <c:v>15</c:v>
                </c:pt>
                <c:pt idx="8">
                  <c:v>10</c:v>
                </c:pt>
                <c:pt idx="9">
                  <c:v>9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4-4BDA-B484-AA6C04510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9826816"/>
        <c:axId val="499827472"/>
      </c:barChart>
      <c:catAx>
        <c:axId val="499826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Department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27472"/>
        <c:crosses val="autoZero"/>
        <c:auto val="1"/>
        <c:lblAlgn val="ctr"/>
        <c:lblOffset val="100"/>
        <c:noMultiLvlLbl val="0"/>
      </c:catAx>
      <c:valAx>
        <c:axId val="49982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#</a:t>
                </a:r>
                <a:r>
                  <a:rPr lang="en-US" sz="1200" baseline="0" dirty="0"/>
                  <a:t> of Waivers Approved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82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0.13221</cdr:x>
      <cdr:y>0.29066</cdr:y>
    </cdr:from>
    <cdr:to>
      <cdr:x>0.34373</cdr:x>
      <cdr:y>0.39447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172880F-E685-4CA2-BC3B-D24F20A51C4E}"/>
            </a:ext>
          </a:extLst>
        </cdr:cNvPr>
        <cdr:cNvSpPr txBox="1"/>
      </cdr:nvSpPr>
      <cdr:spPr>
        <a:xfrm xmlns:a="http://schemas.openxmlformats.org/drawingml/2006/main">
          <a:off x="1143000" y="1280190"/>
          <a:ext cx="1828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1B83019-22F8-4F51-A310-D377AA0DD5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8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6429"/>
            <a:ext cx="560832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8BA18AB-451F-47FC-9497-B23B42E6693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4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4EE21-AB18-41A6-9819-47BB2D2654C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0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3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50"/>
              </a:spcBef>
            </a:pPr>
            <a:r>
              <a:rPr lang="en-US" dirty="0">
                <a:solidFill>
                  <a:srgbClr val="FF0000"/>
                </a:solidFill>
              </a:rPr>
              <a:t>Sweatfree forms re-vamp? I think what was done happened last FY</a:t>
            </a:r>
          </a:p>
          <a:p>
            <a:pPr>
              <a:spcBef>
                <a:spcPts val="450"/>
              </a:spcBef>
            </a:pPr>
            <a:r>
              <a:rPr lang="en-US" dirty="0">
                <a:solidFill>
                  <a:srgbClr val="FF0000"/>
                </a:solidFill>
              </a:rPr>
              <a:t>PW Chapter 6 work? I would save for next FY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18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36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91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9803" indent="-285750"/>
            <a:r>
              <a:rPr lang="en-US" dirty="0">
                <a:solidFill>
                  <a:srgbClr val="C00000"/>
                </a:solidFill>
              </a:rPr>
              <a:t>With CON, improved contractor outreach w/solicitations</a:t>
            </a:r>
          </a:p>
          <a:p>
            <a:pPr marL="329803" indent="-285750"/>
            <a:r>
              <a:rPr lang="en-US" dirty="0">
                <a:solidFill>
                  <a:srgbClr val="C00000"/>
                </a:solidFill>
              </a:rPr>
              <a:t>Staff Succession Planning?  See previous year’s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40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18AB-451F-47FC-9497-B23B42E6693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0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 anchor="t"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" y="502920"/>
            <a:ext cx="8507730" cy="8382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BECFA2-E972-45C8-8D26-3F95009C24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281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3A107D-767F-43F3-8AF2-7C4046E493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179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752E-0EF8-4B2D-A64B-73433351549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689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"/>
          <p:cNvSpPr txBox="1">
            <a:spLocks noChangeArrowheads="1"/>
          </p:cNvSpPr>
          <p:nvPr userDrawn="1"/>
        </p:nvSpPr>
        <p:spPr bwMode="auto">
          <a:xfrm>
            <a:off x="0" y="6419109"/>
            <a:ext cx="9144000" cy="4388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</a:gradFill>
          <a:ln w="9525">
            <a:noFill/>
            <a:miter lim="800000"/>
            <a:headEnd/>
            <a:tailEnd/>
          </a:ln>
        </p:spPr>
        <p:txBody>
          <a:bodyPr rot="0" vert="horz" wrap="square" lIns="0" tIns="34290" rIns="0" bIns="0" anchor="b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4500" dirty="0">
              <a:ln w="19050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/>
              <a:latin typeface="Franklin Gothic Book"/>
              <a:ea typeface="Franklin Gothic Book"/>
              <a:cs typeface="Times New Roman"/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1371600"/>
            <a:ext cx="841062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56039" name="Line 7"/>
          <p:cNvSpPr>
            <a:spLocks noChangeShapeType="1"/>
          </p:cNvSpPr>
          <p:nvPr/>
        </p:nvSpPr>
        <p:spPr bwMode="auto">
          <a:xfrm>
            <a:off x="457201" y="1287982"/>
            <a:ext cx="8445015" cy="0"/>
          </a:xfrm>
          <a:prstGeom prst="line">
            <a:avLst/>
          </a:prstGeom>
          <a:noFill/>
          <a:ln w="19050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00" dirty="0"/>
          </a:p>
        </p:txBody>
      </p:sp>
      <p:sp>
        <p:nvSpPr>
          <p:cNvPr id="5560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4308" y="6475511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60E0B382-791D-493F-A8AF-569AF419A5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80999" y="6475512"/>
            <a:ext cx="6400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Office of Contract Administration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339" y="228601"/>
            <a:ext cx="2010283" cy="381001"/>
          </a:xfrm>
          <a:prstGeom prst="rect">
            <a:avLst/>
          </a:prstGeom>
        </p:spPr>
      </p:pic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334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8" r:id="rId2"/>
    <p:sldLayoutId id="2147483731" r:id="rId3"/>
    <p:sldLayoutId id="2147483732" r:id="rId4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Calibri" pitchFamily="34" charset="0"/>
        </a:defRPr>
      </a:lvl9pPr>
    </p:titleStyle>
    <p:bodyStyle>
      <a:lvl1pPr marL="258366" indent="-258366" algn="l" rtl="0" eaLnBrk="1" fontAlgn="base" hangingPunct="1">
        <a:spcBef>
          <a:spcPct val="50000"/>
        </a:spcBef>
        <a:spcAft>
          <a:spcPct val="0"/>
        </a:spcAft>
        <a:buAutoNum type="arabicPeriod"/>
        <a:defRPr sz="18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14313" algn="l" rtl="0" eaLnBrk="1" fontAlgn="base" hangingPunct="1">
        <a:spcBef>
          <a:spcPct val="20000"/>
        </a:spcBef>
        <a:spcAft>
          <a:spcPct val="0"/>
        </a:spcAft>
        <a:buAutoNum type="alphaLcPeriod"/>
        <a:defRPr sz="1500">
          <a:solidFill>
            <a:schemeClr val="accent4">
              <a:lumMod val="50000"/>
            </a:schemeClr>
          </a:solidFill>
          <a:latin typeface="+mn-lt"/>
        </a:defRPr>
      </a:lvl2pPr>
      <a:lvl3pPr marL="1113235" indent="-169069" algn="l" rtl="0" eaLnBrk="1" fontAlgn="base" hangingPunct="1">
        <a:spcBef>
          <a:spcPct val="20000"/>
        </a:spcBef>
        <a:spcAft>
          <a:spcPct val="0"/>
        </a:spcAft>
        <a:buAutoNum type="romanLcPeriod"/>
        <a:defRPr sz="1500">
          <a:solidFill>
            <a:schemeClr val="accent4">
              <a:lumMod val="50000"/>
            </a:schemeClr>
          </a:solidFill>
          <a:latin typeface="+mn-lt"/>
        </a:defRPr>
      </a:lvl3pPr>
      <a:lvl4pPr marL="1828800" indent="-371475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66"/>
          </a:solidFill>
          <a:latin typeface="+mn-lt"/>
        </a:defRPr>
      </a:lvl4pPr>
      <a:lvl5pPr marL="2286000" indent="-37147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66"/>
          </a:solidFill>
          <a:latin typeface="+mn-lt"/>
        </a:defRPr>
      </a:lvl5pPr>
      <a:lvl6pPr marL="2628900" indent="-37147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66"/>
          </a:solidFill>
          <a:latin typeface="+mn-lt"/>
        </a:defRPr>
      </a:lvl6pPr>
      <a:lvl7pPr marL="2971800" indent="-37147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66"/>
          </a:solidFill>
          <a:latin typeface="+mn-lt"/>
        </a:defRPr>
      </a:lvl7pPr>
      <a:lvl8pPr marL="3314700" indent="-37147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66"/>
          </a:solidFill>
          <a:latin typeface="+mn-lt"/>
        </a:defRPr>
      </a:lvl8pPr>
      <a:lvl9pPr marL="3657600" indent="-37147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44347" y="3151849"/>
            <a:ext cx="4286250" cy="9715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50" dirty="0">
                <a:latin typeface="+mj-lt"/>
              </a:rPr>
              <a:t>Sailaja Kurella, Acting Director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+mj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September 28, 2020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771650" y="1988709"/>
            <a:ext cx="3127676" cy="77807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6343651" y="5774830"/>
            <a:ext cx="779627" cy="228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34290" rIns="0" bIns="0" anchor="b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4500" dirty="0">
              <a:ln w="19050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latin typeface="Franklin Gothic Book"/>
              <a:ea typeface="Franklin Gothic Book"/>
              <a:cs typeface="Times New Roman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3076" y="5774830"/>
            <a:ext cx="7997524" cy="237602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</a:gradFill>
          <a:ln w="9525">
            <a:noFill/>
            <a:miter lim="800000"/>
            <a:headEnd/>
            <a:tailEnd/>
          </a:ln>
        </p:spPr>
        <p:txBody>
          <a:bodyPr rot="0" vert="horz" wrap="square" lIns="0" tIns="34290" rIns="0" bIns="0" anchor="b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4500" dirty="0">
              <a:ln w="19050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latin typeface="Franklin Gothic Book"/>
              <a:ea typeface="Franklin Gothic Book"/>
              <a:cs typeface="Times New Roman"/>
            </a:endParaRPr>
          </a:p>
        </p:txBody>
      </p:sp>
      <p:sp>
        <p:nvSpPr>
          <p:cNvPr id="84" name="Line 7"/>
          <p:cNvSpPr>
            <a:spLocks noChangeShapeType="1"/>
          </p:cNvSpPr>
          <p:nvPr/>
        </p:nvSpPr>
        <p:spPr bwMode="auto">
          <a:xfrm>
            <a:off x="585152" y="2286000"/>
            <a:ext cx="7973695" cy="0"/>
          </a:xfrm>
          <a:prstGeom prst="line">
            <a:avLst/>
          </a:prstGeom>
          <a:noFill/>
          <a:ln w="19050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698" y="588221"/>
            <a:ext cx="2093225" cy="396724"/>
          </a:xfrm>
          <a:prstGeom prst="rect">
            <a:avLst/>
          </a:prstGeom>
        </p:spPr>
      </p:pic>
      <p:sp>
        <p:nvSpPr>
          <p:cNvPr id="5898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348771"/>
            <a:ext cx="6372225" cy="603335"/>
          </a:xfrm>
        </p:spPr>
        <p:txBody>
          <a:bodyPr/>
          <a:lstStyle/>
          <a:p>
            <a:r>
              <a:rPr lang="en-US" sz="2625" dirty="0">
                <a:solidFill>
                  <a:schemeClr val="tx1"/>
                </a:solidFill>
              </a:rPr>
              <a:t>FY19-20 Annual Report</a:t>
            </a:r>
            <a:br>
              <a:rPr lang="en-US" sz="2625" dirty="0"/>
            </a:br>
            <a:r>
              <a:rPr lang="en-US" sz="2400" dirty="0"/>
              <a:t>Office of Contract Administration (OCA)</a:t>
            </a:r>
            <a:endParaRPr lang="en-US" sz="2625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942" y="2895600"/>
            <a:ext cx="1989905" cy="200502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0076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Response: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Ongoing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70" y="1341120"/>
            <a:ext cx="8605338" cy="4069080"/>
          </a:xfrm>
        </p:spPr>
        <p:txBody>
          <a:bodyPr/>
          <a:lstStyle/>
          <a:p>
            <a:pPr marL="386953" indent="-342900">
              <a:spcBef>
                <a:spcPts val="60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dirty="0"/>
              <a:t>Continue procuring PPE as needed.</a:t>
            </a:r>
          </a:p>
          <a:p>
            <a:pPr marL="386953" indent="-342900">
              <a:spcBef>
                <a:spcPts val="60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dirty="0"/>
              <a:t>Support department-level emergency procurements.</a:t>
            </a:r>
          </a:p>
          <a:p>
            <a:pPr marL="386953" indent="-342900">
              <a:spcBef>
                <a:spcPts val="60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dirty="0"/>
              <a:t>Transition general CCC purchasing activities to CCC Logistics procurement team.</a:t>
            </a:r>
          </a:p>
          <a:p>
            <a:pPr marL="386953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Further streamline emergency purchasing by developing COVID-specific term contracts:</a:t>
            </a:r>
          </a:p>
          <a:p>
            <a:pPr marL="757237" lvl="1" indent="-285750">
              <a:spcBef>
                <a:spcPts val="600"/>
              </a:spcBef>
            </a:pPr>
            <a:r>
              <a:rPr lang="en-US" dirty="0"/>
              <a:t>COVID-Negative Janitorial contracts </a:t>
            </a:r>
          </a:p>
          <a:p>
            <a:pPr marL="757237" lvl="1" indent="-285750">
              <a:spcBef>
                <a:spcPts val="600"/>
              </a:spcBef>
            </a:pPr>
            <a:r>
              <a:rPr lang="en-US" dirty="0"/>
              <a:t>COVID-Positive Janitorial contracts</a:t>
            </a:r>
          </a:p>
          <a:p>
            <a:pPr marL="757237" lvl="1" indent="-285750">
              <a:spcBef>
                <a:spcPts val="600"/>
              </a:spcBef>
            </a:pPr>
            <a:r>
              <a:rPr lang="en-US" dirty="0"/>
              <a:t>Prepared Food and Grocery Delivery contracts </a:t>
            </a:r>
          </a:p>
          <a:p>
            <a:pPr marL="757237" lvl="1" indent="-285750">
              <a:spcBef>
                <a:spcPts val="600"/>
              </a:spcBef>
            </a:pPr>
            <a:r>
              <a:rPr lang="en-US" dirty="0"/>
              <a:t>Other potential COVID contracts: personal hygiene, bedding/linens</a:t>
            </a:r>
          </a:p>
          <a:p>
            <a:pPr marL="386953" indent="-342900">
              <a:spcBef>
                <a:spcPts val="120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dirty="0"/>
              <a:t>Continue supporting inventory data management efforts.</a:t>
            </a:r>
          </a:p>
          <a:p>
            <a:pPr marL="386953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Explore legislative and policy changes to refine and clarify</a:t>
            </a:r>
          </a:p>
          <a:p>
            <a:pPr marL="401638" indent="0">
              <a:spcBef>
                <a:spcPts val="0"/>
              </a:spcBef>
              <a:buNone/>
            </a:pPr>
            <a:r>
              <a:rPr lang="en-US" dirty="0"/>
              <a:t>emergency procurement authority and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2CB3C-EC46-44CC-996D-07094C027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591824"/>
            <a:ext cx="1964508" cy="157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9456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FY20-21 Major Projects and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31411" y="1327369"/>
            <a:ext cx="8507730" cy="5027711"/>
          </a:xfrm>
        </p:spPr>
        <p:txBody>
          <a:bodyPr/>
          <a:lstStyle/>
          <a:p>
            <a:pPr marL="342900" indent="-342900">
              <a:spcBef>
                <a:spcPts val="4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Develop and implement new policies for reviewing Chapter 6 awards by DPW.</a:t>
            </a:r>
          </a:p>
          <a:p>
            <a:pPr marL="342900" indent="-342900">
              <a:spcBef>
                <a:spcPts val="4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Develop an online contract database for OCA.</a:t>
            </a:r>
          </a:p>
          <a:p>
            <a:pPr marL="342900" indent="-342900">
              <a:spcBef>
                <a:spcPts val="400"/>
              </a:spcBef>
              <a:buFont typeface="+mj-lt"/>
              <a:buAutoNum type="arabicParenR"/>
            </a:pPr>
            <a:r>
              <a:rPr lang="en-US" dirty="0"/>
              <a:t>Digitize Citywide “Pre-contract” Approvals through ServiceNow &amp; PeopleSoft.</a:t>
            </a:r>
          </a:p>
          <a:p>
            <a:pPr marL="471487" lvl="1" indent="0">
              <a:spcBef>
                <a:spcPts val="400"/>
              </a:spcBef>
              <a:buNone/>
            </a:pPr>
            <a:r>
              <a:rPr lang="en-US" sz="1800" i="1" u="sng" dirty="0"/>
              <a:t>Stakeholders</a:t>
            </a:r>
            <a:r>
              <a:rPr lang="en-US" sz="1800" dirty="0"/>
              <a:t>: </a:t>
            </a:r>
          </a:p>
          <a:p>
            <a:pPr marL="757237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CON</a:t>
            </a:r>
          </a:p>
          <a:p>
            <a:pPr marL="757237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CMD (12B Waivers, 14B Waivers/Goals)</a:t>
            </a:r>
          </a:p>
          <a:p>
            <a:pPr marL="757237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OLSE (MCO + HCAO forms and waivers)</a:t>
            </a:r>
          </a:p>
          <a:p>
            <a:pPr marL="757237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OEWD (FSHP forms)</a:t>
            </a:r>
          </a:p>
          <a:p>
            <a:pPr marL="757237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Civil Service Commission (current CON AOSD PeopleSoft project)</a:t>
            </a:r>
          </a:p>
          <a:p>
            <a:pPr marL="757237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BOS</a:t>
            </a:r>
          </a:p>
          <a:p>
            <a:pPr marL="386953" indent="-342900">
              <a:spcBef>
                <a:spcPts val="4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Digitize 12X &amp; 12T Waiver process using ServiceNow.</a:t>
            </a:r>
          </a:p>
          <a:p>
            <a:pPr marL="386953" indent="-342900">
              <a:spcBef>
                <a:spcPts val="4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Complete development of new OCA templates for solicitations and contracting.</a:t>
            </a:r>
          </a:p>
          <a:p>
            <a:pPr marL="386953" indent="-342900">
              <a:spcBef>
                <a:spcPts val="4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Launch and train departments on how to use the new Prop Q Checklist.</a:t>
            </a:r>
          </a:p>
          <a:p>
            <a:pPr marL="386953" indent="-342900">
              <a:spcBef>
                <a:spcPts val="4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Update internal TC/Procurement Manual.</a:t>
            </a:r>
          </a:p>
          <a:p>
            <a:pPr marL="329803" indent="-285750"/>
            <a:endParaRPr lang="en-US" dirty="0"/>
          </a:p>
          <a:p>
            <a:pPr marL="757237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757237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757237" lvl="1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6845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08" y="1545396"/>
            <a:ext cx="7848600" cy="2164080"/>
          </a:xfrm>
        </p:spPr>
        <p:txBody>
          <a:bodyPr/>
          <a:lstStyle/>
          <a:p>
            <a:r>
              <a:rPr lang="en-US" dirty="0">
                <a:solidFill>
                  <a:srgbClr val="39639D">
                    <a:lumMod val="50000"/>
                  </a:srgbClr>
                </a:solidFill>
              </a:rPr>
              <a:t>In conjunction with Controller’s Office, develop improved Prop Q procurement dashboards and reports to better identify potential misuse.</a:t>
            </a:r>
          </a:p>
          <a:p>
            <a:r>
              <a:rPr lang="en-US" dirty="0">
                <a:solidFill>
                  <a:srgbClr val="39639D">
                    <a:lumMod val="50000"/>
                  </a:srgbClr>
                </a:solidFill>
              </a:rPr>
              <a:t>Use ServiceNow to begin tracking and reporting solicitation waivers by departments year to year. </a:t>
            </a:r>
          </a:p>
          <a:p>
            <a:r>
              <a:rPr lang="en-US" dirty="0">
                <a:solidFill>
                  <a:srgbClr val="39639D">
                    <a:lumMod val="50000"/>
                  </a:srgbClr>
                </a:solidFill>
              </a:rPr>
              <a:t>Use e-Learning to ensure employees are taking Prop Q and Procurement 101 trainings when required. </a:t>
            </a:r>
          </a:p>
          <a:p>
            <a:endParaRPr lang="en-US" dirty="0">
              <a:solidFill>
                <a:srgbClr val="39639D">
                  <a:lumMod val="50000"/>
                </a:srgbClr>
              </a:solidFill>
            </a:endParaRPr>
          </a:p>
          <a:p>
            <a:endParaRPr lang="en-US" dirty="0">
              <a:solidFill>
                <a:srgbClr val="39639D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9639D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9639D">
                  <a:lumMod val="50000"/>
                </a:srgbClr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75DE6-04C6-48ED-9487-89F9D443C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943" y="4114801"/>
            <a:ext cx="2906083" cy="13941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1FF261-2680-4B65-8542-4A7FEB12C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243" y="4114801"/>
            <a:ext cx="2906083" cy="13941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3931D7-8409-4DBE-92A4-069E347EB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6" y="4114800"/>
            <a:ext cx="2906083" cy="139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701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80" y="1499295"/>
            <a:ext cx="4600620" cy="4063306"/>
          </a:xfrm>
        </p:spPr>
        <p:txBody>
          <a:bodyPr/>
          <a:lstStyle/>
          <a:p>
            <a:r>
              <a:rPr lang="en-US" dirty="0"/>
              <a:t>Working with Board of Supervisors to develop new guidelines for the use of pools established pursuant to a Request for Qualifications (SEC. 21.4.  INVITATIONS FOR COMPETITIVE PROPOSALS OR QUALIFICATIONS).</a:t>
            </a:r>
          </a:p>
          <a:p>
            <a:r>
              <a:rPr lang="en-US" dirty="0"/>
              <a:t>Working with City Attorneys’ Office to amend several key provisions within Chapter 21, including 21.30 and grants administration.</a:t>
            </a:r>
          </a:p>
          <a:p>
            <a:r>
              <a:rPr lang="en-US" dirty="0">
                <a:sym typeface="Wingdings" panose="05000000000000000000" pitchFamily="2" charset="2"/>
              </a:rPr>
              <a:t>Working with CMD and City Attorney’s Office to increase micro-LBE limits for Technology Marketplace  agreements.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608684-3D44-49FD-A676-7F5604AAB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440428"/>
            <a:ext cx="2695620" cy="397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135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689" y="1320165"/>
            <a:ext cx="8410621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Adapting to a Potential Mid-Year Cut:</a:t>
            </a:r>
          </a:p>
          <a:p>
            <a:r>
              <a:rPr lang="en-US" dirty="0"/>
              <a:t>OCA’s FY21 expenditure budget is 7.42 m; 10% cut would be 742; After offsetting Recoveries and Scrap &amp; COIT Revenue, budget is </a:t>
            </a:r>
            <a:r>
              <a:rPr lang="en-US" b="1" dirty="0"/>
              <a:t>1.98 m</a:t>
            </a:r>
            <a:r>
              <a:rPr lang="en-US" dirty="0"/>
              <a:t> and </a:t>
            </a:r>
            <a:r>
              <a:rPr lang="en-US" b="1" dirty="0"/>
              <a:t>10% cut is 198k</a:t>
            </a:r>
          </a:p>
          <a:p>
            <a:r>
              <a:rPr lang="en-US" dirty="0"/>
              <a:t>A 10% cut would require a) holding several positions for attrition and b) eliminating non-essential budget items (training, materials &amp; supplies)</a:t>
            </a:r>
          </a:p>
          <a:p>
            <a:r>
              <a:rPr lang="en-US" dirty="0"/>
              <a:t>The role of OCA becomes increasingly more important during an economic downturn:</a:t>
            </a:r>
          </a:p>
          <a:p>
            <a:pPr lvl="1"/>
            <a:r>
              <a:rPr lang="en-US" dirty="0"/>
              <a:t>Increasing departmental awareness of strategic sourcing opportunities can partially address the fiscal pressures associated with a recession. </a:t>
            </a:r>
          </a:p>
          <a:p>
            <a:pPr lvl="1"/>
            <a:r>
              <a:rPr lang="en-US" dirty="0"/>
              <a:t>Explore opportunities to leverage state, regional, and federal contracts where appropriate (i.e. cooperative purchasing agreements).</a:t>
            </a:r>
          </a:p>
          <a:p>
            <a:pPr lvl="1"/>
            <a:r>
              <a:rPr lang="en-US" dirty="0"/>
              <a:t>Increased use of “catalog” contracts to ensure contracts are more </a:t>
            </a:r>
          </a:p>
          <a:p>
            <a:pPr marL="684213" lvl="1" indent="0">
              <a:buNone/>
            </a:pPr>
            <a:r>
              <a:rPr lang="en-US" dirty="0"/>
              <a:t>flexible and usable by City departments.</a:t>
            </a:r>
          </a:p>
          <a:p>
            <a:pPr lvl="1">
              <a:buFont typeface="+mj-lt"/>
              <a:buAutoNum type="alphaLcPeriod" startAt="4"/>
            </a:pPr>
            <a:r>
              <a:rPr lang="en-US" dirty="0"/>
              <a:t>Anticipated retirements and attrition total 675k:  </a:t>
            </a:r>
            <a:r>
              <a:rPr lang="en-US" sz="1400" i="1" dirty="0"/>
              <a:t>1426: 1 FTE (109k), </a:t>
            </a:r>
          </a:p>
          <a:p>
            <a:pPr marL="471487" lvl="1" indent="0">
              <a:buNone/>
            </a:pPr>
            <a:r>
              <a:rPr lang="en-US" sz="1400" i="1" dirty="0"/>
              <a:t>    1952: 1 FTE (147k), 1956: 1 FTE (176k), 0932: 1 FTE (243k)</a:t>
            </a:r>
          </a:p>
          <a:p>
            <a:pPr marL="757237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757237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96E35A-B524-4BD7-8497-98FE83433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293" y="4648200"/>
            <a:ext cx="2014907" cy="13084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Recession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270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7C79-EE42-4CC0-9E59-8454C30E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041D3-B419-44BC-83E2-809BCE6A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469915"/>
            <a:ext cx="3730184" cy="4876800"/>
          </a:xfrm>
        </p:spPr>
        <p:txBody>
          <a:bodyPr/>
          <a:lstStyle/>
          <a:p>
            <a:r>
              <a:rPr lang="en-US" sz="2000" dirty="0">
                <a:solidFill>
                  <a:srgbClr val="001746"/>
                </a:solidFill>
              </a:rPr>
              <a:t>Conducted an RFP refresh for Tier 3 of the Technology Marketplace which resulted in 10 new Micro-LBEs being added to the Tier 3 pool. As a result, Tier 3 now consists of 24 Micro-LBEs. </a:t>
            </a:r>
          </a:p>
          <a:p>
            <a:r>
              <a:rPr lang="en-US" sz="2000" dirty="0">
                <a:solidFill>
                  <a:srgbClr val="001746"/>
                </a:solidFill>
              </a:rPr>
              <a:t>Continue to maintain a diverse employee pool.</a:t>
            </a:r>
          </a:p>
          <a:p>
            <a:r>
              <a:rPr lang="en-US" sz="2000" dirty="0">
                <a:solidFill>
                  <a:srgbClr val="001746"/>
                </a:solidFill>
              </a:rPr>
              <a:t>Commenced participation in Citywide Racial Equity Initiative.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59BFB-EB22-49A1-A22A-1FE2DCAF1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B1AC52-FC70-4E9B-80A2-E4DA467AA3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5"/>
          <a:stretch/>
        </p:blipFill>
        <p:spPr>
          <a:xfrm>
            <a:off x="609600" y="1652957"/>
            <a:ext cx="3581400" cy="390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689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0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270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6079366" cy="36576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Program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Reports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Legislation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COVID response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Recession Planning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Equity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59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" y="502920"/>
            <a:ext cx="8507730" cy="838200"/>
          </a:xfrm>
        </p:spPr>
        <p:txBody>
          <a:bodyPr/>
          <a:lstStyle/>
          <a:p>
            <a:r>
              <a:rPr lang="en-US" dirty="0"/>
              <a:t>FY19-20 Accomplishments: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1470" y="1419497"/>
            <a:ext cx="8507730" cy="498130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Digitization Efforts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Digitized receipt and assignment of department contracts using ServiceNow.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Launched new process to assign Requisitions to OCA buyers using PeopleSoft.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Assisted PSAB in developing online process for requesting Chapter 19B review. 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Procurement Training and Guidance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Launched mandatory online trainings for Prop Q and Procurement 101, with Ethics training as a pre-requisite.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Launched a four-hour in-person procurement curriculum for City staff. Attended by 358 participants (195 in person and 163 virtually).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Expanded OCA website to include guidance memos on all Chapter 21 procurement requirements and processes.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COVID Pandemic Response Efforts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Issued more than 450 Purchase Orders to secure 70MM+ units of PPE.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rgbClr val="001746"/>
                </a:solidFill>
              </a:rPr>
              <a:t>Managed Logistics section for EOC/CCC.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In coordination with Offices of the City Attorney and Controller, implemented new emergency procurement policies conforming with FEMA &amp; City regulations.</a:t>
            </a:r>
          </a:p>
          <a:p>
            <a:pPr lvl="1">
              <a:spcBef>
                <a:spcPts val="0"/>
              </a:spcBef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719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" y="502920"/>
            <a:ext cx="8507730" cy="838200"/>
          </a:xfrm>
        </p:spPr>
        <p:txBody>
          <a:bodyPr/>
          <a:lstStyle/>
          <a:p>
            <a:r>
              <a:rPr lang="en-US" dirty="0"/>
              <a:t>FY19-20 Performance: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New Term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3F3093-13AA-4717-84B8-7409C27FBA28}"/>
              </a:ext>
            </a:extLst>
          </p:cNvPr>
          <p:cNvSpPr txBox="1"/>
          <p:nvPr/>
        </p:nvSpPr>
        <p:spPr>
          <a:xfrm>
            <a:off x="331470" y="5966355"/>
            <a:ext cx="850773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OCA 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</a:rPr>
              <a:t>currently maintains 420 active Terms Contracts.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C6C83DC-428D-4ABA-A194-5DA4439D2D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965811"/>
              </p:ext>
            </p:extLst>
          </p:nvPr>
        </p:nvGraphicFramePr>
        <p:xfrm>
          <a:off x="76200" y="1066800"/>
          <a:ext cx="8580396" cy="4918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B562D1-99A7-409F-BFFF-3F1055B64609}"/>
              </a:ext>
            </a:extLst>
          </p:cNvPr>
          <p:cNvSpPr txBox="1"/>
          <p:nvPr/>
        </p:nvSpPr>
        <p:spPr>
          <a:xfrm>
            <a:off x="5486400" y="12192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165% increase (FY19) due to 60 new Tech Marketplace Contracts &amp; increased focus on new Term Contracts</a:t>
            </a:r>
          </a:p>
        </p:txBody>
      </p:sp>
    </p:spTree>
    <p:extLst>
      <p:ext uri="{BB962C8B-B14F-4D97-AF65-F5344CB8AC3E}">
        <p14:creationId xmlns:p14="http://schemas.microsoft.com/office/powerpoint/2010/main" val="18196248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FY19-20 Performance: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Purchases through Term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C305DB-6ABD-439B-84D4-D07F416097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683533"/>
              </p:ext>
            </p:extLst>
          </p:nvPr>
        </p:nvGraphicFramePr>
        <p:xfrm>
          <a:off x="-124316" y="1089660"/>
          <a:ext cx="9143571" cy="477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11292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FY19-20 Performance: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Requisitions Processed into Purchase Orders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17FE25-2F68-4F57-8F7F-2BEE3422A2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260663"/>
              </p:ext>
            </p:extLst>
          </p:nvPr>
        </p:nvGraphicFramePr>
        <p:xfrm>
          <a:off x="152399" y="1066800"/>
          <a:ext cx="8480757" cy="4521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12878D1-3705-4227-AC02-4148D4DF8E8E}"/>
              </a:ext>
            </a:extLst>
          </p:cNvPr>
          <p:cNvSpPr/>
          <p:nvPr/>
        </p:nvSpPr>
        <p:spPr>
          <a:xfrm>
            <a:off x="318135" y="5708749"/>
            <a:ext cx="8507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Beginning in FY19-20, OCA delegated its authority to certain departments to issue direct POs using Tech Marketplace contracts in accordance with new OCA guidelines and processes. As a result, the number of purchase orders issued by OCA was reduced significantly, allowing OCA to dedicate its resources elsewhere.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B36204-A714-4197-A59B-D7D8D2CC3ED1}"/>
              </a:ext>
            </a:extLst>
          </p:cNvPr>
          <p:cNvSpPr txBox="1"/>
          <p:nvPr/>
        </p:nvSpPr>
        <p:spPr>
          <a:xfrm>
            <a:off x="4800600" y="1815405"/>
            <a:ext cx="121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54% decrease (FY18) due to launch of SF Financials &amp; Procurement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2FD331-CB49-4F42-A4A1-20488F161212}"/>
              </a:ext>
            </a:extLst>
          </p:cNvPr>
          <p:cNvSpPr txBox="1"/>
          <p:nvPr/>
        </p:nvSpPr>
        <p:spPr>
          <a:xfrm>
            <a:off x="6019800" y="1371600"/>
            <a:ext cx="1577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POs volume (FY19) rebounded 67% as SF Financials &amp; Procurement system stabilized</a:t>
            </a:r>
          </a:p>
        </p:txBody>
      </p:sp>
    </p:spTree>
    <p:extLst>
      <p:ext uri="{BB962C8B-B14F-4D97-AF65-F5344CB8AC3E}">
        <p14:creationId xmlns:p14="http://schemas.microsoft.com/office/powerpoint/2010/main" val="42031182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FY19-20 Performance: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Professional Services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48A590-A4D7-471C-809F-6FEFC03BE2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206390"/>
              </p:ext>
            </p:extLst>
          </p:nvPr>
        </p:nvGraphicFramePr>
        <p:xfrm>
          <a:off x="0" y="1219200"/>
          <a:ext cx="8566879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1763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FY19-20 Performance: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Solicitation Waivers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518E04-DCA8-4F11-A057-51615D3F44EA}"/>
              </a:ext>
            </a:extLst>
          </p:cNvPr>
          <p:cNvSpPr/>
          <p:nvPr/>
        </p:nvSpPr>
        <p:spPr>
          <a:xfrm>
            <a:off x="268341" y="6078081"/>
            <a:ext cx="85077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OCA processed 294 waiver requests during FY19-20.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05F3803-6F64-43D0-84F4-67E1A9198F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654698"/>
              </p:ext>
            </p:extLst>
          </p:nvPr>
        </p:nvGraphicFramePr>
        <p:xfrm>
          <a:off x="76200" y="1463010"/>
          <a:ext cx="8645652" cy="440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1D8439-25B5-46BD-BF11-DED01500B69A}"/>
              </a:ext>
            </a:extLst>
          </p:cNvPr>
          <p:cNvSpPr txBox="1"/>
          <p:nvPr/>
        </p:nvSpPr>
        <p:spPr>
          <a:xfrm>
            <a:off x="1219200" y="1905000"/>
            <a:ext cx="3352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OCA processed on average 10 waivers per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/>
              <a:t>DPH waivers (at 65) far exceeded the average because the department requires a large amount of proprietary medical equipment, equipment maintenance, and medical supplies that are available via a single source</a:t>
            </a:r>
          </a:p>
        </p:txBody>
      </p:sp>
    </p:spTree>
    <p:extLst>
      <p:ext uri="{BB962C8B-B14F-4D97-AF65-F5344CB8AC3E}">
        <p14:creationId xmlns:p14="http://schemas.microsoft.com/office/powerpoint/2010/main" val="42229470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Response: </a:t>
            </a:r>
            <a:r>
              <a:rPr lang="en-US" sz="2000" dirty="0">
                <a:solidFill>
                  <a:srgbClr val="DEF5FA">
                    <a:lumMod val="25000"/>
                  </a:srgbClr>
                </a:solidFill>
                <a:latin typeface="Franklin Gothic Book"/>
              </a:rPr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70" y="1320627"/>
            <a:ext cx="8605338" cy="3078480"/>
          </a:xfrm>
        </p:spPr>
        <p:txBody>
          <a:bodyPr/>
          <a:lstStyle/>
          <a:p>
            <a:pPr marL="386953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Supported Emergency Operation Center (EOC)/COVID Command Center (CCC) by providing 1 full-time and 6 part-time DSWs.</a:t>
            </a:r>
          </a:p>
          <a:p>
            <a:pPr marL="386953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Centralized bulk PPE purchasing and distribution through EOC/CCC and OCA: </a:t>
            </a:r>
          </a:p>
          <a:p>
            <a:pPr marL="757237" lvl="1" indent="-285750">
              <a:spcBef>
                <a:spcPts val="60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US" sz="1800" dirty="0"/>
              <a:t>Issued more than </a:t>
            </a:r>
            <a:r>
              <a:rPr lang="en-US" sz="1800" b="1" dirty="0"/>
              <a:t>450 POs </a:t>
            </a:r>
            <a:r>
              <a:rPr lang="en-US" sz="1800" dirty="0"/>
              <a:t>to secure more than </a:t>
            </a:r>
            <a:r>
              <a:rPr lang="en-US" sz="1800" b="1" dirty="0"/>
              <a:t>70 million </a:t>
            </a:r>
            <a:r>
              <a:rPr lang="en-US" sz="1800" dirty="0"/>
              <a:t>units</a:t>
            </a:r>
            <a:r>
              <a:rPr lang="en-US" sz="1800" b="1" dirty="0"/>
              <a:t> </a:t>
            </a:r>
            <a:r>
              <a:rPr lang="en-US" sz="1800" dirty="0"/>
              <a:t>of PPE with a dollar value exceeding </a:t>
            </a:r>
            <a:r>
              <a:rPr lang="en-US" sz="1800" b="1" dirty="0"/>
              <a:t>$67MM.</a:t>
            </a:r>
          </a:p>
          <a:p>
            <a:pPr marL="757237" lvl="1" indent="-285750">
              <a:spcBef>
                <a:spcPts val="60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US" sz="1800" dirty="0"/>
              <a:t>Launched warehousing, inventory tracking, and distribution system for scarce resources.</a:t>
            </a:r>
          </a:p>
          <a:p>
            <a:pPr marL="386953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To date, distributed </a:t>
            </a:r>
            <a:r>
              <a:rPr lang="en-US" b="1" dirty="0"/>
              <a:t>22 million </a:t>
            </a:r>
            <a:r>
              <a:rPr lang="en-US" dirty="0"/>
              <a:t>units of PPE to City departments and CCC.</a:t>
            </a:r>
          </a:p>
          <a:p>
            <a:pPr marL="386953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Issued more than </a:t>
            </a:r>
            <a:r>
              <a:rPr lang="en-US" b="1" dirty="0"/>
              <a:t>75 POs </a:t>
            </a:r>
            <a:r>
              <a:rPr lang="en-US" dirty="0"/>
              <a:t>for COVID Command Center Housing, Unsheltered, Testing, and Community groups.</a:t>
            </a:r>
          </a:p>
          <a:p>
            <a:pPr marL="471487" lvl="1" indent="0">
              <a:spcBef>
                <a:spcPts val="600"/>
              </a:spcBef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ECFA2-E972-45C8-8D26-3F95009C24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275D61-5FB6-4DAC-8A68-2F78FA67EE5A}"/>
              </a:ext>
            </a:extLst>
          </p:cNvPr>
          <p:cNvSpPr/>
          <p:nvPr/>
        </p:nvSpPr>
        <p:spPr>
          <a:xfrm>
            <a:off x="369570" y="4493329"/>
            <a:ext cx="641223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638" indent="-342900">
              <a:spcBef>
                <a:spcPts val="600"/>
              </a:spcBef>
              <a:buFont typeface="+mj-lt"/>
              <a:buAutoNum type="arabicParenR" startAt="5"/>
              <a:tabLst>
                <a:tab pos="5943600" algn="l"/>
              </a:tabLst>
            </a:pPr>
            <a:r>
              <a:rPr lang="en-US" sz="1800" b="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In coordination with City Attorneys Office and Controller’s Office, implemented new emergency purchasing and contract amendment policies to ensure City-wide conformance with FEMA and City regulations.</a:t>
            </a:r>
          </a:p>
          <a:p>
            <a:pPr marL="401638" indent="-342900">
              <a:spcBef>
                <a:spcPts val="600"/>
              </a:spcBef>
              <a:buFont typeface="+mj-lt"/>
              <a:buAutoNum type="arabicParenR" startAt="5"/>
              <a:tabLst>
                <a:tab pos="5943600" algn="l"/>
              </a:tabLst>
            </a:pPr>
            <a:r>
              <a:rPr lang="en-US" sz="1800" b="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Developed an Informal Emergency RFQ template and solicitation process.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2CB3C-EC46-44CC-996D-07094C027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591824"/>
            <a:ext cx="1964508" cy="157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982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DM_template_5.12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F_HSA_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_HSA_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_HSA_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_HSA_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_HSA_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_HSA_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_HSA_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_HSA_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_HSA_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_HSA_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_HSA_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_HSA_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ADM_template_5.12</Template>
  <TotalTime>8321</TotalTime>
  <Words>1169</Words>
  <Application>Microsoft Office PowerPoint</Application>
  <PresentationFormat>On-screen Show (4:3)</PresentationFormat>
  <Paragraphs>148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Franklin Gothic Book</vt:lpstr>
      <vt:lpstr>Franklin Gothic Medium</vt:lpstr>
      <vt:lpstr>Times New Roman</vt:lpstr>
      <vt:lpstr>Wingdings</vt:lpstr>
      <vt:lpstr>ADM_template_5.12</vt:lpstr>
      <vt:lpstr>FY19-20 Annual Report Office of Contract Administration (OCA)</vt:lpstr>
      <vt:lpstr>Agenda</vt:lpstr>
      <vt:lpstr>FY19-20 Accomplishments: Overview</vt:lpstr>
      <vt:lpstr>FY19-20 Performance: New Term Contracts</vt:lpstr>
      <vt:lpstr>FY19-20 Performance: Purchases through Term Contracts</vt:lpstr>
      <vt:lpstr>FY19-20 Performance: Requisitions Processed into Purchase Orders</vt:lpstr>
      <vt:lpstr>FY19-20 Performance: Professional Services Contracts</vt:lpstr>
      <vt:lpstr>FY19-20 Performance: Solicitation Waivers</vt:lpstr>
      <vt:lpstr>COVID Response: Accomplishments</vt:lpstr>
      <vt:lpstr>COVID Response: Ongoing</vt:lpstr>
      <vt:lpstr>FY20-21 Major Projects and Goals</vt:lpstr>
      <vt:lpstr>Reports</vt:lpstr>
      <vt:lpstr>Legislation </vt:lpstr>
      <vt:lpstr>Recession Planning</vt:lpstr>
      <vt:lpstr>Equity</vt:lpstr>
      <vt:lpstr>PowerPoint Presentation</vt:lpstr>
    </vt:vector>
  </TitlesOfParts>
  <Company>GSA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Taraneh Moayed</cp:lastModifiedBy>
  <cp:revision>278</cp:revision>
  <cp:lastPrinted>2013-11-19T21:54:21Z</cp:lastPrinted>
  <dcterms:created xsi:type="dcterms:W3CDTF">2013-05-17T21:06:19Z</dcterms:created>
  <dcterms:modified xsi:type="dcterms:W3CDTF">2020-10-05T16:21:07Z</dcterms:modified>
</cp:coreProperties>
</file>