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8" r:id="rId3"/>
    <p:sldId id="259" r:id="rId4"/>
    <p:sldId id="258" r:id="rId5"/>
    <p:sldId id="260" r:id="rId6"/>
    <p:sldId id="257" r:id="rId7"/>
    <p:sldId id="256" r:id="rId8"/>
    <p:sldId id="264" r:id="rId9"/>
    <p:sldId id="265" r:id="rId10"/>
    <p:sldId id="262" r:id="rId11"/>
    <p:sldId id="263" r:id="rId12"/>
    <p:sldId id="270" r:id="rId13"/>
    <p:sldId id="269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51999806451674E-2"/>
          <c:y val="4.8962247379051395E-2"/>
          <c:w val="0.9067395575948255"/>
          <c:h val="0.88396267735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Term Contracts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20CE27-2EE2-43B9-8771-348C07963D94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81-42E4-809F-C66CAB1EB2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161CC13-A987-41C4-AE33-C645ECA0AA3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916-4317-954A-893EAF5B7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80</c:v>
                </c:pt>
                <c:pt idx="1">
                  <c:v>67</c:v>
                </c:pt>
                <c:pt idx="2">
                  <c:v>59</c:v>
                </c:pt>
                <c:pt idx="3">
                  <c:v>51</c:v>
                </c:pt>
                <c:pt idx="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C-40CB-83FE-B4C61FF9D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4"/>
        <c:axId val="140784784"/>
        <c:axId val="308702792"/>
      </c:barChart>
      <c:catAx>
        <c:axId val="1407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02792"/>
        <c:crosses val="autoZero"/>
        <c:auto val="1"/>
        <c:lblAlgn val="ctr"/>
        <c:lblOffset val="100"/>
        <c:noMultiLvlLbl val="0"/>
      </c:catAx>
      <c:valAx>
        <c:axId val="30870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8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51999806451674E-2"/>
          <c:y val="7.7803773887676231E-2"/>
          <c:w val="0.9067395575948255"/>
          <c:h val="0.844771250234016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6.531886923265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85-4B7E-9688-684761912B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0.51239999999999997</c:v>
                </c:pt>
                <c:pt idx="1">
                  <c:v>0.44</c:v>
                </c:pt>
                <c:pt idx="2">
                  <c:v>0.53100000000000003</c:v>
                </c:pt>
                <c:pt idx="3">
                  <c:v>0.53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4-4CF6-8FAE-29B80DCA6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308284808"/>
        <c:axId val="30695522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 cap="sq">
                <a:solidFill>
                  <a:schemeClr val="tx1"/>
                </a:solidFill>
                <a:bevel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14-4CF6-8FAE-29B80DCA6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284808"/>
        <c:axId val="306955224"/>
      </c:lineChart>
      <c:catAx>
        <c:axId val="30828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55224"/>
        <c:crosses val="autoZero"/>
        <c:auto val="1"/>
        <c:lblAlgn val="ctr"/>
        <c:lblOffset val="100"/>
        <c:noMultiLvlLbl val="0"/>
      </c:catAx>
      <c:valAx>
        <c:axId val="30695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8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51999806451674E-2"/>
          <c:y val="4.8962247379051395E-2"/>
          <c:w val="0.9067395575948255"/>
          <c:h val="0.88396267735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PSCs Processed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950</c:v>
                </c:pt>
                <c:pt idx="1">
                  <c:v>950</c:v>
                </c:pt>
                <c:pt idx="2">
                  <c:v>859</c:v>
                </c:pt>
                <c:pt idx="3">
                  <c:v>759</c:v>
                </c:pt>
                <c:pt idx="4">
                  <c:v>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E-4A0B-BC84-31CEBBB60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4"/>
        <c:axId val="309763192"/>
        <c:axId val="309763584"/>
      </c:barChart>
      <c:catAx>
        <c:axId val="30976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63584"/>
        <c:crosses val="autoZero"/>
        <c:auto val="1"/>
        <c:lblAlgn val="ctr"/>
        <c:lblOffset val="100"/>
        <c:noMultiLvlLbl val="0"/>
      </c:catAx>
      <c:valAx>
        <c:axId val="30976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6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51999806451674E-2"/>
          <c:y val="4.8962247379051395E-2"/>
          <c:w val="0.9067395575948255"/>
          <c:h val="0.88396267735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 Orders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3520</c:v>
                </c:pt>
                <c:pt idx="1">
                  <c:v>3373</c:v>
                </c:pt>
                <c:pt idx="2">
                  <c:v>4194</c:v>
                </c:pt>
                <c:pt idx="3">
                  <c:v>1921</c:v>
                </c:pt>
                <c:pt idx="4">
                  <c:v>3211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A-4014-ADF0-A572A763D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4"/>
        <c:axId val="309764368"/>
        <c:axId val="309764760"/>
      </c:barChart>
      <c:catAx>
        <c:axId val="30976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64760"/>
        <c:crosses val="autoZero"/>
        <c:auto val="1"/>
        <c:lblAlgn val="ctr"/>
        <c:lblOffset val="100"/>
        <c:noMultiLvlLbl val="0"/>
      </c:catAx>
      <c:valAx>
        <c:axId val="30976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6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4ECB586-0D8D-4727-821C-3778E228899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BC03492-97A9-4F9A-9E13-9041A44A0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3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3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0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7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3492-97A9-4F9A-9E13-9041A44A0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97EE-D2F8-4393-80C7-C655B23F2808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4CE5-CF49-49BC-96D1-050E46CBFD7E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D259-B931-4372-9D48-500652EDA796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8DCA-EFF3-4AC8-99EA-69DE4B214527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F54-11E4-43B2-8F83-81D9BA9D4B3C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2A52-9143-4382-99EF-AD9530E35DC3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8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F10A-B67D-49A7-BE38-04C9C0AA11DA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E10A-DF84-4CCA-8EDF-367486F59144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216-06AF-479A-95AB-CD7477810274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9980-312F-4552-8D63-D345F7B43832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FB26-DE36-437D-9D1E-57F8B03759E1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1F51-B132-4AC3-9B36-BA36A7C760A8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42B7-176F-44ED-B9A6-7D3F3BB8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2012books.lardbucket.org/books/an-introduction-to-business-v1.0/s05-06-measuring-the-health-of-the-ec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question-mark-question-help-231412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pitemnein-epitomic.blogspot.com/2013/11/3-cogently-relevant-journey-metaphor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ttonhoo.blogspot.com/2008/10/section-503-of-economic-stabiliz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745366"/>
            <a:ext cx="776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Office of Contract Administration (OCA)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72" y="3878310"/>
            <a:ext cx="2653206" cy="26733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5308004" cy="78290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b="1" dirty="0">
                <a:latin typeface="+mj-lt"/>
              </a:rPr>
              <a:t>Alaric Degrafinried, Director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August 22, 2019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300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Goals and Progress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371" y="1609725"/>
            <a:ext cx="110387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Provide Excellent City Services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Updating and re-organizing OCA’s website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Paperless Purchasing (PeopleSoft) - Ongoing</a:t>
            </a:r>
          </a:p>
          <a:p>
            <a:pPr marL="1655763" lvl="2" indent="-457200">
              <a:buFont typeface="+mj-lt"/>
              <a:buAutoNum type="alphaLcPeriod"/>
            </a:pPr>
            <a:r>
              <a:rPr lang="en-US" sz="2400" dirty="0"/>
              <a:t>Revamped and made several key OCA forms available online</a:t>
            </a:r>
          </a:p>
          <a:p>
            <a:pPr marL="1655763" lvl="2" indent="-457200">
              <a:buFont typeface="+mj-lt"/>
              <a:buAutoNum type="alphaLcPeriod"/>
            </a:pPr>
            <a:r>
              <a:rPr lang="en-US" sz="2400" dirty="0"/>
              <a:t>Refining/Revising OCA’s electronic filing system</a:t>
            </a:r>
          </a:p>
          <a:p>
            <a:pPr marL="1655763" lvl="2" indent="-457200">
              <a:buFont typeface="+mj-lt"/>
              <a:buAutoNum type="alphaLcPeriod"/>
            </a:pPr>
            <a:r>
              <a:rPr lang="en-US" sz="2400" dirty="0"/>
              <a:t>Continue purging documents that are stored at our off-site storage facility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Continue providing proactive services around City contracting</a:t>
            </a:r>
          </a:p>
          <a:p>
            <a:pPr marL="1658938" lvl="3" indent="-508000">
              <a:buFont typeface="+mj-lt"/>
              <a:buAutoNum type="alphaLcPeriod"/>
              <a:tabLst>
                <a:tab pos="1608138" algn="l"/>
              </a:tabLst>
            </a:pPr>
            <a:r>
              <a:rPr lang="en-US" sz="2400" dirty="0"/>
              <a:t>Updating templates and external training materials</a:t>
            </a:r>
          </a:p>
          <a:p>
            <a:pPr marL="1658938" lvl="3" indent="-508000">
              <a:buFont typeface="+mj-lt"/>
              <a:buAutoNum type="alphaLcPeriod"/>
              <a:tabLst>
                <a:tab pos="1608138" algn="l"/>
              </a:tabLst>
            </a:pPr>
            <a:r>
              <a:rPr lang="en-US" sz="2400" dirty="0"/>
              <a:t>Explore the idea of assisting in some Chapter 6-related contracts</a:t>
            </a:r>
          </a:p>
          <a:p>
            <a:pPr marL="1658938" lvl="3" indent="-508000">
              <a:buFont typeface="+mj-lt"/>
              <a:buAutoNum type="alphaLcPeriod"/>
              <a:tabLst>
                <a:tab pos="1608138" algn="l"/>
              </a:tabLst>
            </a:pPr>
            <a:r>
              <a:rPr lang="en-US" sz="2400" dirty="0"/>
              <a:t>Expand the number of City departments that OCA is currently servicing (once the requisite staffing levels are in place)</a:t>
            </a:r>
          </a:p>
          <a:p>
            <a:pPr marL="1658938" lvl="3" indent="-508000">
              <a:buFont typeface="+mj-lt"/>
              <a:buAutoNum type="alphaLcPeriod"/>
              <a:tabLst>
                <a:tab pos="1608138" algn="l"/>
              </a:tabLs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481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Goals and Progress (continued)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371" y="1609725"/>
            <a:ext cx="10374096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39639D">
                    <a:lumMod val="50000"/>
                  </a:srgbClr>
                </a:solidFill>
              </a:rPr>
              <a:t>Preparing for the Future</a:t>
            </a:r>
          </a:p>
          <a:p>
            <a:pPr marL="1027112" lvl="1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Staffing/Succession Planning</a:t>
            </a:r>
          </a:p>
          <a:p>
            <a:pPr marL="1597025" lvl="2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No significant upcoming retirements but OCA will continue working to fill key positions across the team</a:t>
            </a:r>
          </a:p>
          <a:p>
            <a:pPr marL="1597025" lvl="2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Continue restructuring the organization to include a mix of purchasers (195Xs) and analysts (182Xs)</a:t>
            </a:r>
          </a:p>
          <a:p>
            <a:pPr marL="1597025" lvl="2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Improving consistency across the organization</a:t>
            </a:r>
          </a:p>
          <a:p>
            <a:pPr marL="1597025" lvl="2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Building a greater sense of team/improving morale</a:t>
            </a:r>
          </a:p>
          <a:p>
            <a:pPr marL="1027112" lvl="1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Develop better internal training materials</a:t>
            </a:r>
          </a:p>
          <a:p>
            <a:pPr marL="1027112" lvl="1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Revisit how we staff/support the City’s IT contracting needs</a:t>
            </a:r>
          </a:p>
          <a:p>
            <a:pPr marL="1597025" lvl="2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</a:pPr>
            <a:endParaRPr lang="en-US" sz="2400" kern="0" dirty="0">
              <a:solidFill>
                <a:srgbClr val="39639D">
                  <a:lumMod val="50000"/>
                </a:srgb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69" y="3429000"/>
            <a:ext cx="3652631" cy="24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302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Recession Planning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371" y="1609725"/>
            <a:ext cx="7651142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The role of OCA becomes increasingly more important during an economic downturn:</a:t>
            </a:r>
          </a:p>
          <a:p>
            <a:pPr marL="800100" lvl="3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33"/>
                </a:solidFill>
              </a:rPr>
              <a:t>Increasing departmental awareness of strategic sourcing opportunities can partially address the fiscal pressures associated with a recession</a:t>
            </a:r>
            <a:endParaRPr lang="en-US" sz="2400" kern="0" dirty="0">
              <a:solidFill>
                <a:srgbClr val="39639D">
                  <a:lumMod val="50000"/>
                </a:srgbClr>
              </a:solidFill>
            </a:endParaRPr>
          </a:p>
          <a:p>
            <a:pPr marL="800100" lvl="3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OCA will continue to explore opportunities to leverage state, regional, and federal contracts where appropriate</a:t>
            </a:r>
          </a:p>
          <a:p>
            <a:pPr marL="800100" lvl="3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</a:rPr>
              <a:t>If necessary, delay the backfill of non-workorder funded positions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4971F0-8F6B-4646-8EFE-6191BAA39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70911" y="1454849"/>
            <a:ext cx="3570135" cy="53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336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Questions &amp; Answers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C55B0-45F3-4B78-9DFA-20297DD9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7199" y="1400398"/>
            <a:ext cx="5457602" cy="54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8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1312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Agenda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450" y="2602153"/>
            <a:ext cx="11038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Program Performance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Reporting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Legislation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Providing Excellent City Services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Staffing/Succession Planning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Recession Planning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1C1EA-3A75-483D-A08C-6ED7D7144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92186" y="1474304"/>
            <a:ext cx="5383696" cy="53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6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426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Performance: </a:t>
            </a:r>
            <a:r>
              <a:rPr lang="en-US" sz="2400" dirty="0">
                <a:solidFill>
                  <a:srgbClr val="FF0000"/>
                </a:solidFill>
              </a:rPr>
              <a:t>Overview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371" y="1609725"/>
            <a:ext cx="110387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FY 18/19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Backfilled Several Key OCA Leadership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Tools that have and/or will Streamline City Contracting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ServiceNow Waiver Portal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Contract Checklists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Tech Marketplace Process Improvements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Launching an On-Line Prop Q Training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Worked with the Controller’s Office and launched a new City Bids &amp; Opportunities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Continued partnering with the Controller’s Office and CMD to facilitate greater accountability and transparency in City contracting</a:t>
            </a:r>
          </a:p>
          <a:p>
            <a:endParaRPr lang="en-US" sz="2000" dirty="0"/>
          </a:p>
          <a:p>
            <a:r>
              <a:rPr lang="en-US" sz="2000" u="sng" dirty="0"/>
              <a:t>OCA Performance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New Term Contracts Processed (p.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Percentage of all purchases made through term contracts (excluding PSCs) (p.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Professional Service Contracts &amp; Modifications Processed (p.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Purchase Orders Processed (p. 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747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OCA Program Performance: </a:t>
            </a:r>
            <a:r>
              <a:rPr lang="en-US" sz="2400" dirty="0">
                <a:solidFill>
                  <a:srgbClr val="FF0000"/>
                </a:solidFill>
              </a:rPr>
              <a:t>New Term Contracts Processed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11627604"/>
              </p:ext>
            </p:extLst>
          </p:nvPr>
        </p:nvGraphicFramePr>
        <p:xfrm>
          <a:off x="2585521" y="1578734"/>
          <a:ext cx="7012593" cy="388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34427" y="6030694"/>
            <a:ext cx="61173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currently 298 Active Terms Contracts</a:t>
            </a:r>
          </a:p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FY18/19 Includes 60 New Technology Marketplace Contracts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7396" y="5467350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OCA Term Contract Log</a:t>
            </a:r>
          </a:p>
          <a:p>
            <a:r>
              <a:rPr lang="en-US" sz="1000" dirty="0"/>
              <a:t>* Includes new Technology Marketplace Contracts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1167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OCA Program Performance: </a:t>
            </a:r>
            <a:r>
              <a:rPr lang="en-US" sz="2400" dirty="0">
                <a:solidFill>
                  <a:srgbClr val="FF0000"/>
                </a:solidFill>
              </a:rPr>
              <a:t>% of all purchases made through term contracts (excluding PSCs)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797940123"/>
              </p:ext>
            </p:extLst>
          </p:nvPr>
        </p:nvGraphicFramePr>
        <p:xfrm>
          <a:off x="2585521" y="1578734"/>
          <a:ext cx="7012593" cy="388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47396" y="5467350"/>
            <a:ext cx="20874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Performance Metrics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736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OCA Program Performance: </a:t>
            </a:r>
            <a:r>
              <a:rPr lang="en-US" sz="2400" dirty="0">
                <a:solidFill>
                  <a:srgbClr val="FF0000"/>
                </a:solidFill>
              </a:rPr>
              <a:t>Professional Service Contracts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0322388"/>
              </p:ext>
            </p:extLst>
          </p:nvPr>
        </p:nvGraphicFramePr>
        <p:xfrm>
          <a:off x="2585521" y="1578734"/>
          <a:ext cx="7012593" cy="388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5579" y="6002119"/>
            <a:ext cx="9103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 processes approximately 800-900 Professional Service Contracts and Modifications annually and the implementation of our new checklists has streamlined the processing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7396" y="5467350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OCA Professional Services Log</a:t>
            </a:r>
          </a:p>
          <a:p>
            <a:r>
              <a:rPr lang="en-US" sz="1000" dirty="0"/>
              <a:t>               OCA Expiring Term Contracts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573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OCA Program Performance: </a:t>
            </a:r>
            <a:r>
              <a:rPr lang="en-US" sz="2400" dirty="0">
                <a:solidFill>
                  <a:srgbClr val="FF0000"/>
                </a:solidFill>
              </a:rPr>
              <a:t>Purchase Orders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34323501"/>
              </p:ext>
            </p:extLst>
          </p:nvPr>
        </p:nvGraphicFramePr>
        <p:xfrm>
          <a:off x="2585521" y="1578734"/>
          <a:ext cx="7012593" cy="388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47874" y="6044296"/>
            <a:ext cx="8105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17/18 appears to be an anomaly (due to F$P role mapping issues) as the volume of POs processed annually appears to be returning to more traditional levels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7396" y="5467350"/>
            <a:ext cx="463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Financial Reporting (EIS), Budget Preparation and Performance Measurement</a:t>
            </a:r>
          </a:p>
          <a:p>
            <a:r>
              <a:rPr lang="en-US" sz="1000" dirty="0"/>
              <a:t>               PeopleSoft Procurement Approval Workflow Dashboard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165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Reporting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370" y="1609725"/>
            <a:ext cx="10924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Developing a Process to Capture and Report all Chapter 21 Sole Source Waivers</a:t>
            </a:r>
          </a:p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Working with the Controller’s Office to Develop Departmental Procurement Dashboards and other Reporting Tools</a:t>
            </a:r>
          </a:p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Continue Meeting with OCA Senior Managers to Develop New/Improved Internal Reporting Tools and other Key Performance Indicators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" y="3918048"/>
            <a:ext cx="10287000" cy="29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3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079" y="206734"/>
            <a:ext cx="2219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----- OFFICE OF THE -----</a:t>
            </a:r>
          </a:p>
          <a:p>
            <a:pPr algn="ctr"/>
            <a:r>
              <a:rPr lang="en-US" dirty="0"/>
              <a:t>CITY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13" y="931629"/>
            <a:ext cx="177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Legislation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370" y="1393294"/>
            <a:ext cx="11346512" cy="0"/>
          </a:xfrm>
          <a:prstGeom prst="line">
            <a:avLst/>
          </a:prstGeom>
          <a:ln w="63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370" y="1609725"/>
            <a:ext cx="7104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Worked with the </a:t>
            </a:r>
            <a:r>
              <a:rPr lang="en-US" sz="2400" kern="0" dirty="0" err="1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Sweatfree</a:t>
            </a: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 Procurement Advisory Group and revamped the evaluation process…making it more meaningful (12U)</a:t>
            </a:r>
          </a:p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Working with internal stakeholders to see how 12X can be clarified and will likely be issuing a clarification memo within the next several weeks</a:t>
            </a:r>
          </a:p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Working with COIT and the Controller’s Office in response to the recently enacted Surveillance Technology Ordinance (19B)</a:t>
            </a:r>
          </a:p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rgbClr val="39639D">
                    <a:lumMod val="50000"/>
                  </a:srgbClr>
                </a:solidFill>
                <a:latin typeface="Franklin Gothic Book"/>
              </a:rPr>
              <a:t>Exploring the idea of working with the City Attorney to Amend several key provisions within Chapter 21 (including 21.30)</a:t>
            </a:r>
          </a:p>
          <a:p>
            <a:pPr marL="344488" lvl="0" indent="-34448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kern="0" dirty="0">
              <a:solidFill>
                <a:srgbClr val="39639D">
                  <a:lumMod val="50000"/>
                </a:srgbClr>
              </a:solidFill>
              <a:latin typeface="Franklin Gothic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42B7-176F-44ED-B9A6-7D3F3BB81B39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82D313-443C-42EA-AE95-B2CA25F63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58735" y="1524011"/>
            <a:ext cx="4733265" cy="4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0A51F4-33A7-4BD1-A875-8644B65B7800}">
  <we:reference id="wa104178141" version="3.10.0.152" store="en-US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788</Words>
  <Application>Microsoft Office PowerPoint</Application>
  <PresentationFormat>Widescreen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Alaric Degrafinried</dc:creator>
  <cp:lastModifiedBy>Alaric Degrafinried</cp:lastModifiedBy>
  <cp:revision>75</cp:revision>
  <cp:lastPrinted>2019-08-16T22:51:42Z</cp:lastPrinted>
  <dcterms:created xsi:type="dcterms:W3CDTF">2017-10-17T20:23:04Z</dcterms:created>
  <dcterms:modified xsi:type="dcterms:W3CDTF">2019-08-21T16:43:41Z</dcterms:modified>
</cp:coreProperties>
</file>